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64" r:id="rId5"/>
    <p:sldId id="273" r:id="rId6"/>
    <p:sldId id="332" r:id="rId7"/>
    <p:sldId id="276" r:id="rId8"/>
    <p:sldId id="279" r:id="rId9"/>
    <p:sldId id="281" r:id="rId10"/>
    <p:sldId id="282" r:id="rId11"/>
    <p:sldId id="283" r:id="rId12"/>
    <p:sldId id="285" r:id="rId13"/>
    <p:sldId id="288" r:id="rId14"/>
    <p:sldId id="314" r:id="rId15"/>
    <p:sldId id="330" r:id="rId16"/>
    <p:sldId id="323" r:id="rId17"/>
    <p:sldId id="324" r:id="rId18"/>
    <p:sldId id="331" r:id="rId19"/>
    <p:sldId id="327" r:id="rId20"/>
    <p:sldId id="328" r:id="rId21"/>
    <p:sldId id="329"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EDE8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9FE59-38F5-4B1E-BEA9-22B95022B16D}" v="303" dt="2021-06-07T16:13:11.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307005-8F6D-48A9-8FF1-FE37E61ADC2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4185321-7310-435F-A4D5-66C1FDA2D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E62F4E-B3F0-4F51-902B-754507B6F0B8}" type="datetimeFigureOut">
              <a:rPr lang="en-GB" smtClean="0"/>
              <a:t>08/02/2022</a:t>
            </a:fld>
            <a:endParaRPr lang="en-GB"/>
          </a:p>
        </p:txBody>
      </p:sp>
      <p:sp>
        <p:nvSpPr>
          <p:cNvPr id="4" name="Footer Placeholder 3">
            <a:extLst>
              <a:ext uri="{FF2B5EF4-FFF2-40B4-BE49-F238E27FC236}">
                <a16:creationId xmlns:a16="http://schemas.microsoft.com/office/drawing/2014/main" id="{8FA9C510-8022-411F-900B-FD3871342A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066E1EC5-A86D-424C-AE98-1222851887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86F2D9-A6B3-41DF-A07F-6A8D287BBC21}" type="slidenum">
              <a:rPr lang="en-GB" smtClean="0"/>
              <a:t>‹#›</a:t>
            </a:fld>
            <a:endParaRPr lang="en-GB"/>
          </a:p>
        </p:txBody>
      </p:sp>
    </p:spTree>
    <p:extLst>
      <p:ext uri="{BB962C8B-B14F-4D97-AF65-F5344CB8AC3E}">
        <p14:creationId xmlns:p14="http://schemas.microsoft.com/office/powerpoint/2010/main" val="1634841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E5368-4C58-40B7-BA70-E99A2C2DE553}" type="datetimeFigureOut">
              <a:rPr lang="en-GB" smtClean="0"/>
              <a:t>08/02/2022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63AAC-9506-437D-98EC-62EE245F63D8}" type="slidenum">
              <a:rPr lang="en-GB" smtClean="0"/>
              <a:t>‹#›</a:t>
            </a:fld>
            <a:endParaRPr lang="en-GB"/>
          </a:p>
        </p:txBody>
      </p:sp>
    </p:spTree>
    <p:extLst>
      <p:ext uri="{BB962C8B-B14F-4D97-AF65-F5344CB8AC3E}">
        <p14:creationId xmlns:p14="http://schemas.microsoft.com/office/powerpoint/2010/main" val="868364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descr="HM Prison &amp; Probation Service. Preventing victims by changing lives.">
            <a:extLst>
              <a:ext uri="{FF2B5EF4-FFF2-40B4-BE49-F238E27FC236}">
                <a16:creationId xmlns:a16="http://schemas.microsoft.com/office/drawing/2014/main" id="{609A58CD-5399-4887-9843-5C24EB302D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0" name="Picture 19" descr="Probation Service logo">
            <a:extLst>
              <a:ext uri="{FF2B5EF4-FFF2-40B4-BE49-F238E27FC236}">
                <a16:creationId xmlns:a16="http://schemas.microsoft.com/office/drawing/2014/main" id="{34BFEE61-4F05-4C43-8CCA-F6868413E2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60625" y="471268"/>
            <a:ext cx="2116467" cy="840007"/>
          </a:xfrm>
          <a:prstGeom prst="rect">
            <a:avLst/>
          </a:prstGeom>
        </p:spPr>
      </p:pic>
      <p:sp>
        <p:nvSpPr>
          <p:cNvPr id="14" name="Text Placeholder 13">
            <a:extLst>
              <a:ext uri="{FF2B5EF4-FFF2-40B4-BE49-F238E27FC236}">
                <a16:creationId xmlns:a16="http://schemas.microsoft.com/office/drawing/2014/main" id="{5713C1D7-880E-4154-B26F-1B6489491C1D}"/>
              </a:ext>
            </a:extLst>
          </p:cNvPr>
          <p:cNvSpPr>
            <a:spLocks noGrp="1"/>
          </p:cNvSpPr>
          <p:nvPr>
            <p:ph type="body" sz="quarter" idx="10"/>
          </p:nvPr>
        </p:nvSpPr>
        <p:spPr>
          <a:xfrm>
            <a:off x="469197" y="5292090"/>
            <a:ext cx="5167515" cy="682825"/>
          </a:xfrm>
        </p:spPr>
        <p:txBody>
          <a:bodyPr>
            <a:noAutofit/>
          </a:bodyPr>
          <a:lstStyle>
            <a:lvl1pPr>
              <a:spcAft>
                <a:spcPts val="0"/>
              </a:spcAft>
              <a:defRPr sz="1400"/>
            </a:lvl1pPr>
            <a:lvl2pPr marL="0" indent="0">
              <a:spcAft>
                <a:spcPts val="0"/>
              </a:spcAft>
              <a:buNone/>
              <a:defRPr sz="1400"/>
            </a:lvl2pPr>
            <a:lvl3pPr>
              <a:spcAft>
                <a:spcPts val="0"/>
              </a:spcAft>
              <a:defRPr sz="1400"/>
            </a:lvl3pPr>
            <a:lvl4pPr>
              <a:spcAft>
                <a:spcPts val="0"/>
              </a:spcAft>
              <a:defRPr sz="1400"/>
            </a:lvl4pPr>
            <a:lvl5pPr>
              <a:spcAft>
                <a:spcPts val="0"/>
              </a:spcAft>
              <a:defRPr sz="1400"/>
            </a:lvl5pPr>
          </a:lstStyle>
          <a:p>
            <a:pPr lvl="0"/>
            <a:r>
              <a:rPr lang="en-US" noProof="0"/>
              <a:t>Click to edit Master text styles</a:t>
            </a:r>
          </a:p>
        </p:txBody>
      </p:sp>
      <p:sp>
        <p:nvSpPr>
          <p:cNvPr id="3" name="Subtitle 2">
            <a:extLst>
              <a:ext uri="{FF2B5EF4-FFF2-40B4-BE49-F238E27FC236}">
                <a16:creationId xmlns:a16="http://schemas.microsoft.com/office/drawing/2014/main" id="{137101A9-08E6-456E-8C41-59A5084EC6E8}"/>
              </a:ext>
            </a:extLst>
          </p:cNvPr>
          <p:cNvSpPr>
            <a:spLocks noGrp="1"/>
          </p:cNvSpPr>
          <p:nvPr>
            <p:ph type="subTitle" idx="1"/>
          </p:nvPr>
        </p:nvSpPr>
        <p:spPr>
          <a:xfrm>
            <a:off x="469197" y="3783096"/>
            <a:ext cx="7531803" cy="914164"/>
          </a:xfrm>
        </p:spPr>
        <p:txBody>
          <a:bodyPr>
            <a:normAutofit/>
          </a:bodyPr>
          <a:lstStyle>
            <a:lvl1pPr marL="0" indent="0" algn="l">
              <a:buNone/>
              <a:defRPr sz="20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endParaRPr lang="en-GB" noProof="0" dirty="0"/>
          </a:p>
        </p:txBody>
      </p:sp>
      <p:sp>
        <p:nvSpPr>
          <p:cNvPr id="2" name="Title 1">
            <a:extLst>
              <a:ext uri="{FF2B5EF4-FFF2-40B4-BE49-F238E27FC236}">
                <a16:creationId xmlns:a16="http://schemas.microsoft.com/office/drawing/2014/main" id="{BB372D1A-1C17-4554-A692-FDE0F8200AD2}"/>
              </a:ext>
            </a:extLst>
          </p:cNvPr>
          <p:cNvSpPr>
            <a:spLocks noGrp="1"/>
          </p:cNvSpPr>
          <p:nvPr>
            <p:ph type="ctrTitle"/>
          </p:nvPr>
        </p:nvSpPr>
        <p:spPr>
          <a:xfrm>
            <a:off x="469197" y="2702037"/>
            <a:ext cx="8172385" cy="813258"/>
          </a:xfrm>
        </p:spPr>
        <p:txBody>
          <a:bodyPr anchor="t" anchorCtr="0">
            <a:normAutofit/>
          </a:bodyPr>
          <a:lstStyle>
            <a:lvl1pPr algn="l">
              <a:defRPr sz="2800"/>
            </a:lvl1pPr>
          </a:lstStyle>
          <a:p>
            <a:r>
              <a:rPr lang="en-US" noProof="0"/>
              <a:t>Click to edit Master title style</a:t>
            </a:r>
            <a:endParaRPr lang="en-GB" noProof="0" dirty="0"/>
          </a:p>
        </p:txBody>
      </p:sp>
    </p:spTree>
    <p:extLst>
      <p:ext uri="{BB962C8B-B14F-4D97-AF65-F5344CB8AC3E}">
        <p14:creationId xmlns:p14="http://schemas.microsoft.com/office/powerpoint/2010/main" val="28669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B71B6C6-6E67-46FE-9EF1-B8D092C8990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468000" y="3780732"/>
            <a:ext cx="8208000" cy="1091519"/>
          </a:xfrm>
        </p:spPr>
        <p:txBody>
          <a:bodyPr>
            <a:normAutofit/>
          </a:bodyPr>
          <a:lstStyle>
            <a:lvl1pPr marL="0" indent="0">
              <a:buNone/>
              <a:defRPr sz="2000" b="1">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468000" y="2699571"/>
            <a:ext cx="8208000" cy="729429"/>
          </a:xfrm>
        </p:spPr>
        <p:txBody>
          <a:bodyPr anchor="t" anchorCtr="0">
            <a:normAutofit/>
          </a:bodyPr>
          <a:lstStyle>
            <a:lvl1pPr>
              <a:defRPr sz="2800"/>
            </a:lvl1pPr>
          </a:lstStyle>
          <a:p>
            <a:r>
              <a:rPr lang="en-US" noProof="0"/>
              <a:t>Click to edit Master title style</a:t>
            </a:r>
            <a:endParaRPr lang="en-GB" noProof="0" dirty="0"/>
          </a:p>
        </p:txBody>
      </p:sp>
    </p:spTree>
    <p:extLst>
      <p:ext uri="{BB962C8B-B14F-4D97-AF65-F5344CB8AC3E}">
        <p14:creationId xmlns:p14="http://schemas.microsoft.com/office/powerpoint/2010/main" val="239524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A013EAA-746A-40A5-8D16-D94BFC71D0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a:extLst>
              <a:ext uri="{FF2B5EF4-FFF2-40B4-BE49-F238E27FC236}">
                <a16:creationId xmlns:a16="http://schemas.microsoft.com/office/drawing/2014/main" id="{837327FB-1204-418C-8CA0-5F28DC501855}"/>
              </a:ext>
            </a:extLst>
          </p:cNvPr>
          <p:cNvSpPr>
            <a:spLocks noGrp="1"/>
          </p:cNvSpPr>
          <p:nvPr>
            <p:ph type="sldNum" sz="quarter" idx="12"/>
          </p:nvPr>
        </p:nvSpPr>
        <p:spPr/>
        <p:txBody>
          <a:bodyPr/>
          <a:lstStyle/>
          <a:p>
            <a:fld id="{0BD5577A-C6B7-4530-91E0-BA60F6599166}" type="slidenum">
              <a:rPr lang="en-GB" smtClean="0"/>
              <a:t>‹#›</a:t>
            </a:fld>
            <a:endParaRPr lang="en-GB"/>
          </a:p>
        </p:txBody>
      </p:sp>
      <p:sp>
        <p:nvSpPr>
          <p:cNvPr id="5" name="Footer Placeholder 4">
            <a:extLst>
              <a:ext uri="{FF2B5EF4-FFF2-40B4-BE49-F238E27FC236}">
                <a16:creationId xmlns:a16="http://schemas.microsoft.com/office/drawing/2014/main" id="{0D4BFA41-9AF7-4E65-835D-61D1CAE8A8E3}"/>
              </a:ext>
            </a:extLst>
          </p:cNvPr>
          <p:cNvSpPr>
            <a:spLocks noGrp="1"/>
          </p:cNvSpPr>
          <p:nvPr>
            <p:ph type="ftr" sz="quarter" idx="11"/>
          </p:nvPr>
        </p:nvSpPr>
        <p:spPr/>
        <p:txBody>
          <a:bodyPr/>
          <a:lstStyle/>
          <a:p>
            <a:r>
              <a:rPr lang="en-GB" dirty="0"/>
              <a:t>On the Insert ribbon select Header &amp; Footer to edit this holding text</a:t>
            </a:r>
          </a:p>
        </p:txBody>
      </p:sp>
      <p:sp>
        <p:nvSpPr>
          <p:cNvPr id="3" name="Content Placeholder 2">
            <a:extLst>
              <a:ext uri="{FF2B5EF4-FFF2-40B4-BE49-F238E27FC236}">
                <a16:creationId xmlns:a16="http://schemas.microsoft.com/office/drawing/2014/main" id="{90E80D02-559F-44C1-B8B2-6FDA912F3E5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1">
            <a:extLst>
              <a:ext uri="{FF2B5EF4-FFF2-40B4-BE49-F238E27FC236}">
                <a16:creationId xmlns:a16="http://schemas.microsoft.com/office/drawing/2014/main" id="{70921694-2795-4E81-86F6-E6EE3A1FDF52}"/>
              </a:ext>
            </a:extLst>
          </p:cNvPr>
          <p:cNvSpPr>
            <a:spLocks noGrp="1"/>
          </p:cNvSpPr>
          <p:nvPr>
            <p:ph type="title"/>
          </p:nvPr>
        </p:nvSpPr>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142465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6D0D6D9-B0FE-4BCD-8B80-28C21301968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6">
            <a:extLst>
              <a:ext uri="{FF2B5EF4-FFF2-40B4-BE49-F238E27FC236}">
                <a16:creationId xmlns:a16="http://schemas.microsoft.com/office/drawing/2014/main" id="{20B93128-C7C9-4D49-94A1-ED17CFB3626E}"/>
              </a:ext>
            </a:extLst>
          </p:cNvPr>
          <p:cNvSpPr>
            <a:spLocks noGrp="1"/>
          </p:cNvSpPr>
          <p:nvPr>
            <p:ph type="sldNum" sz="quarter" idx="12"/>
          </p:nvPr>
        </p:nvSpPr>
        <p:spPr/>
        <p:txBody>
          <a:bodyPr/>
          <a:lstStyle/>
          <a:p>
            <a:fld id="{0BD5577A-C6B7-4530-91E0-BA60F6599166}" type="slidenum">
              <a:rPr lang="en-GB" smtClean="0"/>
              <a:t>‹#›</a:t>
            </a:fld>
            <a:endParaRPr lang="en-GB" dirty="0"/>
          </a:p>
        </p:txBody>
      </p:sp>
      <p:sp>
        <p:nvSpPr>
          <p:cNvPr id="6" name="Footer Placeholder 5">
            <a:extLst>
              <a:ext uri="{FF2B5EF4-FFF2-40B4-BE49-F238E27FC236}">
                <a16:creationId xmlns:a16="http://schemas.microsoft.com/office/drawing/2014/main" id="{951CE50F-90B7-45AC-823D-5BB20B131BBE}"/>
              </a:ext>
            </a:extLst>
          </p:cNvPr>
          <p:cNvSpPr>
            <a:spLocks noGrp="1"/>
          </p:cNvSpPr>
          <p:nvPr>
            <p:ph type="ftr" sz="quarter" idx="11"/>
          </p:nvPr>
        </p:nvSpPr>
        <p:spPr/>
        <p:txBody>
          <a:bodyPr/>
          <a:lstStyle/>
          <a:p>
            <a:r>
              <a:rPr lang="en-GB" dirty="0"/>
              <a:t>On the Insert ribbon select Header &amp; Footer to edit this holding text</a:t>
            </a:r>
          </a:p>
        </p:txBody>
      </p:sp>
      <p:sp>
        <p:nvSpPr>
          <p:cNvPr id="4" name="Content Placeholder 3">
            <a:extLst>
              <a:ext uri="{FF2B5EF4-FFF2-40B4-BE49-F238E27FC236}">
                <a16:creationId xmlns:a16="http://schemas.microsoft.com/office/drawing/2014/main" id="{4C9A0511-E213-4135-8BAC-109172D19E7C}"/>
              </a:ext>
            </a:extLst>
          </p:cNvPr>
          <p:cNvSpPr>
            <a:spLocks noGrp="1"/>
          </p:cNvSpPr>
          <p:nvPr>
            <p:ph sz="half" idx="2"/>
          </p:nvPr>
        </p:nvSpPr>
        <p:spPr>
          <a:xfrm>
            <a:off x="4866468" y="1047600"/>
            <a:ext cx="3807782"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 name="Content Placeholder 2">
            <a:extLst>
              <a:ext uri="{FF2B5EF4-FFF2-40B4-BE49-F238E27FC236}">
                <a16:creationId xmlns:a16="http://schemas.microsoft.com/office/drawing/2014/main" id="{2ED9FC6C-F204-41F3-96A4-275122A62DEB}"/>
              </a:ext>
            </a:extLst>
          </p:cNvPr>
          <p:cNvSpPr>
            <a:spLocks noGrp="1"/>
          </p:cNvSpPr>
          <p:nvPr>
            <p:ph sz="half" idx="1"/>
          </p:nvPr>
        </p:nvSpPr>
        <p:spPr>
          <a:xfrm>
            <a:off x="468790" y="1047600"/>
            <a:ext cx="3808800"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1">
            <a:extLst>
              <a:ext uri="{FF2B5EF4-FFF2-40B4-BE49-F238E27FC236}">
                <a16:creationId xmlns:a16="http://schemas.microsoft.com/office/drawing/2014/main" id="{F4A5F944-C36F-4A66-930D-5C304013026D}"/>
              </a:ext>
            </a:extLst>
          </p:cNvPr>
          <p:cNvSpPr>
            <a:spLocks noGrp="1"/>
          </p:cNvSpPr>
          <p:nvPr>
            <p:ph type="title"/>
          </p:nvPr>
        </p:nvSpPr>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28601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d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C257DD0-D0CB-4DBF-93F6-3E78BEAAD7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468000" y="3780732"/>
            <a:ext cx="4104000" cy="1875485"/>
          </a:xfrm>
        </p:spPr>
        <p:txBody>
          <a:bodyPr>
            <a:normAutofit/>
          </a:bodyPr>
          <a:lstStyle>
            <a:lvl1pPr marL="0" indent="0">
              <a:buNone/>
              <a:defRPr sz="1600" b="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468000" y="439713"/>
            <a:ext cx="8208000" cy="2978624"/>
          </a:xfrm>
        </p:spPr>
        <p:txBody>
          <a:bodyPr anchor="t" anchorCtr="0">
            <a:normAutofit/>
          </a:bodyPr>
          <a:lstStyle>
            <a:lvl1pPr>
              <a:defRPr sz="1800" b="0">
                <a:solidFill>
                  <a:schemeClr val="tx1"/>
                </a:solidFill>
              </a:defRPr>
            </a:lvl1pPr>
          </a:lstStyle>
          <a:p>
            <a:r>
              <a:rPr lang="en-US" noProof="0"/>
              <a:t>Click to edit Master title style</a:t>
            </a:r>
            <a:endParaRPr lang="en-GB" noProof="0" dirty="0"/>
          </a:p>
        </p:txBody>
      </p:sp>
    </p:spTree>
    <p:extLst>
      <p:ext uri="{BB962C8B-B14F-4D97-AF65-F5344CB8AC3E}">
        <p14:creationId xmlns:p14="http://schemas.microsoft.com/office/powerpoint/2010/main" val="31585052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E2FFEC3-5C90-446F-B797-9EAB50C9C198}"/>
              </a:ext>
            </a:extLst>
          </p:cNvPr>
          <p:cNvSpPr>
            <a:spLocks noGrp="1"/>
          </p:cNvSpPr>
          <p:nvPr>
            <p:ph type="sldNum" sz="quarter" idx="4"/>
          </p:nvPr>
        </p:nvSpPr>
        <p:spPr>
          <a:xfrm>
            <a:off x="8470363" y="6295228"/>
            <a:ext cx="407773" cy="365125"/>
          </a:xfrm>
          <a:prstGeom prst="rect">
            <a:avLst/>
          </a:prstGeom>
        </p:spPr>
        <p:txBody>
          <a:bodyPr vert="horz" lIns="0" tIns="0" rIns="0" bIns="0" rtlCol="0" anchor="ctr"/>
          <a:lstStyle>
            <a:lvl1pPr algn="ctr">
              <a:defRPr sz="1400" b="1">
                <a:solidFill>
                  <a:schemeClr val="bg1"/>
                </a:solidFill>
              </a:defRPr>
            </a:lvl1pPr>
          </a:lstStyle>
          <a:p>
            <a:fld id="{0BD5577A-C6B7-4530-91E0-BA60F6599166}" type="slidenum">
              <a:rPr lang="en-GB" smtClean="0"/>
              <a:pPr/>
              <a:t>‹#›</a:t>
            </a:fld>
            <a:endParaRPr lang="en-GB" dirty="0"/>
          </a:p>
        </p:txBody>
      </p:sp>
      <p:sp>
        <p:nvSpPr>
          <p:cNvPr id="5" name="Footer Placeholder 4">
            <a:extLst>
              <a:ext uri="{FF2B5EF4-FFF2-40B4-BE49-F238E27FC236}">
                <a16:creationId xmlns:a16="http://schemas.microsoft.com/office/drawing/2014/main" id="{ED69E7F4-CB7B-4962-A85A-DD80BE963F8B}"/>
              </a:ext>
            </a:extLst>
          </p:cNvPr>
          <p:cNvSpPr>
            <a:spLocks noGrp="1"/>
          </p:cNvSpPr>
          <p:nvPr>
            <p:ph type="ftr" sz="quarter" idx="3"/>
          </p:nvPr>
        </p:nvSpPr>
        <p:spPr>
          <a:xfrm>
            <a:off x="469750" y="6008187"/>
            <a:ext cx="5152574" cy="365125"/>
          </a:xfrm>
          <a:prstGeom prst="rect">
            <a:avLst/>
          </a:prstGeom>
        </p:spPr>
        <p:txBody>
          <a:bodyPr vert="horz" lIns="0" tIns="0" rIns="0" bIns="0" rtlCol="0" anchor="b" anchorCtr="0"/>
          <a:lstStyle>
            <a:lvl1pPr algn="l">
              <a:defRPr sz="1200">
                <a:solidFill>
                  <a:schemeClr val="tx1"/>
                </a:solidFill>
              </a:defRPr>
            </a:lvl1pPr>
          </a:lstStyle>
          <a:p>
            <a:r>
              <a:rPr lang="en-GB" dirty="0"/>
              <a:t>On the Insert ribbon select Header &amp; Footer to edit this holding text</a:t>
            </a:r>
          </a:p>
        </p:txBody>
      </p:sp>
      <p:sp>
        <p:nvSpPr>
          <p:cNvPr id="3" name="Text Placeholder 2">
            <a:extLst>
              <a:ext uri="{FF2B5EF4-FFF2-40B4-BE49-F238E27FC236}">
                <a16:creationId xmlns:a16="http://schemas.microsoft.com/office/drawing/2014/main" id="{EEA1E2F8-DB9D-4B43-BE37-52CC91582FE0}"/>
              </a:ext>
            </a:extLst>
          </p:cNvPr>
          <p:cNvSpPr>
            <a:spLocks noGrp="1"/>
          </p:cNvSpPr>
          <p:nvPr>
            <p:ph type="body" idx="1"/>
          </p:nvPr>
        </p:nvSpPr>
        <p:spPr>
          <a:xfrm>
            <a:off x="468790" y="1047184"/>
            <a:ext cx="8208000" cy="4824479"/>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Placeholder 1">
            <a:extLst>
              <a:ext uri="{FF2B5EF4-FFF2-40B4-BE49-F238E27FC236}">
                <a16:creationId xmlns:a16="http://schemas.microsoft.com/office/drawing/2014/main" id="{E2A5762B-9832-4940-B740-E92A66E566FF}"/>
              </a:ext>
            </a:extLst>
          </p:cNvPr>
          <p:cNvSpPr>
            <a:spLocks noGrp="1"/>
          </p:cNvSpPr>
          <p:nvPr>
            <p:ph type="title"/>
          </p:nvPr>
        </p:nvSpPr>
        <p:spPr>
          <a:xfrm>
            <a:off x="468790" y="270000"/>
            <a:ext cx="8208000" cy="601200"/>
          </a:xfrm>
          <a:prstGeom prst="rect">
            <a:avLst/>
          </a:prstGeom>
        </p:spPr>
        <p:txBody>
          <a:bodyPr vert="horz" lIns="0" tIns="0" rIns="0" bIns="0" rtlCol="0" anchor="ctr">
            <a:normAutofit/>
          </a:bodyPr>
          <a:lstStyle/>
          <a:p>
            <a:r>
              <a:rPr lang="en-US" noProof="0"/>
              <a:t>Click to edit Master title style</a:t>
            </a:r>
            <a:endParaRPr lang="en-GB" noProof="0" dirty="0"/>
          </a:p>
        </p:txBody>
      </p:sp>
    </p:spTree>
    <p:extLst>
      <p:ext uri="{BB962C8B-B14F-4D97-AF65-F5344CB8AC3E}">
        <p14:creationId xmlns:p14="http://schemas.microsoft.com/office/powerpoint/2010/main" val="2906214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Lst>
  <p:hf hdr="0" dt="0"/>
  <p:txStyles>
    <p:title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uk/government/publications/success-profiles"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Moj-recruitment-vetting-enquiries@gov.sscl.com"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success-profiles"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government/publications/success-profile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B0EA8-93B8-4306-8FB7-E0D5041A9ED3}"/>
              </a:ext>
            </a:extLst>
          </p:cNvPr>
          <p:cNvSpPr>
            <a:spLocks noGrp="1"/>
          </p:cNvSpPr>
          <p:nvPr>
            <p:ph type="title"/>
          </p:nvPr>
        </p:nvSpPr>
        <p:spPr/>
        <p:txBody>
          <a:bodyPr/>
          <a:lstStyle/>
          <a:p>
            <a:r>
              <a:rPr lang="en-GB" dirty="0"/>
              <a:t>About the Selection Process</a:t>
            </a:r>
          </a:p>
        </p:txBody>
      </p:sp>
    </p:spTree>
    <p:extLst>
      <p:ext uri="{BB962C8B-B14F-4D97-AF65-F5344CB8AC3E}">
        <p14:creationId xmlns:p14="http://schemas.microsoft.com/office/powerpoint/2010/main" val="86169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0CE81C-800C-44C9-8D60-89BDDCC5E3A1}"/>
              </a:ext>
            </a:extLst>
          </p:cNvPr>
          <p:cNvSpPr>
            <a:spLocks noGrp="1"/>
          </p:cNvSpPr>
          <p:nvPr>
            <p:ph type="sldNum" sz="quarter" idx="12"/>
          </p:nvPr>
        </p:nvSpPr>
        <p:spPr/>
        <p:txBody>
          <a:bodyPr/>
          <a:lstStyle/>
          <a:p>
            <a:fld id="{0BD5577A-C6B7-4530-91E0-BA60F6599166}" type="slidenum">
              <a:rPr lang="en-GB" smtClean="0"/>
              <a:t>10</a:t>
            </a:fld>
            <a:endParaRPr lang="en-GB" dirty="0"/>
          </a:p>
        </p:txBody>
      </p:sp>
      <p:sp>
        <p:nvSpPr>
          <p:cNvPr id="5" name="Content Placeholder 4">
            <a:extLst>
              <a:ext uri="{FF2B5EF4-FFF2-40B4-BE49-F238E27FC236}">
                <a16:creationId xmlns:a16="http://schemas.microsoft.com/office/drawing/2014/main" id="{0021BE82-F2EA-444F-ADFA-C3C2C13ED793}"/>
              </a:ext>
            </a:extLst>
          </p:cNvPr>
          <p:cNvSpPr>
            <a:spLocks noGrp="1"/>
          </p:cNvSpPr>
          <p:nvPr>
            <p:ph sz="half" idx="1"/>
          </p:nvPr>
        </p:nvSpPr>
        <p:spPr>
          <a:xfrm>
            <a:off x="496866" y="1540895"/>
            <a:ext cx="8207999" cy="2152800"/>
          </a:xfrm>
        </p:spPr>
        <p:txBody>
          <a:bodyPr/>
          <a:lstStyle/>
          <a:p>
            <a:pPr algn="just"/>
            <a:r>
              <a:rPr lang="en-GB" dirty="0"/>
              <a:t>Assessors will compare the statements in your example against the descriptors for the relevant behaviour, to see if and how well they show evidence of these. The rating scale for the Behaviours element of Success Profiles is 1-7. Benchmarks will be set by the recruitment panel at the start of each process, with a minimum score of 4 (Acceptable Demonstration) usually required for each behaviour to achieve a pass.</a:t>
            </a:r>
          </a:p>
          <a:p>
            <a:endParaRPr lang="en-GB" dirty="0"/>
          </a:p>
        </p:txBody>
      </p:sp>
      <p:sp>
        <p:nvSpPr>
          <p:cNvPr id="6" name="Title 5">
            <a:extLst>
              <a:ext uri="{FF2B5EF4-FFF2-40B4-BE49-F238E27FC236}">
                <a16:creationId xmlns:a16="http://schemas.microsoft.com/office/drawing/2014/main" id="{0A4C3C73-F820-4E5C-B07E-1C046849D5DF}"/>
              </a:ext>
            </a:extLst>
          </p:cNvPr>
          <p:cNvSpPr>
            <a:spLocks noGrp="1"/>
          </p:cNvSpPr>
          <p:nvPr>
            <p:ph type="title"/>
          </p:nvPr>
        </p:nvSpPr>
        <p:spPr/>
        <p:txBody>
          <a:bodyPr/>
          <a:lstStyle/>
          <a:p>
            <a:r>
              <a:rPr lang="en-GB" dirty="0"/>
              <a:t>How Your Behaviours Statements Will Be Assessed</a:t>
            </a:r>
          </a:p>
        </p:txBody>
      </p:sp>
      <p:pic>
        <p:nvPicPr>
          <p:cNvPr id="9" name="Picture 8">
            <a:extLst>
              <a:ext uri="{FF2B5EF4-FFF2-40B4-BE49-F238E27FC236}">
                <a16:creationId xmlns:a16="http://schemas.microsoft.com/office/drawing/2014/main" id="{D835624C-C2E1-413B-A2E5-6645BCB6DE81}"/>
              </a:ext>
            </a:extLst>
          </p:cNvPr>
          <p:cNvPicPr>
            <a:picLocks noChangeAspect="1"/>
          </p:cNvPicPr>
          <p:nvPr/>
        </p:nvPicPr>
        <p:blipFill rotWithShape="1">
          <a:blip r:embed="rId2"/>
          <a:srcRect t="6216"/>
          <a:stretch/>
        </p:blipFill>
        <p:spPr>
          <a:xfrm>
            <a:off x="467212" y="3429000"/>
            <a:ext cx="8267308" cy="768166"/>
          </a:xfrm>
          <a:prstGeom prst="rect">
            <a:avLst/>
          </a:prstGeom>
        </p:spPr>
      </p:pic>
    </p:spTree>
    <p:extLst>
      <p:ext uri="{BB962C8B-B14F-4D97-AF65-F5344CB8AC3E}">
        <p14:creationId xmlns:p14="http://schemas.microsoft.com/office/powerpoint/2010/main" val="1945365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82DB4C-7A34-42C5-A780-78E997E858BC}"/>
              </a:ext>
            </a:extLst>
          </p:cNvPr>
          <p:cNvSpPr>
            <a:spLocks noGrp="1"/>
          </p:cNvSpPr>
          <p:nvPr>
            <p:ph type="sldNum" sz="quarter" idx="12"/>
          </p:nvPr>
        </p:nvSpPr>
        <p:spPr/>
        <p:txBody>
          <a:bodyPr/>
          <a:lstStyle/>
          <a:p>
            <a:fld id="{0BD5577A-C6B7-4530-91E0-BA60F6599166}" type="slidenum">
              <a:rPr lang="en-GB" smtClean="0"/>
              <a:t>11</a:t>
            </a:fld>
            <a:endParaRPr lang="en-GB"/>
          </a:p>
        </p:txBody>
      </p:sp>
      <p:sp>
        <p:nvSpPr>
          <p:cNvPr id="4" name="Content Placeholder 3">
            <a:extLst>
              <a:ext uri="{FF2B5EF4-FFF2-40B4-BE49-F238E27FC236}">
                <a16:creationId xmlns:a16="http://schemas.microsoft.com/office/drawing/2014/main" id="{668252D5-63DF-47CB-B044-097365412B75}"/>
              </a:ext>
            </a:extLst>
          </p:cNvPr>
          <p:cNvSpPr>
            <a:spLocks noGrp="1"/>
          </p:cNvSpPr>
          <p:nvPr>
            <p:ph idx="1"/>
          </p:nvPr>
        </p:nvSpPr>
        <p:spPr/>
        <p:txBody>
          <a:bodyPr/>
          <a:lstStyle/>
          <a:p>
            <a:endParaRPr lang="en-GB" dirty="0"/>
          </a:p>
          <a:p>
            <a:pPr algn="just"/>
            <a:r>
              <a:rPr lang="en-GB" dirty="0"/>
              <a:t>We are an accredited user of the Government’s “Disability Confident” disability symbol, which denotes organisations that have a positive attitude towards disabled applicants. </a:t>
            </a:r>
          </a:p>
          <a:p>
            <a:pPr algn="just"/>
            <a:endParaRPr lang="en-GB" dirty="0"/>
          </a:p>
          <a:p>
            <a:pPr algn="just"/>
            <a:r>
              <a:rPr lang="en-GB" dirty="0"/>
              <a:t>Applicants who meet the minimum (i.e. essential) criteria in the job specification are guaranteed an interview.  Selection will be on merit. </a:t>
            </a:r>
          </a:p>
          <a:p>
            <a:pPr algn="just"/>
            <a:endParaRPr lang="en-GB" dirty="0"/>
          </a:p>
          <a:p>
            <a:pPr algn="just"/>
            <a:r>
              <a:rPr lang="en-GB" dirty="0"/>
              <a:t>If you wish to apply for consideration under this scheme, please indicate in the relevant section of your application. </a:t>
            </a:r>
          </a:p>
          <a:p>
            <a:pPr algn="just"/>
            <a:endParaRPr lang="en-GB" dirty="0"/>
          </a:p>
          <a:p>
            <a:pPr algn="just"/>
            <a:r>
              <a:rPr lang="en-GB" dirty="0"/>
              <a:t>It is not necessary to state the nature of your disability. </a:t>
            </a:r>
          </a:p>
        </p:txBody>
      </p:sp>
      <p:sp>
        <p:nvSpPr>
          <p:cNvPr id="5" name="Title 4">
            <a:extLst>
              <a:ext uri="{FF2B5EF4-FFF2-40B4-BE49-F238E27FC236}">
                <a16:creationId xmlns:a16="http://schemas.microsoft.com/office/drawing/2014/main" id="{F1F766F9-529E-4E72-A9AE-224113C4CD2A}"/>
              </a:ext>
            </a:extLst>
          </p:cNvPr>
          <p:cNvSpPr>
            <a:spLocks noGrp="1"/>
          </p:cNvSpPr>
          <p:nvPr>
            <p:ph type="title"/>
          </p:nvPr>
        </p:nvSpPr>
        <p:spPr/>
        <p:txBody>
          <a:bodyPr/>
          <a:lstStyle/>
          <a:p>
            <a:r>
              <a:rPr lang="en-GB" dirty="0"/>
              <a:t>Disability Confident Scheme (formerly Guaranteed Interview Scheme)</a:t>
            </a:r>
          </a:p>
        </p:txBody>
      </p:sp>
      <p:pic>
        <p:nvPicPr>
          <p:cNvPr id="6" name="Picture 5">
            <a:extLst>
              <a:ext uri="{FF2B5EF4-FFF2-40B4-BE49-F238E27FC236}">
                <a16:creationId xmlns:a16="http://schemas.microsoft.com/office/drawing/2014/main" id="{A0240673-4693-4A63-88E7-E95D143451A2}"/>
              </a:ext>
            </a:extLst>
          </p:cNvPr>
          <p:cNvPicPr>
            <a:picLocks noChangeAspect="1"/>
          </p:cNvPicPr>
          <p:nvPr/>
        </p:nvPicPr>
        <p:blipFill>
          <a:blip r:embed="rId2"/>
          <a:stretch>
            <a:fillRect/>
          </a:stretch>
        </p:blipFill>
        <p:spPr>
          <a:xfrm>
            <a:off x="467210" y="5170169"/>
            <a:ext cx="2330478" cy="1125059"/>
          </a:xfrm>
          <a:prstGeom prst="rect">
            <a:avLst/>
          </a:prstGeom>
        </p:spPr>
      </p:pic>
    </p:spTree>
    <p:extLst>
      <p:ext uri="{BB962C8B-B14F-4D97-AF65-F5344CB8AC3E}">
        <p14:creationId xmlns:p14="http://schemas.microsoft.com/office/powerpoint/2010/main" val="11457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317C73-3ABB-4F77-AF44-0457D898298C}"/>
              </a:ext>
            </a:extLst>
          </p:cNvPr>
          <p:cNvSpPr>
            <a:spLocks noGrp="1"/>
          </p:cNvSpPr>
          <p:nvPr>
            <p:ph type="sldNum" sz="quarter" idx="12"/>
          </p:nvPr>
        </p:nvSpPr>
        <p:spPr/>
        <p:txBody>
          <a:bodyPr/>
          <a:lstStyle/>
          <a:p>
            <a:fld id="{0BD5577A-C6B7-4530-91E0-BA60F6599166}" type="slidenum">
              <a:rPr lang="en-GB" smtClean="0"/>
              <a:t>12</a:t>
            </a:fld>
            <a:endParaRPr lang="en-GB"/>
          </a:p>
        </p:txBody>
      </p:sp>
      <p:sp>
        <p:nvSpPr>
          <p:cNvPr id="4" name="Content Placeholder 3">
            <a:extLst>
              <a:ext uri="{FF2B5EF4-FFF2-40B4-BE49-F238E27FC236}">
                <a16:creationId xmlns:a16="http://schemas.microsoft.com/office/drawing/2014/main" id="{D71ABEEB-1B92-453A-9F1D-12B87C5B3FA2}"/>
              </a:ext>
            </a:extLst>
          </p:cNvPr>
          <p:cNvSpPr>
            <a:spLocks noGrp="1"/>
          </p:cNvSpPr>
          <p:nvPr>
            <p:ph idx="1"/>
          </p:nvPr>
        </p:nvSpPr>
        <p:spPr>
          <a:xfrm>
            <a:off x="468790" y="1047184"/>
            <a:ext cx="8208000" cy="4934166"/>
          </a:xfrm>
        </p:spPr>
        <p:txBody>
          <a:bodyPr>
            <a:normAutofit/>
          </a:bodyPr>
          <a:lstStyle/>
          <a:p>
            <a:pPr algn="just"/>
            <a:r>
              <a:rPr lang="en-GB" dirty="0"/>
              <a:t>The Written Assessment will enable you to demonstrate your competence in a number of Behaviours relevant to the Probation Service Officer role. </a:t>
            </a:r>
          </a:p>
          <a:p>
            <a:pPr algn="just"/>
            <a:endParaRPr lang="en-GB" dirty="0"/>
          </a:p>
          <a:p>
            <a:pPr algn="just"/>
            <a:r>
              <a:rPr lang="en-GB" dirty="0"/>
              <a:t>You will be asked to produce a report on a topic given to you in your assessment.  </a:t>
            </a:r>
          </a:p>
          <a:p>
            <a:pPr algn="just"/>
            <a:endParaRPr lang="en-GB" dirty="0"/>
          </a:p>
          <a:p>
            <a:pPr algn="just"/>
            <a:r>
              <a:rPr lang="en-GB" dirty="0"/>
              <a:t>The assessment will be completed virtually under test conditions so you will need to ensure you have technology available that has a camera function and enables you to open and write into Microsoft Word documents. You will be given 60 minutes to complete the whole assessment. </a:t>
            </a:r>
          </a:p>
          <a:p>
            <a:pPr algn="just"/>
            <a:endParaRPr lang="en-GB" dirty="0"/>
          </a:p>
          <a:p>
            <a:pPr algn="just"/>
            <a:r>
              <a:rPr lang="en-GB" dirty="0"/>
              <a:t>The exercise has been designed to ensure there is no one ‘right’ approach to the exercise. We do not expect you to understand all the processes and procedures involved in being a Probation Service Officer, and we are not assessing your knowledge in this regard. We are interested in your natural responses to the issues presented and are keen to see how you respond to the information you are given.</a:t>
            </a:r>
            <a:r>
              <a:rPr lang="en-GB" b="1" dirty="0"/>
              <a:t> </a:t>
            </a:r>
            <a:endParaRPr lang="en-GB" dirty="0"/>
          </a:p>
          <a:p>
            <a:endParaRPr lang="en-GB" dirty="0"/>
          </a:p>
        </p:txBody>
      </p:sp>
      <p:sp>
        <p:nvSpPr>
          <p:cNvPr id="5" name="Title 4">
            <a:extLst>
              <a:ext uri="{FF2B5EF4-FFF2-40B4-BE49-F238E27FC236}">
                <a16:creationId xmlns:a16="http://schemas.microsoft.com/office/drawing/2014/main" id="{08F98CA2-4B47-4C1F-904E-5BC860A8FD47}"/>
              </a:ext>
            </a:extLst>
          </p:cNvPr>
          <p:cNvSpPr>
            <a:spLocks noGrp="1"/>
          </p:cNvSpPr>
          <p:nvPr>
            <p:ph type="title"/>
          </p:nvPr>
        </p:nvSpPr>
        <p:spPr/>
        <p:txBody>
          <a:bodyPr/>
          <a:lstStyle/>
          <a:p>
            <a:r>
              <a:rPr lang="en-GB" dirty="0"/>
              <a:t>The Written Assessment</a:t>
            </a:r>
          </a:p>
        </p:txBody>
      </p:sp>
    </p:spTree>
    <p:extLst>
      <p:ext uri="{BB962C8B-B14F-4D97-AF65-F5344CB8AC3E}">
        <p14:creationId xmlns:p14="http://schemas.microsoft.com/office/powerpoint/2010/main" val="208054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1F0906-F238-49AC-A10A-6D361DD4E3E4}"/>
              </a:ext>
            </a:extLst>
          </p:cNvPr>
          <p:cNvSpPr>
            <a:spLocks noGrp="1"/>
          </p:cNvSpPr>
          <p:nvPr>
            <p:ph type="sldNum" sz="quarter" idx="12"/>
          </p:nvPr>
        </p:nvSpPr>
        <p:spPr/>
        <p:txBody>
          <a:bodyPr/>
          <a:lstStyle/>
          <a:p>
            <a:fld id="{0BD5577A-C6B7-4530-91E0-BA60F6599166}" type="slidenum">
              <a:rPr lang="en-GB" smtClean="0"/>
              <a:t>13</a:t>
            </a:fld>
            <a:endParaRPr lang="en-GB"/>
          </a:p>
        </p:txBody>
      </p:sp>
      <p:sp>
        <p:nvSpPr>
          <p:cNvPr id="3" name="Footer Placeholder 2">
            <a:extLst>
              <a:ext uri="{FF2B5EF4-FFF2-40B4-BE49-F238E27FC236}">
                <a16:creationId xmlns:a16="http://schemas.microsoft.com/office/drawing/2014/main" id="{0FE61908-09EE-4929-A69B-9E484F33F41F}"/>
              </a:ext>
            </a:extLst>
          </p:cNvPr>
          <p:cNvSpPr>
            <a:spLocks noGrp="1"/>
          </p:cNvSpPr>
          <p:nvPr>
            <p:ph type="ftr" sz="quarter" idx="11"/>
          </p:nvPr>
        </p:nvSpPr>
        <p:spPr>
          <a:xfrm>
            <a:off x="108284" y="6112665"/>
            <a:ext cx="5502008" cy="365125"/>
          </a:xfrm>
        </p:spPr>
        <p:txBody>
          <a:bodyPr/>
          <a:lstStyle/>
          <a:p>
            <a:pPr>
              <a:defRPr/>
            </a:pPr>
            <a:r>
              <a:rPr lang="en-GB" sz="1400" kern="0" dirty="0">
                <a:solidFill>
                  <a:srgbClr val="000000"/>
                </a:solidFill>
              </a:rPr>
              <a:t>The full framework is available online at the following link: </a:t>
            </a:r>
            <a:r>
              <a:rPr lang="en-GB" sz="1400" u="sng" dirty="0">
                <a:hlinkClick r:id="rId2"/>
              </a:rPr>
              <a:t>https://www.gov.uk/government/publications/success-profiles</a:t>
            </a:r>
            <a:endParaRPr lang="en-GB" sz="1400" u="sng" dirty="0"/>
          </a:p>
        </p:txBody>
      </p:sp>
      <p:sp>
        <p:nvSpPr>
          <p:cNvPr id="4" name="Content Placeholder 3">
            <a:extLst>
              <a:ext uri="{FF2B5EF4-FFF2-40B4-BE49-F238E27FC236}">
                <a16:creationId xmlns:a16="http://schemas.microsoft.com/office/drawing/2014/main" id="{DD2F965A-9E9E-4CA3-8B47-18600E270DA8}"/>
              </a:ext>
            </a:extLst>
          </p:cNvPr>
          <p:cNvSpPr>
            <a:spLocks noGrp="1"/>
          </p:cNvSpPr>
          <p:nvPr>
            <p:ph idx="1"/>
          </p:nvPr>
        </p:nvSpPr>
        <p:spPr>
          <a:xfrm>
            <a:off x="216568" y="988412"/>
            <a:ext cx="8758990" cy="4883251"/>
          </a:xfrm>
        </p:spPr>
        <p:txBody>
          <a:bodyPr/>
          <a:lstStyle/>
          <a:p>
            <a:pPr algn="just"/>
            <a:r>
              <a:rPr lang="en-GB" dirty="0"/>
              <a:t>Interviews are generally blended, this means they will include experience, behaviour  and strengths questions.</a:t>
            </a:r>
          </a:p>
          <a:p>
            <a:pPr algn="just"/>
            <a:endParaRPr lang="en-GB" dirty="0"/>
          </a:p>
          <a:p>
            <a:pPr algn="just"/>
            <a:r>
              <a:rPr lang="en-GB" dirty="0"/>
              <a:t>Strengths are the things we do regularly, do well and that motivate us.</a:t>
            </a:r>
          </a:p>
          <a:p>
            <a:pPr algn="just"/>
            <a:endParaRPr lang="en-GB" dirty="0"/>
          </a:p>
          <a:p>
            <a:pPr algn="just"/>
            <a:r>
              <a:rPr lang="en-GB" dirty="0"/>
              <a:t>When looking at your strengths, we want to find out whether you and the organisation or job role are a good fit. By ensuring that the role is the right fit for you, you are more likely to enjoy it and perform well.</a:t>
            </a:r>
          </a:p>
          <a:p>
            <a:pPr algn="just"/>
            <a:endParaRPr lang="en-GB" dirty="0"/>
          </a:p>
          <a:p>
            <a:pPr algn="just"/>
            <a:r>
              <a:rPr lang="en-GB" dirty="0"/>
              <a:t>There are three elements which determine whether something is a strength:</a:t>
            </a:r>
          </a:p>
          <a:p>
            <a:pPr marL="285750" indent="-285750" algn="just">
              <a:buFont typeface="Arial" panose="020B0604020202020204" pitchFamily="34" charset="0"/>
              <a:buChar char="•"/>
            </a:pPr>
            <a:r>
              <a:rPr lang="en-GB" b="1" dirty="0"/>
              <a:t>Performance</a:t>
            </a:r>
            <a:r>
              <a:rPr lang="en-GB" dirty="0"/>
              <a:t>: you can perform an activity/behaviour to a high level of capability or proficiency.</a:t>
            </a:r>
          </a:p>
          <a:p>
            <a:pPr marL="285750" indent="-285750" algn="just">
              <a:buFont typeface="Arial" panose="020B0604020202020204" pitchFamily="34" charset="0"/>
              <a:buChar char="•"/>
            </a:pPr>
            <a:r>
              <a:rPr lang="en-GB" b="1" dirty="0"/>
              <a:t>Engagement</a:t>
            </a:r>
            <a:r>
              <a:rPr lang="en-GB" dirty="0"/>
              <a:t>: you feel motivated, enthused and empowered when doing the activity.</a:t>
            </a:r>
          </a:p>
          <a:p>
            <a:pPr marL="285750" indent="-285750" algn="just">
              <a:buFont typeface="Arial" panose="020B0604020202020204" pitchFamily="34" charset="0"/>
              <a:buChar char="•"/>
            </a:pPr>
            <a:r>
              <a:rPr lang="en-GB" b="1" dirty="0"/>
              <a:t>Use</a:t>
            </a:r>
            <a:r>
              <a:rPr lang="en-GB" dirty="0"/>
              <a:t>: you do the activity regularly and as often as possible.</a:t>
            </a:r>
          </a:p>
        </p:txBody>
      </p:sp>
      <p:sp>
        <p:nvSpPr>
          <p:cNvPr id="5" name="Title 4">
            <a:extLst>
              <a:ext uri="{FF2B5EF4-FFF2-40B4-BE49-F238E27FC236}">
                <a16:creationId xmlns:a16="http://schemas.microsoft.com/office/drawing/2014/main" id="{700AF0D5-3B98-4922-93B6-8A274334AF6C}"/>
              </a:ext>
            </a:extLst>
          </p:cNvPr>
          <p:cNvSpPr>
            <a:spLocks noGrp="1"/>
          </p:cNvSpPr>
          <p:nvPr>
            <p:ph type="title"/>
          </p:nvPr>
        </p:nvSpPr>
        <p:spPr/>
        <p:txBody>
          <a:bodyPr/>
          <a:lstStyle/>
          <a:p>
            <a:r>
              <a:rPr lang="en-GB" dirty="0"/>
              <a:t>The Interview</a:t>
            </a:r>
          </a:p>
        </p:txBody>
      </p:sp>
    </p:spTree>
    <p:extLst>
      <p:ext uri="{BB962C8B-B14F-4D97-AF65-F5344CB8AC3E}">
        <p14:creationId xmlns:p14="http://schemas.microsoft.com/office/powerpoint/2010/main" val="79470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35B95B-042E-4ED6-A3FC-87D7FF3C9049}"/>
              </a:ext>
            </a:extLst>
          </p:cNvPr>
          <p:cNvSpPr>
            <a:spLocks noGrp="1"/>
          </p:cNvSpPr>
          <p:nvPr>
            <p:ph type="sldNum" sz="quarter" idx="12"/>
          </p:nvPr>
        </p:nvSpPr>
        <p:spPr/>
        <p:txBody>
          <a:bodyPr/>
          <a:lstStyle/>
          <a:p>
            <a:fld id="{0BD5577A-C6B7-4530-91E0-BA60F6599166}" type="slidenum">
              <a:rPr lang="en-GB" smtClean="0"/>
              <a:t>14</a:t>
            </a:fld>
            <a:endParaRPr lang="en-GB"/>
          </a:p>
        </p:txBody>
      </p:sp>
      <p:sp>
        <p:nvSpPr>
          <p:cNvPr id="4" name="Content Placeholder 3">
            <a:extLst>
              <a:ext uri="{FF2B5EF4-FFF2-40B4-BE49-F238E27FC236}">
                <a16:creationId xmlns:a16="http://schemas.microsoft.com/office/drawing/2014/main" id="{90E1ED2F-928E-402C-B3F1-BD5B3D5F2D3F}"/>
              </a:ext>
            </a:extLst>
          </p:cNvPr>
          <p:cNvSpPr>
            <a:spLocks noGrp="1"/>
          </p:cNvSpPr>
          <p:nvPr>
            <p:ph idx="1"/>
          </p:nvPr>
        </p:nvSpPr>
        <p:spPr/>
        <p:txBody>
          <a:bodyPr/>
          <a:lstStyle/>
          <a:p>
            <a:pPr algn="just">
              <a:defRPr/>
            </a:pPr>
            <a:r>
              <a:rPr lang="en-GB" dirty="0"/>
              <a:t>You need to prepare well for a good interview.</a:t>
            </a:r>
          </a:p>
          <a:p>
            <a:pPr algn="just">
              <a:defRPr/>
            </a:pPr>
            <a:endParaRPr lang="en-GB" dirty="0"/>
          </a:p>
          <a:p>
            <a:pPr algn="just">
              <a:defRPr/>
            </a:pPr>
            <a:r>
              <a:rPr lang="en-GB" dirty="0"/>
              <a:t>The interview will be based on the elements that were defined in the vacancy advertisement and will last approximately 45 minutes to an hour.</a:t>
            </a:r>
          </a:p>
          <a:p>
            <a:pPr algn="just">
              <a:defRPr/>
            </a:pPr>
            <a:endParaRPr lang="en-GB" dirty="0"/>
          </a:p>
          <a:p>
            <a:pPr algn="just">
              <a:defRPr/>
            </a:pPr>
            <a:r>
              <a:rPr lang="en-GB" dirty="0"/>
              <a:t>Don’t be put off by the panel taking notes.  It’s important that they make a record of your answers so that they are able to score you at the end of the interview and provide feedback at the end of the process. This feedback will be provided via the Civil Service Jobsite.</a:t>
            </a:r>
          </a:p>
          <a:p>
            <a:pPr algn="just">
              <a:defRPr/>
            </a:pPr>
            <a:endParaRPr lang="en-GB" dirty="0"/>
          </a:p>
          <a:p>
            <a:pPr algn="just">
              <a:defRPr/>
            </a:pPr>
            <a:r>
              <a:rPr lang="en-GB" dirty="0"/>
              <a:t>The interview, combined with any other selection activity, will inform the panel which candidate is right for the job based on their merit. The job will be offered to the person who would do it best.</a:t>
            </a:r>
          </a:p>
          <a:p>
            <a:endParaRPr lang="en-GB" dirty="0"/>
          </a:p>
        </p:txBody>
      </p:sp>
      <p:sp>
        <p:nvSpPr>
          <p:cNvPr id="5" name="Title 4">
            <a:extLst>
              <a:ext uri="{FF2B5EF4-FFF2-40B4-BE49-F238E27FC236}">
                <a16:creationId xmlns:a16="http://schemas.microsoft.com/office/drawing/2014/main" id="{03ED4D8D-3557-4A1F-8598-53DA1A2A5525}"/>
              </a:ext>
            </a:extLst>
          </p:cNvPr>
          <p:cNvSpPr>
            <a:spLocks noGrp="1"/>
          </p:cNvSpPr>
          <p:nvPr>
            <p:ph type="title"/>
          </p:nvPr>
        </p:nvSpPr>
        <p:spPr/>
        <p:txBody>
          <a:bodyPr/>
          <a:lstStyle/>
          <a:p>
            <a:r>
              <a:rPr lang="en-GB" dirty="0"/>
              <a:t>The Interview</a:t>
            </a:r>
          </a:p>
        </p:txBody>
      </p:sp>
    </p:spTree>
    <p:extLst>
      <p:ext uri="{BB962C8B-B14F-4D97-AF65-F5344CB8AC3E}">
        <p14:creationId xmlns:p14="http://schemas.microsoft.com/office/powerpoint/2010/main" val="3056193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6601DC-C196-49E1-B7CD-959B3E0FFAE2}"/>
              </a:ext>
            </a:extLst>
          </p:cNvPr>
          <p:cNvSpPr>
            <a:spLocks noGrp="1"/>
          </p:cNvSpPr>
          <p:nvPr>
            <p:ph type="sldNum" sz="quarter" idx="12"/>
          </p:nvPr>
        </p:nvSpPr>
        <p:spPr/>
        <p:txBody>
          <a:bodyPr/>
          <a:lstStyle/>
          <a:p>
            <a:fld id="{0BD5577A-C6B7-4530-91E0-BA60F6599166}" type="slidenum">
              <a:rPr lang="en-GB" smtClean="0"/>
              <a:t>15</a:t>
            </a:fld>
            <a:endParaRPr lang="en-GB"/>
          </a:p>
        </p:txBody>
      </p:sp>
      <p:sp>
        <p:nvSpPr>
          <p:cNvPr id="4" name="Content Placeholder 3">
            <a:extLst>
              <a:ext uri="{FF2B5EF4-FFF2-40B4-BE49-F238E27FC236}">
                <a16:creationId xmlns:a16="http://schemas.microsoft.com/office/drawing/2014/main" id="{97363593-E829-4946-A1F1-6150C90BBAA4}"/>
              </a:ext>
            </a:extLst>
          </p:cNvPr>
          <p:cNvSpPr>
            <a:spLocks noGrp="1"/>
          </p:cNvSpPr>
          <p:nvPr>
            <p:ph idx="1"/>
          </p:nvPr>
        </p:nvSpPr>
        <p:spPr/>
        <p:txBody>
          <a:bodyPr>
            <a:normAutofit/>
          </a:bodyPr>
          <a:lstStyle/>
          <a:p>
            <a:pPr algn="just"/>
            <a:r>
              <a:rPr lang="en-GB" dirty="0"/>
              <a:t>The purpose of the Core Skills assessment is to assess your suitability to become an Accredited Programmes Facilitator.</a:t>
            </a:r>
          </a:p>
          <a:p>
            <a:pPr algn="just"/>
            <a:endParaRPr lang="en-GB" b="1" dirty="0"/>
          </a:p>
          <a:p>
            <a:pPr algn="just"/>
            <a:r>
              <a:rPr lang="en-GB" dirty="0"/>
              <a:t>This assessment process is designed to be both rigorous and consistent in its application and accessible and fair to all.</a:t>
            </a:r>
          </a:p>
          <a:p>
            <a:pPr algn="just"/>
            <a:endParaRPr lang="en-GB" dirty="0"/>
          </a:p>
          <a:p>
            <a:pPr algn="just"/>
            <a:r>
              <a:rPr lang="en-GB" dirty="0"/>
              <a:t>The assessment will consist of two activities:</a:t>
            </a:r>
          </a:p>
          <a:p>
            <a:pPr algn="just"/>
            <a:r>
              <a:rPr lang="en-GB" dirty="0"/>
              <a:t> </a:t>
            </a:r>
          </a:p>
          <a:p>
            <a:pPr marL="285750" lvl="0" indent="-285750" algn="just">
              <a:buFont typeface="Arial" panose="020B0604020202020204" pitchFamily="34" charset="0"/>
              <a:buChar char="•"/>
            </a:pPr>
            <a:r>
              <a:rPr lang="en-GB" dirty="0"/>
              <a:t>A facilitation exercise with some follow up questions</a:t>
            </a:r>
          </a:p>
          <a:p>
            <a:pPr marL="285750" indent="-285750" algn="just">
              <a:buFont typeface="Arial" panose="020B0604020202020204" pitchFamily="34" charset="0"/>
              <a:buChar char="•"/>
            </a:pPr>
            <a:endParaRPr lang="en-GB" dirty="0"/>
          </a:p>
          <a:p>
            <a:pPr marL="285750" lvl="0" indent="-285750" algn="just">
              <a:buFont typeface="Arial" panose="020B0604020202020204" pitchFamily="34" charset="0"/>
              <a:buChar char="•"/>
            </a:pPr>
            <a:r>
              <a:rPr lang="en-GB" dirty="0"/>
              <a:t>An interview relating to the role of a facilitator</a:t>
            </a:r>
          </a:p>
          <a:p>
            <a:pPr algn="just"/>
            <a:endParaRPr lang="en-GB" dirty="0"/>
          </a:p>
          <a:p>
            <a:pPr algn="just"/>
            <a:r>
              <a:rPr lang="en-GB" dirty="0"/>
              <a:t>To prepare for your assessment centre you will be given a minimum of </a:t>
            </a:r>
            <a:r>
              <a:rPr lang="en-GB" b="1" dirty="0"/>
              <a:t>10 working days </a:t>
            </a:r>
            <a:r>
              <a:rPr lang="en-GB" dirty="0"/>
              <a:t>between being invited to attend and the date of the assessment.</a:t>
            </a:r>
          </a:p>
          <a:p>
            <a:endParaRPr lang="en-GB" dirty="0"/>
          </a:p>
          <a:p>
            <a:endParaRPr lang="en-GB" dirty="0"/>
          </a:p>
        </p:txBody>
      </p:sp>
      <p:sp>
        <p:nvSpPr>
          <p:cNvPr id="5" name="Title 4">
            <a:extLst>
              <a:ext uri="{FF2B5EF4-FFF2-40B4-BE49-F238E27FC236}">
                <a16:creationId xmlns:a16="http://schemas.microsoft.com/office/drawing/2014/main" id="{6E23E7DE-960F-40F0-BD76-5CB2563F8196}"/>
              </a:ext>
            </a:extLst>
          </p:cNvPr>
          <p:cNvSpPr>
            <a:spLocks noGrp="1"/>
          </p:cNvSpPr>
          <p:nvPr>
            <p:ph type="title"/>
          </p:nvPr>
        </p:nvSpPr>
        <p:spPr/>
        <p:txBody>
          <a:bodyPr/>
          <a:lstStyle/>
          <a:p>
            <a:r>
              <a:rPr lang="en-GB" dirty="0"/>
              <a:t>The Core Skills Assessment</a:t>
            </a:r>
          </a:p>
        </p:txBody>
      </p:sp>
    </p:spTree>
    <p:extLst>
      <p:ext uri="{BB962C8B-B14F-4D97-AF65-F5344CB8AC3E}">
        <p14:creationId xmlns:p14="http://schemas.microsoft.com/office/powerpoint/2010/main" val="2113868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41A056-ACC5-4D50-92AA-22AF0441D44D}"/>
              </a:ext>
            </a:extLst>
          </p:cNvPr>
          <p:cNvSpPr>
            <a:spLocks noGrp="1"/>
          </p:cNvSpPr>
          <p:nvPr>
            <p:ph type="sldNum" sz="quarter" idx="12"/>
          </p:nvPr>
        </p:nvSpPr>
        <p:spPr/>
        <p:txBody>
          <a:bodyPr/>
          <a:lstStyle/>
          <a:p>
            <a:fld id="{0BD5577A-C6B7-4530-91E0-BA60F6599166}" type="slidenum">
              <a:rPr lang="en-GB" smtClean="0"/>
              <a:t>16</a:t>
            </a:fld>
            <a:endParaRPr lang="en-GB"/>
          </a:p>
        </p:txBody>
      </p:sp>
      <p:sp>
        <p:nvSpPr>
          <p:cNvPr id="5" name="Title 4">
            <a:extLst>
              <a:ext uri="{FF2B5EF4-FFF2-40B4-BE49-F238E27FC236}">
                <a16:creationId xmlns:a16="http://schemas.microsoft.com/office/drawing/2014/main" id="{4935328A-E5F0-47C1-93F6-503096ABA206}"/>
              </a:ext>
            </a:extLst>
          </p:cNvPr>
          <p:cNvSpPr>
            <a:spLocks noGrp="1"/>
          </p:cNvSpPr>
          <p:nvPr>
            <p:ph type="title"/>
          </p:nvPr>
        </p:nvSpPr>
        <p:spPr/>
        <p:txBody>
          <a:bodyPr/>
          <a:lstStyle/>
          <a:p>
            <a:r>
              <a:rPr lang="en-GB" dirty="0"/>
              <a:t>Reserve Lists</a:t>
            </a:r>
          </a:p>
        </p:txBody>
      </p:sp>
      <p:sp>
        <p:nvSpPr>
          <p:cNvPr id="6" name="Content Placeholder 2">
            <a:extLst>
              <a:ext uri="{FF2B5EF4-FFF2-40B4-BE49-F238E27FC236}">
                <a16:creationId xmlns:a16="http://schemas.microsoft.com/office/drawing/2014/main" id="{BBACEA53-A7A8-4E93-86C5-883EE8DF3A74}"/>
              </a:ext>
            </a:extLst>
          </p:cNvPr>
          <p:cNvSpPr txBox="1">
            <a:spLocks/>
          </p:cNvSpPr>
          <p:nvPr/>
        </p:nvSpPr>
        <p:spPr bwMode="auto">
          <a:xfrm>
            <a:off x="468790" y="1207351"/>
            <a:ext cx="769461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defTabSz="4572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defTabSz="4572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endParaRPr lang="en-GB" altLang="en-US" sz="1600" dirty="0"/>
          </a:p>
          <a:p>
            <a:endParaRPr lang="en-GB" altLang="en-US" sz="1600" dirty="0"/>
          </a:p>
          <a:p>
            <a:pPr algn="just"/>
            <a:r>
              <a:rPr lang="en-GB" altLang="en-US" sz="1600" dirty="0"/>
              <a:t>The Probation Service reserves the right to create a reserve list where a competition identifies more appointable candidates than there are available vacancies.</a:t>
            </a:r>
          </a:p>
          <a:p>
            <a:pPr algn="just"/>
            <a:endParaRPr lang="en-GB" altLang="en-US" sz="1600" dirty="0"/>
          </a:p>
          <a:p>
            <a:pPr algn="just"/>
            <a:r>
              <a:rPr lang="en-GB" altLang="en-US" sz="1600" dirty="0"/>
              <a:t>Any reserve lists may be used for up to 12 months to fill the same role or other similar roles with the same essential criteria without further testing of merit.</a:t>
            </a:r>
          </a:p>
          <a:p>
            <a:pPr algn="just"/>
            <a:endParaRPr lang="en-GB" altLang="en-US" sz="1600" dirty="0"/>
          </a:p>
          <a:p>
            <a:pPr algn="just"/>
            <a:r>
              <a:rPr lang="en-GB" altLang="en-US" sz="1600" dirty="0"/>
              <a:t>If you are eligible for inclusion on a reserve list, you will receive an e-mail to that effect at the end of the process, containing further information on the conditions of the list.</a:t>
            </a:r>
          </a:p>
        </p:txBody>
      </p:sp>
    </p:spTree>
    <p:extLst>
      <p:ext uri="{BB962C8B-B14F-4D97-AF65-F5344CB8AC3E}">
        <p14:creationId xmlns:p14="http://schemas.microsoft.com/office/powerpoint/2010/main" val="3695969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B1D773-F2DF-4111-B07F-D1669337BDD0}"/>
              </a:ext>
            </a:extLst>
          </p:cNvPr>
          <p:cNvSpPr>
            <a:spLocks noGrp="1"/>
          </p:cNvSpPr>
          <p:nvPr>
            <p:ph type="sldNum" sz="quarter" idx="12"/>
          </p:nvPr>
        </p:nvSpPr>
        <p:spPr/>
        <p:txBody>
          <a:bodyPr/>
          <a:lstStyle/>
          <a:p>
            <a:fld id="{0BD5577A-C6B7-4530-91E0-BA60F6599166}" type="slidenum">
              <a:rPr lang="en-GB" smtClean="0"/>
              <a:t>17</a:t>
            </a:fld>
            <a:endParaRPr lang="en-GB"/>
          </a:p>
        </p:txBody>
      </p:sp>
      <p:sp>
        <p:nvSpPr>
          <p:cNvPr id="5" name="Title 4">
            <a:extLst>
              <a:ext uri="{FF2B5EF4-FFF2-40B4-BE49-F238E27FC236}">
                <a16:creationId xmlns:a16="http://schemas.microsoft.com/office/drawing/2014/main" id="{19E5C548-EAE3-4F2F-8504-F6221E84F509}"/>
              </a:ext>
            </a:extLst>
          </p:cNvPr>
          <p:cNvSpPr>
            <a:spLocks noGrp="1"/>
          </p:cNvSpPr>
          <p:nvPr>
            <p:ph type="title"/>
          </p:nvPr>
        </p:nvSpPr>
        <p:spPr/>
        <p:txBody>
          <a:bodyPr/>
          <a:lstStyle/>
          <a:p>
            <a:r>
              <a:rPr lang="en-GB" dirty="0"/>
              <a:t>Security Clearance</a:t>
            </a:r>
          </a:p>
        </p:txBody>
      </p:sp>
      <p:sp>
        <p:nvSpPr>
          <p:cNvPr id="6" name="Content Placeholder 2">
            <a:extLst>
              <a:ext uri="{FF2B5EF4-FFF2-40B4-BE49-F238E27FC236}">
                <a16:creationId xmlns:a16="http://schemas.microsoft.com/office/drawing/2014/main" id="{63E32B8D-5075-4D49-BA8B-46BC815A83FA}"/>
              </a:ext>
            </a:extLst>
          </p:cNvPr>
          <p:cNvSpPr txBox="1">
            <a:spLocks/>
          </p:cNvSpPr>
          <p:nvPr/>
        </p:nvSpPr>
        <p:spPr>
          <a:xfrm>
            <a:off x="265864" y="1005677"/>
            <a:ext cx="8713787" cy="5472113"/>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panose="020B0604020202020204" pitchFamily="34" charset="0"/>
              <a:buNone/>
              <a:defRPr/>
            </a:pPr>
            <a:r>
              <a:rPr lang="en-GB" sz="1500" dirty="0"/>
              <a:t>All new recruits to the department must meet certain security standards.  All offers of employment are conditional on successful completion of security clearance.  </a:t>
            </a:r>
          </a:p>
          <a:p>
            <a:pPr algn="just">
              <a:defRPr/>
            </a:pPr>
            <a:endParaRPr lang="en-GB" sz="1500" dirty="0"/>
          </a:p>
          <a:p>
            <a:pPr marL="0" indent="0" algn="just">
              <a:buFont typeface="Arial" panose="020B0604020202020204" pitchFamily="34" charset="0"/>
              <a:buNone/>
              <a:defRPr/>
            </a:pPr>
            <a:r>
              <a:rPr lang="en-GB" sz="1500" dirty="0"/>
              <a:t>The following conditions will affect your security clearance and therefore may affect your eligibility for our vacancies:</a:t>
            </a:r>
          </a:p>
          <a:p>
            <a:pPr algn="just">
              <a:defRPr/>
            </a:pPr>
            <a:endParaRPr lang="en-GB" sz="1500" dirty="0"/>
          </a:p>
          <a:p>
            <a:pPr marL="285750" indent="-285750" algn="just">
              <a:defRPr/>
            </a:pPr>
            <a:r>
              <a:rPr lang="en-GB" sz="1500" u="sng" dirty="0"/>
              <a:t>Criminal record</a:t>
            </a:r>
            <a:r>
              <a:rPr lang="en-GB" sz="1500" dirty="0"/>
              <a:t>: If you have criminal records</a:t>
            </a:r>
          </a:p>
          <a:p>
            <a:pPr marL="285750" indent="-285750" algn="just">
              <a:defRPr/>
            </a:pPr>
            <a:r>
              <a:rPr lang="en-GB" sz="1500" u="sng" dirty="0"/>
              <a:t>Nationality and Immigration status</a:t>
            </a:r>
            <a:r>
              <a:rPr lang="en-GB" sz="1500" dirty="0"/>
              <a:t>: Particularly relevant if there are specific nationality and residency requirements for the advertised role.</a:t>
            </a:r>
          </a:p>
          <a:p>
            <a:pPr marL="285750" indent="-285750" algn="just">
              <a:defRPr/>
            </a:pPr>
            <a:r>
              <a:rPr lang="en-GB" sz="1500" u="sng" dirty="0"/>
              <a:t>Address History</a:t>
            </a:r>
            <a:r>
              <a:rPr lang="en-GB" sz="1500" dirty="0"/>
              <a:t>: If you have lived at numerous addresses in the UK in the last 5 years.  </a:t>
            </a:r>
          </a:p>
          <a:p>
            <a:pPr marL="285750" indent="-285750" algn="just">
              <a:defRPr/>
            </a:pPr>
            <a:r>
              <a:rPr lang="en-GB" sz="1500" u="sng" dirty="0"/>
              <a:t>Lived outside UK</a:t>
            </a:r>
            <a:r>
              <a:rPr lang="en-GB" sz="1500" dirty="0"/>
              <a:t>: You should have been resident in the United Kingdom for the last 3 years and for 5 years or more for higher security roles. </a:t>
            </a:r>
          </a:p>
          <a:p>
            <a:pPr marL="285750" indent="-285750" algn="just">
              <a:defRPr/>
            </a:pPr>
            <a:r>
              <a:rPr lang="en-GB" sz="1500" u="sng" dirty="0"/>
              <a:t>Employment History</a:t>
            </a:r>
            <a:r>
              <a:rPr lang="en-GB" sz="1500" dirty="0"/>
              <a:t>: If you have had multiple employers in the last 5 years.</a:t>
            </a:r>
          </a:p>
          <a:p>
            <a:pPr marL="285750" indent="-285750" algn="just">
              <a:defRPr/>
            </a:pPr>
            <a:r>
              <a:rPr lang="en-GB" sz="1500" u="sng" dirty="0"/>
              <a:t>Credit Reference Check</a:t>
            </a:r>
            <a:r>
              <a:rPr lang="en-GB" sz="1500" dirty="0"/>
              <a:t>: If there any financial concerns that could lead to potential vulnerability. The credit reference check is made to assess the financial state of the individual being vetted.  </a:t>
            </a:r>
          </a:p>
          <a:p>
            <a:pPr marL="285750" indent="-285750" algn="just">
              <a:defRPr/>
            </a:pPr>
            <a:r>
              <a:rPr lang="en-GB" sz="1500" u="sng" dirty="0"/>
              <a:t>Others factors</a:t>
            </a:r>
            <a:r>
              <a:rPr lang="en-GB" sz="1500" dirty="0"/>
              <a:t>: Associated with, or have or lived in areas associated with organisations seeking to disrupt the government or have family who have associated with, organisations and/or individuals known to security services e.g. Northern Ireland. </a:t>
            </a:r>
          </a:p>
        </p:txBody>
      </p:sp>
    </p:spTree>
    <p:extLst>
      <p:ext uri="{BB962C8B-B14F-4D97-AF65-F5344CB8AC3E}">
        <p14:creationId xmlns:p14="http://schemas.microsoft.com/office/powerpoint/2010/main" val="4282184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7D7E6C-0BBD-4EAC-AB32-DA99967359EE}"/>
              </a:ext>
            </a:extLst>
          </p:cNvPr>
          <p:cNvSpPr>
            <a:spLocks noGrp="1"/>
          </p:cNvSpPr>
          <p:nvPr>
            <p:ph type="sldNum" sz="quarter" idx="12"/>
          </p:nvPr>
        </p:nvSpPr>
        <p:spPr/>
        <p:txBody>
          <a:bodyPr/>
          <a:lstStyle/>
          <a:p>
            <a:fld id="{0BD5577A-C6B7-4530-91E0-BA60F6599166}" type="slidenum">
              <a:rPr lang="en-GB" smtClean="0"/>
              <a:t>18</a:t>
            </a:fld>
            <a:endParaRPr lang="en-GB"/>
          </a:p>
        </p:txBody>
      </p:sp>
      <p:sp>
        <p:nvSpPr>
          <p:cNvPr id="5" name="Title 4">
            <a:extLst>
              <a:ext uri="{FF2B5EF4-FFF2-40B4-BE49-F238E27FC236}">
                <a16:creationId xmlns:a16="http://schemas.microsoft.com/office/drawing/2014/main" id="{FCB29D46-DF36-40B8-9FB3-16887301A031}"/>
              </a:ext>
            </a:extLst>
          </p:cNvPr>
          <p:cNvSpPr>
            <a:spLocks noGrp="1"/>
          </p:cNvSpPr>
          <p:nvPr>
            <p:ph type="title"/>
          </p:nvPr>
        </p:nvSpPr>
        <p:spPr/>
        <p:txBody>
          <a:bodyPr/>
          <a:lstStyle/>
          <a:p>
            <a:r>
              <a:rPr lang="en-GB" dirty="0"/>
              <a:t>Additional Advice</a:t>
            </a:r>
          </a:p>
        </p:txBody>
      </p:sp>
      <p:sp>
        <p:nvSpPr>
          <p:cNvPr id="6" name="Content Placeholder 2">
            <a:extLst>
              <a:ext uri="{FF2B5EF4-FFF2-40B4-BE49-F238E27FC236}">
                <a16:creationId xmlns:a16="http://schemas.microsoft.com/office/drawing/2014/main" id="{1E5284F2-6A82-45B8-BB1C-2AFD6C6F44F9}"/>
              </a:ext>
            </a:extLst>
          </p:cNvPr>
          <p:cNvSpPr txBox="1">
            <a:spLocks/>
          </p:cNvSpPr>
          <p:nvPr/>
        </p:nvSpPr>
        <p:spPr>
          <a:xfrm>
            <a:off x="359568" y="2167499"/>
            <a:ext cx="8424863" cy="3387080"/>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defRPr/>
            </a:pPr>
            <a:r>
              <a:rPr lang="en-GB" sz="1600" dirty="0"/>
              <a:t>If you are unsure about any part of the process or require additional information about the post to enable you to progress your application you should, in the first instance, contact the named person on the vacancy advertisement as this is most likely to be the vacancy manager.  However, you can also direct your questions to Human Resources Recruitment Team at </a:t>
            </a:r>
            <a:r>
              <a:rPr lang="en-GB" sz="1600" dirty="0">
                <a:hlinkClick r:id="rId2"/>
              </a:rPr>
              <a:t>Moj-recruitment-vetting-enquiries@gov.sscl.com</a:t>
            </a:r>
            <a:r>
              <a:rPr lang="en-GB" sz="1600" dirty="0"/>
              <a:t>. </a:t>
            </a:r>
          </a:p>
        </p:txBody>
      </p:sp>
    </p:spTree>
    <p:extLst>
      <p:ext uri="{BB962C8B-B14F-4D97-AF65-F5344CB8AC3E}">
        <p14:creationId xmlns:p14="http://schemas.microsoft.com/office/powerpoint/2010/main" val="590749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D366E-88D8-4BFA-940A-F513B30C7F42}"/>
              </a:ext>
            </a:extLst>
          </p:cNvPr>
          <p:cNvSpPr>
            <a:spLocks noGrp="1"/>
          </p:cNvSpPr>
          <p:nvPr>
            <p:ph type="title"/>
          </p:nvPr>
        </p:nvSpPr>
        <p:spPr>
          <a:xfrm>
            <a:off x="581684" y="2423768"/>
            <a:ext cx="8208000" cy="2978624"/>
          </a:xfrm>
        </p:spPr>
        <p:txBody>
          <a:bodyPr/>
          <a:lstStyle/>
          <a:p>
            <a:br>
              <a:rPr lang="en-GB" dirty="0"/>
            </a:br>
            <a:r>
              <a:rPr lang="en-GB" sz="2800" b="1" dirty="0"/>
              <a:t>We look forward to your application and good luck!</a:t>
            </a:r>
            <a:endParaRPr lang="en-GB" dirty="0"/>
          </a:p>
        </p:txBody>
      </p:sp>
    </p:spTree>
    <p:extLst>
      <p:ext uri="{BB962C8B-B14F-4D97-AF65-F5344CB8AC3E}">
        <p14:creationId xmlns:p14="http://schemas.microsoft.com/office/powerpoint/2010/main" val="29394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3E1206-823F-4A73-9AAD-621BE9848CFF}"/>
              </a:ext>
            </a:extLst>
          </p:cNvPr>
          <p:cNvSpPr>
            <a:spLocks noGrp="1"/>
          </p:cNvSpPr>
          <p:nvPr>
            <p:ph type="sldNum" sz="quarter" idx="12"/>
          </p:nvPr>
        </p:nvSpPr>
        <p:spPr/>
        <p:txBody>
          <a:bodyPr/>
          <a:lstStyle/>
          <a:p>
            <a:fld id="{0BD5577A-C6B7-4530-91E0-BA60F6599166}" type="slidenum">
              <a:rPr lang="en-GB" smtClean="0"/>
              <a:t>2</a:t>
            </a:fld>
            <a:endParaRPr lang="en-GB"/>
          </a:p>
        </p:txBody>
      </p:sp>
      <p:sp>
        <p:nvSpPr>
          <p:cNvPr id="4" name="Content Placeholder 3">
            <a:extLst>
              <a:ext uri="{FF2B5EF4-FFF2-40B4-BE49-F238E27FC236}">
                <a16:creationId xmlns:a16="http://schemas.microsoft.com/office/drawing/2014/main" id="{487D0576-A88B-4B23-9B20-CD671D35BBA8}"/>
              </a:ext>
            </a:extLst>
          </p:cNvPr>
          <p:cNvSpPr>
            <a:spLocks noGrp="1"/>
          </p:cNvSpPr>
          <p:nvPr>
            <p:ph idx="1"/>
          </p:nvPr>
        </p:nvSpPr>
        <p:spPr>
          <a:xfrm>
            <a:off x="468789" y="1047184"/>
            <a:ext cx="5438715" cy="4824479"/>
          </a:xfrm>
        </p:spPr>
        <p:txBody>
          <a:bodyPr/>
          <a:lstStyle/>
          <a:p>
            <a:pPr algn="just">
              <a:defRPr/>
            </a:pPr>
            <a:r>
              <a:rPr lang="en-GB" dirty="0"/>
              <a:t>The Civil Service recruits using Success Profiles. </a:t>
            </a:r>
          </a:p>
          <a:p>
            <a:pPr algn="just">
              <a:defRPr/>
            </a:pPr>
            <a:endParaRPr lang="en-GB" dirty="0"/>
          </a:p>
          <a:p>
            <a:pPr algn="just">
              <a:defRPr/>
            </a:pPr>
            <a:r>
              <a:rPr lang="en-GB" dirty="0"/>
              <a:t>This means for each role we advertise, we consider what you will need to demonstrate in order to be successful. </a:t>
            </a:r>
          </a:p>
          <a:p>
            <a:pPr algn="just">
              <a:defRPr/>
            </a:pPr>
            <a:endParaRPr lang="en-GB" dirty="0"/>
          </a:p>
          <a:p>
            <a:pPr algn="just">
              <a:defRPr/>
            </a:pPr>
            <a:r>
              <a:rPr lang="en-GB" dirty="0"/>
              <a:t>This gives us the best possible chance of finding the right person for the job, drives up performance and improves diversity and inclusivity.</a:t>
            </a:r>
          </a:p>
          <a:p>
            <a:pPr algn="just">
              <a:defRPr/>
            </a:pPr>
            <a:endParaRPr lang="en-GB" dirty="0"/>
          </a:p>
          <a:p>
            <a:pPr algn="just">
              <a:defRPr/>
            </a:pPr>
            <a:r>
              <a:rPr lang="en-GB" dirty="0"/>
              <a:t>Not all of the elements are relevant to every role, and will vary depending on the profession, level and type of role. Details of which elements will be assessed and how we will assess you against these, are included in the job description.</a:t>
            </a:r>
          </a:p>
          <a:p>
            <a:endParaRPr lang="en-GB" dirty="0"/>
          </a:p>
        </p:txBody>
      </p:sp>
      <p:sp>
        <p:nvSpPr>
          <p:cNvPr id="5" name="Title 4">
            <a:extLst>
              <a:ext uri="{FF2B5EF4-FFF2-40B4-BE49-F238E27FC236}">
                <a16:creationId xmlns:a16="http://schemas.microsoft.com/office/drawing/2014/main" id="{AFC3352A-AFBE-4193-907E-8C4B526CB33C}"/>
              </a:ext>
            </a:extLst>
          </p:cNvPr>
          <p:cNvSpPr>
            <a:spLocks noGrp="1"/>
          </p:cNvSpPr>
          <p:nvPr>
            <p:ph type="title"/>
          </p:nvPr>
        </p:nvSpPr>
        <p:spPr/>
        <p:txBody>
          <a:bodyPr/>
          <a:lstStyle/>
          <a:p>
            <a:r>
              <a:rPr lang="en-GB" dirty="0"/>
              <a:t>Success Profiles</a:t>
            </a:r>
          </a:p>
        </p:txBody>
      </p:sp>
      <p:pic>
        <p:nvPicPr>
          <p:cNvPr id="6" name="Picture 5">
            <a:extLst>
              <a:ext uri="{FF2B5EF4-FFF2-40B4-BE49-F238E27FC236}">
                <a16:creationId xmlns:a16="http://schemas.microsoft.com/office/drawing/2014/main" id="{717C9D56-8ED9-4889-9AA4-9EF4416B2A08}"/>
              </a:ext>
            </a:extLst>
          </p:cNvPr>
          <p:cNvPicPr>
            <a:picLocks noChangeAspect="1"/>
          </p:cNvPicPr>
          <p:nvPr/>
        </p:nvPicPr>
        <p:blipFill>
          <a:blip r:embed="rId2"/>
          <a:stretch>
            <a:fillRect/>
          </a:stretch>
        </p:blipFill>
        <p:spPr>
          <a:xfrm>
            <a:off x="6075689" y="1777367"/>
            <a:ext cx="2802447" cy="2846065"/>
          </a:xfrm>
          <a:prstGeom prst="rect">
            <a:avLst/>
          </a:prstGeom>
        </p:spPr>
      </p:pic>
      <p:sp>
        <p:nvSpPr>
          <p:cNvPr id="7" name="TextBox 6">
            <a:extLst>
              <a:ext uri="{FF2B5EF4-FFF2-40B4-BE49-F238E27FC236}">
                <a16:creationId xmlns:a16="http://schemas.microsoft.com/office/drawing/2014/main" id="{70B4C7EC-FC4F-4A99-A20A-C01F176D139E}"/>
              </a:ext>
            </a:extLst>
          </p:cNvPr>
          <p:cNvSpPr txBox="1"/>
          <p:nvPr/>
        </p:nvSpPr>
        <p:spPr>
          <a:xfrm>
            <a:off x="48675" y="6033618"/>
            <a:ext cx="5051831" cy="523220"/>
          </a:xfrm>
          <a:prstGeom prst="rect">
            <a:avLst/>
          </a:prstGeom>
          <a:noFill/>
        </p:spPr>
        <p:txBody>
          <a:bodyPr wrap="square">
            <a:spAutoFit/>
          </a:bodyPr>
          <a:lstStyle/>
          <a:p>
            <a:pPr eaLnBrk="1" hangingPunct="1">
              <a:defRPr/>
            </a:pPr>
            <a:r>
              <a:rPr lang="en-GB" sz="1400" kern="0" dirty="0">
                <a:solidFill>
                  <a:srgbClr val="000000"/>
                </a:solidFill>
                <a:latin typeface="Arial"/>
              </a:rPr>
              <a:t>The full framework is available online at the following link: </a:t>
            </a:r>
            <a:r>
              <a:rPr lang="en-GB" sz="1400" u="sng" dirty="0">
                <a:hlinkClick r:id="rId3"/>
              </a:rPr>
              <a:t>https://www.gov.uk/government/publications/success-profiles</a:t>
            </a:r>
            <a:endParaRPr lang="en-GB" sz="1400" u="sng" dirty="0"/>
          </a:p>
        </p:txBody>
      </p:sp>
    </p:spTree>
    <p:extLst>
      <p:ext uri="{BB962C8B-B14F-4D97-AF65-F5344CB8AC3E}">
        <p14:creationId xmlns:p14="http://schemas.microsoft.com/office/powerpoint/2010/main" val="206240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0FC133-BD80-4D29-8E47-848E494EEF75}"/>
              </a:ext>
            </a:extLst>
          </p:cNvPr>
          <p:cNvSpPr>
            <a:spLocks noGrp="1"/>
          </p:cNvSpPr>
          <p:nvPr>
            <p:ph type="sldNum" sz="quarter" idx="12"/>
          </p:nvPr>
        </p:nvSpPr>
        <p:spPr/>
        <p:txBody>
          <a:bodyPr/>
          <a:lstStyle/>
          <a:p>
            <a:fld id="{0BD5577A-C6B7-4530-91E0-BA60F6599166}" type="slidenum">
              <a:rPr lang="en-GB" smtClean="0"/>
              <a:t>3</a:t>
            </a:fld>
            <a:endParaRPr lang="en-GB"/>
          </a:p>
        </p:txBody>
      </p:sp>
      <p:sp>
        <p:nvSpPr>
          <p:cNvPr id="4" name="Content Placeholder 3">
            <a:extLst>
              <a:ext uri="{FF2B5EF4-FFF2-40B4-BE49-F238E27FC236}">
                <a16:creationId xmlns:a16="http://schemas.microsoft.com/office/drawing/2014/main" id="{3B628AE8-D079-45A7-9C3D-59810FEF3EC8}"/>
              </a:ext>
            </a:extLst>
          </p:cNvPr>
          <p:cNvSpPr>
            <a:spLocks noGrp="1"/>
          </p:cNvSpPr>
          <p:nvPr>
            <p:ph idx="1"/>
          </p:nvPr>
        </p:nvSpPr>
        <p:spPr/>
        <p:txBody>
          <a:bodyPr>
            <a:normAutofit lnSpcReduction="10000"/>
          </a:bodyPr>
          <a:lstStyle/>
          <a:p>
            <a:pPr algn="just"/>
            <a:r>
              <a:rPr lang="en-GB" dirty="0"/>
              <a:t>The Probation Services Officer selection process consists of 4 stages:</a:t>
            </a:r>
          </a:p>
          <a:p>
            <a:pPr algn="just"/>
            <a:r>
              <a:rPr lang="en-GB" dirty="0"/>
              <a:t> </a:t>
            </a:r>
          </a:p>
          <a:p>
            <a:pPr marL="285750" indent="-285750" algn="just">
              <a:buFont typeface="Arial" panose="020B0604020202020204" pitchFamily="34" charset="0"/>
              <a:buChar char="•"/>
            </a:pPr>
            <a:r>
              <a:rPr lang="en-GB" dirty="0"/>
              <a:t>Stage 1 application form – the application form assesses behaviours, experience and technical elements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2 written assessment – during the written assessment candidates are required to produce a report. The written assessment will assess the behaviours element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3 interview – interviews will be conducted virtually through Microsoft Teams, the interview will assess behaviours, strengths and experience elements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4 core skills assessment – the core skills assessment assesses your suitability to deliver Programmes. The assessment will be conducted face to face</a:t>
            </a:r>
          </a:p>
          <a:p>
            <a:pPr algn="just"/>
            <a:endParaRPr lang="en-GB" dirty="0"/>
          </a:p>
        </p:txBody>
      </p:sp>
      <p:sp>
        <p:nvSpPr>
          <p:cNvPr id="5" name="Title 4">
            <a:extLst>
              <a:ext uri="{FF2B5EF4-FFF2-40B4-BE49-F238E27FC236}">
                <a16:creationId xmlns:a16="http://schemas.microsoft.com/office/drawing/2014/main" id="{EE7EED14-5997-40EE-B235-8209F8285DBF}"/>
              </a:ext>
            </a:extLst>
          </p:cNvPr>
          <p:cNvSpPr>
            <a:spLocks noGrp="1"/>
          </p:cNvSpPr>
          <p:nvPr>
            <p:ph type="title"/>
          </p:nvPr>
        </p:nvSpPr>
        <p:spPr/>
        <p:txBody>
          <a:bodyPr/>
          <a:lstStyle/>
          <a:p>
            <a:r>
              <a:rPr lang="en-GB" dirty="0"/>
              <a:t>The Selection Process</a:t>
            </a:r>
          </a:p>
        </p:txBody>
      </p:sp>
    </p:spTree>
    <p:extLst>
      <p:ext uri="{BB962C8B-B14F-4D97-AF65-F5344CB8AC3E}">
        <p14:creationId xmlns:p14="http://schemas.microsoft.com/office/powerpoint/2010/main" val="301869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4FB58A-2D4F-4E8D-9C5E-E4A957979BF9}"/>
              </a:ext>
            </a:extLst>
          </p:cNvPr>
          <p:cNvSpPr>
            <a:spLocks noGrp="1"/>
          </p:cNvSpPr>
          <p:nvPr>
            <p:ph type="sldNum" sz="quarter" idx="12"/>
          </p:nvPr>
        </p:nvSpPr>
        <p:spPr/>
        <p:txBody>
          <a:bodyPr/>
          <a:lstStyle/>
          <a:p>
            <a:fld id="{0BD5577A-C6B7-4530-91E0-BA60F6599166}" type="slidenum">
              <a:rPr lang="en-GB" smtClean="0"/>
              <a:t>4</a:t>
            </a:fld>
            <a:endParaRPr lang="en-GB"/>
          </a:p>
        </p:txBody>
      </p:sp>
      <p:sp>
        <p:nvSpPr>
          <p:cNvPr id="4" name="Content Placeholder 3">
            <a:extLst>
              <a:ext uri="{FF2B5EF4-FFF2-40B4-BE49-F238E27FC236}">
                <a16:creationId xmlns:a16="http://schemas.microsoft.com/office/drawing/2014/main" id="{6D9FF8A2-E9BB-40F9-A904-D6F97B5E160E}"/>
              </a:ext>
            </a:extLst>
          </p:cNvPr>
          <p:cNvSpPr>
            <a:spLocks noGrp="1"/>
          </p:cNvSpPr>
          <p:nvPr>
            <p:ph idx="1"/>
          </p:nvPr>
        </p:nvSpPr>
        <p:spPr>
          <a:xfrm>
            <a:off x="466249" y="1275784"/>
            <a:ext cx="8208000" cy="4824479"/>
          </a:xfrm>
        </p:spPr>
        <p:txBody>
          <a:bodyPr/>
          <a:lstStyle/>
          <a:p>
            <a:pPr algn="just">
              <a:defRPr/>
            </a:pPr>
            <a:r>
              <a:rPr lang="en-GB" dirty="0"/>
              <a:t>The application form is your first opportunity to say why you’d be the best person for the job.  </a:t>
            </a:r>
          </a:p>
          <a:p>
            <a:pPr algn="just">
              <a:defRPr/>
            </a:pPr>
            <a:endParaRPr lang="en-GB" dirty="0"/>
          </a:p>
          <a:p>
            <a:pPr algn="just">
              <a:defRPr/>
            </a:pPr>
            <a:r>
              <a:rPr lang="en-GB" dirty="0"/>
              <a:t>It is a competition so you really need to ensure that you give your best and strongest examples to reflect what the post requires.</a:t>
            </a:r>
          </a:p>
          <a:p>
            <a:pPr algn="just">
              <a:defRPr/>
            </a:pPr>
            <a:endParaRPr lang="en-GB" dirty="0"/>
          </a:p>
          <a:p>
            <a:pPr algn="just">
              <a:defRPr/>
            </a:pPr>
            <a:r>
              <a:rPr lang="en-GB" dirty="0"/>
              <a:t>Make it as easy as possible for the recruitment panel to assess your suitability for the job.  This means thinking about the relevance of your examples and how you set them out in your application form.</a:t>
            </a:r>
          </a:p>
          <a:p>
            <a:pPr algn="just">
              <a:defRPr/>
            </a:pPr>
            <a:endParaRPr lang="en-GB" dirty="0"/>
          </a:p>
          <a:p>
            <a:pPr>
              <a:defRPr/>
            </a:pPr>
            <a:endParaRPr lang="en-GB" b="1" dirty="0"/>
          </a:p>
          <a:p>
            <a:endParaRPr lang="en-GB" dirty="0"/>
          </a:p>
        </p:txBody>
      </p:sp>
      <p:sp>
        <p:nvSpPr>
          <p:cNvPr id="5" name="Title 4">
            <a:extLst>
              <a:ext uri="{FF2B5EF4-FFF2-40B4-BE49-F238E27FC236}">
                <a16:creationId xmlns:a16="http://schemas.microsoft.com/office/drawing/2014/main" id="{91201535-30C8-406C-9B07-15413B7D30CE}"/>
              </a:ext>
            </a:extLst>
          </p:cNvPr>
          <p:cNvSpPr>
            <a:spLocks noGrp="1"/>
          </p:cNvSpPr>
          <p:nvPr>
            <p:ph type="title"/>
          </p:nvPr>
        </p:nvSpPr>
        <p:spPr/>
        <p:txBody>
          <a:bodyPr/>
          <a:lstStyle/>
          <a:p>
            <a:r>
              <a:rPr lang="en-GB" dirty="0"/>
              <a:t>Your Application – Key Points</a:t>
            </a:r>
          </a:p>
        </p:txBody>
      </p:sp>
    </p:spTree>
    <p:extLst>
      <p:ext uri="{BB962C8B-B14F-4D97-AF65-F5344CB8AC3E}">
        <p14:creationId xmlns:p14="http://schemas.microsoft.com/office/powerpoint/2010/main" val="358207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15129C-E105-4A7C-ACD4-28F2A6D9E3E2}"/>
              </a:ext>
            </a:extLst>
          </p:cNvPr>
          <p:cNvSpPr>
            <a:spLocks noGrp="1"/>
          </p:cNvSpPr>
          <p:nvPr>
            <p:ph type="sldNum" sz="quarter" idx="12"/>
          </p:nvPr>
        </p:nvSpPr>
        <p:spPr/>
        <p:txBody>
          <a:bodyPr/>
          <a:lstStyle/>
          <a:p>
            <a:fld id="{0BD5577A-C6B7-4530-91E0-BA60F6599166}" type="slidenum">
              <a:rPr lang="en-GB" smtClean="0"/>
              <a:t>5</a:t>
            </a:fld>
            <a:endParaRPr lang="en-GB"/>
          </a:p>
        </p:txBody>
      </p:sp>
      <p:sp>
        <p:nvSpPr>
          <p:cNvPr id="4" name="Content Placeholder 3">
            <a:extLst>
              <a:ext uri="{FF2B5EF4-FFF2-40B4-BE49-F238E27FC236}">
                <a16:creationId xmlns:a16="http://schemas.microsoft.com/office/drawing/2014/main" id="{942341C3-2AB2-41D6-A670-A9DBE3CDA020}"/>
              </a:ext>
            </a:extLst>
          </p:cNvPr>
          <p:cNvSpPr>
            <a:spLocks noGrp="1"/>
          </p:cNvSpPr>
          <p:nvPr>
            <p:ph idx="1"/>
          </p:nvPr>
        </p:nvSpPr>
        <p:spPr>
          <a:xfrm>
            <a:off x="298248" y="1263752"/>
            <a:ext cx="8579888" cy="4824479"/>
          </a:xfrm>
        </p:spPr>
        <p:txBody>
          <a:bodyPr>
            <a:normAutofit fontScale="92500" lnSpcReduction="20000"/>
          </a:bodyPr>
          <a:lstStyle/>
          <a:p>
            <a:pPr algn="just"/>
            <a:r>
              <a:rPr lang="en-GB" dirty="0"/>
              <a:t>The specific behaviours you need to write about will be detailed in the job advert. </a:t>
            </a:r>
          </a:p>
          <a:p>
            <a:pPr algn="just"/>
            <a:endParaRPr lang="en-GB" dirty="0"/>
          </a:p>
          <a:p>
            <a:pPr algn="just"/>
            <a:r>
              <a:rPr lang="en-GB" dirty="0"/>
              <a:t>Before you start to write your examples you should read all of the information in the job advert and any supporting documents, paying particular attention to the behaviours required. Make sure you have a full copy of the </a:t>
            </a:r>
            <a:r>
              <a:rPr lang="en-GB" dirty="0">
                <a:hlinkClick r:id="rId2"/>
              </a:rPr>
              <a:t>Civil Service Behaviours Framework</a:t>
            </a:r>
            <a:r>
              <a:rPr lang="en-GB" dirty="0"/>
              <a:t>.</a:t>
            </a:r>
          </a:p>
          <a:p>
            <a:pPr algn="just"/>
            <a:endParaRPr lang="en-GB" dirty="0"/>
          </a:p>
          <a:p>
            <a:pPr algn="just"/>
            <a:r>
              <a:rPr lang="en-GB" dirty="0"/>
              <a:t>You may wish to use examples from your career, education or voluntary work. Your evidence must be truthful and describe real examples of what happened and how your actions led to or contributed to the outcome.</a:t>
            </a:r>
          </a:p>
          <a:p>
            <a:pPr algn="just"/>
            <a:endParaRPr lang="en-GB" dirty="0"/>
          </a:p>
          <a:p>
            <a:pPr algn="just"/>
            <a:r>
              <a:rPr lang="en-GB" dirty="0"/>
              <a:t>Think of examples that:</a:t>
            </a:r>
          </a:p>
          <a:p>
            <a:pPr algn="just"/>
            <a:endParaRPr lang="en-GB" dirty="0"/>
          </a:p>
          <a:p>
            <a:pPr lvl="1" algn="just"/>
            <a:r>
              <a:rPr lang="en-GB" dirty="0"/>
              <a:t>clearly demonstrate the relevant behaviours at the grade to which you are applying</a:t>
            </a:r>
          </a:p>
          <a:p>
            <a:pPr lvl="1" algn="just"/>
            <a:r>
              <a:rPr lang="en-GB" dirty="0"/>
              <a:t>will allow you to explain in depth what you personally did and how you did it</a:t>
            </a:r>
          </a:p>
          <a:p>
            <a:pPr lvl="1" algn="just"/>
            <a:r>
              <a:rPr lang="en-GB" dirty="0"/>
              <a:t>had a positive outcome</a:t>
            </a:r>
          </a:p>
          <a:p>
            <a:pPr lvl="1" algn="just"/>
            <a:r>
              <a:rPr lang="en-GB" dirty="0"/>
              <a:t>impacted on more than a few people, as these are likely to be more powerful</a:t>
            </a:r>
          </a:p>
          <a:p>
            <a:pPr lvl="1" algn="just"/>
            <a:r>
              <a:rPr lang="en-GB" dirty="0"/>
              <a:t>allow you to demonstrate other key skills relevant to the role for which you are applying.</a:t>
            </a:r>
          </a:p>
          <a:p>
            <a:endParaRPr lang="en-GB" dirty="0"/>
          </a:p>
        </p:txBody>
      </p:sp>
      <p:sp>
        <p:nvSpPr>
          <p:cNvPr id="5" name="Title 4">
            <a:extLst>
              <a:ext uri="{FF2B5EF4-FFF2-40B4-BE49-F238E27FC236}">
                <a16:creationId xmlns:a16="http://schemas.microsoft.com/office/drawing/2014/main" id="{EED8DEAC-3A6E-4C56-AD38-8277B1644B77}"/>
              </a:ext>
            </a:extLst>
          </p:cNvPr>
          <p:cNvSpPr>
            <a:spLocks noGrp="1"/>
          </p:cNvSpPr>
          <p:nvPr>
            <p:ph type="title"/>
          </p:nvPr>
        </p:nvSpPr>
        <p:spPr>
          <a:xfrm>
            <a:off x="298248" y="258454"/>
            <a:ext cx="8208000" cy="601200"/>
          </a:xfrm>
        </p:spPr>
        <p:txBody>
          <a:bodyPr/>
          <a:lstStyle/>
          <a:p>
            <a:r>
              <a:rPr lang="en-GB" dirty="0"/>
              <a:t>Preparing Your Examples</a:t>
            </a:r>
          </a:p>
        </p:txBody>
      </p:sp>
    </p:spTree>
    <p:extLst>
      <p:ext uri="{BB962C8B-B14F-4D97-AF65-F5344CB8AC3E}">
        <p14:creationId xmlns:p14="http://schemas.microsoft.com/office/powerpoint/2010/main" val="35540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1AA0E8-C71F-421D-9218-55C5EAF27E0D}"/>
              </a:ext>
            </a:extLst>
          </p:cNvPr>
          <p:cNvSpPr>
            <a:spLocks noGrp="1"/>
          </p:cNvSpPr>
          <p:nvPr>
            <p:ph type="sldNum" sz="quarter" idx="12"/>
          </p:nvPr>
        </p:nvSpPr>
        <p:spPr/>
        <p:txBody>
          <a:bodyPr/>
          <a:lstStyle/>
          <a:p>
            <a:fld id="{0BD5577A-C6B7-4530-91E0-BA60F6599166}" type="slidenum">
              <a:rPr lang="en-GB" smtClean="0"/>
              <a:t>6</a:t>
            </a:fld>
            <a:endParaRPr lang="en-GB"/>
          </a:p>
        </p:txBody>
      </p:sp>
      <p:sp>
        <p:nvSpPr>
          <p:cNvPr id="4" name="Content Placeholder 3">
            <a:extLst>
              <a:ext uri="{FF2B5EF4-FFF2-40B4-BE49-F238E27FC236}">
                <a16:creationId xmlns:a16="http://schemas.microsoft.com/office/drawing/2014/main" id="{47F4208D-7AE5-424A-9781-FA683D29B2BC}"/>
              </a:ext>
            </a:extLst>
          </p:cNvPr>
          <p:cNvSpPr>
            <a:spLocks noGrp="1"/>
          </p:cNvSpPr>
          <p:nvPr>
            <p:ph idx="1"/>
          </p:nvPr>
        </p:nvSpPr>
        <p:spPr/>
        <p:txBody>
          <a:bodyPr/>
          <a:lstStyle/>
          <a:p>
            <a:pPr algn="just"/>
            <a:r>
              <a:rPr lang="en-GB" dirty="0"/>
              <a:t>When completing your application form you are asked to describe a particular situation from the past where you displayed all or most of the activities making up a particular behaviour. You can use up to a maximum of 250 words to describe </a:t>
            </a:r>
            <a:r>
              <a:rPr lang="en-GB" u="sng" dirty="0"/>
              <a:t>what</a:t>
            </a:r>
            <a:r>
              <a:rPr lang="en-GB" dirty="0"/>
              <a:t> you did, </a:t>
            </a:r>
            <a:r>
              <a:rPr lang="en-GB" u="sng" dirty="0"/>
              <a:t>how</a:t>
            </a:r>
            <a:r>
              <a:rPr lang="en-GB" dirty="0"/>
              <a:t> you did it, </a:t>
            </a:r>
            <a:r>
              <a:rPr lang="en-GB" u="sng" dirty="0"/>
              <a:t>why</a:t>
            </a:r>
            <a:r>
              <a:rPr lang="en-GB" dirty="0"/>
              <a:t> you did it and the effect this had. This shows the assessors who will be marking the form that you understand what is required and that you are capable of doing it.</a:t>
            </a:r>
          </a:p>
          <a:p>
            <a:pPr algn="just"/>
            <a:r>
              <a:rPr lang="en-GB" dirty="0"/>
              <a:t>By quoting examples of why and how you demonstrated the relevant skills, knowledge and behaviours in the past, you show that you have the potential to apply them in a new job in the future.</a:t>
            </a:r>
          </a:p>
          <a:p>
            <a:endParaRPr lang="en-GB" dirty="0"/>
          </a:p>
        </p:txBody>
      </p:sp>
      <p:sp>
        <p:nvSpPr>
          <p:cNvPr id="5" name="Title 4">
            <a:extLst>
              <a:ext uri="{FF2B5EF4-FFF2-40B4-BE49-F238E27FC236}">
                <a16:creationId xmlns:a16="http://schemas.microsoft.com/office/drawing/2014/main" id="{A91082D2-05E2-42BC-951D-BACF55BC576D}"/>
              </a:ext>
            </a:extLst>
          </p:cNvPr>
          <p:cNvSpPr>
            <a:spLocks noGrp="1"/>
          </p:cNvSpPr>
          <p:nvPr>
            <p:ph type="title"/>
          </p:nvPr>
        </p:nvSpPr>
        <p:spPr/>
        <p:txBody>
          <a:bodyPr/>
          <a:lstStyle/>
          <a:p>
            <a:r>
              <a:rPr lang="en-GB" dirty="0"/>
              <a:t>Writing Your Behaviour Examples</a:t>
            </a:r>
          </a:p>
        </p:txBody>
      </p:sp>
      <p:grpSp>
        <p:nvGrpSpPr>
          <p:cNvPr id="10" name="Group 9">
            <a:extLst>
              <a:ext uri="{FF2B5EF4-FFF2-40B4-BE49-F238E27FC236}">
                <a16:creationId xmlns:a16="http://schemas.microsoft.com/office/drawing/2014/main" id="{A42F1828-8FFE-49F0-9E17-669DACC77FDB}"/>
              </a:ext>
            </a:extLst>
          </p:cNvPr>
          <p:cNvGrpSpPr/>
          <p:nvPr/>
        </p:nvGrpSpPr>
        <p:grpSpPr>
          <a:xfrm>
            <a:off x="772714" y="3826748"/>
            <a:ext cx="7598571" cy="2118290"/>
            <a:chOff x="467210" y="3692524"/>
            <a:chExt cx="7598571" cy="2118290"/>
          </a:xfrm>
        </p:grpSpPr>
        <p:sp>
          <p:nvSpPr>
            <p:cNvPr id="12" name="Text Box 2">
              <a:extLst>
                <a:ext uri="{FF2B5EF4-FFF2-40B4-BE49-F238E27FC236}">
                  <a16:creationId xmlns:a16="http://schemas.microsoft.com/office/drawing/2014/main" id="{133851D7-5366-4D2D-BCED-DE2238698083}"/>
                </a:ext>
              </a:extLst>
            </p:cNvPr>
            <p:cNvSpPr txBox="1">
              <a:spLocks noChangeArrowheads="1"/>
            </p:cNvSpPr>
            <p:nvPr/>
          </p:nvSpPr>
          <p:spPr bwMode="auto">
            <a:xfrm>
              <a:off x="467210" y="3692524"/>
              <a:ext cx="2418603"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It is not enough to say that you have had relevant experience; you must show evidence of making a success of that experience by describing how you acted in a particular situation and the impact your actions had. </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4" name="Text Box 2">
              <a:extLst>
                <a:ext uri="{FF2B5EF4-FFF2-40B4-BE49-F238E27FC236}">
                  <a16:creationId xmlns:a16="http://schemas.microsoft.com/office/drawing/2014/main" id="{E1A6AFA3-1A06-475C-BB65-C277A3E3CE3E}"/>
                </a:ext>
              </a:extLst>
            </p:cNvPr>
            <p:cNvSpPr txBox="1">
              <a:spLocks noChangeArrowheads="1"/>
            </p:cNvSpPr>
            <p:nvPr/>
          </p:nvSpPr>
          <p:spPr bwMode="auto">
            <a:xfrm>
              <a:off x="3215197" y="3692524"/>
              <a:ext cx="2260600"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Use an example that is at, or above, the level of the job you are applying for. </a:t>
              </a:r>
            </a:p>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There is little point demonstrating you can do </a:t>
              </a:r>
              <a:r>
                <a:rPr lang="en-GB" sz="1400" dirty="0">
                  <a:ea typeface="Calibri" panose="020F0502020204030204" pitchFamily="34" charset="0"/>
                  <a:cs typeface="Times New Roman" panose="02020603050405020304" pitchFamily="18" charset="0"/>
                </a:rPr>
                <a:t>Band 2 </a:t>
              </a:r>
              <a:r>
                <a:rPr lang="en-GB" sz="1400" dirty="0">
                  <a:effectLst/>
                  <a:ea typeface="Calibri" panose="020F0502020204030204" pitchFamily="34" charset="0"/>
                  <a:cs typeface="Times New Roman" panose="02020603050405020304" pitchFamily="18" charset="0"/>
                </a:rPr>
                <a:t>work if you are applying for a Band 3 job.</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5" name="Text Box 2">
              <a:extLst>
                <a:ext uri="{FF2B5EF4-FFF2-40B4-BE49-F238E27FC236}">
                  <a16:creationId xmlns:a16="http://schemas.microsoft.com/office/drawing/2014/main" id="{B874A749-068F-498F-88E1-7207C4EA1F9F}"/>
                </a:ext>
              </a:extLst>
            </p:cNvPr>
            <p:cNvSpPr txBox="1">
              <a:spLocks noChangeArrowheads="1"/>
            </p:cNvSpPr>
            <p:nvPr/>
          </p:nvSpPr>
          <p:spPr bwMode="auto">
            <a:xfrm>
              <a:off x="5805181" y="3692524"/>
              <a:ext cx="2260600"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 good behaviours example requires more than just an outline of what you did in a given scenario, it requires you to explain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what</a:t>
              </a:r>
              <a:r>
                <a:rPr lang="en-GB" sz="1400" dirty="0">
                  <a:effectLst/>
                  <a:latin typeface="Arial" panose="020B0604020202020204" pitchFamily="34" charset="0"/>
                  <a:ea typeface="Calibri" panose="020F0502020204030204" pitchFamily="34" charset="0"/>
                  <a:cs typeface="Times New Roman" panose="02020603050405020304" pitchFamily="18" charset="0"/>
                </a:rPr>
                <a:t> you did,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how</a:t>
              </a:r>
              <a:r>
                <a:rPr lang="en-GB" sz="1400" dirty="0">
                  <a:effectLst/>
                  <a:latin typeface="Arial" panose="020B0604020202020204" pitchFamily="34" charset="0"/>
                  <a:ea typeface="Calibri" panose="020F0502020204030204" pitchFamily="34" charset="0"/>
                  <a:cs typeface="Times New Roman" panose="02020603050405020304" pitchFamily="18" charset="0"/>
                </a:rPr>
                <a:t> you did it, and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why</a:t>
              </a: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929867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738414-4B24-4EA6-A83D-CC9EB2583FB6}"/>
              </a:ext>
            </a:extLst>
          </p:cNvPr>
          <p:cNvSpPr>
            <a:spLocks noGrp="1"/>
          </p:cNvSpPr>
          <p:nvPr>
            <p:ph type="sldNum" sz="quarter" idx="12"/>
          </p:nvPr>
        </p:nvSpPr>
        <p:spPr/>
        <p:txBody>
          <a:bodyPr/>
          <a:lstStyle/>
          <a:p>
            <a:fld id="{0BD5577A-C6B7-4530-91E0-BA60F6599166}" type="slidenum">
              <a:rPr lang="en-GB" smtClean="0"/>
              <a:t>7</a:t>
            </a:fld>
            <a:endParaRPr lang="en-GB"/>
          </a:p>
        </p:txBody>
      </p:sp>
      <p:sp>
        <p:nvSpPr>
          <p:cNvPr id="4" name="Content Placeholder 3">
            <a:extLst>
              <a:ext uri="{FF2B5EF4-FFF2-40B4-BE49-F238E27FC236}">
                <a16:creationId xmlns:a16="http://schemas.microsoft.com/office/drawing/2014/main" id="{54C86CEB-EFE0-4AE6-9066-29A7A02688FF}"/>
              </a:ext>
            </a:extLst>
          </p:cNvPr>
          <p:cNvSpPr>
            <a:spLocks noGrp="1"/>
          </p:cNvSpPr>
          <p:nvPr>
            <p:ph idx="1"/>
          </p:nvPr>
        </p:nvSpPr>
        <p:spPr/>
        <p:txBody>
          <a:bodyPr/>
          <a:lstStyle/>
          <a:p>
            <a:r>
              <a:rPr lang="en-GB" b="1" u="sng" dirty="0"/>
              <a:t>Using the STAR method</a:t>
            </a:r>
          </a:p>
          <a:p>
            <a:endParaRPr lang="en-GB" b="1" u="sng" dirty="0"/>
          </a:p>
          <a:p>
            <a:pPr algn="just"/>
            <a:r>
              <a:rPr lang="en-GB" dirty="0"/>
              <a:t>Within the Civil Service the most common approach to writing behaviours examples is the </a:t>
            </a:r>
            <a:r>
              <a:rPr lang="en-GB" b="1" dirty="0"/>
              <a:t>STAR </a:t>
            </a:r>
            <a:r>
              <a:rPr lang="en-GB" dirty="0"/>
              <a:t>method. This approach will help you to structure your statements and to break down the writing of a 250 word example into four manageable chunks.</a:t>
            </a:r>
          </a:p>
          <a:p>
            <a:pPr algn="just"/>
            <a:r>
              <a:rPr lang="en-GB" dirty="0"/>
              <a:t>The star method suggests that examples are broken down as follows:</a:t>
            </a:r>
          </a:p>
          <a:p>
            <a:endParaRPr lang="en-GB" dirty="0"/>
          </a:p>
        </p:txBody>
      </p:sp>
      <p:sp>
        <p:nvSpPr>
          <p:cNvPr id="5" name="Title 4">
            <a:extLst>
              <a:ext uri="{FF2B5EF4-FFF2-40B4-BE49-F238E27FC236}">
                <a16:creationId xmlns:a16="http://schemas.microsoft.com/office/drawing/2014/main" id="{97A44B33-10B5-49AD-A6B2-230DF3014D2B}"/>
              </a:ext>
            </a:extLst>
          </p:cNvPr>
          <p:cNvSpPr>
            <a:spLocks noGrp="1"/>
          </p:cNvSpPr>
          <p:nvPr>
            <p:ph type="title"/>
          </p:nvPr>
        </p:nvSpPr>
        <p:spPr/>
        <p:txBody>
          <a:bodyPr/>
          <a:lstStyle/>
          <a:p>
            <a:r>
              <a:rPr lang="en-GB" dirty="0"/>
              <a:t>Writing Your Behaviour Examples</a:t>
            </a:r>
          </a:p>
        </p:txBody>
      </p:sp>
      <p:grpSp>
        <p:nvGrpSpPr>
          <p:cNvPr id="6" name="Group 5" descr="Situation, Task, Action, Result">
            <a:extLst>
              <a:ext uri="{FF2B5EF4-FFF2-40B4-BE49-F238E27FC236}">
                <a16:creationId xmlns:a16="http://schemas.microsoft.com/office/drawing/2014/main" id="{84AED23B-3550-4407-A6DB-3FD9F0BD0BC9}"/>
              </a:ext>
            </a:extLst>
          </p:cNvPr>
          <p:cNvGrpSpPr/>
          <p:nvPr/>
        </p:nvGrpSpPr>
        <p:grpSpPr>
          <a:xfrm>
            <a:off x="1579245" y="3459423"/>
            <a:ext cx="4613910" cy="2279013"/>
            <a:chOff x="0" y="0"/>
            <a:chExt cx="4613910" cy="2279142"/>
          </a:xfrm>
        </p:grpSpPr>
        <p:sp>
          <p:nvSpPr>
            <p:cNvPr id="7" name="Shape 329">
              <a:extLst>
                <a:ext uri="{FF2B5EF4-FFF2-40B4-BE49-F238E27FC236}">
                  <a16:creationId xmlns:a16="http://schemas.microsoft.com/office/drawing/2014/main" id="{325C43E4-3A8F-4D7A-BAA7-0FB0817B1F42}"/>
                </a:ext>
              </a:extLst>
            </p:cNvPr>
            <p:cNvSpPr/>
            <p:nvPr/>
          </p:nvSpPr>
          <p:spPr>
            <a:xfrm>
              <a:off x="0" y="99822"/>
              <a:ext cx="3410712" cy="480060"/>
            </a:xfrm>
            <a:custGeom>
              <a:avLst/>
              <a:gdLst/>
              <a:ahLst/>
              <a:cxnLst/>
              <a:rect l="0" t="0" r="0" b="0"/>
              <a:pathLst>
                <a:path w="3410712" h="480060">
                  <a:moveTo>
                    <a:pt x="48006" y="0"/>
                  </a:moveTo>
                  <a:lnTo>
                    <a:pt x="3362706" y="0"/>
                  </a:lnTo>
                  <a:cubicBezTo>
                    <a:pt x="3389249" y="0"/>
                    <a:pt x="3410712" y="21463"/>
                    <a:pt x="3410712" y="48006"/>
                  </a:cubicBezTo>
                  <a:lnTo>
                    <a:pt x="3410712" y="432054"/>
                  </a:lnTo>
                  <a:cubicBezTo>
                    <a:pt x="3410712" y="458597"/>
                    <a:pt x="3389249" y="480060"/>
                    <a:pt x="3362706" y="480060"/>
                  </a:cubicBezTo>
                  <a:lnTo>
                    <a:pt x="48006" y="480060"/>
                  </a:lnTo>
                  <a:cubicBezTo>
                    <a:pt x="21463" y="480060"/>
                    <a:pt x="0" y="458597"/>
                    <a:pt x="0" y="432054"/>
                  </a:cubicBezTo>
                  <a:lnTo>
                    <a:pt x="0" y="48006"/>
                  </a:lnTo>
                  <a:cubicBezTo>
                    <a:pt x="0" y="21463"/>
                    <a:pt x="21463" y="0"/>
                    <a:pt x="4800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8" name="Shape 330">
              <a:extLst>
                <a:ext uri="{FF2B5EF4-FFF2-40B4-BE49-F238E27FC236}">
                  <a16:creationId xmlns:a16="http://schemas.microsoft.com/office/drawing/2014/main" id="{61C9154C-9268-411C-A487-1EEFD3E89627}"/>
                </a:ext>
              </a:extLst>
            </p:cNvPr>
            <p:cNvSpPr/>
            <p:nvPr/>
          </p:nvSpPr>
          <p:spPr>
            <a:xfrm>
              <a:off x="0" y="99822"/>
              <a:ext cx="3410712" cy="480060"/>
            </a:xfrm>
            <a:custGeom>
              <a:avLst/>
              <a:gdLst/>
              <a:ahLst/>
              <a:cxnLst/>
              <a:rect l="0" t="0" r="0" b="0"/>
              <a:pathLst>
                <a:path w="3410712" h="480060">
                  <a:moveTo>
                    <a:pt x="0" y="48006"/>
                  </a:moveTo>
                  <a:cubicBezTo>
                    <a:pt x="0" y="21463"/>
                    <a:pt x="21463" y="0"/>
                    <a:pt x="48006" y="0"/>
                  </a:cubicBezTo>
                  <a:lnTo>
                    <a:pt x="3362706" y="0"/>
                  </a:lnTo>
                  <a:cubicBezTo>
                    <a:pt x="3389249" y="0"/>
                    <a:pt x="3410712" y="21463"/>
                    <a:pt x="3410712" y="48006"/>
                  </a:cubicBezTo>
                  <a:lnTo>
                    <a:pt x="3410712" y="432054"/>
                  </a:lnTo>
                  <a:cubicBezTo>
                    <a:pt x="3410712" y="458597"/>
                    <a:pt x="3389249" y="480060"/>
                    <a:pt x="3362706" y="480060"/>
                  </a:cubicBezTo>
                  <a:lnTo>
                    <a:pt x="48006" y="480060"/>
                  </a:lnTo>
                  <a:cubicBezTo>
                    <a:pt x="21463" y="480060"/>
                    <a:pt x="0" y="458597"/>
                    <a:pt x="0" y="432054"/>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9" name="Rectangle 8">
              <a:extLst>
                <a:ext uri="{FF2B5EF4-FFF2-40B4-BE49-F238E27FC236}">
                  <a16:creationId xmlns:a16="http://schemas.microsoft.com/office/drawing/2014/main" id="{FE59397B-0139-4D08-AE7A-5E1D8E1F8DA3}"/>
                </a:ext>
              </a:extLst>
            </p:cNvPr>
            <p:cNvSpPr/>
            <p:nvPr/>
          </p:nvSpPr>
          <p:spPr>
            <a:xfrm>
              <a:off x="894461" y="222078"/>
              <a:ext cx="240332"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S</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B5075FB8-5E7E-4B1B-9680-2B9FD3617434}"/>
                </a:ext>
              </a:extLst>
            </p:cNvPr>
            <p:cNvSpPr/>
            <p:nvPr/>
          </p:nvSpPr>
          <p:spPr>
            <a:xfrm>
              <a:off x="1075817" y="222078"/>
              <a:ext cx="1287299"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ituation</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1" name="Shape 333">
              <a:extLst>
                <a:ext uri="{FF2B5EF4-FFF2-40B4-BE49-F238E27FC236}">
                  <a16:creationId xmlns:a16="http://schemas.microsoft.com/office/drawing/2014/main" id="{774FA9C7-4918-44C1-8570-8812923E3D12}"/>
                </a:ext>
              </a:extLst>
            </p:cNvPr>
            <p:cNvSpPr/>
            <p:nvPr/>
          </p:nvSpPr>
          <p:spPr>
            <a:xfrm>
              <a:off x="284988" y="666750"/>
              <a:ext cx="3412236" cy="478536"/>
            </a:xfrm>
            <a:custGeom>
              <a:avLst/>
              <a:gdLst/>
              <a:ahLst/>
              <a:cxnLst/>
              <a:rect l="0" t="0" r="0" b="0"/>
              <a:pathLst>
                <a:path w="3412236" h="478536">
                  <a:moveTo>
                    <a:pt x="47879" y="0"/>
                  </a:moveTo>
                  <a:lnTo>
                    <a:pt x="3364358" y="0"/>
                  </a:lnTo>
                  <a:cubicBezTo>
                    <a:pt x="3390773" y="0"/>
                    <a:pt x="3412236" y="21463"/>
                    <a:pt x="3412236" y="47879"/>
                  </a:cubicBezTo>
                  <a:lnTo>
                    <a:pt x="3412236" y="430657"/>
                  </a:lnTo>
                  <a:cubicBezTo>
                    <a:pt x="3412236" y="457073"/>
                    <a:pt x="3390773" y="478536"/>
                    <a:pt x="3364358" y="478536"/>
                  </a:cubicBezTo>
                  <a:lnTo>
                    <a:pt x="47879" y="478536"/>
                  </a:lnTo>
                  <a:cubicBezTo>
                    <a:pt x="21463" y="478536"/>
                    <a:pt x="0" y="457073"/>
                    <a:pt x="0" y="430657"/>
                  </a:cubicBezTo>
                  <a:lnTo>
                    <a:pt x="0" y="47879"/>
                  </a:lnTo>
                  <a:cubicBezTo>
                    <a:pt x="0" y="21463"/>
                    <a:pt x="21463" y="0"/>
                    <a:pt x="47879"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12" name="Shape 334">
              <a:extLst>
                <a:ext uri="{FF2B5EF4-FFF2-40B4-BE49-F238E27FC236}">
                  <a16:creationId xmlns:a16="http://schemas.microsoft.com/office/drawing/2014/main" id="{FF6CCF68-B225-4851-B287-CE438CAE3594}"/>
                </a:ext>
              </a:extLst>
            </p:cNvPr>
            <p:cNvSpPr/>
            <p:nvPr/>
          </p:nvSpPr>
          <p:spPr>
            <a:xfrm>
              <a:off x="284988" y="666750"/>
              <a:ext cx="3412236" cy="478536"/>
            </a:xfrm>
            <a:custGeom>
              <a:avLst/>
              <a:gdLst/>
              <a:ahLst/>
              <a:cxnLst/>
              <a:rect l="0" t="0" r="0" b="0"/>
              <a:pathLst>
                <a:path w="3412236" h="478536">
                  <a:moveTo>
                    <a:pt x="0" y="47879"/>
                  </a:moveTo>
                  <a:cubicBezTo>
                    <a:pt x="0" y="21463"/>
                    <a:pt x="21463" y="0"/>
                    <a:pt x="47879" y="0"/>
                  </a:cubicBezTo>
                  <a:lnTo>
                    <a:pt x="3364358" y="0"/>
                  </a:lnTo>
                  <a:cubicBezTo>
                    <a:pt x="3390773" y="0"/>
                    <a:pt x="3412236" y="21463"/>
                    <a:pt x="3412236" y="47879"/>
                  </a:cubicBezTo>
                  <a:lnTo>
                    <a:pt x="3412236" y="430657"/>
                  </a:lnTo>
                  <a:cubicBezTo>
                    <a:pt x="3412236" y="457073"/>
                    <a:pt x="3390773" y="478536"/>
                    <a:pt x="3364358" y="478536"/>
                  </a:cubicBezTo>
                  <a:lnTo>
                    <a:pt x="47879" y="478536"/>
                  </a:lnTo>
                  <a:cubicBezTo>
                    <a:pt x="21463" y="478536"/>
                    <a:pt x="0" y="457073"/>
                    <a:pt x="0" y="430657"/>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3" name="Rectangle 12">
              <a:extLst>
                <a:ext uri="{FF2B5EF4-FFF2-40B4-BE49-F238E27FC236}">
                  <a16:creationId xmlns:a16="http://schemas.microsoft.com/office/drawing/2014/main" id="{2692AF14-2E8D-446A-8CF9-E60F3B8C0803}"/>
                </a:ext>
              </a:extLst>
            </p:cNvPr>
            <p:cNvSpPr/>
            <p:nvPr/>
          </p:nvSpPr>
          <p:spPr>
            <a:xfrm>
              <a:off x="1387602" y="796880"/>
              <a:ext cx="23085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a:extLst>
                <a:ext uri="{FF2B5EF4-FFF2-40B4-BE49-F238E27FC236}">
                  <a16:creationId xmlns:a16="http://schemas.microsoft.com/office/drawing/2014/main" id="{2F25F97D-B543-4168-A213-38060A912B9F}"/>
                </a:ext>
              </a:extLst>
            </p:cNvPr>
            <p:cNvSpPr/>
            <p:nvPr/>
          </p:nvSpPr>
          <p:spPr>
            <a:xfrm>
              <a:off x="1561338" y="810089"/>
              <a:ext cx="801778" cy="31669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ask</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Shape 337">
              <a:extLst>
                <a:ext uri="{FF2B5EF4-FFF2-40B4-BE49-F238E27FC236}">
                  <a16:creationId xmlns:a16="http://schemas.microsoft.com/office/drawing/2014/main" id="{13850264-90C9-4CDB-BF2A-82893029D952}"/>
                </a:ext>
              </a:extLst>
            </p:cNvPr>
            <p:cNvSpPr/>
            <p:nvPr/>
          </p:nvSpPr>
          <p:spPr>
            <a:xfrm>
              <a:off x="566928" y="1233679"/>
              <a:ext cx="3410712" cy="478536"/>
            </a:xfrm>
            <a:custGeom>
              <a:avLst/>
              <a:gdLst/>
              <a:ahLst/>
              <a:cxnLst/>
              <a:rect l="0" t="0" r="0" b="0"/>
              <a:pathLst>
                <a:path w="3410712" h="478536">
                  <a:moveTo>
                    <a:pt x="47879" y="0"/>
                  </a:moveTo>
                  <a:lnTo>
                    <a:pt x="3362833" y="0"/>
                  </a:lnTo>
                  <a:cubicBezTo>
                    <a:pt x="3389249" y="0"/>
                    <a:pt x="3410712" y="21463"/>
                    <a:pt x="3410712" y="47878"/>
                  </a:cubicBezTo>
                  <a:lnTo>
                    <a:pt x="3410712" y="430657"/>
                  </a:lnTo>
                  <a:cubicBezTo>
                    <a:pt x="3410712" y="457073"/>
                    <a:pt x="3389249" y="478536"/>
                    <a:pt x="3362833" y="478536"/>
                  </a:cubicBezTo>
                  <a:lnTo>
                    <a:pt x="47879" y="478536"/>
                  </a:lnTo>
                  <a:cubicBezTo>
                    <a:pt x="21463" y="478536"/>
                    <a:pt x="0" y="457073"/>
                    <a:pt x="0" y="430657"/>
                  </a:cubicBezTo>
                  <a:lnTo>
                    <a:pt x="0" y="47878"/>
                  </a:lnTo>
                  <a:cubicBezTo>
                    <a:pt x="0" y="21463"/>
                    <a:pt x="21463" y="0"/>
                    <a:pt x="47879"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16" name="Shape 338">
              <a:extLst>
                <a:ext uri="{FF2B5EF4-FFF2-40B4-BE49-F238E27FC236}">
                  <a16:creationId xmlns:a16="http://schemas.microsoft.com/office/drawing/2014/main" id="{38C140BC-977A-4BE3-8401-DB8DAB638D16}"/>
                </a:ext>
              </a:extLst>
            </p:cNvPr>
            <p:cNvSpPr/>
            <p:nvPr/>
          </p:nvSpPr>
          <p:spPr>
            <a:xfrm>
              <a:off x="566928" y="1233679"/>
              <a:ext cx="3410712" cy="478536"/>
            </a:xfrm>
            <a:custGeom>
              <a:avLst/>
              <a:gdLst/>
              <a:ahLst/>
              <a:cxnLst/>
              <a:rect l="0" t="0" r="0" b="0"/>
              <a:pathLst>
                <a:path w="3410712" h="478536">
                  <a:moveTo>
                    <a:pt x="0" y="47878"/>
                  </a:moveTo>
                  <a:cubicBezTo>
                    <a:pt x="0" y="21463"/>
                    <a:pt x="21463" y="0"/>
                    <a:pt x="47879" y="0"/>
                  </a:cubicBezTo>
                  <a:lnTo>
                    <a:pt x="3362833" y="0"/>
                  </a:lnTo>
                  <a:cubicBezTo>
                    <a:pt x="3389249" y="0"/>
                    <a:pt x="3410712" y="21463"/>
                    <a:pt x="3410712" y="47878"/>
                  </a:cubicBezTo>
                  <a:lnTo>
                    <a:pt x="3410712" y="430657"/>
                  </a:lnTo>
                  <a:cubicBezTo>
                    <a:pt x="3410712" y="457073"/>
                    <a:pt x="3389249" y="478536"/>
                    <a:pt x="3362833" y="478536"/>
                  </a:cubicBezTo>
                  <a:lnTo>
                    <a:pt x="47879" y="478536"/>
                  </a:lnTo>
                  <a:cubicBezTo>
                    <a:pt x="21463" y="478536"/>
                    <a:pt x="0" y="457073"/>
                    <a:pt x="0" y="430657"/>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7" name="Rectangle 16">
              <a:extLst>
                <a:ext uri="{FF2B5EF4-FFF2-40B4-BE49-F238E27FC236}">
                  <a16:creationId xmlns:a16="http://schemas.microsoft.com/office/drawing/2014/main" id="{81A6D090-480F-4426-A4D2-3A9288C40FB5}"/>
                </a:ext>
              </a:extLst>
            </p:cNvPr>
            <p:cNvSpPr/>
            <p:nvPr/>
          </p:nvSpPr>
          <p:spPr>
            <a:xfrm>
              <a:off x="1568323" y="1363808"/>
              <a:ext cx="262673"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A</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a:extLst>
                <a:ext uri="{FF2B5EF4-FFF2-40B4-BE49-F238E27FC236}">
                  <a16:creationId xmlns:a16="http://schemas.microsoft.com/office/drawing/2014/main" id="{AFAC2D8A-C610-4EF8-B447-E7AD8AA1DEFE}"/>
                </a:ext>
              </a:extLst>
            </p:cNvPr>
            <p:cNvSpPr/>
            <p:nvPr/>
          </p:nvSpPr>
          <p:spPr>
            <a:xfrm>
              <a:off x="1766443" y="1363808"/>
              <a:ext cx="820175"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ction</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9" name="Shape 341">
              <a:extLst>
                <a:ext uri="{FF2B5EF4-FFF2-40B4-BE49-F238E27FC236}">
                  <a16:creationId xmlns:a16="http://schemas.microsoft.com/office/drawing/2014/main" id="{C11328F7-5741-48D3-BFD4-C0DDD4CDB1A2}"/>
                </a:ext>
              </a:extLst>
            </p:cNvPr>
            <p:cNvSpPr/>
            <p:nvPr/>
          </p:nvSpPr>
          <p:spPr>
            <a:xfrm>
              <a:off x="853440" y="1799082"/>
              <a:ext cx="3410712" cy="480060"/>
            </a:xfrm>
            <a:custGeom>
              <a:avLst/>
              <a:gdLst/>
              <a:ahLst/>
              <a:cxnLst/>
              <a:rect l="0" t="0" r="0" b="0"/>
              <a:pathLst>
                <a:path w="3410712" h="480060">
                  <a:moveTo>
                    <a:pt x="48006" y="0"/>
                  </a:moveTo>
                  <a:lnTo>
                    <a:pt x="3362706" y="0"/>
                  </a:lnTo>
                  <a:cubicBezTo>
                    <a:pt x="3389249" y="0"/>
                    <a:pt x="3410712" y="21463"/>
                    <a:pt x="3410712" y="48006"/>
                  </a:cubicBezTo>
                  <a:lnTo>
                    <a:pt x="3410712" y="432054"/>
                  </a:lnTo>
                  <a:cubicBezTo>
                    <a:pt x="3410712" y="458572"/>
                    <a:pt x="3389249" y="480060"/>
                    <a:pt x="3362706" y="480060"/>
                  </a:cubicBezTo>
                  <a:lnTo>
                    <a:pt x="48006" y="480060"/>
                  </a:lnTo>
                  <a:cubicBezTo>
                    <a:pt x="21463" y="480060"/>
                    <a:pt x="0" y="458572"/>
                    <a:pt x="0" y="432054"/>
                  </a:cubicBezTo>
                  <a:lnTo>
                    <a:pt x="0" y="48006"/>
                  </a:lnTo>
                  <a:cubicBezTo>
                    <a:pt x="0" y="21463"/>
                    <a:pt x="21463" y="0"/>
                    <a:pt x="48006"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20" name="Shape 342">
              <a:extLst>
                <a:ext uri="{FF2B5EF4-FFF2-40B4-BE49-F238E27FC236}">
                  <a16:creationId xmlns:a16="http://schemas.microsoft.com/office/drawing/2014/main" id="{9ECB2A5D-F1C9-494D-BA59-D2C43B487F14}"/>
                </a:ext>
              </a:extLst>
            </p:cNvPr>
            <p:cNvSpPr/>
            <p:nvPr/>
          </p:nvSpPr>
          <p:spPr>
            <a:xfrm>
              <a:off x="853440" y="1799082"/>
              <a:ext cx="3410712" cy="480060"/>
            </a:xfrm>
            <a:custGeom>
              <a:avLst/>
              <a:gdLst/>
              <a:ahLst/>
              <a:cxnLst/>
              <a:rect l="0" t="0" r="0" b="0"/>
              <a:pathLst>
                <a:path w="3410712" h="480060">
                  <a:moveTo>
                    <a:pt x="0" y="48006"/>
                  </a:moveTo>
                  <a:cubicBezTo>
                    <a:pt x="0" y="21463"/>
                    <a:pt x="21463" y="0"/>
                    <a:pt x="48006" y="0"/>
                  </a:cubicBezTo>
                  <a:lnTo>
                    <a:pt x="3362706" y="0"/>
                  </a:lnTo>
                  <a:cubicBezTo>
                    <a:pt x="3389249" y="0"/>
                    <a:pt x="3410712" y="21463"/>
                    <a:pt x="3410712" y="48006"/>
                  </a:cubicBezTo>
                  <a:lnTo>
                    <a:pt x="3410712" y="432054"/>
                  </a:lnTo>
                  <a:cubicBezTo>
                    <a:pt x="3410712" y="458572"/>
                    <a:pt x="3389249" y="480060"/>
                    <a:pt x="3362706" y="480060"/>
                  </a:cubicBezTo>
                  <a:lnTo>
                    <a:pt x="48006" y="480060"/>
                  </a:lnTo>
                  <a:cubicBezTo>
                    <a:pt x="21463" y="480060"/>
                    <a:pt x="0" y="458572"/>
                    <a:pt x="0" y="432054"/>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21" name="Rectangle 20">
              <a:extLst>
                <a:ext uri="{FF2B5EF4-FFF2-40B4-BE49-F238E27FC236}">
                  <a16:creationId xmlns:a16="http://schemas.microsoft.com/office/drawing/2014/main" id="{02AE684C-0753-4509-A9AA-F0485E6150AC}"/>
                </a:ext>
              </a:extLst>
            </p:cNvPr>
            <p:cNvSpPr/>
            <p:nvPr/>
          </p:nvSpPr>
          <p:spPr>
            <a:xfrm>
              <a:off x="1852676" y="1930482"/>
              <a:ext cx="26470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R</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a:extLst>
                <a:ext uri="{FF2B5EF4-FFF2-40B4-BE49-F238E27FC236}">
                  <a16:creationId xmlns:a16="http://schemas.microsoft.com/office/drawing/2014/main" id="{97472C49-16A6-4ACC-90FC-964ACBDCC0D2}"/>
                </a:ext>
              </a:extLst>
            </p:cNvPr>
            <p:cNvSpPr/>
            <p:nvPr/>
          </p:nvSpPr>
          <p:spPr>
            <a:xfrm>
              <a:off x="2052320" y="1930482"/>
              <a:ext cx="816790"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esult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 name="Shape 345">
              <a:extLst>
                <a:ext uri="{FF2B5EF4-FFF2-40B4-BE49-F238E27FC236}">
                  <a16:creationId xmlns:a16="http://schemas.microsoft.com/office/drawing/2014/main" id="{0ADEB8F5-8CFF-49BE-98C0-0D424AFF9C1A}"/>
                </a:ext>
              </a:extLst>
            </p:cNvPr>
            <p:cNvSpPr/>
            <p:nvPr/>
          </p:nvSpPr>
          <p:spPr>
            <a:xfrm>
              <a:off x="3896868" y="308610"/>
              <a:ext cx="310896" cy="310896"/>
            </a:xfrm>
            <a:custGeom>
              <a:avLst/>
              <a:gdLst/>
              <a:ahLst/>
              <a:cxnLst/>
              <a:rect l="0" t="0" r="0" b="0"/>
              <a:pathLst>
                <a:path w="310896" h="310896">
                  <a:moveTo>
                    <a:pt x="69977" y="0"/>
                  </a:moveTo>
                  <a:lnTo>
                    <a:pt x="240919" y="0"/>
                  </a:lnTo>
                  <a:lnTo>
                    <a:pt x="240919" y="170942"/>
                  </a:lnTo>
                  <a:lnTo>
                    <a:pt x="310896" y="170942"/>
                  </a:lnTo>
                  <a:lnTo>
                    <a:pt x="155448" y="310896"/>
                  </a:lnTo>
                  <a:lnTo>
                    <a:pt x="0" y="170942"/>
                  </a:lnTo>
                  <a:lnTo>
                    <a:pt x="69977" y="170942"/>
                  </a:lnTo>
                  <a:lnTo>
                    <a:pt x="69977" y="0"/>
                  </a:lnTo>
                  <a:close/>
                </a:path>
              </a:pathLst>
            </a:custGeom>
            <a:ln w="0" cap="flat">
              <a:round/>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4" name="Shape 346">
              <a:extLst>
                <a:ext uri="{FF2B5EF4-FFF2-40B4-BE49-F238E27FC236}">
                  <a16:creationId xmlns:a16="http://schemas.microsoft.com/office/drawing/2014/main" id="{281C0ECA-C53D-4E93-8CDA-D4FDCF757D80}"/>
                </a:ext>
              </a:extLst>
            </p:cNvPr>
            <p:cNvSpPr/>
            <p:nvPr/>
          </p:nvSpPr>
          <p:spPr>
            <a:xfrm>
              <a:off x="3896868" y="308610"/>
              <a:ext cx="310896" cy="310896"/>
            </a:xfrm>
            <a:custGeom>
              <a:avLst/>
              <a:gdLst/>
              <a:ahLst/>
              <a:cxnLst/>
              <a:rect l="0" t="0" r="0" b="0"/>
              <a:pathLst>
                <a:path w="310896" h="310896">
                  <a:moveTo>
                    <a:pt x="0" y="170942"/>
                  </a:moveTo>
                  <a:lnTo>
                    <a:pt x="69977" y="170942"/>
                  </a:lnTo>
                  <a:lnTo>
                    <a:pt x="69977" y="0"/>
                  </a:lnTo>
                  <a:lnTo>
                    <a:pt x="240919" y="0"/>
                  </a:lnTo>
                  <a:lnTo>
                    <a:pt x="240919" y="170942"/>
                  </a:lnTo>
                  <a:lnTo>
                    <a:pt x="310896" y="170942"/>
                  </a:lnTo>
                  <a:lnTo>
                    <a:pt x="155448"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sp>
          <p:nvSpPr>
            <p:cNvPr id="25" name="Shape 347">
              <a:extLst>
                <a:ext uri="{FF2B5EF4-FFF2-40B4-BE49-F238E27FC236}">
                  <a16:creationId xmlns:a16="http://schemas.microsoft.com/office/drawing/2014/main" id="{B28C9D93-C4D6-40C0-ADA1-6D8012F594CC}"/>
                </a:ext>
              </a:extLst>
            </p:cNvPr>
            <p:cNvSpPr/>
            <p:nvPr/>
          </p:nvSpPr>
          <p:spPr>
            <a:xfrm>
              <a:off x="3875532" y="304038"/>
              <a:ext cx="310896" cy="310896"/>
            </a:xfrm>
            <a:custGeom>
              <a:avLst/>
              <a:gdLst/>
              <a:ahLst/>
              <a:cxnLst/>
              <a:rect l="0" t="0" r="0" b="0"/>
              <a:pathLst>
                <a:path w="310896" h="310896">
                  <a:moveTo>
                    <a:pt x="69977" y="0"/>
                  </a:moveTo>
                  <a:lnTo>
                    <a:pt x="240919" y="0"/>
                  </a:lnTo>
                  <a:lnTo>
                    <a:pt x="240919" y="170942"/>
                  </a:lnTo>
                  <a:lnTo>
                    <a:pt x="310896" y="170942"/>
                  </a:lnTo>
                  <a:lnTo>
                    <a:pt x="155448" y="310896"/>
                  </a:lnTo>
                  <a:lnTo>
                    <a:pt x="0" y="170942"/>
                  </a:lnTo>
                  <a:lnTo>
                    <a:pt x="69977" y="170942"/>
                  </a:lnTo>
                  <a:lnTo>
                    <a:pt x="69977" y="0"/>
                  </a:lnTo>
                  <a:close/>
                </a:path>
              </a:pathLst>
            </a:custGeom>
            <a:ln w="0" cap="flat">
              <a:miter lim="101600"/>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6" name="Shape 348">
              <a:extLst>
                <a:ext uri="{FF2B5EF4-FFF2-40B4-BE49-F238E27FC236}">
                  <a16:creationId xmlns:a16="http://schemas.microsoft.com/office/drawing/2014/main" id="{A51A2DF1-59AA-41AA-AB76-6DF0765E44E3}"/>
                </a:ext>
              </a:extLst>
            </p:cNvPr>
            <p:cNvSpPr/>
            <p:nvPr/>
          </p:nvSpPr>
          <p:spPr>
            <a:xfrm>
              <a:off x="3875532" y="304038"/>
              <a:ext cx="310896" cy="310896"/>
            </a:xfrm>
            <a:custGeom>
              <a:avLst/>
              <a:gdLst/>
              <a:ahLst/>
              <a:cxnLst/>
              <a:rect l="0" t="0" r="0" b="0"/>
              <a:pathLst>
                <a:path w="310896" h="310896">
                  <a:moveTo>
                    <a:pt x="0" y="170942"/>
                  </a:moveTo>
                  <a:lnTo>
                    <a:pt x="69977" y="170942"/>
                  </a:lnTo>
                  <a:lnTo>
                    <a:pt x="69977" y="0"/>
                  </a:lnTo>
                  <a:lnTo>
                    <a:pt x="240919" y="0"/>
                  </a:lnTo>
                  <a:lnTo>
                    <a:pt x="240919" y="170942"/>
                  </a:lnTo>
                  <a:lnTo>
                    <a:pt x="310896" y="170942"/>
                  </a:lnTo>
                  <a:lnTo>
                    <a:pt x="155448"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sp>
          <p:nvSpPr>
            <p:cNvPr id="27" name="Shape 349">
              <a:extLst>
                <a:ext uri="{FF2B5EF4-FFF2-40B4-BE49-F238E27FC236}">
                  <a16:creationId xmlns:a16="http://schemas.microsoft.com/office/drawing/2014/main" id="{546006E5-D127-4C8E-9C52-0E2BFEFCCBF9}"/>
                </a:ext>
              </a:extLst>
            </p:cNvPr>
            <p:cNvSpPr/>
            <p:nvPr/>
          </p:nvSpPr>
          <p:spPr>
            <a:xfrm>
              <a:off x="3854196" y="288798"/>
              <a:ext cx="312420" cy="310896"/>
            </a:xfrm>
            <a:custGeom>
              <a:avLst/>
              <a:gdLst/>
              <a:ahLst/>
              <a:cxnLst/>
              <a:rect l="0" t="0" r="0" b="0"/>
              <a:pathLst>
                <a:path w="312420" h="310896">
                  <a:moveTo>
                    <a:pt x="70231" y="0"/>
                  </a:moveTo>
                  <a:lnTo>
                    <a:pt x="242062" y="0"/>
                  </a:lnTo>
                  <a:lnTo>
                    <a:pt x="242062" y="170942"/>
                  </a:lnTo>
                  <a:lnTo>
                    <a:pt x="312420" y="170942"/>
                  </a:lnTo>
                  <a:lnTo>
                    <a:pt x="156210" y="310896"/>
                  </a:lnTo>
                  <a:lnTo>
                    <a:pt x="0" y="170942"/>
                  </a:lnTo>
                  <a:lnTo>
                    <a:pt x="70231" y="170942"/>
                  </a:lnTo>
                  <a:lnTo>
                    <a:pt x="70231" y="0"/>
                  </a:lnTo>
                  <a:close/>
                </a:path>
              </a:pathLst>
            </a:custGeom>
            <a:ln w="0" cap="flat">
              <a:miter lim="101600"/>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8" name="Shape 350">
              <a:extLst>
                <a:ext uri="{FF2B5EF4-FFF2-40B4-BE49-F238E27FC236}">
                  <a16:creationId xmlns:a16="http://schemas.microsoft.com/office/drawing/2014/main" id="{E0034173-D645-49D8-AD7E-E8AD8941F634}"/>
                </a:ext>
              </a:extLst>
            </p:cNvPr>
            <p:cNvSpPr/>
            <p:nvPr/>
          </p:nvSpPr>
          <p:spPr>
            <a:xfrm>
              <a:off x="3854196" y="288798"/>
              <a:ext cx="312420" cy="310896"/>
            </a:xfrm>
            <a:custGeom>
              <a:avLst/>
              <a:gdLst/>
              <a:ahLst/>
              <a:cxnLst/>
              <a:rect l="0" t="0" r="0" b="0"/>
              <a:pathLst>
                <a:path w="312420" h="310896">
                  <a:moveTo>
                    <a:pt x="0" y="170942"/>
                  </a:moveTo>
                  <a:lnTo>
                    <a:pt x="70231" y="170942"/>
                  </a:lnTo>
                  <a:lnTo>
                    <a:pt x="70231" y="0"/>
                  </a:lnTo>
                  <a:lnTo>
                    <a:pt x="242062" y="0"/>
                  </a:lnTo>
                  <a:lnTo>
                    <a:pt x="242062" y="170942"/>
                  </a:lnTo>
                  <a:lnTo>
                    <a:pt x="312420" y="170942"/>
                  </a:lnTo>
                  <a:lnTo>
                    <a:pt x="156210"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pic>
          <p:nvPicPr>
            <p:cNvPr id="29" name="Picture 28">
              <a:extLst>
                <a:ext uri="{FF2B5EF4-FFF2-40B4-BE49-F238E27FC236}">
                  <a16:creationId xmlns:a16="http://schemas.microsoft.com/office/drawing/2014/main" id="{E67D28AC-947F-4143-84D1-182E41657CFC}"/>
                </a:ext>
              </a:extLst>
            </p:cNvPr>
            <p:cNvPicPr/>
            <p:nvPr/>
          </p:nvPicPr>
          <p:blipFill>
            <a:blip r:embed="rId2"/>
            <a:stretch>
              <a:fillRect/>
            </a:stretch>
          </p:blipFill>
          <p:spPr>
            <a:xfrm>
              <a:off x="3717798" y="0"/>
              <a:ext cx="896112" cy="733044"/>
            </a:xfrm>
            <a:prstGeom prst="rect">
              <a:avLst/>
            </a:prstGeom>
          </p:spPr>
        </p:pic>
      </p:grpSp>
    </p:spTree>
    <p:extLst>
      <p:ext uri="{BB962C8B-B14F-4D97-AF65-F5344CB8AC3E}">
        <p14:creationId xmlns:p14="http://schemas.microsoft.com/office/powerpoint/2010/main" val="410158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30CBA7-6743-424C-AC55-62F5639961E3}"/>
              </a:ext>
            </a:extLst>
          </p:cNvPr>
          <p:cNvSpPr>
            <a:spLocks noGrp="1"/>
          </p:cNvSpPr>
          <p:nvPr>
            <p:ph type="sldNum" sz="quarter" idx="12"/>
          </p:nvPr>
        </p:nvSpPr>
        <p:spPr/>
        <p:txBody>
          <a:bodyPr/>
          <a:lstStyle/>
          <a:p>
            <a:fld id="{0BD5577A-C6B7-4530-91E0-BA60F6599166}" type="slidenum">
              <a:rPr lang="en-GB" smtClean="0"/>
              <a:t>8</a:t>
            </a:fld>
            <a:endParaRPr lang="en-GB"/>
          </a:p>
        </p:txBody>
      </p:sp>
      <p:sp>
        <p:nvSpPr>
          <p:cNvPr id="4" name="Content Placeholder 3">
            <a:extLst>
              <a:ext uri="{FF2B5EF4-FFF2-40B4-BE49-F238E27FC236}">
                <a16:creationId xmlns:a16="http://schemas.microsoft.com/office/drawing/2014/main" id="{4F9222CD-9881-45E0-9955-04B20748E20B}"/>
              </a:ext>
            </a:extLst>
          </p:cNvPr>
          <p:cNvSpPr>
            <a:spLocks noGrp="1"/>
          </p:cNvSpPr>
          <p:nvPr>
            <p:ph idx="1"/>
          </p:nvPr>
        </p:nvSpPr>
        <p:spPr>
          <a:xfrm>
            <a:off x="468000" y="1455316"/>
            <a:ext cx="8208000" cy="3681916"/>
          </a:xfrm>
        </p:spPr>
        <p:txBody>
          <a:bodyPr/>
          <a:lstStyle/>
          <a:p>
            <a:pPr algn="just"/>
            <a:r>
              <a:rPr lang="en-GB" b="1" dirty="0"/>
              <a:t>Briefly </a:t>
            </a:r>
            <a:r>
              <a:rPr lang="en-GB" dirty="0"/>
              <a:t>describe the situation you were in. This sets your example up for the sifter and provides the context for the actions you are going to describe.</a:t>
            </a:r>
          </a:p>
          <a:p>
            <a:pPr algn="just"/>
            <a:r>
              <a:rPr lang="en-GB" dirty="0"/>
              <a:t>You should describe a specific event or situation, and not a general overview of your role responsibilities or of what you have done in the past.</a:t>
            </a:r>
          </a:p>
          <a:p>
            <a:pPr algn="just"/>
            <a:r>
              <a:rPr lang="en-GB" dirty="0"/>
              <a:t>It needs to be fairly short (a sentence or two), as the information given here is not as important to your score as the actions that were taken to address the problem and achieve a successful outcome.</a:t>
            </a:r>
          </a:p>
          <a:p>
            <a:endParaRPr lang="en-GB" dirty="0"/>
          </a:p>
        </p:txBody>
      </p:sp>
      <p:sp>
        <p:nvSpPr>
          <p:cNvPr id="5" name="Title 4">
            <a:extLst>
              <a:ext uri="{FF2B5EF4-FFF2-40B4-BE49-F238E27FC236}">
                <a16:creationId xmlns:a16="http://schemas.microsoft.com/office/drawing/2014/main" id="{36A3AA62-571D-4F2D-9F6A-BC9FC257D215}"/>
              </a:ext>
            </a:extLst>
          </p:cNvPr>
          <p:cNvSpPr>
            <a:spLocks noGrp="1"/>
          </p:cNvSpPr>
          <p:nvPr>
            <p:ph type="title"/>
          </p:nvPr>
        </p:nvSpPr>
        <p:spPr/>
        <p:txBody>
          <a:bodyPr/>
          <a:lstStyle/>
          <a:p>
            <a:r>
              <a:rPr lang="en-GB" dirty="0"/>
              <a:t>Writing Your Behaviour Examples</a:t>
            </a:r>
          </a:p>
        </p:txBody>
      </p:sp>
      <p:grpSp>
        <p:nvGrpSpPr>
          <p:cNvPr id="8" name="Group 7" descr="Situation">
            <a:extLst>
              <a:ext uri="{FF2B5EF4-FFF2-40B4-BE49-F238E27FC236}">
                <a16:creationId xmlns:a16="http://schemas.microsoft.com/office/drawing/2014/main" id="{5920D3EE-0EB5-411E-B49F-C4A862B1A940}"/>
              </a:ext>
            </a:extLst>
          </p:cNvPr>
          <p:cNvGrpSpPr/>
          <p:nvPr/>
        </p:nvGrpSpPr>
        <p:grpSpPr>
          <a:xfrm>
            <a:off x="467210" y="945453"/>
            <a:ext cx="2227580" cy="436662"/>
            <a:chOff x="0" y="0"/>
            <a:chExt cx="2228088" cy="436917"/>
          </a:xfrm>
        </p:grpSpPr>
        <p:sp>
          <p:nvSpPr>
            <p:cNvPr id="9" name="Shape 378">
              <a:extLst>
                <a:ext uri="{FF2B5EF4-FFF2-40B4-BE49-F238E27FC236}">
                  <a16:creationId xmlns:a16="http://schemas.microsoft.com/office/drawing/2014/main" id="{F1DB644E-3561-4109-B9FF-0024DF4D3DA1}"/>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0" name="Shape 379">
              <a:extLst>
                <a:ext uri="{FF2B5EF4-FFF2-40B4-BE49-F238E27FC236}">
                  <a16:creationId xmlns:a16="http://schemas.microsoft.com/office/drawing/2014/main" id="{49947A33-FAC5-4E64-AA7D-E410946DFF87}"/>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1" name="Rectangle 10">
              <a:extLst>
                <a:ext uri="{FF2B5EF4-FFF2-40B4-BE49-F238E27FC236}">
                  <a16:creationId xmlns:a16="http://schemas.microsoft.com/office/drawing/2014/main" id="{3A65A651-3864-4C5E-8248-FE94F6E66616}"/>
                </a:ext>
              </a:extLst>
            </p:cNvPr>
            <p:cNvSpPr/>
            <p:nvPr/>
          </p:nvSpPr>
          <p:spPr>
            <a:xfrm>
              <a:off x="542392" y="107016"/>
              <a:ext cx="240332"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a:extLst>
                <a:ext uri="{FF2B5EF4-FFF2-40B4-BE49-F238E27FC236}">
                  <a16:creationId xmlns:a16="http://schemas.microsoft.com/office/drawing/2014/main" id="{4C925CB3-730F-4CE5-BD99-80440B50B6CA}"/>
                </a:ext>
              </a:extLst>
            </p:cNvPr>
            <p:cNvSpPr/>
            <p:nvPr/>
          </p:nvSpPr>
          <p:spPr>
            <a:xfrm>
              <a:off x="723748" y="107016"/>
              <a:ext cx="1287299"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ituation</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13" name="Group 12" descr="Task">
            <a:extLst>
              <a:ext uri="{FF2B5EF4-FFF2-40B4-BE49-F238E27FC236}">
                <a16:creationId xmlns:a16="http://schemas.microsoft.com/office/drawing/2014/main" id="{7210B357-3B2B-45FC-8BAA-251E3027D3C2}"/>
              </a:ext>
            </a:extLst>
          </p:cNvPr>
          <p:cNvGrpSpPr/>
          <p:nvPr/>
        </p:nvGrpSpPr>
        <p:grpSpPr>
          <a:xfrm>
            <a:off x="467210" y="3746855"/>
            <a:ext cx="2227580" cy="436662"/>
            <a:chOff x="0" y="0"/>
            <a:chExt cx="2228088" cy="436917"/>
          </a:xfrm>
        </p:grpSpPr>
        <p:sp>
          <p:nvSpPr>
            <p:cNvPr id="14" name="Shape 416">
              <a:extLst>
                <a:ext uri="{FF2B5EF4-FFF2-40B4-BE49-F238E27FC236}">
                  <a16:creationId xmlns:a16="http://schemas.microsoft.com/office/drawing/2014/main" id="{28BD5314-3BD8-456F-B619-DECA08F7F8E9}"/>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5" name="Shape 417">
              <a:extLst>
                <a:ext uri="{FF2B5EF4-FFF2-40B4-BE49-F238E27FC236}">
                  <a16:creationId xmlns:a16="http://schemas.microsoft.com/office/drawing/2014/main" id="{55BCDA0C-9EB8-48D7-9CED-EC4E6D8C29BE}"/>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6" name="Rectangle 15">
              <a:extLst>
                <a:ext uri="{FF2B5EF4-FFF2-40B4-BE49-F238E27FC236}">
                  <a16:creationId xmlns:a16="http://schemas.microsoft.com/office/drawing/2014/main" id="{BADE3884-3838-4D86-81E1-0FBE3D5035B5}"/>
                </a:ext>
              </a:extLst>
            </p:cNvPr>
            <p:cNvSpPr/>
            <p:nvPr/>
          </p:nvSpPr>
          <p:spPr>
            <a:xfrm>
              <a:off x="812140" y="107016"/>
              <a:ext cx="23085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7" name="Rectangle 16">
              <a:extLst>
                <a:ext uri="{FF2B5EF4-FFF2-40B4-BE49-F238E27FC236}">
                  <a16:creationId xmlns:a16="http://schemas.microsoft.com/office/drawing/2014/main" id="{A67369AB-E4B9-467F-9848-7C6FED16FF6D}"/>
                </a:ext>
              </a:extLst>
            </p:cNvPr>
            <p:cNvSpPr/>
            <p:nvPr/>
          </p:nvSpPr>
          <p:spPr>
            <a:xfrm>
              <a:off x="985900" y="107016"/>
              <a:ext cx="657653"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ask</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3" name="Rectangle 2">
            <a:extLst>
              <a:ext uri="{FF2B5EF4-FFF2-40B4-BE49-F238E27FC236}">
                <a16:creationId xmlns:a16="http://schemas.microsoft.com/office/drawing/2014/main" id="{88003E26-BC22-425C-B64F-F4765AA63A72}"/>
              </a:ext>
            </a:extLst>
          </p:cNvPr>
          <p:cNvSpPr/>
          <p:nvPr/>
        </p:nvSpPr>
        <p:spPr>
          <a:xfrm>
            <a:off x="343688" y="4342479"/>
            <a:ext cx="8330561" cy="2031325"/>
          </a:xfrm>
          <a:prstGeom prst="rect">
            <a:avLst/>
          </a:prstGeom>
        </p:spPr>
        <p:txBody>
          <a:bodyPr wrap="square">
            <a:spAutoFit/>
          </a:bodyPr>
          <a:lstStyle/>
          <a:p>
            <a:pPr algn="just"/>
            <a:r>
              <a:rPr lang="en-GB" dirty="0"/>
              <a:t>This is where you describe your role or what you were trying to achieve within the situation described. </a:t>
            </a:r>
          </a:p>
          <a:p>
            <a:pPr algn="just"/>
            <a:r>
              <a:rPr lang="en-GB" dirty="0"/>
              <a:t>If your example relates to a team task or project then say so, but focus on your own role and your own contribution, as this is what you are being assessed on.</a:t>
            </a:r>
          </a:p>
          <a:p>
            <a:pPr algn="just"/>
            <a:r>
              <a:rPr lang="en-GB" dirty="0"/>
              <a:t>Again, this should be fairly short – ideally a sentence or two, in order to allow you to focus the majority of your word allowance on your actions and the results you achieved.</a:t>
            </a:r>
          </a:p>
        </p:txBody>
      </p:sp>
    </p:spTree>
    <p:extLst>
      <p:ext uri="{BB962C8B-B14F-4D97-AF65-F5344CB8AC3E}">
        <p14:creationId xmlns:p14="http://schemas.microsoft.com/office/powerpoint/2010/main" val="190910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3FC7EF-9761-4CB0-B599-5DA20DD711C6}"/>
              </a:ext>
            </a:extLst>
          </p:cNvPr>
          <p:cNvSpPr>
            <a:spLocks noGrp="1"/>
          </p:cNvSpPr>
          <p:nvPr>
            <p:ph type="sldNum" sz="quarter" idx="12"/>
          </p:nvPr>
        </p:nvSpPr>
        <p:spPr/>
        <p:txBody>
          <a:bodyPr/>
          <a:lstStyle/>
          <a:p>
            <a:fld id="{0BD5577A-C6B7-4530-91E0-BA60F6599166}" type="slidenum">
              <a:rPr lang="en-GB" smtClean="0"/>
              <a:t>9</a:t>
            </a:fld>
            <a:endParaRPr lang="en-GB"/>
          </a:p>
        </p:txBody>
      </p:sp>
      <p:sp>
        <p:nvSpPr>
          <p:cNvPr id="4" name="Content Placeholder 3">
            <a:extLst>
              <a:ext uri="{FF2B5EF4-FFF2-40B4-BE49-F238E27FC236}">
                <a16:creationId xmlns:a16="http://schemas.microsoft.com/office/drawing/2014/main" id="{B638A065-865A-4E9E-91EA-60606202E2C8}"/>
              </a:ext>
            </a:extLst>
          </p:cNvPr>
          <p:cNvSpPr>
            <a:spLocks noGrp="1"/>
          </p:cNvSpPr>
          <p:nvPr>
            <p:ph idx="1"/>
          </p:nvPr>
        </p:nvSpPr>
        <p:spPr>
          <a:xfrm>
            <a:off x="466249" y="1688972"/>
            <a:ext cx="8208000" cy="3501442"/>
          </a:xfrm>
        </p:spPr>
        <p:txBody>
          <a:bodyPr/>
          <a:lstStyle/>
          <a:p>
            <a:pPr algn="just"/>
            <a:r>
              <a:rPr lang="en-GB" dirty="0"/>
              <a:t>This is where you will describe what you actually did in response to the situation and task, how you did it, and why. Use </a:t>
            </a:r>
            <a:r>
              <a:rPr lang="en-GB" b="1" dirty="0"/>
              <a:t>“I” </a:t>
            </a:r>
            <a:r>
              <a:rPr lang="en-GB" dirty="0"/>
              <a:t>rather than </a:t>
            </a:r>
            <a:r>
              <a:rPr lang="en-GB" b="1" dirty="0"/>
              <a:t>“we” </a:t>
            </a:r>
            <a:r>
              <a:rPr lang="en-GB" dirty="0"/>
              <a:t>when outlining the actions taken, as the sifter is assessing </a:t>
            </a:r>
            <a:r>
              <a:rPr lang="en-GB" b="1" dirty="0"/>
              <a:t>your </a:t>
            </a:r>
            <a:r>
              <a:rPr lang="en-GB" dirty="0"/>
              <a:t>actions, not those of the team. This is the most important part of your example, as it is where most of the sift points are awarded – the majority of your word count should be used here.</a:t>
            </a:r>
          </a:p>
          <a:p>
            <a:endParaRPr lang="en-GB" dirty="0"/>
          </a:p>
        </p:txBody>
      </p:sp>
      <p:sp>
        <p:nvSpPr>
          <p:cNvPr id="5" name="Title 4">
            <a:extLst>
              <a:ext uri="{FF2B5EF4-FFF2-40B4-BE49-F238E27FC236}">
                <a16:creationId xmlns:a16="http://schemas.microsoft.com/office/drawing/2014/main" id="{C44E6180-3B7C-404E-B65C-65491412866B}"/>
              </a:ext>
            </a:extLst>
          </p:cNvPr>
          <p:cNvSpPr>
            <a:spLocks noGrp="1"/>
          </p:cNvSpPr>
          <p:nvPr>
            <p:ph type="title"/>
          </p:nvPr>
        </p:nvSpPr>
        <p:spPr/>
        <p:txBody>
          <a:bodyPr/>
          <a:lstStyle/>
          <a:p>
            <a:r>
              <a:rPr lang="en-GB" dirty="0"/>
              <a:t>Writing Your Behaviours Examples</a:t>
            </a:r>
          </a:p>
        </p:txBody>
      </p:sp>
      <p:grpSp>
        <p:nvGrpSpPr>
          <p:cNvPr id="6" name="Group 5" descr="Action">
            <a:extLst>
              <a:ext uri="{FF2B5EF4-FFF2-40B4-BE49-F238E27FC236}">
                <a16:creationId xmlns:a16="http://schemas.microsoft.com/office/drawing/2014/main" id="{F536B17B-A810-4F57-B4A1-C13045A4B00F}"/>
              </a:ext>
            </a:extLst>
          </p:cNvPr>
          <p:cNvGrpSpPr/>
          <p:nvPr/>
        </p:nvGrpSpPr>
        <p:grpSpPr>
          <a:xfrm>
            <a:off x="468790" y="1007724"/>
            <a:ext cx="2227580" cy="436824"/>
            <a:chOff x="0" y="0"/>
            <a:chExt cx="2228088" cy="437079"/>
          </a:xfrm>
        </p:grpSpPr>
        <p:sp>
          <p:nvSpPr>
            <p:cNvPr id="7" name="Shape 455">
              <a:extLst>
                <a:ext uri="{FF2B5EF4-FFF2-40B4-BE49-F238E27FC236}">
                  <a16:creationId xmlns:a16="http://schemas.microsoft.com/office/drawing/2014/main" id="{0F07B31A-1802-44FE-9F1A-757EE97B6B90}"/>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8" name="Shape 456">
              <a:extLst>
                <a:ext uri="{FF2B5EF4-FFF2-40B4-BE49-F238E27FC236}">
                  <a16:creationId xmlns:a16="http://schemas.microsoft.com/office/drawing/2014/main" id="{D0CDA76D-8BD7-4A71-B091-F2B95AC8D784}"/>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9" name="Rectangle 8">
              <a:extLst>
                <a:ext uri="{FF2B5EF4-FFF2-40B4-BE49-F238E27FC236}">
                  <a16:creationId xmlns:a16="http://schemas.microsoft.com/office/drawing/2014/main" id="{8CD0B64D-75E4-41BD-938F-7E4A6FE4D4CE}"/>
                </a:ext>
              </a:extLst>
            </p:cNvPr>
            <p:cNvSpPr/>
            <p:nvPr/>
          </p:nvSpPr>
          <p:spPr>
            <a:xfrm>
              <a:off x="710336" y="106783"/>
              <a:ext cx="262987" cy="330296"/>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A</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FABCB003-63DE-4C00-84C9-960B82B14989}"/>
                </a:ext>
              </a:extLst>
            </p:cNvPr>
            <p:cNvSpPr/>
            <p:nvPr/>
          </p:nvSpPr>
          <p:spPr>
            <a:xfrm>
              <a:off x="908431" y="106783"/>
              <a:ext cx="820480" cy="330296"/>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ction</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11" name="Group 10" descr="Result">
            <a:extLst>
              <a:ext uri="{FF2B5EF4-FFF2-40B4-BE49-F238E27FC236}">
                <a16:creationId xmlns:a16="http://schemas.microsoft.com/office/drawing/2014/main" id="{567799DB-C56B-4867-9193-FC1791401321}"/>
              </a:ext>
            </a:extLst>
          </p:cNvPr>
          <p:cNvGrpSpPr/>
          <p:nvPr/>
        </p:nvGrpSpPr>
        <p:grpSpPr>
          <a:xfrm>
            <a:off x="466249" y="3303928"/>
            <a:ext cx="2227580" cy="436662"/>
            <a:chOff x="0" y="0"/>
            <a:chExt cx="2228088" cy="436917"/>
          </a:xfrm>
        </p:grpSpPr>
        <p:sp>
          <p:nvSpPr>
            <p:cNvPr id="12" name="Shape 528">
              <a:extLst>
                <a:ext uri="{FF2B5EF4-FFF2-40B4-BE49-F238E27FC236}">
                  <a16:creationId xmlns:a16="http://schemas.microsoft.com/office/drawing/2014/main" id="{7EEEC273-CF71-4A97-B96E-C1968DB66C99}"/>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3" name="Shape 529">
              <a:extLst>
                <a:ext uri="{FF2B5EF4-FFF2-40B4-BE49-F238E27FC236}">
                  <a16:creationId xmlns:a16="http://schemas.microsoft.com/office/drawing/2014/main" id="{E772CE07-A0C7-4362-8E3B-1566A1BD349D}"/>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4" name="Rectangle 13">
              <a:extLst>
                <a:ext uri="{FF2B5EF4-FFF2-40B4-BE49-F238E27FC236}">
                  <a16:creationId xmlns:a16="http://schemas.microsoft.com/office/drawing/2014/main" id="{5E80AB54-5601-4441-AE59-900790ACAD73}"/>
                </a:ext>
              </a:extLst>
            </p:cNvPr>
            <p:cNvSpPr/>
            <p:nvPr/>
          </p:nvSpPr>
          <p:spPr>
            <a:xfrm>
              <a:off x="710032" y="107016"/>
              <a:ext cx="26470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R</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a:extLst>
                <a:ext uri="{FF2B5EF4-FFF2-40B4-BE49-F238E27FC236}">
                  <a16:creationId xmlns:a16="http://schemas.microsoft.com/office/drawing/2014/main" id="{51A4C14B-565C-46BF-A8DE-46FB8FD29F11}"/>
                </a:ext>
              </a:extLst>
            </p:cNvPr>
            <p:cNvSpPr/>
            <p:nvPr/>
          </p:nvSpPr>
          <p:spPr>
            <a:xfrm>
              <a:off x="909701" y="107016"/>
              <a:ext cx="816790"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esult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16" name="Content Placeholder 3">
            <a:extLst>
              <a:ext uri="{FF2B5EF4-FFF2-40B4-BE49-F238E27FC236}">
                <a16:creationId xmlns:a16="http://schemas.microsoft.com/office/drawing/2014/main" id="{F7E852F8-8E3D-48A8-9DF7-0B35623EB726}"/>
              </a:ext>
            </a:extLst>
          </p:cNvPr>
          <p:cNvSpPr txBox="1">
            <a:spLocks/>
          </p:cNvSpPr>
          <p:nvPr/>
        </p:nvSpPr>
        <p:spPr>
          <a:xfrm>
            <a:off x="466249" y="3846492"/>
            <a:ext cx="8208000" cy="4103021"/>
          </a:xfrm>
          <a:prstGeom prst="rect">
            <a:avLst/>
          </a:prstGeom>
        </p:spPr>
        <p:txBody>
          <a:bodyPr vert="horz" lIns="0" tIns="0" rIns="0" bIns="0" rtlCol="0">
            <a:norm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n-GB"/>
              <a:t>At the end of your example you will need to briefly explain what the outcome of your actions was.</a:t>
            </a:r>
          </a:p>
          <a:p>
            <a:pPr algn="just"/>
            <a:r>
              <a:rPr lang="en-GB"/>
              <a:t>How was success measured?</a:t>
            </a:r>
          </a:p>
          <a:p>
            <a:pPr algn="just"/>
            <a:r>
              <a:rPr lang="en-GB"/>
              <a:t>Where possible show measurable benefits or improvements. Showing in your example that you have understood how your actions contributed to Business or Organisational objectives or targets adds impact. This could make your statement stronger than someone else’s and help you to be more successful in the sift.</a:t>
            </a:r>
          </a:p>
          <a:p>
            <a:endParaRPr lang="en-GB" dirty="0"/>
          </a:p>
        </p:txBody>
      </p:sp>
    </p:spTree>
    <p:extLst>
      <p:ext uri="{BB962C8B-B14F-4D97-AF65-F5344CB8AC3E}">
        <p14:creationId xmlns:p14="http://schemas.microsoft.com/office/powerpoint/2010/main" val="624482509"/>
      </p:ext>
    </p:extLst>
  </p:cSld>
  <p:clrMapOvr>
    <a:masterClrMapping/>
  </p:clrMapOvr>
</p:sld>
</file>

<file path=ppt/theme/theme1.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S PPT template - standard ENGLISH.potx" id="{75C5F779-6692-4CB3-8B4D-B1272E7CC6B6}" vid="{A9FF6142-E4D1-4723-B8E7-A503DED9AB75}"/>
    </a:ext>
  </a:extLst>
</a:theme>
</file>

<file path=ppt/theme/theme2.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A1B4C32FFFCF4A9C6663571B525A56" ma:contentTypeVersion="6" ma:contentTypeDescription="Create a new document." ma:contentTypeScope="" ma:versionID="f845f598ef7972da5a4409d87f563314">
  <xsd:schema xmlns:xsd="http://www.w3.org/2001/XMLSchema" xmlns:xs="http://www.w3.org/2001/XMLSchema" xmlns:p="http://schemas.microsoft.com/office/2006/metadata/properties" xmlns:ns2="033a4463-ee80-494c-a9e6-268f3bc65e2d" xmlns:ns3="1e4d77c8-d3fb-4743-8b13-30854b811762" targetNamespace="http://schemas.microsoft.com/office/2006/metadata/properties" ma:root="true" ma:fieldsID="bf3b4cf352a73197a70965def49c35bf" ns2:_="" ns3:_="">
    <xsd:import namespace="033a4463-ee80-494c-a9e6-268f3bc65e2d"/>
    <xsd:import namespace="1e4d77c8-d3fb-4743-8b13-30854b8117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3a4463-ee80-494c-a9e6-268f3bc65e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4d77c8-d3fb-4743-8b13-30854b8117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B4AEA6-74C1-409E-9D4D-761069EDE84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4e8f72c-f97e-40e2-90be-5c203039e108"/>
    <ds:schemaRef ds:uri="db4f2cf7-002e-46cc-855b-de2b76570741"/>
    <ds:schemaRef ds:uri="http://www.w3.org/XML/1998/namespace"/>
    <ds:schemaRef ds:uri="http://purl.org/dc/dcmitype/"/>
  </ds:schemaRefs>
</ds:datastoreItem>
</file>

<file path=customXml/itemProps2.xml><?xml version="1.0" encoding="utf-8"?>
<ds:datastoreItem xmlns:ds="http://schemas.openxmlformats.org/officeDocument/2006/customXml" ds:itemID="{72FD051C-15FA-4D2D-AA33-EFE5C5D4453D}"/>
</file>

<file path=customXml/itemProps3.xml><?xml version="1.0" encoding="utf-8"?>
<ds:datastoreItem xmlns:ds="http://schemas.openxmlformats.org/officeDocument/2006/customXml" ds:itemID="{217DA1F7-1942-42FE-AE8A-89EDFAD18A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350</TotalTime>
  <Words>2340</Words>
  <Application>Microsoft Office PowerPoint</Application>
  <PresentationFormat>On-screen Show (4:3)</PresentationFormat>
  <Paragraphs>175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Office Theme</vt:lpstr>
      <vt:lpstr>About the Selection Process</vt:lpstr>
      <vt:lpstr>Success Profiles</vt:lpstr>
      <vt:lpstr>The Selection Process</vt:lpstr>
      <vt:lpstr>Your Application – Key Points</vt:lpstr>
      <vt:lpstr>Preparing Your Examples</vt:lpstr>
      <vt:lpstr>Writing Your Behaviour Examples</vt:lpstr>
      <vt:lpstr>Writing Your Behaviour Examples</vt:lpstr>
      <vt:lpstr>Writing Your Behaviour Examples</vt:lpstr>
      <vt:lpstr>Writing Your Behaviours Examples</vt:lpstr>
      <vt:lpstr>How Your Behaviours Statements Will Be Assessed</vt:lpstr>
      <vt:lpstr>Disability Confident Scheme (formerly Guaranteed Interview Scheme)</vt:lpstr>
      <vt:lpstr>The Written Assessment</vt:lpstr>
      <vt:lpstr>The Interview</vt:lpstr>
      <vt:lpstr>The Interview</vt:lpstr>
      <vt:lpstr>The Core Skills Assessment</vt:lpstr>
      <vt:lpstr>Reserve Lists</vt:lpstr>
      <vt:lpstr>Security Clearance</vt:lpstr>
      <vt:lpstr>Additional Advice</vt:lpstr>
      <vt:lpstr> We look forward to your application and 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Probation Service</dc:title>
  <dc:creator>Akhter, Zaidah</dc:creator>
  <cp:lastModifiedBy>Akhter, Zaidah</cp:lastModifiedBy>
  <cp:revision>11</cp:revision>
  <dcterms:created xsi:type="dcterms:W3CDTF">2021-06-07T12:37:47Z</dcterms:created>
  <dcterms:modified xsi:type="dcterms:W3CDTF">2022-02-08T16:46:07Z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0x01010038A1B4C32FFFCF4A9C6663571B525A56</vt:lpwstr>
  </property>
</Properties>
</file>