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61" r:id="rId6"/>
    <p:sldId id="265" r:id="rId7"/>
    <p:sldId id="267" r:id="rId8"/>
    <p:sldId id="266" r:id="rId9"/>
    <p:sldId id="271" r:id="rId10"/>
    <p:sldId id="272" r:id="rId11"/>
    <p:sldId id="269" r:id="rId12"/>
    <p:sldId id="313" r:id="rId13"/>
    <p:sldId id="311" r:id="rId14"/>
    <p:sldId id="268" r:id="rId15"/>
    <p:sldId id="302" r:id="rId16"/>
    <p:sldId id="304" r:id="rId17"/>
    <p:sldId id="306" r:id="rId18"/>
    <p:sldId id="325" r:id="rId19"/>
    <p:sldId id="322" r:id="rId20"/>
    <p:sldId id="323" r:id="rId21"/>
    <p:sldId id="324" r:id="rId22"/>
    <p:sldId id="312" r:id="rId23"/>
    <p:sldId id="307" r:id="rId24"/>
    <p:sldId id="303" r:id="rId25"/>
    <p:sldId id="310" r:id="rId26"/>
    <p:sldId id="316" r:id="rId27"/>
    <p:sldId id="308" r:id="rId28"/>
    <p:sldId id="309" r:id="rId29"/>
    <p:sldId id="315" r:id="rId30"/>
    <p:sldId id="321" r:id="rId31"/>
    <p:sldId id="317" r:id="rId32"/>
    <p:sldId id="318" r:id="rId33"/>
    <p:sldId id="319" r:id="rId34"/>
    <p:sldId id="32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0E2988-9E1E-4BF2-B6E0-08F4270CA8E5}" v="6" dt="2021-06-08T09:00:49.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HM Prison &amp; Probation Service. Preventing victims by changing lives.">
            <a:extLst>
              <a:ext uri="{FF2B5EF4-FFF2-40B4-BE49-F238E27FC236}">
                <a16:creationId xmlns:a16="http://schemas.microsoft.com/office/drawing/2014/main" id="{609A58CD-5399-4887-9843-5C24EB302D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descr="Probation Service logo">
            <a:extLst>
              <a:ext uri="{FF2B5EF4-FFF2-40B4-BE49-F238E27FC236}">
                <a16:creationId xmlns:a16="http://schemas.microsoft.com/office/drawing/2014/main" id="{34BFEE61-4F05-4C43-8CCA-F6868413E2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7501" y="471269"/>
            <a:ext cx="2821956" cy="840007"/>
          </a:xfrm>
          <a:prstGeom prst="rect">
            <a:avLst/>
          </a:prstGeom>
        </p:spPr>
      </p:pic>
      <p:sp>
        <p:nvSpPr>
          <p:cNvPr id="14" name="Text Placeholder 13">
            <a:extLst>
              <a:ext uri="{FF2B5EF4-FFF2-40B4-BE49-F238E27FC236}">
                <a16:creationId xmlns:a16="http://schemas.microsoft.com/office/drawing/2014/main" id="{5713C1D7-880E-4154-B26F-1B6489491C1D}"/>
              </a:ext>
            </a:extLst>
          </p:cNvPr>
          <p:cNvSpPr>
            <a:spLocks noGrp="1"/>
          </p:cNvSpPr>
          <p:nvPr>
            <p:ph type="body" sz="quarter" idx="10"/>
          </p:nvPr>
        </p:nvSpPr>
        <p:spPr>
          <a:xfrm>
            <a:off x="625597" y="5292091"/>
            <a:ext cx="6890020" cy="682825"/>
          </a:xfrm>
        </p:spPr>
        <p:txBody>
          <a:bodyPr>
            <a:noAutofit/>
          </a:bodyPr>
          <a:lstStyle>
            <a:lvl1pPr>
              <a:spcAft>
                <a:spcPts val="0"/>
              </a:spcAft>
              <a:defRPr sz="1400"/>
            </a:lvl1pPr>
            <a:lvl2pPr marL="0" indent="0">
              <a:spcAft>
                <a:spcPts val="0"/>
              </a:spcAft>
              <a:buNone/>
              <a:defRPr sz="1400"/>
            </a:lvl2pPr>
            <a:lvl3pPr>
              <a:spcAft>
                <a:spcPts val="0"/>
              </a:spcAft>
              <a:defRPr sz="1400"/>
            </a:lvl3pPr>
            <a:lvl4pPr>
              <a:spcAft>
                <a:spcPts val="0"/>
              </a:spcAft>
              <a:defRPr sz="1400"/>
            </a:lvl4pPr>
            <a:lvl5pPr>
              <a:spcAft>
                <a:spcPts val="0"/>
              </a:spcAft>
              <a:defRPr sz="1400"/>
            </a:lvl5pPr>
          </a:lstStyle>
          <a:p>
            <a:pPr lvl="0"/>
            <a:r>
              <a:rPr lang="en-US" noProof="0"/>
              <a:t>Click to edit Master text styles</a:t>
            </a:r>
          </a:p>
        </p:txBody>
      </p:sp>
      <p:sp>
        <p:nvSpPr>
          <p:cNvPr id="3" name="Subtitle 2">
            <a:extLst>
              <a:ext uri="{FF2B5EF4-FFF2-40B4-BE49-F238E27FC236}">
                <a16:creationId xmlns:a16="http://schemas.microsoft.com/office/drawing/2014/main" id="{137101A9-08E6-456E-8C41-59A5084EC6E8}"/>
              </a:ext>
            </a:extLst>
          </p:cNvPr>
          <p:cNvSpPr>
            <a:spLocks noGrp="1"/>
          </p:cNvSpPr>
          <p:nvPr>
            <p:ph type="subTitle" idx="1"/>
          </p:nvPr>
        </p:nvSpPr>
        <p:spPr>
          <a:xfrm>
            <a:off x="625597" y="3783096"/>
            <a:ext cx="10042404" cy="914164"/>
          </a:xfrm>
        </p:spPr>
        <p:txBody>
          <a:bodyPr>
            <a:normAutofit/>
          </a:bodyPr>
          <a:lstStyle>
            <a:lvl1pPr marL="0" indent="0" algn="l">
              <a:buNone/>
              <a:defRPr sz="20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dirty="0"/>
          </a:p>
        </p:txBody>
      </p:sp>
      <p:sp>
        <p:nvSpPr>
          <p:cNvPr id="2" name="Title 1">
            <a:extLst>
              <a:ext uri="{FF2B5EF4-FFF2-40B4-BE49-F238E27FC236}">
                <a16:creationId xmlns:a16="http://schemas.microsoft.com/office/drawing/2014/main" id="{BB372D1A-1C17-4554-A692-FDE0F8200AD2}"/>
              </a:ext>
            </a:extLst>
          </p:cNvPr>
          <p:cNvSpPr>
            <a:spLocks noGrp="1"/>
          </p:cNvSpPr>
          <p:nvPr>
            <p:ph type="ctrTitle"/>
          </p:nvPr>
        </p:nvSpPr>
        <p:spPr>
          <a:xfrm>
            <a:off x="625597" y="2702037"/>
            <a:ext cx="10896513" cy="813258"/>
          </a:xfrm>
        </p:spPr>
        <p:txBody>
          <a:bodyPr anchor="t" anchorCtr="0">
            <a:normAutofit/>
          </a:bodyPr>
          <a:lstStyle>
            <a:lvl1pPr algn="l">
              <a:defRPr sz="2800"/>
            </a:lvl1pPr>
          </a:lstStyle>
          <a:p>
            <a:r>
              <a:rPr lang="en-US" noProof="0"/>
              <a:t>Click to edit Master title style</a:t>
            </a:r>
            <a:endParaRPr lang="en-GB" noProof="0" dirty="0"/>
          </a:p>
        </p:txBody>
      </p:sp>
    </p:spTree>
    <p:extLst>
      <p:ext uri="{BB962C8B-B14F-4D97-AF65-F5344CB8AC3E}">
        <p14:creationId xmlns:p14="http://schemas.microsoft.com/office/powerpoint/2010/main" val="324423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71B6C6-6E67-46FE-9EF1-B8D092C899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B992DFEE-568E-4713-9ABA-B6DBAF8162C5}"/>
              </a:ext>
            </a:extLst>
          </p:cNvPr>
          <p:cNvSpPr>
            <a:spLocks noGrp="1"/>
          </p:cNvSpPr>
          <p:nvPr>
            <p:ph type="body" idx="1"/>
          </p:nvPr>
        </p:nvSpPr>
        <p:spPr>
          <a:xfrm>
            <a:off x="624000" y="3780733"/>
            <a:ext cx="10944000" cy="1091519"/>
          </a:xfrm>
        </p:spPr>
        <p:txBody>
          <a:bodyPr>
            <a:normAutofit/>
          </a:bodyPr>
          <a:lstStyle>
            <a:lvl1pPr marL="0" indent="0">
              <a:buNone/>
              <a:defRPr sz="20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Click to edit Master text styles</a:t>
            </a:r>
          </a:p>
        </p:txBody>
      </p:sp>
      <p:sp>
        <p:nvSpPr>
          <p:cNvPr id="2" name="Title 1">
            <a:extLst>
              <a:ext uri="{FF2B5EF4-FFF2-40B4-BE49-F238E27FC236}">
                <a16:creationId xmlns:a16="http://schemas.microsoft.com/office/drawing/2014/main" id="{2B9DE519-1CCC-4437-93CB-B2A3A7216205}"/>
              </a:ext>
            </a:extLst>
          </p:cNvPr>
          <p:cNvSpPr>
            <a:spLocks noGrp="1"/>
          </p:cNvSpPr>
          <p:nvPr>
            <p:ph type="title"/>
          </p:nvPr>
        </p:nvSpPr>
        <p:spPr>
          <a:xfrm>
            <a:off x="624000" y="2699572"/>
            <a:ext cx="10944000" cy="729429"/>
          </a:xfrm>
        </p:spPr>
        <p:txBody>
          <a:bodyPr anchor="t" anchorCtr="0">
            <a:normAutofit/>
          </a:bodyPr>
          <a:lstStyle>
            <a:lvl1pPr>
              <a:defRPr sz="2800"/>
            </a:lvl1pPr>
          </a:lstStyle>
          <a:p>
            <a:r>
              <a:rPr lang="en-US" noProof="0"/>
              <a:t>Click to edit Master title style</a:t>
            </a:r>
            <a:endParaRPr lang="en-GB" noProof="0" dirty="0"/>
          </a:p>
        </p:txBody>
      </p:sp>
    </p:spTree>
    <p:extLst>
      <p:ext uri="{BB962C8B-B14F-4D97-AF65-F5344CB8AC3E}">
        <p14:creationId xmlns:p14="http://schemas.microsoft.com/office/powerpoint/2010/main" val="267174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013EAA-746A-40A5-8D16-D94BFC71D08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837327FB-1204-418C-8CA0-5F28DC501855}"/>
              </a:ext>
            </a:extLst>
          </p:cNvPr>
          <p:cNvSpPr>
            <a:spLocks noGrp="1"/>
          </p:cNvSpPr>
          <p:nvPr>
            <p:ph type="sldNum" sz="quarter" idx="12"/>
          </p:nvPr>
        </p:nvSpPr>
        <p:spPr/>
        <p:txBody>
          <a:bodyPr/>
          <a:lstStyle/>
          <a:p>
            <a:fld id="{0BD5577A-C6B7-4530-91E0-BA60F6599166}" type="slidenum">
              <a:rPr lang="en-GB" smtClean="0"/>
              <a:t>‹#›</a:t>
            </a:fld>
            <a:endParaRPr lang="en-GB"/>
          </a:p>
        </p:txBody>
      </p:sp>
      <p:sp>
        <p:nvSpPr>
          <p:cNvPr id="5" name="Footer Placeholder 4">
            <a:extLst>
              <a:ext uri="{FF2B5EF4-FFF2-40B4-BE49-F238E27FC236}">
                <a16:creationId xmlns:a16="http://schemas.microsoft.com/office/drawing/2014/main" id="{0D4BFA41-9AF7-4E65-835D-61D1CAE8A8E3}"/>
              </a:ext>
            </a:extLst>
          </p:cNvPr>
          <p:cNvSpPr>
            <a:spLocks noGrp="1"/>
          </p:cNvSpPr>
          <p:nvPr>
            <p:ph type="ftr" sz="quarter" idx="11"/>
          </p:nvPr>
        </p:nvSpPr>
        <p:spPr/>
        <p:txBody>
          <a:bodyPr/>
          <a:lstStyle/>
          <a:p>
            <a:r>
              <a:rPr lang="en-GB" dirty="0"/>
              <a:t>On the Insert ribbon select Header &amp; Footer to edit this holding text</a:t>
            </a:r>
          </a:p>
        </p:txBody>
      </p:sp>
      <p:sp>
        <p:nvSpPr>
          <p:cNvPr id="3" name="Content Placeholder 2">
            <a:extLst>
              <a:ext uri="{FF2B5EF4-FFF2-40B4-BE49-F238E27FC236}">
                <a16:creationId xmlns:a16="http://schemas.microsoft.com/office/drawing/2014/main" id="{90E80D02-559F-44C1-B8B2-6FDA912F3E55}"/>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a:extLst>
              <a:ext uri="{FF2B5EF4-FFF2-40B4-BE49-F238E27FC236}">
                <a16:creationId xmlns:a16="http://schemas.microsoft.com/office/drawing/2014/main" id="{70921694-2795-4E81-86F6-E6EE3A1FDF52}"/>
              </a:ext>
            </a:extLst>
          </p:cNvPr>
          <p:cNvSpPr>
            <a:spLocks noGrp="1"/>
          </p:cNvSpPr>
          <p:nvPr>
            <p:ph type="title"/>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67949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D0D6D9-B0FE-4BCD-8B80-28C21301968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6">
            <a:extLst>
              <a:ext uri="{FF2B5EF4-FFF2-40B4-BE49-F238E27FC236}">
                <a16:creationId xmlns:a16="http://schemas.microsoft.com/office/drawing/2014/main" id="{20B93128-C7C9-4D49-94A1-ED17CFB3626E}"/>
              </a:ext>
            </a:extLst>
          </p:cNvPr>
          <p:cNvSpPr>
            <a:spLocks noGrp="1"/>
          </p:cNvSpPr>
          <p:nvPr>
            <p:ph type="sldNum" sz="quarter" idx="12"/>
          </p:nvPr>
        </p:nvSpPr>
        <p:spPr/>
        <p:txBody>
          <a:bodyPr/>
          <a:lstStyle/>
          <a:p>
            <a:fld id="{0BD5577A-C6B7-4530-91E0-BA60F6599166}" type="slidenum">
              <a:rPr lang="en-GB" smtClean="0"/>
              <a:t>‹#›</a:t>
            </a:fld>
            <a:endParaRPr lang="en-GB" dirty="0"/>
          </a:p>
        </p:txBody>
      </p:sp>
      <p:sp>
        <p:nvSpPr>
          <p:cNvPr id="6" name="Footer Placeholder 5">
            <a:extLst>
              <a:ext uri="{FF2B5EF4-FFF2-40B4-BE49-F238E27FC236}">
                <a16:creationId xmlns:a16="http://schemas.microsoft.com/office/drawing/2014/main" id="{951CE50F-90B7-45AC-823D-5BB20B131BBE}"/>
              </a:ext>
            </a:extLst>
          </p:cNvPr>
          <p:cNvSpPr>
            <a:spLocks noGrp="1"/>
          </p:cNvSpPr>
          <p:nvPr>
            <p:ph type="ftr" sz="quarter" idx="11"/>
          </p:nvPr>
        </p:nvSpPr>
        <p:spPr/>
        <p:txBody>
          <a:bodyPr/>
          <a:lstStyle/>
          <a:p>
            <a:r>
              <a:rPr lang="en-GB" dirty="0"/>
              <a:t>On the Insert ribbon select Header &amp; Footer to edit this holding text</a:t>
            </a:r>
          </a:p>
        </p:txBody>
      </p:sp>
      <p:sp>
        <p:nvSpPr>
          <p:cNvPr id="4" name="Content Placeholder 3">
            <a:extLst>
              <a:ext uri="{FF2B5EF4-FFF2-40B4-BE49-F238E27FC236}">
                <a16:creationId xmlns:a16="http://schemas.microsoft.com/office/drawing/2014/main" id="{4C9A0511-E213-4135-8BAC-109172D19E7C}"/>
              </a:ext>
            </a:extLst>
          </p:cNvPr>
          <p:cNvSpPr>
            <a:spLocks noGrp="1"/>
          </p:cNvSpPr>
          <p:nvPr>
            <p:ph sz="half" idx="2"/>
          </p:nvPr>
        </p:nvSpPr>
        <p:spPr>
          <a:xfrm>
            <a:off x="6488624" y="1047600"/>
            <a:ext cx="5077043" cy="482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Content Placeholder 2">
            <a:extLst>
              <a:ext uri="{FF2B5EF4-FFF2-40B4-BE49-F238E27FC236}">
                <a16:creationId xmlns:a16="http://schemas.microsoft.com/office/drawing/2014/main" id="{2ED9FC6C-F204-41F3-96A4-275122A62DEB}"/>
              </a:ext>
            </a:extLst>
          </p:cNvPr>
          <p:cNvSpPr>
            <a:spLocks noGrp="1"/>
          </p:cNvSpPr>
          <p:nvPr>
            <p:ph sz="half" idx="1"/>
          </p:nvPr>
        </p:nvSpPr>
        <p:spPr>
          <a:xfrm>
            <a:off x="625053" y="1047600"/>
            <a:ext cx="5078400" cy="482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a:extLst>
              <a:ext uri="{FF2B5EF4-FFF2-40B4-BE49-F238E27FC236}">
                <a16:creationId xmlns:a16="http://schemas.microsoft.com/office/drawing/2014/main" id="{F4A5F944-C36F-4A66-930D-5C304013026D}"/>
              </a:ext>
            </a:extLst>
          </p:cNvPr>
          <p:cNvSpPr>
            <a:spLocks noGrp="1"/>
          </p:cNvSpPr>
          <p:nvPr>
            <p:ph type="title"/>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1173246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257DD0-D0CB-4DBF-93F6-3E78BEAAD7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B992DFEE-568E-4713-9ABA-B6DBAF8162C5}"/>
              </a:ext>
            </a:extLst>
          </p:cNvPr>
          <p:cNvSpPr>
            <a:spLocks noGrp="1"/>
          </p:cNvSpPr>
          <p:nvPr>
            <p:ph type="body" idx="1"/>
          </p:nvPr>
        </p:nvSpPr>
        <p:spPr>
          <a:xfrm>
            <a:off x="624000" y="3780733"/>
            <a:ext cx="5472000" cy="1875485"/>
          </a:xfrm>
        </p:spPr>
        <p:txBody>
          <a:bodyPr>
            <a:normAutofit/>
          </a:bodyPr>
          <a:lstStyle>
            <a:lvl1pPr marL="0" indent="0">
              <a:buNone/>
              <a:defRPr sz="1600" b="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Click to edit Master text styles</a:t>
            </a:r>
          </a:p>
        </p:txBody>
      </p:sp>
      <p:sp>
        <p:nvSpPr>
          <p:cNvPr id="2" name="Title 1">
            <a:extLst>
              <a:ext uri="{FF2B5EF4-FFF2-40B4-BE49-F238E27FC236}">
                <a16:creationId xmlns:a16="http://schemas.microsoft.com/office/drawing/2014/main" id="{2B9DE519-1CCC-4437-93CB-B2A3A7216205}"/>
              </a:ext>
            </a:extLst>
          </p:cNvPr>
          <p:cNvSpPr>
            <a:spLocks noGrp="1"/>
          </p:cNvSpPr>
          <p:nvPr>
            <p:ph type="title"/>
          </p:nvPr>
        </p:nvSpPr>
        <p:spPr>
          <a:xfrm>
            <a:off x="624000" y="439713"/>
            <a:ext cx="10944000" cy="2978624"/>
          </a:xfrm>
        </p:spPr>
        <p:txBody>
          <a:bodyPr anchor="t" anchorCtr="0">
            <a:normAutofit/>
          </a:bodyPr>
          <a:lstStyle>
            <a:lvl1pPr>
              <a:defRPr sz="1800" b="0">
                <a:solidFill>
                  <a:schemeClr val="tx1"/>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558621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2FFEC3-5C90-446F-B797-9EAB50C9C198}"/>
              </a:ext>
            </a:extLst>
          </p:cNvPr>
          <p:cNvSpPr>
            <a:spLocks noGrp="1"/>
          </p:cNvSpPr>
          <p:nvPr>
            <p:ph type="sldNum" sz="quarter" idx="4"/>
          </p:nvPr>
        </p:nvSpPr>
        <p:spPr>
          <a:xfrm>
            <a:off x="11293818" y="6295229"/>
            <a:ext cx="543697" cy="365125"/>
          </a:xfrm>
          <a:prstGeom prst="rect">
            <a:avLst/>
          </a:prstGeom>
        </p:spPr>
        <p:txBody>
          <a:bodyPr vert="horz" lIns="0" tIns="0" rIns="0" bIns="0" rtlCol="0" anchor="ctr"/>
          <a:lstStyle>
            <a:lvl1pPr algn="ctr">
              <a:defRPr sz="1400" b="1">
                <a:solidFill>
                  <a:schemeClr val="bg1"/>
                </a:solidFill>
              </a:defRPr>
            </a:lvl1pPr>
          </a:lstStyle>
          <a:p>
            <a:fld id="{0BD5577A-C6B7-4530-91E0-BA60F6599166}" type="slidenum">
              <a:rPr lang="en-GB" smtClean="0"/>
              <a:pPr/>
              <a:t>‹#›</a:t>
            </a:fld>
            <a:endParaRPr lang="en-GB" dirty="0"/>
          </a:p>
        </p:txBody>
      </p:sp>
      <p:sp>
        <p:nvSpPr>
          <p:cNvPr id="5" name="Footer Placeholder 4">
            <a:extLst>
              <a:ext uri="{FF2B5EF4-FFF2-40B4-BE49-F238E27FC236}">
                <a16:creationId xmlns:a16="http://schemas.microsoft.com/office/drawing/2014/main" id="{ED69E7F4-CB7B-4962-A85A-DD80BE963F8B}"/>
              </a:ext>
            </a:extLst>
          </p:cNvPr>
          <p:cNvSpPr>
            <a:spLocks noGrp="1"/>
          </p:cNvSpPr>
          <p:nvPr>
            <p:ph type="ftr" sz="quarter" idx="3"/>
          </p:nvPr>
        </p:nvSpPr>
        <p:spPr>
          <a:xfrm>
            <a:off x="626333" y="6008188"/>
            <a:ext cx="6870099" cy="365125"/>
          </a:xfrm>
          <a:prstGeom prst="rect">
            <a:avLst/>
          </a:prstGeom>
        </p:spPr>
        <p:txBody>
          <a:bodyPr vert="horz" lIns="0" tIns="0" rIns="0" bIns="0" rtlCol="0" anchor="b" anchorCtr="0"/>
          <a:lstStyle>
            <a:lvl1pPr algn="l">
              <a:defRPr sz="1200">
                <a:solidFill>
                  <a:schemeClr val="tx1"/>
                </a:solidFill>
              </a:defRPr>
            </a:lvl1pPr>
          </a:lstStyle>
          <a:p>
            <a:r>
              <a:rPr lang="en-GB" dirty="0"/>
              <a:t>On the Insert ribbon select Header &amp; Footer to edit this holding text</a:t>
            </a:r>
          </a:p>
        </p:txBody>
      </p:sp>
      <p:sp>
        <p:nvSpPr>
          <p:cNvPr id="3" name="Text Placeholder 2">
            <a:extLst>
              <a:ext uri="{FF2B5EF4-FFF2-40B4-BE49-F238E27FC236}">
                <a16:creationId xmlns:a16="http://schemas.microsoft.com/office/drawing/2014/main" id="{EEA1E2F8-DB9D-4B43-BE37-52CC91582FE0}"/>
              </a:ext>
            </a:extLst>
          </p:cNvPr>
          <p:cNvSpPr>
            <a:spLocks noGrp="1"/>
          </p:cNvSpPr>
          <p:nvPr>
            <p:ph type="body" idx="1"/>
          </p:nvPr>
        </p:nvSpPr>
        <p:spPr>
          <a:xfrm>
            <a:off x="625053" y="1047185"/>
            <a:ext cx="10944000" cy="4824479"/>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Placeholder 1">
            <a:extLst>
              <a:ext uri="{FF2B5EF4-FFF2-40B4-BE49-F238E27FC236}">
                <a16:creationId xmlns:a16="http://schemas.microsoft.com/office/drawing/2014/main" id="{E2A5762B-9832-4940-B740-E92A66E566FF}"/>
              </a:ext>
            </a:extLst>
          </p:cNvPr>
          <p:cNvSpPr>
            <a:spLocks noGrp="1"/>
          </p:cNvSpPr>
          <p:nvPr>
            <p:ph type="title"/>
          </p:nvPr>
        </p:nvSpPr>
        <p:spPr>
          <a:xfrm>
            <a:off x="625053" y="270000"/>
            <a:ext cx="10944000" cy="601200"/>
          </a:xfrm>
          <a:prstGeom prst="rect">
            <a:avLst/>
          </a:prstGeom>
        </p:spPr>
        <p:txBody>
          <a:bodyPr vert="horz" lIns="0" tIns="0" rIns="0" bIns="0" rtlCol="0" anchor="ctr">
            <a:normAutofit/>
          </a:bodyPr>
          <a:lstStyle/>
          <a:p>
            <a:r>
              <a:rPr lang="en-US" noProof="0"/>
              <a:t>Click to edit Master title style</a:t>
            </a:r>
            <a:endParaRPr lang="en-GB" noProof="0" dirty="0"/>
          </a:p>
        </p:txBody>
      </p:sp>
    </p:spTree>
    <p:extLst>
      <p:ext uri="{BB962C8B-B14F-4D97-AF65-F5344CB8AC3E}">
        <p14:creationId xmlns:p14="http://schemas.microsoft.com/office/powerpoint/2010/main" val="211864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6858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52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504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756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1008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rldefense.proofpoint.com/v2/url?u=https-3A__www.gov.uk_government_organisations_ministry-2Dof-2Djustice_about_equality-2Dand-2Ddiversity&amp;d=DwMFAg&amp;c=Pf3ZhQnpQFZl3LkiHk9rxQ&amp;r=M7eZr3j9aAF9ZQOijgGW2_SQJQXyC508aNfpNps7gtc&amp;m=kA8ex9jzm5Iu1AQE4_Z2EAy_AkDBlwIAePhbyFjti8A&amp;s=uDMOsXJ9hIHC-0_ryUy2WHi3FzT1XizAapB5aMHfJnE&amp;e=" TargetMode="External"/><Relationship Id="rId2" Type="http://schemas.openxmlformats.org/officeDocument/2006/relationships/hyperlink" Target="https://www.gov.uk/government/collections/hmpps-annual-staff-equalities-report"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join.unison.org.uk/?gclid=Cj0KCQjwh_eFBhDZARIsALHjIKf8aIBt6QuFi_8itJblOnu3lcf0YO3KTNKWlEy19lcof-ODU2pte58aAvUGEALw_wcB&amp;gclsrc=aw.ds" TargetMode="External"/><Relationship Id="rId7" Type="http://schemas.openxmlformats.org/officeDocument/2006/relationships/image" Target="../media/image18.png"/><Relationship Id="rId2" Type="http://schemas.openxmlformats.org/officeDocument/2006/relationships/hyperlink" Target="https://www.napo.org.uk/" TargetMode="Externa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www.gmb.org.uk/"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0520EA-3AE6-40A3-94F8-6E63D31BA26C}"/>
              </a:ext>
            </a:extLst>
          </p:cNvPr>
          <p:cNvSpPr>
            <a:spLocks noGrp="1"/>
          </p:cNvSpPr>
          <p:nvPr>
            <p:ph type="body" sz="quarter" idx="10"/>
          </p:nvPr>
        </p:nvSpPr>
        <p:spPr/>
        <p:txBody>
          <a:bodyPr/>
          <a:lstStyle/>
          <a:p>
            <a:r>
              <a:rPr lang="en-GB" dirty="0"/>
              <a:t>October 2021</a:t>
            </a:r>
          </a:p>
        </p:txBody>
      </p:sp>
      <p:sp>
        <p:nvSpPr>
          <p:cNvPr id="3" name="Subtitle 2">
            <a:extLst>
              <a:ext uri="{FF2B5EF4-FFF2-40B4-BE49-F238E27FC236}">
                <a16:creationId xmlns:a16="http://schemas.microsoft.com/office/drawing/2014/main" id="{F5ACDE1A-0D76-44E9-88D2-FFD72B7524B6}"/>
              </a:ext>
            </a:extLst>
          </p:cNvPr>
          <p:cNvSpPr>
            <a:spLocks noGrp="1"/>
          </p:cNvSpPr>
          <p:nvPr>
            <p:ph type="subTitle" idx="1"/>
          </p:nvPr>
        </p:nvSpPr>
        <p:spPr/>
        <p:txBody>
          <a:bodyPr/>
          <a:lstStyle/>
          <a:p>
            <a:r>
              <a:rPr lang="en-GB" dirty="0"/>
              <a:t>Candidate Information Pack</a:t>
            </a:r>
          </a:p>
        </p:txBody>
      </p:sp>
      <p:sp>
        <p:nvSpPr>
          <p:cNvPr id="2" name="Title 1">
            <a:extLst>
              <a:ext uri="{FF2B5EF4-FFF2-40B4-BE49-F238E27FC236}">
                <a16:creationId xmlns:a16="http://schemas.microsoft.com/office/drawing/2014/main" id="{0D8AAC03-D55E-45C2-B91F-AF2B06848D0A}"/>
              </a:ext>
            </a:extLst>
          </p:cNvPr>
          <p:cNvSpPr>
            <a:spLocks noGrp="1"/>
          </p:cNvSpPr>
          <p:nvPr>
            <p:ph type="ctrTitle"/>
          </p:nvPr>
        </p:nvSpPr>
        <p:spPr/>
        <p:txBody>
          <a:bodyPr/>
          <a:lstStyle/>
          <a:p>
            <a:r>
              <a:rPr lang="en-GB" dirty="0"/>
              <a:t>Probation Service</a:t>
            </a:r>
          </a:p>
        </p:txBody>
      </p:sp>
    </p:spTree>
    <p:extLst>
      <p:ext uri="{BB962C8B-B14F-4D97-AF65-F5344CB8AC3E}">
        <p14:creationId xmlns:p14="http://schemas.microsoft.com/office/powerpoint/2010/main" val="368989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320655-FFEC-4F17-B484-9544310E79A7}"/>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10</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5B5E3AA5-A56A-491E-B990-8573D0029F23}"/>
              </a:ext>
            </a:extLst>
          </p:cNvPr>
          <p:cNvSpPr>
            <a:spLocks noGrp="1"/>
          </p:cNvSpPr>
          <p:nvPr>
            <p:ph idx="1"/>
          </p:nvPr>
        </p:nvSpPr>
        <p:spPr/>
        <p:txBody>
          <a:bodyPr/>
          <a:lstStyle/>
          <a:p>
            <a:pPr algn="just"/>
            <a:r>
              <a:rPr lang="en-GB" dirty="0"/>
              <a:t>We welcome and encourage applications from everyone irrespective of background, identity, experience or circumstance, and particularly those underrepresented in our </a:t>
            </a:r>
            <a:r>
              <a:rPr lang="en-GB" dirty="0">
                <a:hlinkClick r:id="rId2"/>
              </a:rPr>
              <a:t>workforce.</a:t>
            </a:r>
            <a:r>
              <a:rPr lang="en-GB" dirty="0"/>
              <a:t> We strive for a workforce that is representative of our society and pride ourselves as being an employer of choice. It’s vital that our justice system is as diverse as the society we serve. </a:t>
            </a:r>
          </a:p>
          <a:p>
            <a:pPr algn="just"/>
            <a:endParaRPr lang="en-GB" dirty="0"/>
          </a:p>
          <a:p>
            <a:pPr algn="just"/>
            <a:r>
              <a:rPr lang="en-GB" dirty="0"/>
              <a:t>When people come to work for us we want them to feel safe and that they belong, are treated with empathy and respect, and have the support and solidarity of their colleagues and managers, so we can all deliver our services fairly and in response to individual needs. In joining us, you join an organisation which is committed to the values of humanity, openness, together and purpose.</a:t>
            </a:r>
          </a:p>
          <a:p>
            <a:pPr algn="just"/>
            <a:r>
              <a:rPr lang="en-GB" dirty="0"/>
              <a:t>Find out more about how we champion </a:t>
            </a:r>
            <a:r>
              <a:rPr lang="en-GB" dirty="0">
                <a:hlinkClick r:id="rId3"/>
              </a:rPr>
              <a:t>diversity and inclusion</a:t>
            </a:r>
            <a:r>
              <a:rPr lang="en-GB" dirty="0"/>
              <a:t> in the workplace.</a:t>
            </a:r>
          </a:p>
          <a:p>
            <a:endParaRPr lang="en-GB" dirty="0"/>
          </a:p>
        </p:txBody>
      </p:sp>
      <p:sp>
        <p:nvSpPr>
          <p:cNvPr id="5" name="Title 4">
            <a:extLst>
              <a:ext uri="{FF2B5EF4-FFF2-40B4-BE49-F238E27FC236}">
                <a16:creationId xmlns:a16="http://schemas.microsoft.com/office/drawing/2014/main" id="{BDB28FFA-C00B-4AF2-BA68-87097236EB62}"/>
              </a:ext>
            </a:extLst>
          </p:cNvPr>
          <p:cNvSpPr>
            <a:spLocks noGrp="1"/>
          </p:cNvSpPr>
          <p:nvPr>
            <p:ph type="title"/>
          </p:nvPr>
        </p:nvSpPr>
        <p:spPr/>
        <p:txBody>
          <a:bodyPr/>
          <a:lstStyle/>
          <a:p>
            <a:r>
              <a:rPr lang="en-GB" dirty="0"/>
              <a:t>Our Commitment to Diversity and Inclusion</a:t>
            </a:r>
          </a:p>
        </p:txBody>
      </p:sp>
      <p:pic>
        <p:nvPicPr>
          <p:cNvPr id="6" name="Picture 5">
            <a:extLst>
              <a:ext uri="{FF2B5EF4-FFF2-40B4-BE49-F238E27FC236}">
                <a16:creationId xmlns:a16="http://schemas.microsoft.com/office/drawing/2014/main" id="{CC39D5C2-9FF2-48EE-B3E3-F243A355939B}"/>
              </a:ext>
            </a:extLst>
          </p:cNvPr>
          <p:cNvPicPr>
            <a:picLocks noChangeAspect="1"/>
          </p:cNvPicPr>
          <p:nvPr/>
        </p:nvPicPr>
        <p:blipFill>
          <a:blip r:embed="rId4"/>
          <a:stretch>
            <a:fillRect/>
          </a:stretch>
        </p:blipFill>
        <p:spPr>
          <a:xfrm>
            <a:off x="1709479" y="4918999"/>
            <a:ext cx="8773042" cy="1128648"/>
          </a:xfrm>
          <a:prstGeom prst="rect">
            <a:avLst/>
          </a:prstGeom>
        </p:spPr>
      </p:pic>
    </p:spTree>
    <p:extLst>
      <p:ext uri="{BB962C8B-B14F-4D97-AF65-F5344CB8AC3E}">
        <p14:creationId xmlns:p14="http://schemas.microsoft.com/office/powerpoint/2010/main" val="3242218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E27DCF-8125-4FAE-A360-E3EC3798E146}"/>
              </a:ext>
            </a:extLst>
          </p:cNvPr>
          <p:cNvPicPr>
            <a:picLocks noChangeAspect="1"/>
          </p:cNvPicPr>
          <p:nvPr/>
        </p:nvPicPr>
        <p:blipFill>
          <a:blip r:embed="rId2"/>
          <a:stretch>
            <a:fillRect/>
          </a:stretch>
        </p:blipFill>
        <p:spPr>
          <a:xfrm>
            <a:off x="5107558" y="225377"/>
            <a:ext cx="5560443" cy="4255441"/>
          </a:xfrm>
          <a:prstGeom prst="rect">
            <a:avLst/>
          </a:prstGeom>
        </p:spPr>
      </p:pic>
      <p:sp>
        <p:nvSpPr>
          <p:cNvPr id="2" name="Slide Number Placeholder 1">
            <a:extLst>
              <a:ext uri="{FF2B5EF4-FFF2-40B4-BE49-F238E27FC236}">
                <a16:creationId xmlns:a16="http://schemas.microsoft.com/office/drawing/2014/main" id="{1080DD7E-5317-4909-B81D-9F90D2B6AE13}"/>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11</a:t>
            </a:fld>
            <a:endParaRPr lang="en-GB">
              <a:solidFill>
                <a:prstClr val="white"/>
              </a:solidFill>
              <a:latin typeface="Arial"/>
            </a:endParaRPr>
          </a:p>
        </p:txBody>
      </p:sp>
      <p:sp>
        <p:nvSpPr>
          <p:cNvPr id="5" name="Title 4">
            <a:extLst>
              <a:ext uri="{FF2B5EF4-FFF2-40B4-BE49-F238E27FC236}">
                <a16:creationId xmlns:a16="http://schemas.microsoft.com/office/drawing/2014/main" id="{3738C44B-ACEF-442C-BD98-158E5075DA9C}"/>
              </a:ext>
            </a:extLst>
          </p:cNvPr>
          <p:cNvSpPr>
            <a:spLocks noGrp="1"/>
          </p:cNvSpPr>
          <p:nvPr>
            <p:ph type="title"/>
          </p:nvPr>
        </p:nvSpPr>
        <p:spPr/>
        <p:txBody>
          <a:bodyPr/>
          <a:lstStyle/>
          <a:p>
            <a:r>
              <a:rPr lang="en-GB" dirty="0"/>
              <a:t>West Midlands Region</a:t>
            </a:r>
          </a:p>
        </p:txBody>
      </p:sp>
      <p:sp>
        <p:nvSpPr>
          <p:cNvPr id="8" name="Content Placeholder 3">
            <a:extLst>
              <a:ext uri="{FF2B5EF4-FFF2-40B4-BE49-F238E27FC236}">
                <a16:creationId xmlns:a16="http://schemas.microsoft.com/office/drawing/2014/main" id="{8A623030-24D5-438E-93DC-B80846EC19BB}"/>
              </a:ext>
            </a:extLst>
          </p:cNvPr>
          <p:cNvSpPr txBox="1">
            <a:spLocks/>
          </p:cNvSpPr>
          <p:nvPr/>
        </p:nvSpPr>
        <p:spPr>
          <a:xfrm>
            <a:off x="1992790" y="943554"/>
            <a:ext cx="8675210" cy="5613169"/>
          </a:xfrm>
          <a:prstGeom prst="rect">
            <a:avLst/>
          </a:prstGeom>
        </p:spPr>
        <p:txBody>
          <a:bodyPr vert="horz" lIns="0" tIns="0" rIns="0" bIns="0" rtlCol="0">
            <a:normAutofit fontScale="92500" lnSpcReduction="10000"/>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52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504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756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1008000" indent="-252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solidFill>
                  <a:prstClr val="black"/>
                </a:solidFill>
                <a:latin typeface="Arial"/>
              </a:rPr>
              <a:t>Probation Delivery Units</a:t>
            </a:r>
          </a:p>
          <a:p>
            <a:r>
              <a:rPr lang="en-GB" dirty="0">
                <a:solidFill>
                  <a:prstClr val="black"/>
                </a:solidFill>
                <a:latin typeface="Arial"/>
              </a:rPr>
              <a:t>70. Birmingham North, East and Solihull</a:t>
            </a:r>
          </a:p>
          <a:p>
            <a:r>
              <a:rPr lang="en-GB" dirty="0">
                <a:solidFill>
                  <a:prstClr val="black"/>
                </a:solidFill>
                <a:latin typeface="Arial"/>
              </a:rPr>
              <a:t>71. Birmingham Central and South</a:t>
            </a:r>
          </a:p>
          <a:p>
            <a:r>
              <a:rPr lang="en-GB" dirty="0">
                <a:solidFill>
                  <a:prstClr val="black"/>
                </a:solidFill>
                <a:latin typeface="Arial"/>
              </a:rPr>
              <a:t>72. Dudley and Sandwell</a:t>
            </a:r>
          </a:p>
          <a:p>
            <a:r>
              <a:rPr lang="en-GB" dirty="0">
                <a:solidFill>
                  <a:prstClr val="black"/>
                </a:solidFill>
                <a:latin typeface="Arial"/>
              </a:rPr>
              <a:t>73. Walsall and Wolverhampton</a:t>
            </a:r>
          </a:p>
          <a:p>
            <a:r>
              <a:rPr lang="en-GB" dirty="0">
                <a:solidFill>
                  <a:prstClr val="black"/>
                </a:solidFill>
                <a:latin typeface="Arial"/>
              </a:rPr>
              <a:t>74. Coventry</a:t>
            </a:r>
          </a:p>
          <a:p>
            <a:r>
              <a:rPr lang="en-GB" dirty="0">
                <a:solidFill>
                  <a:prstClr val="black"/>
                </a:solidFill>
                <a:latin typeface="Arial"/>
              </a:rPr>
              <a:t>75. Warwickshire</a:t>
            </a:r>
          </a:p>
          <a:p>
            <a:r>
              <a:rPr lang="en-GB" dirty="0">
                <a:solidFill>
                  <a:prstClr val="black"/>
                </a:solidFill>
                <a:latin typeface="Arial"/>
              </a:rPr>
              <a:t>76. Staffordshire and Stoke</a:t>
            </a:r>
          </a:p>
          <a:p>
            <a:r>
              <a:rPr lang="en-GB" dirty="0">
                <a:solidFill>
                  <a:prstClr val="black"/>
                </a:solidFill>
                <a:latin typeface="Arial"/>
              </a:rPr>
              <a:t>77. Worcestershire</a:t>
            </a:r>
          </a:p>
          <a:p>
            <a:r>
              <a:rPr lang="en-GB" dirty="0">
                <a:solidFill>
                  <a:prstClr val="black"/>
                </a:solidFill>
                <a:latin typeface="Arial"/>
              </a:rPr>
              <a:t>78. Hereford, Shropshire and Telford</a:t>
            </a:r>
          </a:p>
          <a:p>
            <a:endParaRPr lang="en-GB" dirty="0">
              <a:solidFill>
                <a:prstClr val="black"/>
              </a:solidFill>
              <a:latin typeface="Arial"/>
            </a:endParaRPr>
          </a:p>
          <a:p>
            <a:r>
              <a:rPr lang="en-GB" b="1" dirty="0">
                <a:solidFill>
                  <a:prstClr val="black"/>
                </a:solidFill>
                <a:latin typeface="Arial"/>
              </a:rPr>
              <a:t>West Midlands wide teams</a:t>
            </a:r>
          </a:p>
          <a:p>
            <a:r>
              <a:rPr lang="en-GB" dirty="0">
                <a:solidFill>
                  <a:prstClr val="black"/>
                </a:solidFill>
                <a:latin typeface="Arial"/>
              </a:rPr>
              <a:t>Community Integration, Commissioning and Contracts</a:t>
            </a:r>
          </a:p>
          <a:p>
            <a:r>
              <a:rPr lang="en-GB" dirty="0">
                <a:solidFill>
                  <a:prstClr val="black"/>
                </a:solidFill>
                <a:latin typeface="Arial"/>
              </a:rPr>
              <a:t>Accredited Programmes &amp; Structured Interventions</a:t>
            </a:r>
          </a:p>
          <a:p>
            <a:r>
              <a:rPr lang="en-GB" dirty="0">
                <a:solidFill>
                  <a:prstClr val="black"/>
                </a:solidFill>
                <a:latin typeface="Arial"/>
              </a:rPr>
              <a:t>Public Protection</a:t>
            </a:r>
          </a:p>
          <a:p>
            <a:r>
              <a:rPr lang="en-GB" dirty="0">
                <a:solidFill>
                  <a:prstClr val="black"/>
                </a:solidFill>
                <a:latin typeface="Arial"/>
              </a:rPr>
              <a:t>Training</a:t>
            </a:r>
          </a:p>
          <a:p>
            <a:r>
              <a:rPr lang="en-GB" dirty="0">
                <a:solidFill>
                  <a:prstClr val="black"/>
                </a:solidFill>
                <a:latin typeface="Arial"/>
              </a:rPr>
              <a:t>Unpaid Work </a:t>
            </a:r>
          </a:p>
        </p:txBody>
      </p:sp>
    </p:spTree>
    <p:extLst>
      <p:ext uri="{BB962C8B-B14F-4D97-AF65-F5344CB8AC3E}">
        <p14:creationId xmlns:p14="http://schemas.microsoft.com/office/powerpoint/2010/main" val="202847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F4EB7-BC88-455B-8F0F-C96AEA452AEF}"/>
              </a:ext>
            </a:extLst>
          </p:cNvPr>
          <p:cNvSpPr>
            <a:spLocks noGrp="1"/>
          </p:cNvSpPr>
          <p:nvPr>
            <p:ph type="title"/>
          </p:nvPr>
        </p:nvSpPr>
        <p:spPr/>
        <p:txBody>
          <a:bodyPr/>
          <a:lstStyle/>
          <a:p>
            <a:r>
              <a:rPr lang="en-GB" dirty="0"/>
              <a:t>The Role</a:t>
            </a:r>
          </a:p>
        </p:txBody>
      </p:sp>
    </p:spTree>
    <p:extLst>
      <p:ext uri="{BB962C8B-B14F-4D97-AF65-F5344CB8AC3E}">
        <p14:creationId xmlns:p14="http://schemas.microsoft.com/office/powerpoint/2010/main" val="398739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48205A-EA83-4E36-BDE6-89F8A39E4010}"/>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13</a:t>
            </a:fld>
            <a:endParaRPr lang="en-GB" dirty="0">
              <a:solidFill>
                <a:prstClr val="white"/>
              </a:solidFill>
              <a:latin typeface="Arial"/>
            </a:endParaRPr>
          </a:p>
        </p:txBody>
      </p:sp>
      <p:pic>
        <p:nvPicPr>
          <p:cNvPr id="7" name="Content Placeholder 6">
            <a:extLst>
              <a:ext uri="{FF2B5EF4-FFF2-40B4-BE49-F238E27FC236}">
                <a16:creationId xmlns:a16="http://schemas.microsoft.com/office/drawing/2014/main" id="{B9416D0F-4796-45BF-902A-8ABD34C54D22}"/>
              </a:ext>
            </a:extLst>
          </p:cNvPr>
          <p:cNvPicPr>
            <a:picLocks noGrp="1" noChangeAspect="1"/>
          </p:cNvPicPr>
          <p:nvPr>
            <p:ph sz="half" idx="2"/>
          </p:nvPr>
        </p:nvPicPr>
        <p:blipFill>
          <a:blip r:embed="rId2"/>
          <a:stretch>
            <a:fillRect/>
          </a:stretch>
        </p:blipFill>
        <p:spPr>
          <a:xfrm>
            <a:off x="7239149" y="1047600"/>
            <a:ext cx="2959100" cy="1919974"/>
          </a:xfrm>
          <a:prstGeom prst="rect">
            <a:avLst/>
          </a:prstGeom>
        </p:spPr>
      </p:pic>
      <p:sp>
        <p:nvSpPr>
          <p:cNvPr id="5" name="Content Placeholder 4">
            <a:extLst>
              <a:ext uri="{FF2B5EF4-FFF2-40B4-BE49-F238E27FC236}">
                <a16:creationId xmlns:a16="http://schemas.microsoft.com/office/drawing/2014/main" id="{03ADD4D2-AA66-4510-A2D8-316F99F36C21}"/>
              </a:ext>
            </a:extLst>
          </p:cNvPr>
          <p:cNvSpPr>
            <a:spLocks noGrp="1"/>
          </p:cNvSpPr>
          <p:nvPr>
            <p:ph sz="half" idx="1"/>
          </p:nvPr>
        </p:nvSpPr>
        <p:spPr>
          <a:xfrm>
            <a:off x="931178" y="1047600"/>
            <a:ext cx="6103285" cy="2081494"/>
          </a:xfrm>
        </p:spPr>
        <p:txBody>
          <a:bodyPr>
            <a:normAutofit fontScale="85000" lnSpcReduction="20000"/>
          </a:bodyPr>
          <a:lstStyle/>
          <a:p>
            <a:pPr algn="just"/>
            <a:r>
              <a:rPr lang="en-GB" sz="1900" dirty="0"/>
              <a:t>As a probation services officer (PSO), you will undertake the full range of work with offenders before and after sentence, and in the community. This includes:</a:t>
            </a:r>
          </a:p>
          <a:p>
            <a:pPr algn="just"/>
            <a:endParaRPr lang="en-GB" sz="1900" dirty="0"/>
          </a:p>
          <a:p>
            <a:pPr marL="285750" indent="-285750" algn="just">
              <a:buFont typeface="Arial" panose="020B0604020202020204" pitchFamily="34" charset="0"/>
              <a:buChar char="•"/>
            </a:pPr>
            <a:r>
              <a:rPr lang="en-GB" sz="1900" dirty="0"/>
              <a:t>assessment</a:t>
            </a:r>
          </a:p>
          <a:p>
            <a:pPr marL="285750" indent="-285750" algn="just">
              <a:buFont typeface="Arial" panose="020B0604020202020204" pitchFamily="34" charset="0"/>
              <a:buChar char="•"/>
            </a:pPr>
            <a:r>
              <a:rPr lang="en-GB" sz="1900" dirty="0"/>
              <a:t>sentencing</a:t>
            </a:r>
          </a:p>
          <a:p>
            <a:pPr marL="285750" indent="-285750" algn="just">
              <a:buFont typeface="Arial" panose="020B0604020202020204" pitchFamily="34" charset="0"/>
              <a:buChar char="•"/>
            </a:pPr>
            <a:r>
              <a:rPr lang="en-GB" sz="1900" dirty="0"/>
              <a:t>managing offenders throughout their conviction</a:t>
            </a:r>
          </a:p>
          <a:p>
            <a:pPr marL="285750" indent="-285750" algn="just">
              <a:buFont typeface="Arial" panose="020B0604020202020204" pitchFamily="34" charset="0"/>
              <a:buChar char="•"/>
            </a:pPr>
            <a:r>
              <a:rPr lang="en-GB" sz="1900" dirty="0"/>
              <a:t>report-writing.</a:t>
            </a:r>
          </a:p>
          <a:p>
            <a:pPr marL="285750" indent="-285750" algn="just">
              <a:buFont typeface="Arial" panose="020B0604020202020204" pitchFamily="34" charset="0"/>
              <a:buChar char="•"/>
            </a:pPr>
            <a:endParaRPr lang="en-GB" dirty="0"/>
          </a:p>
          <a:p>
            <a:endParaRPr lang="en-GB" dirty="0"/>
          </a:p>
        </p:txBody>
      </p:sp>
      <p:sp>
        <p:nvSpPr>
          <p:cNvPr id="6" name="Title 5">
            <a:extLst>
              <a:ext uri="{FF2B5EF4-FFF2-40B4-BE49-F238E27FC236}">
                <a16:creationId xmlns:a16="http://schemas.microsoft.com/office/drawing/2014/main" id="{FB1142F3-BD27-499A-A0BC-B0C280CC8DB7}"/>
              </a:ext>
            </a:extLst>
          </p:cNvPr>
          <p:cNvSpPr>
            <a:spLocks noGrp="1"/>
          </p:cNvSpPr>
          <p:nvPr>
            <p:ph type="title"/>
          </p:nvPr>
        </p:nvSpPr>
        <p:spPr/>
        <p:txBody>
          <a:bodyPr/>
          <a:lstStyle/>
          <a:p>
            <a:r>
              <a:rPr lang="en-GB" dirty="0"/>
              <a:t>Probation Services Officer</a:t>
            </a:r>
          </a:p>
        </p:txBody>
      </p:sp>
      <p:sp>
        <p:nvSpPr>
          <p:cNvPr id="8" name="Rectangle 7">
            <a:extLst>
              <a:ext uri="{FF2B5EF4-FFF2-40B4-BE49-F238E27FC236}">
                <a16:creationId xmlns:a16="http://schemas.microsoft.com/office/drawing/2014/main" id="{D4509514-3CC1-403D-9957-483D81C04439}"/>
              </a:ext>
            </a:extLst>
          </p:cNvPr>
          <p:cNvSpPr/>
          <p:nvPr/>
        </p:nvSpPr>
        <p:spPr>
          <a:xfrm>
            <a:off x="931178" y="3129094"/>
            <a:ext cx="9999677" cy="3293209"/>
          </a:xfrm>
          <a:prstGeom prst="rect">
            <a:avLst/>
          </a:prstGeom>
        </p:spPr>
        <p:txBody>
          <a:bodyPr wrap="square">
            <a:spAutoFit/>
          </a:bodyPr>
          <a:lstStyle/>
          <a:p>
            <a:pPr algn="just"/>
            <a:r>
              <a:rPr lang="en-GB" sz="1600" dirty="0">
                <a:solidFill>
                  <a:prstClr val="black"/>
                </a:solidFill>
                <a:latin typeface="Arial"/>
              </a:rPr>
              <a:t>You will assess and manage the risk posed by offenders to protect victims of crime and  support their rehabilitation.</a:t>
            </a:r>
          </a:p>
          <a:p>
            <a:pPr algn="just"/>
            <a:endParaRPr lang="en-GB" sz="1600" dirty="0">
              <a:solidFill>
                <a:prstClr val="black"/>
              </a:solidFill>
              <a:latin typeface="Arial"/>
            </a:endParaRPr>
          </a:p>
          <a:p>
            <a:pPr algn="just"/>
            <a:r>
              <a:rPr lang="en-GB" sz="1600" dirty="0">
                <a:solidFill>
                  <a:prstClr val="black"/>
                </a:solidFill>
                <a:latin typeface="Arial"/>
              </a:rPr>
              <a:t>Depending on which role in the PSO job family you undertake you will:</a:t>
            </a:r>
          </a:p>
          <a:p>
            <a:pPr marL="285750" indent="-285750" algn="just">
              <a:buFont typeface="Arial" panose="020B0604020202020204" pitchFamily="34" charset="0"/>
              <a:buChar char="•"/>
            </a:pPr>
            <a:r>
              <a:rPr lang="en-GB" sz="1600" dirty="0">
                <a:solidFill>
                  <a:prstClr val="black"/>
                </a:solidFill>
                <a:latin typeface="Arial"/>
              </a:rPr>
              <a:t>assess and manage risks to keep the community safe</a:t>
            </a:r>
          </a:p>
          <a:p>
            <a:pPr marL="285750" indent="-285750" algn="just">
              <a:buFont typeface="Arial" panose="020B0604020202020204" pitchFamily="34" charset="0"/>
              <a:buChar char="•"/>
            </a:pPr>
            <a:r>
              <a:rPr lang="en-GB" sz="1600" dirty="0">
                <a:solidFill>
                  <a:prstClr val="black"/>
                </a:solidFill>
                <a:latin typeface="Arial"/>
              </a:rPr>
              <a:t>provide information to courts and </a:t>
            </a:r>
          </a:p>
          <a:p>
            <a:pPr marL="285750" indent="-285750" algn="just">
              <a:buFont typeface="Arial" panose="020B0604020202020204" pitchFamily="34" charset="0"/>
              <a:buChar char="•"/>
            </a:pPr>
            <a:r>
              <a:rPr lang="en-GB" sz="1600" dirty="0">
                <a:solidFill>
                  <a:prstClr val="black"/>
                </a:solidFill>
                <a:latin typeface="Arial"/>
              </a:rPr>
              <a:t>work closely with agencies throughout the justice system carrying out risk management and collaborating with them to protect the public</a:t>
            </a:r>
          </a:p>
          <a:p>
            <a:pPr marL="285750" indent="-285750" algn="just">
              <a:buFont typeface="Arial" panose="020B0604020202020204" pitchFamily="34" charset="0"/>
              <a:buChar char="•"/>
            </a:pPr>
            <a:r>
              <a:rPr lang="en-GB" sz="1600" dirty="0">
                <a:solidFill>
                  <a:prstClr val="black"/>
                </a:solidFill>
                <a:latin typeface="Arial"/>
              </a:rPr>
              <a:t>deliver programmes to support</a:t>
            </a:r>
          </a:p>
          <a:p>
            <a:pPr marL="285750" indent="-285750" algn="just">
              <a:buFont typeface="Arial" panose="020B0604020202020204" pitchFamily="34" charset="0"/>
              <a:buChar char="•"/>
            </a:pPr>
            <a:endParaRPr lang="en-GB" sz="1600" dirty="0">
              <a:solidFill>
                <a:prstClr val="black"/>
              </a:solidFill>
              <a:latin typeface="Arial"/>
            </a:endParaRPr>
          </a:p>
          <a:p>
            <a:pPr algn="just"/>
            <a:r>
              <a:rPr lang="en-GB" sz="1600" dirty="0">
                <a:solidFill>
                  <a:prstClr val="black"/>
                </a:solidFill>
                <a:latin typeface="Arial"/>
              </a:rPr>
              <a:t>Most importantly, whatever the role, you’ll do everything you can to support offenders. That might mean providing practical advice about housing and employment, or something as simple as listening and understanding.</a:t>
            </a:r>
          </a:p>
        </p:txBody>
      </p:sp>
    </p:spTree>
    <p:extLst>
      <p:ext uri="{BB962C8B-B14F-4D97-AF65-F5344CB8AC3E}">
        <p14:creationId xmlns:p14="http://schemas.microsoft.com/office/powerpoint/2010/main" val="409099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41DEFC-59F6-4A17-83CA-F2461F60C205}"/>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14</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B2D75BB8-88A2-47B4-B8C9-8ADCDFABCF6B}"/>
              </a:ext>
            </a:extLst>
          </p:cNvPr>
          <p:cNvSpPr>
            <a:spLocks noGrp="1"/>
          </p:cNvSpPr>
          <p:nvPr>
            <p:ph idx="1"/>
          </p:nvPr>
        </p:nvSpPr>
        <p:spPr>
          <a:xfrm>
            <a:off x="1989588" y="1416468"/>
            <a:ext cx="8212823" cy="4333492"/>
          </a:xfrm>
        </p:spPr>
        <p:txBody>
          <a:bodyPr>
            <a:normAutofit/>
          </a:bodyPr>
          <a:lstStyle/>
          <a:p>
            <a:pPr algn="just"/>
            <a:endParaRPr lang="en-GB" b="1" dirty="0">
              <a:solidFill>
                <a:srgbClr val="7030A0"/>
              </a:solidFill>
            </a:endParaRPr>
          </a:p>
          <a:p>
            <a:pPr algn="just"/>
            <a:r>
              <a:rPr lang="en-GB" sz="2000" b="1" dirty="0">
                <a:solidFill>
                  <a:srgbClr val="7030A0"/>
                </a:solidFill>
              </a:rPr>
              <a:t>As a Probation Services Officer you will be allocated to any one of the following work environments. </a:t>
            </a:r>
          </a:p>
          <a:p>
            <a:pPr algn="just"/>
            <a:endParaRPr lang="en-GB" sz="2000" b="1" dirty="0">
              <a:solidFill>
                <a:srgbClr val="7030A0"/>
              </a:solidFill>
            </a:endParaRPr>
          </a:p>
          <a:p>
            <a:pPr algn="just"/>
            <a:r>
              <a:rPr lang="en-GB" sz="2000" b="1" dirty="0">
                <a:solidFill>
                  <a:srgbClr val="7030A0"/>
                </a:solidFill>
              </a:rPr>
              <a:t>Once in post, there may be later opportunities to move into different work environments, depending on caseload and business need.</a:t>
            </a:r>
          </a:p>
          <a:p>
            <a:pPr algn="just"/>
            <a:endParaRPr lang="en-GB" sz="2000" b="1" dirty="0">
              <a:solidFill>
                <a:srgbClr val="7030A0"/>
              </a:solidFill>
            </a:endParaRPr>
          </a:p>
          <a:p>
            <a:pPr algn="just"/>
            <a:r>
              <a:rPr lang="en-GB" sz="2000" b="1" dirty="0">
                <a:solidFill>
                  <a:srgbClr val="7030A0"/>
                </a:solidFill>
              </a:rPr>
              <a:t>The following pages detail the different roles in the PSO Job Family you may be allocated to…</a:t>
            </a:r>
          </a:p>
          <a:p>
            <a:pPr algn="just"/>
            <a:endParaRPr lang="en-GB" dirty="0"/>
          </a:p>
        </p:txBody>
      </p:sp>
      <p:sp>
        <p:nvSpPr>
          <p:cNvPr id="5" name="Title 4">
            <a:extLst>
              <a:ext uri="{FF2B5EF4-FFF2-40B4-BE49-F238E27FC236}">
                <a16:creationId xmlns:a16="http://schemas.microsoft.com/office/drawing/2014/main" id="{467D7D30-3934-4DCD-A22F-C1F94B0B173D}"/>
              </a:ext>
            </a:extLst>
          </p:cNvPr>
          <p:cNvSpPr>
            <a:spLocks noGrp="1"/>
          </p:cNvSpPr>
          <p:nvPr>
            <p:ph type="title"/>
          </p:nvPr>
        </p:nvSpPr>
        <p:spPr/>
        <p:txBody>
          <a:bodyPr/>
          <a:lstStyle/>
          <a:p>
            <a:r>
              <a:rPr lang="en-GB" dirty="0"/>
              <a:t>Your Working Environments</a:t>
            </a:r>
          </a:p>
        </p:txBody>
      </p:sp>
    </p:spTree>
    <p:extLst>
      <p:ext uri="{BB962C8B-B14F-4D97-AF65-F5344CB8AC3E}">
        <p14:creationId xmlns:p14="http://schemas.microsoft.com/office/powerpoint/2010/main" val="3201769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9C67CF-92DB-4E44-BBB7-A33B71A500EA}"/>
              </a:ext>
            </a:extLst>
          </p:cNvPr>
          <p:cNvSpPr>
            <a:spLocks noGrp="1"/>
          </p:cNvSpPr>
          <p:nvPr>
            <p:ph type="sldNum" sz="quarter" idx="12"/>
          </p:nvPr>
        </p:nvSpPr>
        <p:spPr/>
        <p:txBody>
          <a:bodyPr/>
          <a:lstStyle/>
          <a:p>
            <a:fld id="{0BD5577A-C6B7-4530-91E0-BA60F6599166}" type="slidenum">
              <a:rPr lang="en-GB" smtClean="0"/>
              <a:t>15</a:t>
            </a:fld>
            <a:endParaRPr lang="en-GB"/>
          </a:p>
        </p:txBody>
      </p:sp>
      <p:sp>
        <p:nvSpPr>
          <p:cNvPr id="4" name="Content Placeholder 3">
            <a:extLst>
              <a:ext uri="{FF2B5EF4-FFF2-40B4-BE49-F238E27FC236}">
                <a16:creationId xmlns:a16="http://schemas.microsoft.com/office/drawing/2014/main" id="{941374DB-7EAB-4385-881D-BD7CF38788BA}"/>
              </a:ext>
            </a:extLst>
          </p:cNvPr>
          <p:cNvSpPr>
            <a:spLocks noGrp="1"/>
          </p:cNvSpPr>
          <p:nvPr>
            <p:ph idx="1"/>
          </p:nvPr>
        </p:nvSpPr>
        <p:spPr/>
        <p:txBody>
          <a:bodyPr>
            <a:normAutofit fontScale="85000" lnSpcReduction="10000"/>
          </a:bodyPr>
          <a:lstStyle/>
          <a:p>
            <a:pPr algn="just"/>
            <a:r>
              <a:rPr lang="en-GB" b="1" dirty="0"/>
              <a:t>Accredited Programmes Facilitator</a:t>
            </a:r>
          </a:p>
          <a:p>
            <a:pPr algn="just"/>
            <a:r>
              <a:rPr lang="en-US" dirty="0"/>
              <a:t>The role of an accredited programmes facilitator is to deliver a range of programmes which are evidence informed and accredited, designed to provide opportunities to change thinking, attitudes and behaviours associated with offending, for those assessed as posing a medium or above risk of recidivism within a group work setting.</a:t>
            </a:r>
            <a:endParaRPr lang="en-GB" dirty="0"/>
          </a:p>
          <a:p>
            <a:pPr algn="just"/>
            <a:r>
              <a:rPr lang="en-US" dirty="0"/>
              <a:t> </a:t>
            </a:r>
            <a:endParaRPr lang="en-GB" dirty="0"/>
          </a:p>
          <a:p>
            <a:pPr algn="just"/>
            <a:r>
              <a:rPr lang="en-US" dirty="0"/>
              <a:t>The skills required are varied and once trained you will be able to demonstrate effective interpersonal skills particularly the social/cognitive skills that the facilitator wants the group participants to acquire in order for them to live offence free lives.   By maintaining an environment which encourages learning, facilitators will use motivational interviewing skills to encourage and promote effective problem solving, perspective taking, well developed values, emotional management whilst maintaining focus on aspects such as individual need and responsiveness to the intervention.  You will be supported by a Treatment Manager throughout your programme delivery and will be expected to develop your skills from feedback received about performance which may come from direct observation or video monitoring.</a:t>
            </a:r>
            <a:endParaRPr lang="en-GB" dirty="0"/>
          </a:p>
          <a:p>
            <a:pPr algn="just"/>
            <a:endParaRPr lang="en-GB" b="1" dirty="0"/>
          </a:p>
          <a:p>
            <a:pPr algn="just"/>
            <a:r>
              <a:rPr lang="en-GB" b="1" dirty="0"/>
              <a:t>Community Payback</a:t>
            </a:r>
          </a:p>
          <a:p>
            <a:pPr algn="just"/>
            <a:r>
              <a:rPr lang="en-GB" dirty="0"/>
              <a:t>Community Payback aims to provide people on probation with an interesting and stimulating range of work to enable them to recognise and use the many skills that they possess and to develop new ones. At the same time, it is necessary to provide fair but firm treatment for our people on probation. We expect a high standard of supervision and leadership from colleagues to ensure that the scheme develops in a positive way and to ensure that we maintain confidence in sentencers, partner agencies and local communities. A major cornerstone in the operation of the scheme is the interest, skills, enthusiasm, control, discipline, motivation and Pro Social Modelling of Community Payback colleagues</a:t>
            </a:r>
          </a:p>
          <a:p>
            <a:endParaRPr lang="en-GB" dirty="0"/>
          </a:p>
        </p:txBody>
      </p:sp>
      <p:sp>
        <p:nvSpPr>
          <p:cNvPr id="6" name="Title 4">
            <a:extLst>
              <a:ext uri="{FF2B5EF4-FFF2-40B4-BE49-F238E27FC236}">
                <a16:creationId xmlns:a16="http://schemas.microsoft.com/office/drawing/2014/main" id="{17FDD238-2683-42A3-94E8-4B52F16D2CA4}"/>
              </a:ext>
            </a:extLst>
          </p:cNvPr>
          <p:cNvSpPr>
            <a:spLocks noGrp="1"/>
          </p:cNvSpPr>
          <p:nvPr>
            <p:ph type="title"/>
          </p:nvPr>
        </p:nvSpPr>
        <p:spPr>
          <a:xfrm>
            <a:off x="625053" y="270000"/>
            <a:ext cx="10944000" cy="601200"/>
          </a:xfrm>
        </p:spPr>
        <p:txBody>
          <a:bodyPr/>
          <a:lstStyle/>
          <a:p>
            <a:r>
              <a:rPr lang="en-GB" dirty="0"/>
              <a:t>Your Working Environments</a:t>
            </a:r>
          </a:p>
        </p:txBody>
      </p:sp>
    </p:spTree>
    <p:extLst>
      <p:ext uri="{BB962C8B-B14F-4D97-AF65-F5344CB8AC3E}">
        <p14:creationId xmlns:p14="http://schemas.microsoft.com/office/powerpoint/2010/main" val="1853574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3534C-ADB2-4354-A3B0-D72380B60C75}"/>
              </a:ext>
            </a:extLst>
          </p:cNvPr>
          <p:cNvSpPr>
            <a:spLocks noGrp="1"/>
          </p:cNvSpPr>
          <p:nvPr>
            <p:ph type="sldNum" sz="quarter" idx="12"/>
          </p:nvPr>
        </p:nvSpPr>
        <p:spPr/>
        <p:txBody>
          <a:bodyPr/>
          <a:lstStyle/>
          <a:p>
            <a:fld id="{0BD5577A-C6B7-4530-91E0-BA60F6599166}" type="slidenum">
              <a:rPr lang="en-GB" smtClean="0"/>
              <a:t>16</a:t>
            </a:fld>
            <a:endParaRPr lang="en-GB"/>
          </a:p>
        </p:txBody>
      </p:sp>
      <p:sp>
        <p:nvSpPr>
          <p:cNvPr id="5" name="Title 4">
            <a:extLst>
              <a:ext uri="{FF2B5EF4-FFF2-40B4-BE49-F238E27FC236}">
                <a16:creationId xmlns:a16="http://schemas.microsoft.com/office/drawing/2014/main" id="{B8925160-6826-48BD-A218-0E3DCD20780C}"/>
              </a:ext>
            </a:extLst>
          </p:cNvPr>
          <p:cNvSpPr>
            <a:spLocks noGrp="1"/>
          </p:cNvSpPr>
          <p:nvPr>
            <p:ph type="title"/>
          </p:nvPr>
        </p:nvSpPr>
        <p:spPr/>
        <p:txBody>
          <a:bodyPr/>
          <a:lstStyle/>
          <a:p>
            <a:r>
              <a:rPr lang="en-GB" dirty="0"/>
              <a:t>Your Working Environments</a:t>
            </a:r>
          </a:p>
        </p:txBody>
      </p:sp>
      <p:sp>
        <p:nvSpPr>
          <p:cNvPr id="6" name="Rectangle 5">
            <a:extLst>
              <a:ext uri="{FF2B5EF4-FFF2-40B4-BE49-F238E27FC236}">
                <a16:creationId xmlns:a16="http://schemas.microsoft.com/office/drawing/2014/main" id="{32DED330-3458-4E34-8520-81C860CC5FCF}"/>
              </a:ext>
            </a:extLst>
          </p:cNvPr>
          <p:cNvSpPr/>
          <p:nvPr/>
        </p:nvSpPr>
        <p:spPr>
          <a:xfrm>
            <a:off x="1979801" y="1148037"/>
            <a:ext cx="7919208" cy="5078313"/>
          </a:xfrm>
          <a:prstGeom prst="rect">
            <a:avLst/>
          </a:prstGeom>
        </p:spPr>
        <p:txBody>
          <a:bodyPr wrap="square">
            <a:spAutoFit/>
          </a:bodyPr>
          <a:lstStyle/>
          <a:p>
            <a:pPr algn="just"/>
            <a:r>
              <a:rPr lang="en-GB" b="1" dirty="0"/>
              <a:t>Courts</a:t>
            </a:r>
          </a:p>
          <a:p>
            <a:pPr algn="just"/>
            <a:r>
              <a:rPr lang="en-GB" dirty="0"/>
              <a:t>You’ll need to be able to quickly build a rapport with the service user to understand their circumstances as you may only see the individual a few times. Working in a court, you will need to be a confident presenter as you will have to make recommendations in front of the court.</a:t>
            </a:r>
          </a:p>
          <a:p>
            <a:endParaRPr lang="en-GB" b="1" dirty="0"/>
          </a:p>
          <a:p>
            <a:r>
              <a:rPr lang="en-GB" b="1" dirty="0"/>
              <a:t>Prison</a:t>
            </a:r>
          </a:p>
          <a:p>
            <a:pPr algn="just"/>
            <a:r>
              <a:rPr lang="en-GB" dirty="0"/>
              <a:t>The Community Integration Team (CIT) PSO will be embedded in the prison establishments identifying immediate needs and pre-release support via the Basic Custody Screen Tool, supporting with referrals to relevant providers including the Commissioned Rehabilitative Providers. The CIT PSO will provide immediate needs and pre-release support for unconvicted people in prison. They will also act as a point of contact for those People in Prison being released outside of the West Midlands region. </a:t>
            </a:r>
          </a:p>
          <a:p>
            <a:pPr algn="just"/>
            <a:endParaRPr lang="en-GB" dirty="0"/>
          </a:p>
          <a:p>
            <a:pPr algn="just"/>
            <a:endParaRPr lang="en-GB" b="1" dirty="0"/>
          </a:p>
          <a:p>
            <a:pPr algn="just"/>
            <a:endParaRPr lang="en-GB" dirty="0"/>
          </a:p>
          <a:p>
            <a:pPr algn="just"/>
            <a:endParaRPr lang="en-GB" b="1" dirty="0"/>
          </a:p>
        </p:txBody>
      </p:sp>
    </p:spTree>
    <p:extLst>
      <p:ext uri="{BB962C8B-B14F-4D97-AF65-F5344CB8AC3E}">
        <p14:creationId xmlns:p14="http://schemas.microsoft.com/office/powerpoint/2010/main" val="1871401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3534C-ADB2-4354-A3B0-D72380B60C75}"/>
              </a:ext>
            </a:extLst>
          </p:cNvPr>
          <p:cNvSpPr>
            <a:spLocks noGrp="1"/>
          </p:cNvSpPr>
          <p:nvPr>
            <p:ph type="sldNum" sz="quarter" idx="12"/>
          </p:nvPr>
        </p:nvSpPr>
        <p:spPr/>
        <p:txBody>
          <a:bodyPr/>
          <a:lstStyle/>
          <a:p>
            <a:fld id="{0BD5577A-C6B7-4530-91E0-BA60F6599166}" type="slidenum">
              <a:rPr lang="en-GB" smtClean="0"/>
              <a:t>17</a:t>
            </a:fld>
            <a:endParaRPr lang="en-GB"/>
          </a:p>
        </p:txBody>
      </p:sp>
      <p:sp>
        <p:nvSpPr>
          <p:cNvPr id="5" name="Title 4">
            <a:extLst>
              <a:ext uri="{FF2B5EF4-FFF2-40B4-BE49-F238E27FC236}">
                <a16:creationId xmlns:a16="http://schemas.microsoft.com/office/drawing/2014/main" id="{B8925160-6826-48BD-A218-0E3DCD20780C}"/>
              </a:ext>
            </a:extLst>
          </p:cNvPr>
          <p:cNvSpPr>
            <a:spLocks noGrp="1"/>
          </p:cNvSpPr>
          <p:nvPr>
            <p:ph type="title"/>
          </p:nvPr>
        </p:nvSpPr>
        <p:spPr/>
        <p:txBody>
          <a:bodyPr/>
          <a:lstStyle/>
          <a:p>
            <a:r>
              <a:rPr lang="en-GB" dirty="0"/>
              <a:t>Your Working Environments</a:t>
            </a:r>
          </a:p>
        </p:txBody>
      </p:sp>
      <p:sp>
        <p:nvSpPr>
          <p:cNvPr id="6" name="Rectangle 5">
            <a:extLst>
              <a:ext uri="{FF2B5EF4-FFF2-40B4-BE49-F238E27FC236}">
                <a16:creationId xmlns:a16="http://schemas.microsoft.com/office/drawing/2014/main" id="{32DED330-3458-4E34-8520-81C860CC5FCF}"/>
              </a:ext>
            </a:extLst>
          </p:cNvPr>
          <p:cNvSpPr/>
          <p:nvPr/>
        </p:nvSpPr>
        <p:spPr>
          <a:xfrm>
            <a:off x="3048000" y="1028343"/>
            <a:ext cx="6096000" cy="646331"/>
          </a:xfrm>
          <a:prstGeom prst="rect">
            <a:avLst/>
          </a:prstGeom>
        </p:spPr>
        <p:txBody>
          <a:bodyPr>
            <a:spAutoFit/>
          </a:bodyPr>
          <a:lstStyle/>
          <a:p>
            <a:r>
              <a:rPr lang="en-GB" dirty="0"/>
              <a:t> </a:t>
            </a:r>
          </a:p>
          <a:p>
            <a:pPr algn="just"/>
            <a:endParaRPr lang="en-GB" b="1" dirty="0"/>
          </a:p>
        </p:txBody>
      </p:sp>
      <p:sp>
        <p:nvSpPr>
          <p:cNvPr id="3" name="Rectangle 2">
            <a:extLst>
              <a:ext uri="{FF2B5EF4-FFF2-40B4-BE49-F238E27FC236}">
                <a16:creationId xmlns:a16="http://schemas.microsoft.com/office/drawing/2014/main" id="{01466707-FED7-468E-BA21-18705ED2F934}"/>
              </a:ext>
            </a:extLst>
          </p:cNvPr>
          <p:cNvSpPr/>
          <p:nvPr/>
        </p:nvSpPr>
        <p:spPr>
          <a:xfrm>
            <a:off x="1820411" y="871200"/>
            <a:ext cx="7860484" cy="4247317"/>
          </a:xfrm>
          <a:prstGeom prst="rect">
            <a:avLst/>
          </a:prstGeom>
        </p:spPr>
        <p:txBody>
          <a:bodyPr wrap="square">
            <a:spAutoFit/>
          </a:bodyPr>
          <a:lstStyle/>
          <a:p>
            <a:pPr algn="just"/>
            <a:endParaRPr lang="en-GB" b="1" dirty="0"/>
          </a:p>
          <a:p>
            <a:pPr algn="just"/>
            <a:r>
              <a:rPr lang="en-GB" b="1" dirty="0"/>
              <a:t>Probation Office</a:t>
            </a:r>
          </a:p>
          <a:p>
            <a:pPr algn="just"/>
            <a:r>
              <a:rPr lang="en-GB" dirty="0"/>
              <a:t>As an offender manager in a probation office, you’ll be working with an offender over a period of time and will need to be able to build a relationship and make recommendations. You will need to support, as well as have tough conversations with the individual.</a:t>
            </a:r>
          </a:p>
          <a:p>
            <a:pPr algn="just"/>
            <a:endParaRPr lang="en-GB" b="1" dirty="0"/>
          </a:p>
          <a:p>
            <a:pPr algn="just"/>
            <a:r>
              <a:rPr lang="en-GB" b="1" dirty="0"/>
              <a:t>Short Term Custody Team</a:t>
            </a:r>
          </a:p>
          <a:p>
            <a:pPr algn="just"/>
            <a:r>
              <a:rPr lang="en-GB" dirty="0"/>
              <a:t>The role and focus of the PSO in the Short Term Sentence team will be to work with people on probation with 10 months or less to serve in prison to ensure services are sustained and provided, relationships are built, and transitions are supported as effectively as possible. Through this work we aim to reduce recall and reoffending rates.</a:t>
            </a:r>
            <a:r>
              <a:rPr lang="en-GB" b="1" dirty="0"/>
              <a:t> </a:t>
            </a:r>
          </a:p>
          <a:p>
            <a:pPr algn="just"/>
            <a:endParaRPr lang="en-GB" b="1" dirty="0"/>
          </a:p>
          <a:p>
            <a:pPr algn="just"/>
            <a:r>
              <a:rPr lang="en-GB" dirty="0"/>
              <a:t> </a:t>
            </a:r>
          </a:p>
        </p:txBody>
      </p:sp>
    </p:spTree>
    <p:extLst>
      <p:ext uri="{BB962C8B-B14F-4D97-AF65-F5344CB8AC3E}">
        <p14:creationId xmlns:p14="http://schemas.microsoft.com/office/powerpoint/2010/main" val="1110837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C5780-5733-44D5-AEE6-F10A3B0CD2D8}"/>
              </a:ext>
            </a:extLst>
          </p:cNvPr>
          <p:cNvSpPr>
            <a:spLocks noGrp="1"/>
          </p:cNvSpPr>
          <p:nvPr>
            <p:ph type="sldNum" sz="quarter" idx="12"/>
          </p:nvPr>
        </p:nvSpPr>
        <p:spPr/>
        <p:txBody>
          <a:bodyPr/>
          <a:lstStyle/>
          <a:p>
            <a:fld id="{0BD5577A-C6B7-4530-91E0-BA60F6599166}" type="slidenum">
              <a:rPr lang="en-GB" smtClean="0"/>
              <a:t>18</a:t>
            </a:fld>
            <a:endParaRPr lang="en-GB"/>
          </a:p>
        </p:txBody>
      </p:sp>
      <p:sp>
        <p:nvSpPr>
          <p:cNvPr id="4" name="Content Placeholder 3">
            <a:extLst>
              <a:ext uri="{FF2B5EF4-FFF2-40B4-BE49-F238E27FC236}">
                <a16:creationId xmlns:a16="http://schemas.microsoft.com/office/drawing/2014/main" id="{46A98C29-2A9A-4B3A-A949-C59AEAF7C4F3}"/>
              </a:ext>
            </a:extLst>
          </p:cNvPr>
          <p:cNvSpPr>
            <a:spLocks noGrp="1"/>
          </p:cNvSpPr>
          <p:nvPr>
            <p:ph idx="1"/>
          </p:nvPr>
        </p:nvSpPr>
        <p:spPr>
          <a:xfrm>
            <a:off x="1644243" y="1016760"/>
            <a:ext cx="8456102" cy="4824479"/>
          </a:xfrm>
        </p:spPr>
        <p:txBody>
          <a:bodyPr>
            <a:normAutofit fontScale="92500" lnSpcReduction="20000"/>
          </a:bodyPr>
          <a:lstStyle/>
          <a:p>
            <a:pPr algn="just"/>
            <a:r>
              <a:rPr lang="en-GB" b="1" dirty="0"/>
              <a:t>Victims</a:t>
            </a:r>
          </a:p>
          <a:p>
            <a:pPr algn="just"/>
            <a:r>
              <a:rPr lang="en-GB" dirty="0"/>
              <a:t>The Victim Liaison Officer engages with Statutory and discretionary victims of serious violent and sexual offences (Schedule 15) to provide an opportunity to be updated at key stages of progression through sentence.  </a:t>
            </a:r>
          </a:p>
          <a:p>
            <a:pPr algn="just"/>
            <a:endParaRPr lang="en-GB" dirty="0"/>
          </a:p>
          <a:p>
            <a:pPr algn="just"/>
            <a:r>
              <a:rPr lang="en-GB" dirty="0"/>
              <a:t>The Victim Liaison Officer:</a:t>
            </a:r>
          </a:p>
          <a:p>
            <a:pPr algn="just"/>
            <a:endParaRPr lang="en-GB" dirty="0"/>
          </a:p>
          <a:p>
            <a:pPr marL="285750" lvl="0" indent="-285750" algn="just">
              <a:buFont typeface="Arial" panose="020B0604020202020204" pitchFamily="34" charset="0"/>
              <a:buChar char="•"/>
            </a:pPr>
            <a:r>
              <a:rPr lang="en-GB" dirty="0"/>
              <a:t>Engages with the Parole Board, Mental Health Tribunals and other decision makers to provide Victim Personal Statements, victim views and requests.</a:t>
            </a:r>
          </a:p>
          <a:p>
            <a:pPr marL="285750" indent="-285750" algn="just">
              <a:buFont typeface="Arial" panose="020B0604020202020204" pitchFamily="34" charset="0"/>
              <a:buChar char="•"/>
            </a:pPr>
            <a:endParaRPr lang="en-GB" dirty="0"/>
          </a:p>
          <a:p>
            <a:pPr marL="285750" lvl="0" indent="-285750" algn="just">
              <a:buFont typeface="Arial" panose="020B0604020202020204" pitchFamily="34" charset="0"/>
              <a:buChar char="•"/>
            </a:pPr>
            <a:r>
              <a:rPr lang="en-GB" dirty="0"/>
              <a:t>Contributes to release plans and licence conditions.</a:t>
            </a:r>
          </a:p>
          <a:p>
            <a:pPr marL="285750" indent="-285750" algn="just">
              <a:buFont typeface="Arial" panose="020B0604020202020204" pitchFamily="34" charset="0"/>
              <a:buChar char="•"/>
            </a:pPr>
            <a:endParaRPr lang="en-GB" dirty="0"/>
          </a:p>
          <a:p>
            <a:pPr marL="285750" lvl="0" indent="-285750" algn="just">
              <a:buFont typeface="Arial" panose="020B0604020202020204" pitchFamily="34" charset="0"/>
              <a:buChar char="•"/>
            </a:pPr>
            <a:r>
              <a:rPr lang="en-GB" dirty="0"/>
              <a:t>Ensures that victims’ interests are presented to MAPPA, Deportation and Risk Management Plans</a:t>
            </a:r>
          </a:p>
          <a:p>
            <a:pPr algn="just"/>
            <a:r>
              <a:rPr lang="en-GB" dirty="0"/>
              <a:t> </a:t>
            </a:r>
          </a:p>
          <a:p>
            <a:pPr algn="just"/>
            <a:r>
              <a:rPr lang="en-GB" dirty="0"/>
              <a:t>Victim Liaison Officers work with Prison Offender Managers, Community Offender Managers, Police, Homicide Services, Social Services and many other professionals  involved in providing victim services.</a:t>
            </a:r>
          </a:p>
        </p:txBody>
      </p:sp>
      <p:sp>
        <p:nvSpPr>
          <p:cNvPr id="5" name="Title 4">
            <a:extLst>
              <a:ext uri="{FF2B5EF4-FFF2-40B4-BE49-F238E27FC236}">
                <a16:creationId xmlns:a16="http://schemas.microsoft.com/office/drawing/2014/main" id="{6FCDC59E-E4D9-4EF5-A2C0-1FFD03454C41}"/>
              </a:ext>
            </a:extLst>
          </p:cNvPr>
          <p:cNvSpPr>
            <a:spLocks noGrp="1"/>
          </p:cNvSpPr>
          <p:nvPr>
            <p:ph type="title"/>
          </p:nvPr>
        </p:nvSpPr>
        <p:spPr/>
        <p:txBody>
          <a:bodyPr/>
          <a:lstStyle/>
          <a:p>
            <a:r>
              <a:rPr lang="en-GB" dirty="0"/>
              <a:t>Your Working Environments</a:t>
            </a:r>
          </a:p>
        </p:txBody>
      </p:sp>
    </p:spTree>
    <p:extLst>
      <p:ext uri="{BB962C8B-B14F-4D97-AF65-F5344CB8AC3E}">
        <p14:creationId xmlns:p14="http://schemas.microsoft.com/office/powerpoint/2010/main" val="3090760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B86ABF-115A-4C3F-949C-15E5A59247FD}"/>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19</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71557D12-C08B-48BA-9D16-EB08520384C4}"/>
              </a:ext>
            </a:extLst>
          </p:cNvPr>
          <p:cNvSpPr>
            <a:spLocks noGrp="1"/>
          </p:cNvSpPr>
          <p:nvPr>
            <p:ph idx="1"/>
          </p:nvPr>
        </p:nvSpPr>
        <p:spPr>
          <a:xfrm>
            <a:off x="1992790" y="1047185"/>
            <a:ext cx="8208000" cy="5052827"/>
          </a:xfrm>
        </p:spPr>
        <p:txBody>
          <a:bodyPr>
            <a:normAutofit fontScale="92500" lnSpcReduction="10000"/>
          </a:bodyPr>
          <a:lstStyle/>
          <a:p>
            <a:pPr algn="just"/>
            <a:r>
              <a:rPr lang="en-GB" sz="1400" dirty="0"/>
              <a:t>The information offered in this document is supplied in good faith but does not in itself form any part of the contract of employment.</a:t>
            </a:r>
          </a:p>
          <a:p>
            <a:pPr algn="just"/>
            <a:endParaRPr lang="en-GB" dirty="0"/>
          </a:p>
          <a:p>
            <a:pPr algn="just"/>
            <a:r>
              <a:rPr lang="en-GB" b="1" dirty="0"/>
              <a:t>Appointment Term: </a:t>
            </a:r>
            <a:r>
              <a:rPr lang="en-GB" dirty="0"/>
              <a:t>This post is offered as a permanent appointment and is subject to a six month probationary period</a:t>
            </a:r>
          </a:p>
          <a:p>
            <a:pPr algn="just"/>
            <a:endParaRPr lang="en-GB" b="1" dirty="0"/>
          </a:p>
          <a:p>
            <a:pPr algn="just"/>
            <a:r>
              <a:rPr lang="en-GB" b="1" dirty="0"/>
              <a:t>Working Arrangements: </a:t>
            </a:r>
            <a:r>
              <a:rPr lang="en-GB" dirty="0"/>
              <a:t>This role is available on a full-time basis; we will also consider some flexible working options</a:t>
            </a:r>
          </a:p>
          <a:p>
            <a:pPr algn="just"/>
            <a:endParaRPr lang="en-GB" b="1" dirty="0"/>
          </a:p>
          <a:p>
            <a:pPr algn="just"/>
            <a:r>
              <a:rPr lang="en-GB" b="1" dirty="0"/>
              <a:t>Working Hours: </a:t>
            </a:r>
            <a:r>
              <a:rPr lang="en-GB" dirty="0"/>
              <a:t>37 hours per week, excluding lunch breaks</a:t>
            </a:r>
          </a:p>
          <a:p>
            <a:pPr algn="just"/>
            <a:r>
              <a:rPr lang="en-GB" dirty="0"/>
              <a:t>For existing civil servants appointed on promotion, basic hours of work will be 37 hours per week, excluding lunch breaks. For existing civil servants appointed on level transfer, your current contractual entitlements in relation to basic hours of work will continue to apply</a:t>
            </a:r>
          </a:p>
          <a:p>
            <a:pPr algn="just"/>
            <a:endParaRPr lang="en-GB" dirty="0"/>
          </a:p>
          <a:p>
            <a:pPr algn="just"/>
            <a:r>
              <a:rPr lang="en-GB" b="1" dirty="0"/>
              <a:t>There may be a requirement to work some evenings and weekends</a:t>
            </a:r>
          </a:p>
          <a:p>
            <a:pPr algn="just"/>
            <a:endParaRPr lang="en-GB" dirty="0"/>
          </a:p>
          <a:p>
            <a:pPr algn="just"/>
            <a:r>
              <a:rPr lang="en-GB" dirty="0"/>
              <a:t>Alternative working patterns may be considered subject to business need</a:t>
            </a:r>
          </a:p>
          <a:p>
            <a:endParaRPr lang="en-GB" dirty="0"/>
          </a:p>
        </p:txBody>
      </p:sp>
      <p:sp>
        <p:nvSpPr>
          <p:cNvPr id="5" name="Title 4">
            <a:extLst>
              <a:ext uri="{FF2B5EF4-FFF2-40B4-BE49-F238E27FC236}">
                <a16:creationId xmlns:a16="http://schemas.microsoft.com/office/drawing/2014/main" id="{C0300CAB-6EFE-4846-89E9-3EF39EDAE360}"/>
              </a:ext>
            </a:extLst>
          </p:cNvPr>
          <p:cNvSpPr>
            <a:spLocks noGrp="1"/>
          </p:cNvSpPr>
          <p:nvPr>
            <p:ph type="title"/>
          </p:nvPr>
        </p:nvSpPr>
        <p:spPr/>
        <p:txBody>
          <a:bodyPr/>
          <a:lstStyle/>
          <a:p>
            <a:r>
              <a:rPr lang="en-GB" dirty="0"/>
              <a:t>Your Working Patterns</a:t>
            </a:r>
          </a:p>
        </p:txBody>
      </p:sp>
    </p:spTree>
    <p:extLst>
      <p:ext uri="{BB962C8B-B14F-4D97-AF65-F5344CB8AC3E}">
        <p14:creationId xmlns:p14="http://schemas.microsoft.com/office/powerpoint/2010/main" val="395759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B0EA8-93B8-4306-8FB7-E0D5041A9ED3}"/>
              </a:ext>
            </a:extLst>
          </p:cNvPr>
          <p:cNvSpPr>
            <a:spLocks noGrp="1"/>
          </p:cNvSpPr>
          <p:nvPr>
            <p:ph type="title"/>
          </p:nvPr>
        </p:nvSpPr>
        <p:spPr/>
        <p:txBody>
          <a:bodyPr/>
          <a:lstStyle/>
          <a:p>
            <a:r>
              <a:rPr lang="en-GB" dirty="0"/>
              <a:t>About the Department</a:t>
            </a:r>
          </a:p>
        </p:txBody>
      </p:sp>
    </p:spTree>
    <p:extLst>
      <p:ext uri="{BB962C8B-B14F-4D97-AF65-F5344CB8AC3E}">
        <p14:creationId xmlns:p14="http://schemas.microsoft.com/office/powerpoint/2010/main" val="664822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D5CCD7-8F4E-4A81-8D06-DBFC8254251C}"/>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20</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19D6C3AA-8550-4057-9370-BF7143196E56}"/>
              </a:ext>
            </a:extLst>
          </p:cNvPr>
          <p:cNvSpPr>
            <a:spLocks noGrp="1"/>
          </p:cNvSpPr>
          <p:nvPr>
            <p:ph idx="1"/>
          </p:nvPr>
        </p:nvSpPr>
        <p:spPr>
          <a:xfrm>
            <a:off x="1789864" y="1047184"/>
            <a:ext cx="8612272" cy="5248044"/>
          </a:xfrm>
        </p:spPr>
        <p:txBody>
          <a:bodyPr>
            <a:normAutofit fontScale="85000" lnSpcReduction="10000"/>
          </a:bodyPr>
          <a:lstStyle/>
          <a:p>
            <a:r>
              <a:rPr lang="en-GB" dirty="0"/>
              <a:t>When we receive your application, we look for three main things which will contribute to your eligibility:</a:t>
            </a:r>
          </a:p>
          <a:p>
            <a:pPr marL="285750" indent="-285750">
              <a:buFont typeface="Arial" panose="020B0604020202020204" pitchFamily="34" charset="0"/>
              <a:buChar char="•"/>
            </a:pPr>
            <a:r>
              <a:rPr lang="en-GB" dirty="0"/>
              <a:t>the right to work in the UK</a:t>
            </a:r>
          </a:p>
          <a:p>
            <a:pPr marL="285750" indent="-285750">
              <a:buFont typeface="Arial" panose="020B0604020202020204" pitchFamily="34" charset="0"/>
              <a:buChar char="•"/>
            </a:pPr>
            <a:r>
              <a:rPr lang="en-GB" dirty="0"/>
              <a:t>minimum C-grade GCSEs or equivalent or relevant work experience including sufficient writing skills</a:t>
            </a:r>
          </a:p>
          <a:p>
            <a:pPr marL="285750" indent="-285750">
              <a:buFont typeface="Arial" panose="020B0604020202020204" pitchFamily="34" charset="0"/>
              <a:buChar char="•"/>
            </a:pPr>
            <a:r>
              <a:rPr lang="en-GB" dirty="0"/>
              <a:t>experience working with challenging individuals.</a:t>
            </a:r>
          </a:p>
          <a:p>
            <a:pPr algn="just"/>
            <a:endParaRPr lang="en-GB" b="1" dirty="0"/>
          </a:p>
          <a:p>
            <a:pPr algn="just"/>
            <a:r>
              <a:rPr lang="en-GB" b="1" dirty="0"/>
              <a:t>We want you, not your qualifications</a:t>
            </a:r>
          </a:p>
          <a:p>
            <a:pPr algn="just"/>
            <a:endParaRPr lang="en-GB" b="1" dirty="0"/>
          </a:p>
          <a:p>
            <a:pPr algn="just"/>
            <a:r>
              <a:rPr lang="en-GB" dirty="0"/>
              <a:t>The role requires certain skills and experience, but for us, your personal qualities are just as important. To help people change, you’ll need to be empathetic, patient and resilient. Perhaps you’ve already worked with people who have social or personal difficulties. Maybe you have worked or volunteered with non-profit organisations to help change lives. Whatever your experience, you’ll have strong writing and communication skills and be confident and competent at producing clear, accurate reports to demanding deadlines. This is something you’ll be tested on as part of the recruitment process.</a:t>
            </a:r>
          </a:p>
          <a:p>
            <a:pPr algn="just"/>
            <a:endParaRPr lang="en-GB" dirty="0"/>
          </a:p>
          <a:p>
            <a:pPr algn="just"/>
            <a:r>
              <a:rPr lang="en-GB" dirty="0"/>
              <a:t>We’re also looking for people who are enthusiastic and ready to learn. In your first months, you’ll get a lot of training, both formally and on the job. You’ll be supported by your team throughout, and you’ll be there for them in turn. But you’ll go beyond being collaborative: you’ll be flexible too, adapting to changes as they arise and working fast to resolve problems.</a:t>
            </a:r>
          </a:p>
          <a:p>
            <a:endParaRPr lang="en-GB" dirty="0"/>
          </a:p>
        </p:txBody>
      </p:sp>
      <p:sp>
        <p:nvSpPr>
          <p:cNvPr id="5" name="Title 4">
            <a:extLst>
              <a:ext uri="{FF2B5EF4-FFF2-40B4-BE49-F238E27FC236}">
                <a16:creationId xmlns:a16="http://schemas.microsoft.com/office/drawing/2014/main" id="{0257ED91-FE90-41A9-9BC5-E639C2468F74}"/>
              </a:ext>
            </a:extLst>
          </p:cNvPr>
          <p:cNvSpPr>
            <a:spLocks noGrp="1"/>
          </p:cNvSpPr>
          <p:nvPr>
            <p:ph type="title"/>
          </p:nvPr>
        </p:nvSpPr>
        <p:spPr>
          <a:xfrm>
            <a:off x="1789864" y="262172"/>
            <a:ext cx="8208000" cy="601200"/>
          </a:xfrm>
        </p:spPr>
        <p:txBody>
          <a:bodyPr/>
          <a:lstStyle/>
          <a:p>
            <a:r>
              <a:rPr lang="en-GB" dirty="0"/>
              <a:t>The Skills You Need</a:t>
            </a:r>
          </a:p>
        </p:txBody>
      </p:sp>
    </p:spTree>
    <p:extLst>
      <p:ext uri="{BB962C8B-B14F-4D97-AF65-F5344CB8AC3E}">
        <p14:creationId xmlns:p14="http://schemas.microsoft.com/office/powerpoint/2010/main" val="1087785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D58B05-79D9-48E3-B3F8-D67807BBA6D9}"/>
              </a:ext>
            </a:extLst>
          </p:cNvPr>
          <p:cNvSpPr>
            <a:spLocks noGrp="1"/>
          </p:cNvSpPr>
          <p:nvPr>
            <p:ph type="title"/>
          </p:nvPr>
        </p:nvSpPr>
        <p:spPr/>
        <p:txBody>
          <a:bodyPr/>
          <a:lstStyle/>
          <a:p>
            <a:r>
              <a:rPr lang="en-GB" dirty="0"/>
              <a:t>The Benefits</a:t>
            </a:r>
          </a:p>
        </p:txBody>
      </p:sp>
    </p:spTree>
    <p:extLst>
      <p:ext uri="{BB962C8B-B14F-4D97-AF65-F5344CB8AC3E}">
        <p14:creationId xmlns:p14="http://schemas.microsoft.com/office/powerpoint/2010/main" val="3988608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5DC4B4-10AD-4142-BB8A-F83F52EB22CB}"/>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22</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577DC442-CA4A-4010-8417-93EE8CDE5C37}"/>
              </a:ext>
            </a:extLst>
          </p:cNvPr>
          <p:cNvSpPr>
            <a:spLocks noGrp="1"/>
          </p:cNvSpPr>
          <p:nvPr>
            <p:ph idx="1"/>
          </p:nvPr>
        </p:nvSpPr>
        <p:spPr/>
        <p:txBody>
          <a:bodyPr>
            <a:normAutofit/>
          </a:bodyPr>
          <a:lstStyle/>
          <a:p>
            <a:pPr algn="just"/>
            <a:r>
              <a:rPr lang="en-GB" dirty="0"/>
              <a:t>As part of the Probation Service, you’ll be entitled to a range of Civil Service benefits:</a:t>
            </a:r>
          </a:p>
          <a:p>
            <a:pPr marL="285750" indent="-285750" algn="just">
              <a:buFont typeface="Arial" panose="020B0604020202020204" pitchFamily="34" charset="0"/>
              <a:buChar char="•"/>
            </a:pPr>
            <a:r>
              <a:rPr lang="en-GB" dirty="0"/>
              <a:t>an </a:t>
            </a:r>
            <a:r>
              <a:rPr lang="en-GB" b="1" dirty="0"/>
              <a:t>annual salary </a:t>
            </a:r>
            <a:r>
              <a:rPr lang="en-GB" dirty="0"/>
              <a:t>of £22,924</a:t>
            </a:r>
          </a:p>
          <a:p>
            <a:pPr marL="285750" indent="-285750" algn="just">
              <a:buFont typeface="Arial" panose="020B0604020202020204" pitchFamily="34" charset="0"/>
              <a:buChar char="•"/>
            </a:pPr>
            <a:r>
              <a:rPr lang="en-GB" b="1" dirty="0"/>
              <a:t>25 days’ annual leave</a:t>
            </a:r>
            <a:r>
              <a:rPr lang="en-GB" dirty="0"/>
              <a:t>, plus eight public holidays and service days, increasing to 30 days after 5 years’ service</a:t>
            </a:r>
          </a:p>
          <a:p>
            <a:pPr marL="285750" indent="-285750" algn="just">
              <a:buFont typeface="Arial" panose="020B0604020202020204" pitchFamily="34" charset="0"/>
              <a:buChar char="•"/>
            </a:pPr>
            <a:r>
              <a:rPr lang="en-GB" b="1" dirty="0"/>
              <a:t>flexible working </a:t>
            </a:r>
            <a:r>
              <a:rPr lang="en-GB" dirty="0"/>
              <a:t>arrangements </a:t>
            </a:r>
            <a:endParaRPr lang="en-GB" b="1" dirty="0"/>
          </a:p>
          <a:p>
            <a:pPr marL="285750" indent="-285750" algn="just">
              <a:buFont typeface="Arial" panose="020B0604020202020204" pitchFamily="34" charset="0"/>
              <a:buChar char="•"/>
            </a:pPr>
            <a:r>
              <a:rPr lang="en-GB" dirty="0"/>
              <a:t>immediate access to an occupational </a:t>
            </a:r>
            <a:r>
              <a:rPr lang="en-GB" b="1" dirty="0"/>
              <a:t>pension scheme </a:t>
            </a:r>
            <a:r>
              <a:rPr lang="en-GB" dirty="0"/>
              <a:t>(Local Government Pension Scheme)</a:t>
            </a:r>
          </a:p>
          <a:p>
            <a:pPr marL="285750" indent="-285750" algn="just">
              <a:buFont typeface="Arial" panose="020B0604020202020204" pitchFamily="34" charset="0"/>
              <a:buChar char="•"/>
            </a:pPr>
            <a:r>
              <a:rPr lang="en-GB" b="1" dirty="0"/>
              <a:t>Special leave </a:t>
            </a:r>
            <a:r>
              <a:rPr lang="en-GB" dirty="0"/>
              <a:t>– Paid or unpaid time off is available to employees to support them through a range of situations </a:t>
            </a:r>
          </a:p>
          <a:p>
            <a:pPr marL="285750" indent="-285750" algn="just">
              <a:buFont typeface="Arial" panose="020B0604020202020204" pitchFamily="34" charset="0"/>
              <a:buChar char="•"/>
            </a:pPr>
            <a:r>
              <a:rPr lang="en-GB" b="1" dirty="0"/>
              <a:t>Public service leave </a:t>
            </a:r>
            <a:r>
              <a:rPr lang="en-GB" dirty="0"/>
              <a:t>– Apply for paid leave to be a reservist or take part in public service activities</a:t>
            </a:r>
          </a:p>
          <a:p>
            <a:pPr marL="285750" indent="-285750" algn="just">
              <a:buFont typeface="Arial" panose="020B0604020202020204" pitchFamily="34" charset="0"/>
              <a:buChar char="•"/>
            </a:pPr>
            <a:r>
              <a:rPr lang="en-GB" b="1" dirty="0"/>
              <a:t>Volunteer leave </a:t>
            </a:r>
            <a:r>
              <a:rPr lang="en-GB" dirty="0"/>
              <a:t>– Up to three days unpaid leave each year</a:t>
            </a:r>
          </a:p>
          <a:p>
            <a:pPr marL="285750" indent="-285750" algn="just">
              <a:buFont typeface="Arial" panose="020B0604020202020204" pitchFamily="34" charset="0"/>
              <a:buChar char="•"/>
            </a:pPr>
            <a:r>
              <a:rPr lang="en-GB" b="1" dirty="0"/>
              <a:t>Disability leave (paid) </a:t>
            </a:r>
            <a:r>
              <a:rPr lang="en-GB" dirty="0"/>
              <a:t>– to take reasonable absences during working hours for rehabilitation, assessment and treatment due to their disability</a:t>
            </a:r>
          </a:p>
          <a:p>
            <a:pPr marL="285750" indent="-285750" algn="just">
              <a:buFont typeface="Arial" panose="020B0604020202020204" pitchFamily="34" charset="0"/>
              <a:buChar char="•"/>
            </a:pPr>
            <a:r>
              <a:rPr lang="en-GB" b="1" dirty="0"/>
              <a:t>Staff recognition </a:t>
            </a:r>
            <a:r>
              <a:rPr lang="en-GB" dirty="0"/>
              <a:t>schemes</a:t>
            </a:r>
          </a:p>
          <a:p>
            <a:pPr marL="285750" indent="-285750" algn="just">
              <a:buFont typeface="Arial" panose="020B0604020202020204" pitchFamily="34" charset="0"/>
              <a:buChar char="•"/>
            </a:pPr>
            <a:r>
              <a:rPr lang="en-GB" dirty="0"/>
              <a:t>other Civil Service benefits</a:t>
            </a:r>
          </a:p>
          <a:p>
            <a:endParaRPr lang="en-GB" dirty="0"/>
          </a:p>
        </p:txBody>
      </p:sp>
      <p:sp>
        <p:nvSpPr>
          <p:cNvPr id="5" name="Title 4">
            <a:extLst>
              <a:ext uri="{FF2B5EF4-FFF2-40B4-BE49-F238E27FC236}">
                <a16:creationId xmlns:a16="http://schemas.microsoft.com/office/drawing/2014/main" id="{FCE191C9-CE52-4B2A-B028-604A946B8F9D}"/>
              </a:ext>
            </a:extLst>
          </p:cNvPr>
          <p:cNvSpPr>
            <a:spLocks noGrp="1"/>
          </p:cNvSpPr>
          <p:nvPr>
            <p:ph type="title"/>
          </p:nvPr>
        </p:nvSpPr>
        <p:spPr/>
        <p:txBody>
          <a:bodyPr/>
          <a:lstStyle/>
          <a:p>
            <a:r>
              <a:rPr lang="en-GB" dirty="0"/>
              <a:t>Your Pay and Reward</a:t>
            </a:r>
          </a:p>
        </p:txBody>
      </p:sp>
    </p:spTree>
    <p:extLst>
      <p:ext uri="{BB962C8B-B14F-4D97-AF65-F5344CB8AC3E}">
        <p14:creationId xmlns:p14="http://schemas.microsoft.com/office/powerpoint/2010/main" val="4049180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00B47D-A952-41FB-86B2-F93EED93A0AC}"/>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23</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C2E4E80B-F534-4211-A343-280B59AEC6C7}"/>
              </a:ext>
            </a:extLst>
          </p:cNvPr>
          <p:cNvSpPr>
            <a:spLocks noGrp="1"/>
          </p:cNvSpPr>
          <p:nvPr>
            <p:ph idx="1"/>
          </p:nvPr>
        </p:nvSpPr>
        <p:spPr/>
        <p:txBody>
          <a:bodyPr>
            <a:normAutofit/>
          </a:bodyPr>
          <a:lstStyle/>
          <a:p>
            <a:endParaRPr lang="en-GB" dirty="0"/>
          </a:p>
          <a:p>
            <a:pPr marL="285750" indent="-285750" algn="just">
              <a:buFont typeface="Arial" panose="020B0604020202020204" pitchFamily="34" charset="0"/>
              <a:buChar char="•"/>
            </a:pPr>
            <a:r>
              <a:rPr lang="en-GB" b="1" dirty="0"/>
              <a:t>Benefits portal </a:t>
            </a:r>
            <a:r>
              <a:rPr lang="en-GB" dirty="0"/>
              <a:t>– Access to a great range of retail discounts and exclusive offers, plus salary-sacrifice benefits, such as: cycle to work, and payroll giving.</a:t>
            </a:r>
          </a:p>
          <a:p>
            <a:pPr marL="285750" indent="-285750" algn="just">
              <a:buFont typeface="Arial" panose="020B0604020202020204" pitchFamily="34" charset="0"/>
              <a:buChar char="•"/>
            </a:pPr>
            <a:r>
              <a:rPr lang="en-GB" b="1" dirty="0"/>
              <a:t>Cycle to Work Scheme </a:t>
            </a:r>
            <a:r>
              <a:rPr lang="en-GB" dirty="0"/>
              <a:t>– Apply to purchase a tax-free bike through, which also covers safety and security equipment. </a:t>
            </a:r>
          </a:p>
          <a:p>
            <a:pPr marL="285750" indent="-285750" algn="just">
              <a:buFont typeface="Arial" panose="020B0604020202020204" pitchFamily="34" charset="0"/>
              <a:buChar char="•"/>
            </a:pPr>
            <a:r>
              <a:rPr lang="en-GB" b="1" dirty="0"/>
              <a:t>Civil Service Sports and Social (CSSC) Club </a:t>
            </a:r>
            <a:r>
              <a:rPr lang="en-GB" dirty="0"/>
              <a:t>– Discounted shopping, special offers, gym membership, sports events, travel, insurance and leisure days for just £4.25 a month.</a:t>
            </a:r>
          </a:p>
          <a:p>
            <a:pPr marL="285750" indent="-285750" algn="just">
              <a:buFont typeface="Arial" panose="020B0604020202020204" pitchFamily="34" charset="0"/>
              <a:buChar char="•"/>
            </a:pPr>
            <a:r>
              <a:rPr lang="en-GB" dirty="0"/>
              <a:t>Join other </a:t>
            </a:r>
            <a:r>
              <a:rPr lang="en-GB" b="1" dirty="0"/>
              <a:t>Civil Service schemes, clubs and offers </a:t>
            </a:r>
            <a:r>
              <a:rPr lang="en-GB" dirty="0"/>
              <a:t>including: the Civil Service Motoring Association Club, Civil Service Healthcare, Civil Service Insurance Society and Civil Service Retirement Fellowship. </a:t>
            </a:r>
          </a:p>
          <a:p>
            <a:pPr marL="285750" indent="-285750" algn="just">
              <a:buFont typeface="Arial" panose="020B0604020202020204" pitchFamily="34" charset="0"/>
              <a:buChar char="•"/>
            </a:pPr>
            <a:r>
              <a:rPr lang="en-GB" b="1" dirty="0"/>
              <a:t>Boundless – </a:t>
            </a:r>
            <a:r>
              <a:rPr lang="en-GB" dirty="0"/>
              <a:t>The membership club for Civil Servants, helping over 230,000 Civil Service and public sector employees and their families make the most of their free time and save money in the process.</a:t>
            </a:r>
          </a:p>
          <a:p>
            <a:endParaRPr lang="en-GB" dirty="0"/>
          </a:p>
        </p:txBody>
      </p:sp>
      <p:sp>
        <p:nvSpPr>
          <p:cNvPr id="5" name="Title 4">
            <a:extLst>
              <a:ext uri="{FF2B5EF4-FFF2-40B4-BE49-F238E27FC236}">
                <a16:creationId xmlns:a16="http://schemas.microsoft.com/office/drawing/2014/main" id="{CEA33A86-C2B7-4883-9F09-B0BAC0DC2221}"/>
              </a:ext>
            </a:extLst>
          </p:cNvPr>
          <p:cNvSpPr>
            <a:spLocks noGrp="1"/>
          </p:cNvSpPr>
          <p:nvPr>
            <p:ph type="title"/>
          </p:nvPr>
        </p:nvSpPr>
        <p:spPr/>
        <p:txBody>
          <a:bodyPr/>
          <a:lstStyle/>
          <a:p>
            <a:r>
              <a:rPr lang="en-GB" dirty="0"/>
              <a:t>Your Benefits and Discounts</a:t>
            </a:r>
          </a:p>
        </p:txBody>
      </p:sp>
    </p:spTree>
    <p:extLst>
      <p:ext uri="{BB962C8B-B14F-4D97-AF65-F5344CB8AC3E}">
        <p14:creationId xmlns:p14="http://schemas.microsoft.com/office/powerpoint/2010/main" val="3385683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D369E0-6450-4092-B3E7-1F32D0FDBF9B}"/>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24</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C1F21767-FF79-4692-87FB-AE1D8E055BF6}"/>
              </a:ext>
            </a:extLst>
          </p:cNvPr>
          <p:cNvSpPr>
            <a:spLocks noGrp="1"/>
          </p:cNvSpPr>
          <p:nvPr>
            <p:ph idx="1"/>
          </p:nvPr>
        </p:nvSpPr>
        <p:spPr/>
        <p:txBody>
          <a:bodyPr>
            <a:normAutofit/>
          </a:bodyPr>
          <a:lstStyle/>
          <a:p>
            <a:pPr algn="just"/>
            <a:r>
              <a:rPr lang="en-GB" dirty="0"/>
              <a:t>When you join us, we'll give you all the necessary training, tools and skills you need to get up to speed with the world of the Probation Service.</a:t>
            </a:r>
          </a:p>
          <a:p>
            <a:pPr algn="just"/>
            <a:endParaRPr lang="en-GB" b="1" dirty="0"/>
          </a:p>
          <a:p>
            <a:pPr algn="just"/>
            <a:r>
              <a:rPr lang="en-GB" b="1" dirty="0"/>
              <a:t>Supporting you to grow</a:t>
            </a:r>
          </a:p>
          <a:p>
            <a:pPr algn="just"/>
            <a:r>
              <a:rPr lang="en-GB" dirty="0"/>
              <a:t>We’ll make sure you have the training you need to do your job well, with dedicated learning and development to help you engage with offenders in the best, most effective way. As a probation services officer, you’ll have many opportunities to develop in your role, to make it the first step in a successful career in Probation.</a:t>
            </a:r>
          </a:p>
          <a:p>
            <a:pPr algn="just"/>
            <a:endParaRPr lang="en-GB" dirty="0"/>
          </a:p>
          <a:p>
            <a:pPr algn="just"/>
            <a:r>
              <a:rPr lang="en-GB" b="1" dirty="0"/>
              <a:t>Year one training</a:t>
            </a:r>
          </a:p>
          <a:p>
            <a:pPr algn="just"/>
            <a:r>
              <a:rPr lang="en-GB" dirty="0"/>
              <a:t>A comprehensive induction, including the Gateway to Practice training course.</a:t>
            </a:r>
          </a:p>
          <a:p>
            <a:pPr algn="just"/>
            <a:r>
              <a:rPr lang="en-GB" dirty="0"/>
              <a:t>Level 3 Vocational Qualification in Probation Practice.</a:t>
            </a:r>
          </a:p>
          <a:p>
            <a:pPr algn="just"/>
            <a:r>
              <a:rPr lang="en-GB" dirty="0"/>
              <a:t>Mapped out learning and development.</a:t>
            </a:r>
          </a:p>
          <a:p>
            <a:pPr algn="just"/>
            <a:r>
              <a:rPr lang="en-GB" dirty="0"/>
              <a:t>Supervised and assessed practice.</a:t>
            </a:r>
          </a:p>
          <a:p>
            <a:endParaRPr lang="en-GB" dirty="0"/>
          </a:p>
        </p:txBody>
      </p:sp>
      <p:sp>
        <p:nvSpPr>
          <p:cNvPr id="5" name="Title 4">
            <a:extLst>
              <a:ext uri="{FF2B5EF4-FFF2-40B4-BE49-F238E27FC236}">
                <a16:creationId xmlns:a16="http://schemas.microsoft.com/office/drawing/2014/main" id="{D89DC2C6-F4E4-499B-A3F3-50120979F596}"/>
              </a:ext>
            </a:extLst>
          </p:cNvPr>
          <p:cNvSpPr>
            <a:spLocks noGrp="1"/>
          </p:cNvSpPr>
          <p:nvPr>
            <p:ph type="title"/>
          </p:nvPr>
        </p:nvSpPr>
        <p:spPr/>
        <p:txBody>
          <a:bodyPr/>
          <a:lstStyle/>
          <a:p>
            <a:r>
              <a:rPr lang="en-GB" dirty="0"/>
              <a:t>Investing in You</a:t>
            </a:r>
          </a:p>
        </p:txBody>
      </p:sp>
    </p:spTree>
    <p:extLst>
      <p:ext uri="{BB962C8B-B14F-4D97-AF65-F5344CB8AC3E}">
        <p14:creationId xmlns:p14="http://schemas.microsoft.com/office/powerpoint/2010/main" val="674051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13D719-251D-4967-A45C-FAA0F544102F}"/>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25</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50303738-5BF4-49D6-9678-58B89FA4557A}"/>
              </a:ext>
            </a:extLst>
          </p:cNvPr>
          <p:cNvSpPr>
            <a:spLocks noGrp="1"/>
          </p:cNvSpPr>
          <p:nvPr>
            <p:ph idx="1"/>
          </p:nvPr>
        </p:nvSpPr>
        <p:spPr/>
        <p:txBody>
          <a:bodyPr/>
          <a:lstStyle/>
          <a:p>
            <a:pPr marL="285750" indent="-285750">
              <a:buFont typeface="Arial" panose="020B0604020202020204" pitchFamily="34" charset="0"/>
              <a:buChar char="•"/>
            </a:pPr>
            <a:r>
              <a:rPr lang="en-GB" dirty="0"/>
              <a:t>An </a:t>
            </a:r>
            <a:r>
              <a:rPr lang="en-GB" b="1" dirty="0"/>
              <a:t>induction programme </a:t>
            </a:r>
            <a:r>
              <a:rPr lang="en-GB" dirty="0"/>
              <a:t>for new employees </a:t>
            </a:r>
          </a:p>
          <a:p>
            <a:pPr marL="285750" indent="-285750">
              <a:buFont typeface="Arial" panose="020B0604020202020204" pitchFamily="34" charset="0"/>
              <a:buChar char="•"/>
            </a:pPr>
            <a:r>
              <a:rPr lang="en-GB" b="1" dirty="0"/>
              <a:t>Study</a:t>
            </a:r>
            <a:r>
              <a:rPr lang="en-GB" dirty="0"/>
              <a:t> for a relevant Level 4 Qualification</a:t>
            </a:r>
          </a:p>
          <a:p>
            <a:pPr marL="285750" indent="-285750">
              <a:buFont typeface="Arial" panose="020B0604020202020204" pitchFamily="34" charset="0"/>
              <a:buChar char="•"/>
            </a:pPr>
            <a:r>
              <a:rPr lang="en-GB" b="1" dirty="0"/>
              <a:t>Study</a:t>
            </a:r>
            <a:r>
              <a:rPr lang="en-GB" dirty="0"/>
              <a:t> for a Level 5 Qualification to get on the path to becoming a probation officer.</a:t>
            </a:r>
          </a:p>
          <a:p>
            <a:pPr marL="285750" indent="-285750">
              <a:buFont typeface="Arial" panose="020B0604020202020204" pitchFamily="34" charset="0"/>
              <a:buChar char="•"/>
            </a:pPr>
            <a:r>
              <a:rPr lang="en-GB" dirty="0"/>
              <a:t>Certificate in Probation Practice</a:t>
            </a:r>
          </a:p>
          <a:p>
            <a:pPr marL="285750" indent="-285750">
              <a:buFont typeface="Arial" panose="020B0604020202020204" pitchFamily="34" charset="0"/>
              <a:buChar char="•"/>
            </a:pPr>
            <a:r>
              <a:rPr lang="en-GB" dirty="0"/>
              <a:t>Secondments across the Ministry of Justice</a:t>
            </a:r>
          </a:p>
          <a:p>
            <a:pPr marL="285750" indent="-285750">
              <a:buFont typeface="Arial" panose="020B0604020202020204" pitchFamily="34" charset="0"/>
              <a:buChar char="•"/>
            </a:pPr>
            <a:r>
              <a:rPr lang="en-GB" dirty="0"/>
              <a:t>Civil Service Fast Stream</a:t>
            </a:r>
          </a:p>
          <a:p>
            <a:pPr marL="285750" indent="-285750">
              <a:buFont typeface="Arial" panose="020B0604020202020204" pitchFamily="34" charset="0"/>
              <a:buChar char="•"/>
            </a:pPr>
            <a:r>
              <a:rPr lang="en-GB" b="1" dirty="0"/>
              <a:t>Career development discussions </a:t>
            </a:r>
            <a:r>
              <a:rPr lang="en-GB" dirty="0"/>
              <a:t>with line managers, making use of our resources to plan development journey and career </a:t>
            </a:r>
          </a:p>
          <a:p>
            <a:pPr marL="285750" indent="-285750">
              <a:buFont typeface="Arial" panose="020B0604020202020204" pitchFamily="34" charset="0"/>
              <a:buChar char="•"/>
            </a:pPr>
            <a:r>
              <a:rPr lang="en-GB" dirty="0"/>
              <a:t>Access development activities as part of the </a:t>
            </a:r>
            <a:r>
              <a:rPr lang="en-GB" b="1" dirty="0"/>
              <a:t>Management Development Scheme</a:t>
            </a:r>
            <a:r>
              <a:rPr lang="en-GB" dirty="0"/>
              <a:t>, improving line management skills</a:t>
            </a:r>
          </a:p>
          <a:p>
            <a:pPr marL="285750" indent="-285750">
              <a:buFont typeface="Arial" panose="020B0604020202020204" pitchFamily="34" charset="0"/>
              <a:buChar char="•"/>
            </a:pPr>
            <a:r>
              <a:rPr lang="en-GB" dirty="0"/>
              <a:t>Continuous professional development training</a:t>
            </a:r>
          </a:p>
          <a:p>
            <a:pPr marL="285750" indent="-285750">
              <a:buFont typeface="Arial" panose="020B0604020202020204" pitchFamily="34" charset="0"/>
              <a:buChar char="•"/>
            </a:pPr>
            <a:r>
              <a:rPr lang="en-GB" dirty="0"/>
              <a:t>Access to </a:t>
            </a:r>
            <a:r>
              <a:rPr lang="en-GB" b="1" dirty="0"/>
              <a:t>Civil Service Learning </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sp>
        <p:nvSpPr>
          <p:cNvPr id="5" name="Title 4">
            <a:extLst>
              <a:ext uri="{FF2B5EF4-FFF2-40B4-BE49-F238E27FC236}">
                <a16:creationId xmlns:a16="http://schemas.microsoft.com/office/drawing/2014/main" id="{1C6C2BD1-E8FF-4165-AA4D-B0E2624C3FB2}"/>
              </a:ext>
            </a:extLst>
          </p:cNvPr>
          <p:cNvSpPr>
            <a:spLocks noGrp="1"/>
          </p:cNvSpPr>
          <p:nvPr>
            <p:ph type="title"/>
          </p:nvPr>
        </p:nvSpPr>
        <p:spPr/>
        <p:txBody>
          <a:bodyPr/>
          <a:lstStyle/>
          <a:p>
            <a:r>
              <a:rPr lang="en-GB" dirty="0"/>
              <a:t>Your Career Development Opportunities</a:t>
            </a:r>
          </a:p>
        </p:txBody>
      </p:sp>
    </p:spTree>
    <p:extLst>
      <p:ext uri="{BB962C8B-B14F-4D97-AF65-F5344CB8AC3E}">
        <p14:creationId xmlns:p14="http://schemas.microsoft.com/office/powerpoint/2010/main" val="3737415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1BA766-13DB-4C98-859A-D8FDC93BDD03}"/>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26</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8DE1A838-D186-4952-A967-8D03F1943329}"/>
              </a:ext>
            </a:extLst>
          </p:cNvPr>
          <p:cNvSpPr>
            <a:spLocks noGrp="1"/>
          </p:cNvSpPr>
          <p:nvPr>
            <p:ph idx="1"/>
          </p:nvPr>
        </p:nvSpPr>
        <p:spPr/>
        <p:txBody>
          <a:bodyPr/>
          <a:lstStyle/>
          <a:p>
            <a:pPr marL="285750" indent="-285750" algn="just">
              <a:buFont typeface="Arial" panose="020B0604020202020204" pitchFamily="34" charset="0"/>
              <a:buChar char="•"/>
            </a:pPr>
            <a:r>
              <a:rPr lang="en-GB" b="1" dirty="0"/>
              <a:t>Subsidised flu-jabs </a:t>
            </a:r>
            <a:r>
              <a:rPr lang="en-GB" dirty="0"/>
              <a:t>– Reimbursed vaccinations up to £14 </a:t>
            </a:r>
          </a:p>
          <a:p>
            <a:pPr marL="285750" indent="-285750" algn="just">
              <a:buFont typeface="Arial" panose="020B0604020202020204" pitchFamily="34" charset="0"/>
              <a:buChar char="•"/>
            </a:pPr>
            <a:r>
              <a:rPr lang="en-GB" b="1" dirty="0"/>
              <a:t>Free eye-care vouchers </a:t>
            </a:r>
            <a:r>
              <a:rPr lang="en-GB" dirty="0"/>
              <a:t>– £15 towards eye test, and £45 towards corrective lenses (if needed for VDU use) </a:t>
            </a:r>
          </a:p>
          <a:p>
            <a:pPr marL="285750" indent="-285750" algn="just">
              <a:buFont typeface="Arial" panose="020B0604020202020204" pitchFamily="34" charset="0"/>
              <a:buChar char="•"/>
            </a:pPr>
            <a:r>
              <a:rPr lang="en-GB" b="1" dirty="0"/>
              <a:t>Occupational health </a:t>
            </a:r>
            <a:r>
              <a:rPr lang="en-GB" dirty="0"/>
              <a:t>– Medical advice to recommend support with a disability or illness </a:t>
            </a:r>
          </a:p>
          <a:p>
            <a:pPr marL="285750" indent="-285750" algn="just">
              <a:buFont typeface="Arial" panose="020B0604020202020204" pitchFamily="34" charset="0"/>
              <a:buChar char="•"/>
            </a:pPr>
            <a:r>
              <a:rPr lang="en-GB" b="1" dirty="0"/>
              <a:t>Employee assistance programme </a:t>
            </a:r>
            <a:r>
              <a:rPr lang="en-GB" dirty="0"/>
              <a:t>– 24/7 access to confidential information and guidance service, including counselling support and legal advice </a:t>
            </a:r>
          </a:p>
          <a:p>
            <a:pPr marL="285750" indent="-285750" algn="just">
              <a:buFont typeface="Arial" panose="020B0604020202020204" pitchFamily="34" charset="0"/>
              <a:buChar char="•"/>
            </a:pPr>
            <a:r>
              <a:rPr lang="en-GB" b="1" dirty="0"/>
              <a:t>Mental Health First Aiders </a:t>
            </a:r>
            <a:r>
              <a:rPr lang="en-GB" dirty="0"/>
              <a:t>– A first point of contact for mental health issues or emotional distress </a:t>
            </a:r>
          </a:p>
          <a:p>
            <a:pPr marL="285750" indent="-285750" algn="just">
              <a:buFont typeface="Arial" panose="020B0604020202020204" pitchFamily="34" charset="0"/>
              <a:buChar char="•"/>
            </a:pPr>
            <a:r>
              <a:rPr lang="en-GB" b="1" dirty="0"/>
              <a:t>The Charity for Civil Servants </a:t>
            </a:r>
            <a:r>
              <a:rPr lang="en-GB" dirty="0"/>
              <a:t>– Financial support and advice for times of hardship </a:t>
            </a:r>
          </a:p>
          <a:p>
            <a:pPr marL="285750" indent="-285750" algn="just">
              <a:buFont typeface="Arial" panose="020B0604020202020204" pitchFamily="34" charset="0"/>
              <a:buChar char="•"/>
            </a:pPr>
            <a:r>
              <a:rPr lang="en-GB" b="1" dirty="0"/>
              <a:t>Reflective Sessions </a:t>
            </a:r>
            <a:r>
              <a:rPr lang="en-GB" dirty="0"/>
              <a:t>– Individual or group sessions facilitated by counsellors or therapists. Helps to build resilience and reduce the possibility of experiencing adverse effects from working on complex cases or programmes with offenders.</a:t>
            </a:r>
          </a:p>
          <a:p>
            <a:endParaRPr lang="en-GB" dirty="0"/>
          </a:p>
        </p:txBody>
      </p:sp>
      <p:sp>
        <p:nvSpPr>
          <p:cNvPr id="5" name="Title 4">
            <a:extLst>
              <a:ext uri="{FF2B5EF4-FFF2-40B4-BE49-F238E27FC236}">
                <a16:creationId xmlns:a16="http://schemas.microsoft.com/office/drawing/2014/main" id="{511DDE35-0D1E-4255-997F-B33C1C207345}"/>
              </a:ext>
            </a:extLst>
          </p:cNvPr>
          <p:cNvSpPr>
            <a:spLocks noGrp="1"/>
          </p:cNvSpPr>
          <p:nvPr>
            <p:ph type="title"/>
          </p:nvPr>
        </p:nvSpPr>
        <p:spPr/>
        <p:txBody>
          <a:bodyPr/>
          <a:lstStyle/>
          <a:p>
            <a:r>
              <a:rPr lang="en-GB" dirty="0"/>
              <a:t>Your Wellbeing</a:t>
            </a:r>
          </a:p>
        </p:txBody>
      </p:sp>
    </p:spTree>
    <p:extLst>
      <p:ext uri="{BB962C8B-B14F-4D97-AF65-F5344CB8AC3E}">
        <p14:creationId xmlns:p14="http://schemas.microsoft.com/office/powerpoint/2010/main" val="341871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6274AB-50FF-4D0D-B1C4-93F857F0BB26}"/>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27</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9A68230F-5175-47DA-A408-17ED66E62F94}"/>
              </a:ext>
            </a:extLst>
          </p:cNvPr>
          <p:cNvSpPr>
            <a:spLocks noGrp="1"/>
          </p:cNvSpPr>
          <p:nvPr>
            <p:ph idx="1"/>
          </p:nvPr>
        </p:nvSpPr>
        <p:spPr/>
        <p:txBody>
          <a:bodyPr/>
          <a:lstStyle/>
          <a:p>
            <a:pPr marL="285750" indent="-285750" algn="just">
              <a:buFont typeface="Arial" panose="020B0604020202020204" pitchFamily="34" charset="0"/>
              <a:buChar char="•"/>
            </a:pPr>
            <a:r>
              <a:rPr lang="en-GB" dirty="0"/>
              <a:t>Maternity, adoption or shared parental leave of up to 26 weeks full pay followed by 13 weeks of statutory pay and a further 13 weeks unpaid.</a:t>
            </a:r>
          </a:p>
          <a:p>
            <a:pPr marL="285750" indent="-285750" algn="just">
              <a:buFont typeface="Arial" panose="020B0604020202020204" pitchFamily="34" charset="0"/>
              <a:buChar char="•"/>
            </a:pPr>
            <a:r>
              <a:rPr lang="en-GB" dirty="0"/>
              <a:t>Statutory paternity/maternity support leave of 2 weeks at full pay.</a:t>
            </a:r>
          </a:p>
          <a:p>
            <a:pPr marL="285750" indent="-285750" algn="just">
              <a:buFont typeface="Arial" panose="020B0604020202020204" pitchFamily="34" charset="0"/>
              <a:buChar char="•"/>
            </a:pPr>
            <a:r>
              <a:rPr lang="en-GB" dirty="0"/>
              <a:t>Shared parental leave where a mother or primary adopter can choose to end their Maternity or Adoption leave early (after the mandatory 2 weeks) and share any untaken leave (up to 50 weeks) and pay with their partner, providing that both parents are eligible.</a:t>
            </a:r>
          </a:p>
          <a:p>
            <a:pPr marL="285750" indent="-285750" algn="just">
              <a:buFont typeface="Arial" panose="020B0604020202020204" pitchFamily="34" charset="0"/>
              <a:buChar char="•"/>
            </a:pPr>
            <a:r>
              <a:rPr lang="en-GB" dirty="0"/>
              <a:t>Time off for IVF appointments.</a:t>
            </a:r>
          </a:p>
          <a:p>
            <a:pPr marL="285750" indent="-285750" algn="just">
              <a:buFont typeface="Arial" panose="020B0604020202020204" pitchFamily="34" charset="0"/>
              <a:buChar char="•"/>
            </a:pPr>
            <a:r>
              <a:rPr lang="en-GB" dirty="0"/>
              <a:t>Unpaid parental leave of 18 weeks’ for each child up until their 18th birthday (restricted to 4 weeks per child per year).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a:p>
            <a:pPr marL="285750" indent="-285750">
              <a:buFont typeface="Arial" panose="020B0604020202020204" pitchFamily="34" charset="0"/>
              <a:buChar char="•"/>
            </a:pPr>
            <a:endParaRPr lang="en-GB" dirty="0"/>
          </a:p>
        </p:txBody>
      </p:sp>
      <p:sp>
        <p:nvSpPr>
          <p:cNvPr id="5" name="Title 4">
            <a:extLst>
              <a:ext uri="{FF2B5EF4-FFF2-40B4-BE49-F238E27FC236}">
                <a16:creationId xmlns:a16="http://schemas.microsoft.com/office/drawing/2014/main" id="{17C64B5E-C230-4161-8FE0-ED9B816150C4}"/>
              </a:ext>
            </a:extLst>
          </p:cNvPr>
          <p:cNvSpPr>
            <a:spLocks noGrp="1"/>
          </p:cNvSpPr>
          <p:nvPr>
            <p:ph type="title"/>
          </p:nvPr>
        </p:nvSpPr>
        <p:spPr/>
        <p:txBody>
          <a:bodyPr/>
          <a:lstStyle/>
          <a:p>
            <a:r>
              <a:rPr lang="en-GB" dirty="0"/>
              <a:t>Your Family Friendly Benefits</a:t>
            </a:r>
          </a:p>
        </p:txBody>
      </p:sp>
    </p:spTree>
    <p:extLst>
      <p:ext uri="{BB962C8B-B14F-4D97-AF65-F5344CB8AC3E}">
        <p14:creationId xmlns:p14="http://schemas.microsoft.com/office/powerpoint/2010/main" val="4008743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6C2CBA-2BC4-4CC3-A753-02A87EDBCE02}"/>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28</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179DD786-D948-4BE9-8A89-400C4A0A5D0B}"/>
              </a:ext>
            </a:extLst>
          </p:cNvPr>
          <p:cNvSpPr>
            <a:spLocks noGrp="1"/>
          </p:cNvSpPr>
          <p:nvPr>
            <p:ph idx="1"/>
          </p:nvPr>
        </p:nvSpPr>
        <p:spPr/>
        <p:txBody>
          <a:bodyPr/>
          <a:lstStyle/>
          <a:p>
            <a:endParaRPr lang="en-GB" dirty="0"/>
          </a:p>
          <a:p>
            <a:pPr marL="285750" indent="-285750" algn="just">
              <a:buFont typeface="Arial" panose="020B0604020202020204" pitchFamily="34" charset="0"/>
              <a:buChar char="•"/>
            </a:pPr>
            <a:r>
              <a:rPr lang="en-GB" b="1" dirty="0"/>
              <a:t>Director dial-in sessions </a:t>
            </a:r>
            <a:r>
              <a:rPr lang="en-GB" dirty="0"/>
              <a:t>– Online webinars where staff can ask questions and get an update. </a:t>
            </a:r>
          </a:p>
          <a:p>
            <a:pPr marL="285750" indent="-285750" algn="just">
              <a:buFont typeface="Arial" panose="020B0604020202020204" pitchFamily="34" charset="0"/>
              <a:buChar char="•"/>
            </a:pPr>
            <a:r>
              <a:rPr lang="en-GB" b="1" dirty="0"/>
              <a:t>Webinars </a:t>
            </a:r>
            <a:r>
              <a:rPr lang="en-GB" dirty="0"/>
              <a:t>– Interactive online sessions to share knowledge and find out more about the work of teams across the organisation.</a:t>
            </a:r>
          </a:p>
          <a:p>
            <a:pPr marL="285750" indent="-285750" algn="just">
              <a:buFont typeface="Arial" panose="020B0604020202020204" pitchFamily="34" charset="0"/>
              <a:buChar char="•"/>
            </a:pPr>
            <a:r>
              <a:rPr lang="en-GB" b="1" dirty="0"/>
              <a:t>Modern and user-friendly technology </a:t>
            </a:r>
            <a:r>
              <a:rPr lang="en-GB" dirty="0"/>
              <a:t>enables staff to work in a variety of locations and to stay in contact with colleagues.</a:t>
            </a:r>
          </a:p>
          <a:p>
            <a:pPr marL="285750" indent="-285750" algn="just">
              <a:buFont typeface="Arial" panose="020B0604020202020204" pitchFamily="34" charset="0"/>
              <a:buChar char="•"/>
            </a:pPr>
            <a:r>
              <a:rPr lang="en-GB" b="1" dirty="0"/>
              <a:t>HMPPS Intranet </a:t>
            </a:r>
            <a:r>
              <a:rPr lang="en-GB" dirty="0"/>
              <a:t>– Keep up to date with the latest news and leadership messages. </a:t>
            </a:r>
          </a:p>
          <a:p>
            <a:pPr marL="285750" indent="-285750" algn="just">
              <a:buFont typeface="Arial" panose="020B0604020202020204" pitchFamily="34" charset="0"/>
              <a:buChar char="•"/>
            </a:pPr>
            <a:r>
              <a:rPr lang="en-GB" b="1" dirty="0" err="1"/>
              <a:t>EQuiP</a:t>
            </a:r>
            <a:r>
              <a:rPr lang="en-GB" b="1" dirty="0"/>
              <a:t> System </a:t>
            </a:r>
            <a:r>
              <a:rPr lang="en-GB" dirty="0"/>
              <a:t>– Access all process maps.</a:t>
            </a:r>
          </a:p>
          <a:p>
            <a:pPr marL="285750" indent="-285750" algn="just">
              <a:buFont typeface="Arial" panose="020B0604020202020204" pitchFamily="34" charset="0"/>
              <a:buChar char="•"/>
            </a:pPr>
            <a:r>
              <a:rPr lang="en-GB" b="1" dirty="0"/>
              <a:t>My Hub </a:t>
            </a:r>
            <a:r>
              <a:rPr lang="en-GB" dirty="0"/>
              <a:t>– Access HR policies, procedures and guidance, and information about learning &amp; development and health &amp; safety. </a:t>
            </a:r>
          </a:p>
          <a:p>
            <a:endParaRPr lang="en-GB" dirty="0"/>
          </a:p>
        </p:txBody>
      </p:sp>
      <p:sp>
        <p:nvSpPr>
          <p:cNvPr id="5" name="Title 4">
            <a:extLst>
              <a:ext uri="{FF2B5EF4-FFF2-40B4-BE49-F238E27FC236}">
                <a16:creationId xmlns:a16="http://schemas.microsoft.com/office/drawing/2014/main" id="{96D14D17-201E-4B09-8794-1AD938C6141F}"/>
              </a:ext>
            </a:extLst>
          </p:cNvPr>
          <p:cNvSpPr>
            <a:spLocks noGrp="1"/>
          </p:cNvSpPr>
          <p:nvPr>
            <p:ph type="title"/>
          </p:nvPr>
        </p:nvSpPr>
        <p:spPr/>
        <p:txBody>
          <a:bodyPr/>
          <a:lstStyle/>
          <a:p>
            <a:r>
              <a:rPr lang="en-GB" dirty="0"/>
              <a:t>Modern Communications</a:t>
            </a:r>
          </a:p>
        </p:txBody>
      </p:sp>
    </p:spTree>
    <p:extLst>
      <p:ext uri="{BB962C8B-B14F-4D97-AF65-F5344CB8AC3E}">
        <p14:creationId xmlns:p14="http://schemas.microsoft.com/office/powerpoint/2010/main" val="274295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F8B115-55EC-412E-85DE-8DAEFD97C254}"/>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29</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7EAA0D1C-5806-471B-9156-2F36F100A182}"/>
              </a:ext>
            </a:extLst>
          </p:cNvPr>
          <p:cNvSpPr>
            <a:spLocks noGrp="1"/>
          </p:cNvSpPr>
          <p:nvPr>
            <p:ph idx="1"/>
          </p:nvPr>
        </p:nvSpPr>
        <p:spPr>
          <a:xfrm>
            <a:off x="1878788" y="1047184"/>
            <a:ext cx="8208000" cy="4824479"/>
          </a:xfrm>
        </p:spPr>
        <p:txBody>
          <a:bodyPr/>
          <a:lstStyle/>
          <a:p>
            <a:r>
              <a:rPr lang="en-GB" dirty="0"/>
              <a:t>Staff have the choice of four recognised trade unions who we work in partnership with on matters affecting employees:</a:t>
            </a:r>
          </a:p>
          <a:p>
            <a:endParaRPr lang="en-GB" dirty="0"/>
          </a:p>
          <a:p>
            <a:endParaRPr lang="en-GB" dirty="0"/>
          </a:p>
          <a:p>
            <a:endParaRPr lang="en-GB" dirty="0"/>
          </a:p>
          <a:p>
            <a:endParaRPr lang="en-GB" dirty="0"/>
          </a:p>
          <a:p>
            <a:r>
              <a:rPr lang="en-GB" dirty="0">
                <a:hlinkClick r:id="rId2"/>
              </a:rPr>
              <a:t>NAPO</a:t>
            </a:r>
            <a:r>
              <a:rPr lang="en-GB" dirty="0"/>
              <a:t>						</a:t>
            </a:r>
            <a:r>
              <a:rPr lang="en-GB" dirty="0">
                <a:solidFill>
                  <a:prstClr val="black"/>
                </a:solidFill>
                <a:hlinkClick r:id="rId3"/>
              </a:rPr>
              <a:t>Unison</a:t>
            </a:r>
            <a:r>
              <a:rPr lang="en-GB" dirty="0">
                <a:solidFill>
                  <a:prstClr val="black"/>
                </a:solidFill>
              </a:rPr>
              <a:t>	</a:t>
            </a:r>
            <a:r>
              <a:rPr lang="en-GB" dirty="0"/>
              <a:t>					</a:t>
            </a:r>
          </a:p>
        </p:txBody>
      </p:sp>
      <p:sp>
        <p:nvSpPr>
          <p:cNvPr id="5" name="Title 4">
            <a:extLst>
              <a:ext uri="{FF2B5EF4-FFF2-40B4-BE49-F238E27FC236}">
                <a16:creationId xmlns:a16="http://schemas.microsoft.com/office/drawing/2014/main" id="{DC44EA12-71CE-40E7-BCF9-AA51C9C5055C}"/>
              </a:ext>
            </a:extLst>
          </p:cNvPr>
          <p:cNvSpPr>
            <a:spLocks noGrp="1"/>
          </p:cNvSpPr>
          <p:nvPr>
            <p:ph type="title"/>
          </p:nvPr>
        </p:nvSpPr>
        <p:spPr/>
        <p:txBody>
          <a:bodyPr/>
          <a:lstStyle/>
          <a:p>
            <a:r>
              <a:rPr lang="en-GB" dirty="0"/>
              <a:t>Trade Unions	</a:t>
            </a:r>
          </a:p>
        </p:txBody>
      </p:sp>
      <p:pic>
        <p:nvPicPr>
          <p:cNvPr id="6" name="Picture 5">
            <a:extLst>
              <a:ext uri="{FF2B5EF4-FFF2-40B4-BE49-F238E27FC236}">
                <a16:creationId xmlns:a16="http://schemas.microsoft.com/office/drawing/2014/main" id="{91D715DA-9F46-41EA-9FDE-DE33648CDB96}"/>
              </a:ext>
            </a:extLst>
          </p:cNvPr>
          <p:cNvPicPr>
            <a:picLocks noChangeAspect="1"/>
          </p:cNvPicPr>
          <p:nvPr/>
        </p:nvPicPr>
        <p:blipFill>
          <a:blip r:embed="rId4"/>
          <a:stretch>
            <a:fillRect/>
          </a:stretch>
        </p:blipFill>
        <p:spPr>
          <a:xfrm>
            <a:off x="5804836" y="1782790"/>
            <a:ext cx="2057687" cy="1086002"/>
          </a:xfrm>
          <a:prstGeom prst="rect">
            <a:avLst/>
          </a:prstGeom>
        </p:spPr>
      </p:pic>
      <p:sp>
        <p:nvSpPr>
          <p:cNvPr id="7" name="Rectangle 6">
            <a:extLst>
              <a:ext uri="{FF2B5EF4-FFF2-40B4-BE49-F238E27FC236}">
                <a16:creationId xmlns:a16="http://schemas.microsoft.com/office/drawing/2014/main" id="{5708B3F7-449D-4416-A1F2-F0533CD586C9}"/>
              </a:ext>
            </a:extLst>
          </p:cNvPr>
          <p:cNvSpPr/>
          <p:nvPr/>
        </p:nvSpPr>
        <p:spPr>
          <a:xfrm>
            <a:off x="1783602" y="5015703"/>
            <a:ext cx="6036909" cy="369332"/>
          </a:xfrm>
          <a:prstGeom prst="rect">
            <a:avLst/>
          </a:prstGeom>
        </p:spPr>
        <p:txBody>
          <a:bodyPr wrap="none">
            <a:spAutoFit/>
          </a:bodyPr>
          <a:lstStyle/>
          <a:p>
            <a:r>
              <a:rPr lang="en-GB" dirty="0">
                <a:solidFill>
                  <a:prstClr val="black"/>
                </a:solidFill>
                <a:latin typeface="Arial"/>
                <a:hlinkClick r:id="rId5"/>
              </a:rPr>
              <a:t>GMB/SCOOP</a:t>
            </a:r>
            <a:r>
              <a:rPr lang="en-GB" dirty="0">
                <a:solidFill>
                  <a:prstClr val="black"/>
                </a:solidFill>
                <a:latin typeface="Arial"/>
              </a:rPr>
              <a:t> (for Senior and Chief Officers of Probation)</a:t>
            </a:r>
          </a:p>
        </p:txBody>
      </p:sp>
      <p:pic>
        <p:nvPicPr>
          <p:cNvPr id="8" name="Picture 7">
            <a:extLst>
              <a:ext uri="{FF2B5EF4-FFF2-40B4-BE49-F238E27FC236}">
                <a16:creationId xmlns:a16="http://schemas.microsoft.com/office/drawing/2014/main" id="{2B4A26C1-C5E7-4730-8924-AA85774D77AC}"/>
              </a:ext>
            </a:extLst>
          </p:cNvPr>
          <p:cNvPicPr>
            <a:picLocks noChangeAspect="1"/>
          </p:cNvPicPr>
          <p:nvPr/>
        </p:nvPicPr>
        <p:blipFill>
          <a:blip r:embed="rId6"/>
          <a:stretch>
            <a:fillRect/>
          </a:stretch>
        </p:blipFill>
        <p:spPr>
          <a:xfrm>
            <a:off x="1878789" y="1782790"/>
            <a:ext cx="2114845" cy="1133633"/>
          </a:xfrm>
          <a:prstGeom prst="rect">
            <a:avLst/>
          </a:prstGeom>
        </p:spPr>
      </p:pic>
      <p:pic>
        <p:nvPicPr>
          <p:cNvPr id="9" name="Picture 8">
            <a:extLst>
              <a:ext uri="{FF2B5EF4-FFF2-40B4-BE49-F238E27FC236}">
                <a16:creationId xmlns:a16="http://schemas.microsoft.com/office/drawing/2014/main" id="{DC409ECC-C777-492D-8A48-55D6883E3C63}"/>
              </a:ext>
            </a:extLst>
          </p:cNvPr>
          <p:cNvPicPr>
            <a:picLocks noChangeAspect="1"/>
          </p:cNvPicPr>
          <p:nvPr/>
        </p:nvPicPr>
        <p:blipFill>
          <a:blip r:embed="rId7"/>
          <a:stretch>
            <a:fillRect/>
          </a:stretch>
        </p:blipFill>
        <p:spPr>
          <a:xfrm>
            <a:off x="1783602" y="3353681"/>
            <a:ext cx="1566331" cy="1544726"/>
          </a:xfrm>
          <a:prstGeom prst="rect">
            <a:avLst/>
          </a:prstGeom>
        </p:spPr>
      </p:pic>
    </p:spTree>
    <p:extLst>
      <p:ext uri="{BB962C8B-B14F-4D97-AF65-F5344CB8AC3E}">
        <p14:creationId xmlns:p14="http://schemas.microsoft.com/office/powerpoint/2010/main" val="44199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F5DB56-D902-453D-977D-D28780958E55}"/>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3</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C8EC538C-0C5D-49E0-BD1E-1E0F89F22CA9}"/>
              </a:ext>
            </a:extLst>
          </p:cNvPr>
          <p:cNvSpPr>
            <a:spLocks noGrp="1"/>
          </p:cNvSpPr>
          <p:nvPr>
            <p:ph idx="1"/>
          </p:nvPr>
        </p:nvSpPr>
        <p:spPr/>
        <p:txBody>
          <a:bodyPr>
            <a:normAutofit/>
          </a:bodyPr>
          <a:lstStyle/>
          <a:p>
            <a:pPr algn="ctr">
              <a:defRPr/>
            </a:pPr>
            <a:r>
              <a:rPr lang="en-GB" b="1" dirty="0">
                <a:latin typeface="Arial" panose="020B0604020202020204" pitchFamily="34" charset="0"/>
                <a:cs typeface="Arial" panose="020B0604020202020204" pitchFamily="34" charset="0"/>
              </a:rPr>
              <a:t>Her Majesty’s Prison and Probation Service (HMPPS) is an Executive Agency of the Ministry of Justice. Our role is to commission and provide offender management services in the community and in custody ensuring best value for money from public resources. </a:t>
            </a:r>
          </a:p>
          <a:p>
            <a:pPr algn="ctr">
              <a:defRPr/>
            </a:pPr>
            <a:endParaRPr lang="en-GB" b="1" dirty="0">
              <a:latin typeface="Arial" panose="020B0604020202020204" pitchFamily="34" charset="0"/>
              <a:cs typeface="Arial" panose="020B0604020202020204" pitchFamily="34" charset="0"/>
            </a:endParaRPr>
          </a:p>
          <a:p>
            <a:pPr algn="ctr">
              <a:defRPr/>
            </a:pPr>
            <a:endParaRPr lang="en-GB" b="1" dirty="0">
              <a:latin typeface="Arial" panose="020B0604020202020204" pitchFamily="34" charset="0"/>
              <a:cs typeface="Arial" panose="020B0604020202020204" pitchFamily="34" charset="0"/>
            </a:endParaRPr>
          </a:p>
          <a:p>
            <a:pPr>
              <a:defRPr/>
            </a:pPr>
            <a:r>
              <a:rPr lang="en-GB" dirty="0">
                <a:latin typeface="Arial" panose="020B0604020202020204" pitchFamily="34" charset="0"/>
                <a:cs typeface="Arial" panose="020B0604020202020204" pitchFamily="34" charset="0"/>
              </a:rPr>
              <a:t>We are responsible for:</a:t>
            </a:r>
          </a:p>
          <a:p>
            <a:pPr>
              <a:defRP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protecting the public</a:t>
            </a:r>
          </a:p>
          <a:p>
            <a:pPr marL="285750" indent="-2857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reducing reoffending</a:t>
            </a:r>
          </a:p>
          <a:p>
            <a:pPr marL="285750" indent="-2857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delivering the punishment and orders of the Courts</a:t>
            </a:r>
          </a:p>
          <a:p>
            <a:pPr marL="285750" indent="-2857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supporting rehabilitation by helping offenders to reform their lives</a:t>
            </a:r>
          </a:p>
          <a:p>
            <a:endParaRPr lang="en-GB" dirty="0"/>
          </a:p>
        </p:txBody>
      </p:sp>
      <p:sp>
        <p:nvSpPr>
          <p:cNvPr id="5" name="Title 4">
            <a:extLst>
              <a:ext uri="{FF2B5EF4-FFF2-40B4-BE49-F238E27FC236}">
                <a16:creationId xmlns:a16="http://schemas.microsoft.com/office/drawing/2014/main" id="{9B52691B-EF57-4E0B-8380-2AB8A1946B3D}"/>
              </a:ext>
            </a:extLst>
          </p:cNvPr>
          <p:cNvSpPr>
            <a:spLocks noGrp="1"/>
          </p:cNvSpPr>
          <p:nvPr>
            <p:ph type="title"/>
          </p:nvPr>
        </p:nvSpPr>
        <p:spPr/>
        <p:txBody>
          <a:bodyPr/>
          <a:lstStyle/>
          <a:p>
            <a:r>
              <a:rPr lang="en-GB" dirty="0"/>
              <a:t>The Department</a:t>
            </a:r>
          </a:p>
        </p:txBody>
      </p:sp>
    </p:spTree>
    <p:extLst>
      <p:ext uri="{BB962C8B-B14F-4D97-AF65-F5344CB8AC3E}">
        <p14:creationId xmlns:p14="http://schemas.microsoft.com/office/powerpoint/2010/main" val="3889827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6FC35E-1A03-4CCC-8DC4-CE6A8555DF14}"/>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30</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67502360-2531-4740-AA00-265CAB74FC75}"/>
              </a:ext>
            </a:extLst>
          </p:cNvPr>
          <p:cNvSpPr>
            <a:spLocks noGrp="1"/>
          </p:cNvSpPr>
          <p:nvPr>
            <p:ph idx="1"/>
          </p:nvPr>
        </p:nvSpPr>
        <p:spPr>
          <a:xfrm>
            <a:off x="1992790" y="1047185"/>
            <a:ext cx="8208000" cy="5377679"/>
          </a:xfrm>
        </p:spPr>
        <p:txBody>
          <a:bodyPr>
            <a:normAutofit fontScale="85000" lnSpcReduction="10000"/>
          </a:bodyPr>
          <a:lstStyle/>
          <a:p>
            <a:r>
              <a:rPr lang="en-GB" dirty="0"/>
              <a:t>Join one of our </a:t>
            </a:r>
            <a:r>
              <a:rPr lang="en-GB" b="1" dirty="0"/>
              <a:t>staff networks </a:t>
            </a:r>
            <a:r>
              <a:rPr lang="en-GB" dirty="0"/>
              <a:t>– </a:t>
            </a:r>
          </a:p>
          <a:p>
            <a:pPr marL="537750" lvl="1" indent="-285750">
              <a:buFont typeface="Wingdings" panose="05000000000000000000" pitchFamily="2" charset="2"/>
              <a:buChar char="v"/>
            </a:pPr>
            <a:r>
              <a:rPr lang="en-GB" dirty="0"/>
              <a:t>RISE (Racial Inclusion and Striving for Equality)</a:t>
            </a:r>
          </a:p>
          <a:p>
            <a:pPr marL="537750" lvl="1" indent="-285750">
              <a:buFont typeface="Wingdings" panose="05000000000000000000" pitchFamily="2" charset="2"/>
              <a:buChar char="v"/>
            </a:pPr>
            <a:r>
              <a:rPr lang="en-GB" dirty="0"/>
              <a:t>DAWN (Disability Advocacy and Wellbeing Network)</a:t>
            </a:r>
          </a:p>
          <a:p>
            <a:pPr marL="537750" lvl="1" indent="-285750">
              <a:buFont typeface="Wingdings" panose="05000000000000000000" pitchFamily="2" charset="2"/>
              <a:buChar char="v"/>
            </a:pPr>
            <a:r>
              <a:rPr lang="en-GB" dirty="0" err="1"/>
              <a:t>PiPP</a:t>
            </a:r>
            <a:r>
              <a:rPr lang="en-GB" dirty="0"/>
              <a:t> (Pride in Prison and Probation)</a:t>
            </a:r>
          </a:p>
          <a:p>
            <a:pPr marL="537750" lvl="1" indent="-285750">
              <a:buFont typeface="Wingdings" panose="05000000000000000000" pitchFamily="2" charset="2"/>
              <a:buChar char="v"/>
            </a:pPr>
            <a:r>
              <a:rPr lang="en-GB" dirty="0"/>
              <a:t>Able network </a:t>
            </a:r>
          </a:p>
          <a:p>
            <a:pPr marL="537750" lvl="1" indent="-285750">
              <a:buFont typeface="Wingdings" panose="05000000000000000000" pitchFamily="2" charset="2"/>
              <a:buChar char="v"/>
            </a:pPr>
            <a:r>
              <a:rPr lang="en-GB" dirty="0"/>
              <a:t>Carers Network</a:t>
            </a:r>
          </a:p>
          <a:p>
            <a:pPr marL="537750" lvl="1" indent="-285750">
              <a:buFont typeface="Wingdings" panose="05000000000000000000" pitchFamily="2" charset="2"/>
              <a:buChar char="v"/>
            </a:pPr>
            <a:r>
              <a:rPr lang="en-GB" dirty="0"/>
              <a:t>Christians in Ministry of Justice</a:t>
            </a:r>
          </a:p>
          <a:p>
            <a:pPr marL="537750" lvl="1" indent="-285750">
              <a:buFont typeface="Wingdings" panose="05000000000000000000" pitchFamily="2" charset="2"/>
              <a:buChar char="v"/>
            </a:pPr>
            <a:r>
              <a:rPr lang="en-GB" dirty="0"/>
              <a:t>Frontline Staff Network</a:t>
            </a:r>
          </a:p>
          <a:p>
            <a:pPr marL="537750" lvl="1" indent="-285750">
              <a:buFont typeface="Wingdings" panose="05000000000000000000" pitchFamily="2" charset="2"/>
              <a:buChar char="v"/>
            </a:pPr>
            <a:r>
              <a:rPr lang="en-GB" dirty="0"/>
              <a:t>Gender Equality Network</a:t>
            </a:r>
          </a:p>
          <a:p>
            <a:pPr marL="537750" lvl="1" indent="-285750">
              <a:buFont typeface="Wingdings" panose="05000000000000000000" pitchFamily="2" charset="2"/>
              <a:buChar char="v"/>
            </a:pPr>
            <a:r>
              <a:rPr lang="en-GB" dirty="0"/>
              <a:t>Humanists in Ministry of Justice</a:t>
            </a:r>
          </a:p>
          <a:p>
            <a:pPr marL="537750" lvl="1" indent="-285750">
              <a:buFont typeface="Wingdings" panose="05000000000000000000" pitchFamily="2" charset="2"/>
              <a:buChar char="v"/>
            </a:pPr>
            <a:r>
              <a:rPr lang="en-GB" dirty="0"/>
              <a:t>Job-Share Network</a:t>
            </a:r>
          </a:p>
          <a:p>
            <a:pPr marL="537750" lvl="1" indent="-285750">
              <a:buFont typeface="Wingdings" panose="05000000000000000000" pitchFamily="2" charset="2"/>
              <a:buChar char="v"/>
            </a:pPr>
            <a:r>
              <a:rPr lang="en-GB" dirty="0"/>
              <a:t>EU Nationals Network</a:t>
            </a:r>
          </a:p>
          <a:p>
            <a:pPr marL="537750" lvl="1" indent="-285750">
              <a:buFont typeface="Wingdings" panose="05000000000000000000" pitchFamily="2" charset="2"/>
              <a:buChar char="v"/>
            </a:pPr>
            <a:r>
              <a:rPr lang="en-GB" dirty="0"/>
              <a:t>Muslim Network</a:t>
            </a:r>
          </a:p>
          <a:p>
            <a:pPr marL="537750" lvl="1" indent="-285750">
              <a:buFont typeface="Wingdings" panose="05000000000000000000" pitchFamily="2" charset="2"/>
              <a:buChar char="v"/>
            </a:pPr>
            <a:r>
              <a:rPr lang="en-GB" dirty="0"/>
              <a:t>Parents Network</a:t>
            </a:r>
          </a:p>
          <a:p>
            <a:pPr marL="537750" lvl="1" indent="-285750">
              <a:buFont typeface="Wingdings" panose="05000000000000000000" pitchFamily="2" charset="2"/>
              <a:buChar char="v"/>
            </a:pPr>
            <a:r>
              <a:rPr lang="en-GB" dirty="0"/>
              <a:t>PROUD (People from Diverse Racial Origins Uniting the Department)</a:t>
            </a:r>
          </a:p>
          <a:p>
            <a:pPr marL="537750" lvl="1" indent="-285750">
              <a:buFont typeface="Wingdings" panose="05000000000000000000" pitchFamily="2" charset="2"/>
              <a:buChar char="v"/>
            </a:pPr>
            <a:r>
              <a:rPr lang="en-GB" dirty="0"/>
              <a:t>Safe Space Forum</a:t>
            </a:r>
          </a:p>
          <a:p>
            <a:pPr marL="537750" lvl="1" indent="-285750">
              <a:buFont typeface="Wingdings" panose="05000000000000000000" pitchFamily="2" charset="2"/>
              <a:buChar char="v"/>
            </a:pPr>
            <a:r>
              <a:rPr lang="en-GB" dirty="0"/>
              <a:t>Spirit</a:t>
            </a:r>
          </a:p>
          <a:p>
            <a:pPr marL="537750" lvl="1" indent="-285750">
              <a:buFont typeface="Wingdings" panose="05000000000000000000" pitchFamily="2" charset="2"/>
              <a:buChar char="v"/>
            </a:pPr>
            <a:r>
              <a:rPr lang="en-GB" dirty="0"/>
              <a:t>Supporting the Workplace in Menopause</a:t>
            </a:r>
          </a:p>
          <a:p>
            <a:pPr marL="537750" lvl="1" indent="-285750">
              <a:buFont typeface="Wingdings" panose="05000000000000000000" pitchFamily="2" charset="2"/>
              <a:buChar char="v"/>
            </a:pPr>
            <a:r>
              <a:rPr lang="en-GB" dirty="0"/>
              <a:t>The Civil Service Jewish Network</a:t>
            </a:r>
          </a:p>
          <a:p>
            <a:endParaRPr lang="en-GB" b="1" dirty="0"/>
          </a:p>
        </p:txBody>
      </p:sp>
      <p:sp>
        <p:nvSpPr>
          <p:cNvPr id="5" name="Title 4">
            <a:extLst>
              <a:ext uri="{FF2B5EF4-FFF2-40B4-BE49-F238E27FC236}">
                <a16:creationId xmlns:a16="http://schemas.microsoft.com/office/drawing/2014/main" id="{5DAF0C01-95EE-420F-BDB5-B2D4F62C8863}"/>
              </a:ext>
            </a:extLst>
          </p:cNvPr>
          <p:cNvSpPr>
            <a:spLocks noGrp="1"/>
          </p:cNvSpPr>
          <p:nvPr>
            <p:ph type="title"/>
          </p:nvPr>
        </p:nvSpPr>
        <p:spPr/>
        <p:txBody>
          <a:bodyPr/>
          <a:lstStyle/>
          <a:p>
            <a:r>
              <a:rPr lang="en-GB" dirty="0"/>
              <a:t>Diversity and Fair Treatment</a:t>
            </a:r>
          </a:p>
        </p:txBody>
      </p:sp>
    </p:spTree>
    <p:extLst>
      <p:ext uri="{BB962C8B-B14F-4D97-AF65-F5344CB8AC3E}">
        <p14:creationId xmlns:p14="http://schemas.microsoft.com/office/powerpoint/2010/main" val="3289281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4FAB5-BDA1-419E-AF4B-520532A484BF}"/>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31</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8C06BC51-814E-4B34-B8C7-E83BCD63EEEC}"/>
              </a:ext>
            </a:extLst>
          </p:cNvPr>
          <p:cNvSpPr>
            <a:spLocks noGrp="1"/>
          </p:cNvSpPr>
          <p:nvPr>
            <p:ph idx="1"/>
          </p:nvPr>
        </p:nvSpPr>
        <p:spPr/>
        <p:txBody>
          <a:bodyPr/>
          <a:lstStyle/>
          <a:p>
            <a:pPr marL="285750" indent="-285750">
              <a:buFont typeface="Arial" panose="020B0604020202020204" pitchFamily="34" charset="0"/>
              <a:buChar char="•"/>
            </a:pPr>
            <a:r>
              <a:rPr lang="en-GB" dirty="0"/>
              <a:t>Access to Civil Service </a:t>
            </a:r>
            <a:r>
              <a:rPr lang="en-GB" b="1" dirty="0"/>
              <a:t>diversity talent programmes.</a:t>
            </a:r>
            <a:endParaRPr lang="en-GB" dirty="0"/>
          </a:p>
          <a:p>
            <a:pPr marL="285750" indent="-285750" algn="just">
              <a:buFont typeface="Arial" panose="020B0604020202020204" pitchFamily="34" charset="0"/>
              <a:buChar char="•"/>
            </a:pPr>
            <a:r>
              <a:rPr lang="en-GB" b="1" dirty="0"/>
              <a:t>Help for disabled employees </a:t>
            </a:r>
            <a:r>
              <a:rPr lang="en-GB" dirty="0"/>
              <a:t>– Assistive technology is available as required.</a:t>
            </a:r>
          </a:p>
          <a:p>
            <a:pPr marL="285750" indent="-285750" algn="just">
              <a:buFont typeface="Arial" panose="020B0604020202020204" pitchFamily="34" charset="0"/>
              <a:buChar char="•"/>
            </a:pPr>
            <a:r>
              <a:rPr lang="en-GB" dirty="0"/>
              <a:t>The </a:t>
            </a:r>
            <a:r>
              <a:rPr lang="en-GB" b="1" dirty="0"/>
              <a:t>workplace adjustments passport </a:t>
            </a:r>
            <a:r>
              <a:rPr lang="en-GB" dirty="0"/>
              <a:t>allows managers and staff to document workplace adjustments, having the information readily available should the employee or their manager leave. </a:t>
            </a:r>
          </a:p>
          <a:p>
            <a:pPr marL="285750" indent="-285750" algn="just">
              <a:buFont typeface="Arial" panose="020B0604020202020204" pitchFamily="34" charset="0"/>
              <a:buChar char="•"/>
            </a:pPr>
            <a:r>
              <a:rPr lang="en-GB" dirty="0"/>
              <a:t>The </a:t>
            </a:r>
            <a:r>
              <a:rPr lang="en-GB" b="1" dirty="0"/>
              <a:t>carers passport </a:t>
            </a:r>
            <a:r>
              <a:rPr lang="en-GB" dirty="0"/>
              <a:t>allows managers and staff to document any agreements made to support carers in the workplace.</a:t>
            </a:r>
          </a:p>
          <a:p>
            <a:endParaRPr lang="en-GB" dirty="0"/>
          </a:p>
        </p:txBody>
      </p:sp>
      <p:sp>
        <p:nvSpPr>
          <p:cNvPr id="5" name="Title 4">
            <a:extLst>
              <a:ext uri="{FF2B5EF4-FFF2-40B4-BE49-F238E27FC236}">
                <a16:creationId xmlns:a16="http://schemas.microsoft.com/office/drawing/2014/main" id="{FD30D4E9-ADC7-4377-9536-1DB65C072CA0}"/>
              </a:ext>
            </a:extLst>
          </p:cNvPr>
          <p:cNvSpPr>
            <a:spLocks noGrp="1"/>
          </p:cNvSpPr>
          <p:nvPr>
            <p:ph type="title"/>
          </p:nvPr>
        </p:nvSpPr>
        <p:spPr/>
        <p:txBody>
          <a:bodyPr/>
          <a:lstStyle/>
          <a:p>
            <a:r>
              <a:rPr lang="en-GB" dirty="0"/>
              <a:t>Diversity and Fair Treatment</a:t>
            </a:r>
          </a:p>
        </p:txBody>
      </p:sp>
    </p:spTree>
    <p:extLst>
      <p:ext uri="{BB962C8B-B14F-4D97-AF65-F5344CB8AC3E}">
        <p14:creationId xmlns:p14="http://schemas.microsoft.com/office/powerpoint/2010/main" val="2650656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EEF17B-4590-4106-974B-3B88916E2DB1}"/>
              </a:ext>
            </a:extLst>
          </p:cNvPr>
          <p:cNvPicPr>
            <a:picLocks noChangeAspect="1"/>
          </p:cNvPicPr>
          <p:nvPr/>
        </p:nvPicPr>
        <p:blipFill>
          <a:blip r:embed="rId2"/>
          <a:stretch>
            <a:fillRect/>
          </a:stretch>
        </p:blipFill>
        <p:spPr>
          <a:xfrm>
            <a:off x="1645650" y="979485"/>
            <a:ext cx="4450351" cy="4245523"/>
          </a:xfrm>
          <a:prstGeom prst="rect">
            <a:avLst/>
          </a:prstGeom>
        </p:spPr>
      </p:pic>
      <p:sp>
        <p:nvSpPr>
          <p:cNvPr id="2" name="Slide Number Placeholder 1">
            <a:extLst>
              <a:ext uri="{FF2B5EF4-FFF2-40B4-BE49-F238E27FC236}">
                <a16:creationId xmlns:a16="http://schemas.microsoft.com/office/drawing/2014/main" id="{2EB4BEE6-4A51-47CB-BB72-EA6894EBD2DA}"/>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4</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77CECD8E-3C8E-4142-9FA0-64C2F3F485DB}"/>
              </a:ext>
            </a:extLst>
          </p:cNvPr>
          <p:cNvSpPr>
            <a:spLocks noGrp="1"/>
          </p:cNvSpPr>
          <p:nvPr>
            <p:ph idx="1"/>
          </p:nvPr>
        </p:nvSpPr>
        <p:spPr>
          <a:xfrm>
            <a:off x="6493042" y="2526633"/>
            <a:ext cx="3707748" cy="3345031"/>
          </a:xfrm>
        </p:spPr>
        <p:txBody>
          <a:bodyPr/>
          <a:lstStyle/>
          <a:p>
            <a:pPr algn="just"/>
            <a:r>
              <a:rPr lang="en-GB" dirty="0"/>
              <a:t>Working together to protect the public and help people lead law-abiding and positive lives.</a:t>
            </a:r>
          </a:p>
        </p:txBody>
      </p:sp>
      <p:sp>
        <p:nvSpPr>
          <p:cNvPr id="5" name="Title 4">
            <a:extLst>
              <a:ext uri="{FF2B5EF4-FFF2-40B4-BE49-F238E27FC236}">
                <a16:creationId xmlns:a16="http://schemas.microsoft.com/office/drawing/2014/main" id="{4252BB38-6CFC-4796-9028-5BB27A513110}"/>
              </a:ext>
            </a:extLst>
          </p:cNvPr>
          <p:cNvSpPr>
            <a:spLocks noGrp="1"/>
          </p:cNvSpPr>
          <p:nvPr>
            <p:ph type="title"/>
          </p:nvPr>
        </p:nvSpPr>
        <p:spPr/>
        <p:txBody>
          <a:bodyPr/>
          <a:lstStyle/>
          <a:p>
            <a:r>
              <a:rPr lang="en-GB" dirty="0"/>
              <a:t>Our Vision</a:t>
            </a:r>
          </a:p>
        </p:txBody>
      </p:sp>
    </p:spTree>
    <p:extLst>
      <p:ext uri="{BB962C8B-B14F-4D97-AF65-F5344CB8AC3E}">
        <p14:creationId xmlns:p14="http://schemas.microsoft.com/office/powerpoint/2010/main" val="24917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1AF54-9A4F-4A8B-857F-A4C877D28B2B}"/>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5</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F06FA52C-5047-4348-8E0B-48207197C792}"/>
              </a:ext>
            </a:extLst>
          </p:cNvPr>
          <p:cNvSpPr>
            <a:spLocks noGrp="1"/>
          </p:cNvSpPr>
          <p:nvPr>
            <p:ph idx="1"/>
          </p:nvPr>
        </p:nvSpPr>
        <p:spPr>
          <a:xfrm>
            <a:off x="1990249" y="2314612"/>
            <a:ext cx="8208000" cy="4163179"/>
          </a:xfrm>
        </p:spPr>
        <p:txBody>
          <a:bodyPr>
            <a:normAutofit/>
          </a:bodyPr>
          <a:lstStyle/>
          <a:p>
            <a:pPr>
              <a:defRPr/>
            </a:pPr>
            <a:r>
              <a:rPr lang="en-GB" b="1" dirty="0">
                <a:solidFill>
                  <a:srgbClr val="00B050"/>
                </a:solidFill>
              </a:rPr>
              <a:t>Purpose</a:t>
            </a:r>
            <a:r>
              <a:rPr lang="en-GB" dirty="0"/>
              <a:t> – We implement the sentences and orders of the Courts. We prevent victims by changing lives.</a:t>
            </a:r>
            <a:br>
              <a:rPr lang="en-GB" dirty="0"/>
            </a:br>
            <a:br>
              <a:rPr lang="en-GB" dirty="0"/>
            </a:br>
            <a:r>
              <a:rPr lang="en-GB" b="1" dirty="0">
                <a:solidFill>
                  <a:srgbClr val="FF6699"/>
                </a:solidFill>
              </a:rPr>
              <a:t>Humanity</a:t>
            </a:r>
            <a:r>
              <a:rPr lang="en-GB" dirty="0"/>
              <a:t> – We believe that lives can change for the better. We work to encourage hope and to provide opportunities for rehabilitation. We treat everyone with decency and respect.</a:t>
            </a:r>
            <a:br>
              <a:rPr lang="en-GB" dirty="0"/>
            </a:br>
            <a:br>
              <a:rPr lang="en-GB" dirty="0"/>
            </a:br>
            <a:r>
              <a:rPr lang="en-GB" b="1" dirty="0">
                <a:solidFill>
                  <a:srgbClr val="0070C0"/>
                </a:solidFill>
              </a:rPr>
              <a:t>Openness</a:t>
            </a:r>
            <a:r>
              <a:rPr lang="en-GB" dirty="0"/>
              <a:t> – We are fair. We know that clear and just decisions make a difference in our work. We are transparent about what we do and look to learn and innovate to do better.</a:t>
            </a:r>
            <a:br>
              <a:rPr lang="en-GB" dirty="0"/>
            </a:br>
            <a:br>
              <a:rPr lang="en-GB" dirty="0"/>
            </a:br>
            <a:r>
              <a:rPr lang="en-GB" b="1" dirty="0">
                <a:solidFill>
                  <a:srgbClr val="7030A0"/>
                </a:solidFill>
              </a:rPr>
              <a:t>Together</a:t>
            </a:r>
            <a:r>
              <a:rPr lang="en-GB" dirty="0"/>
              <a:t> – We value diversity. We work across prisons, probation and youth custody and with our partners and providers to make a positive difference to communities.</a:t>
            </a:r>
          </a:p>
        </p:txBody>
      </p:sp>
      <p:sp>
        <p:nvSpPr>
          <p:cNvPr id="5" name="Title 4">
            <a:extLst>
              <a:ext uri="{FF2B5EF4-FFF2-40B4-BE49-F238E27FC236}">
                <a16:creationId xmlns:a16="http://schemas.microsoft.com/office/drawing/2014/main" id="{C11D0032-769F-4169-8801-9FFEA0C738B5}"/>
              </a:ext>
            </a:extLst>
          </p:cNvPr>
          <p:cNvSpPr>
            <a:spLocks noGrp="1"/>
          </p:cNvSpPr>
          <p:nvPr>
            <p:ph type="title"/>
          </p:nvPr>
        </p:nvSpPr>
        <p:spPr/>
        <p:txBody>
          <a:bodyPr/>
          <a:lstStyle/>
          <a:p>
            <a:r>
              <a:rPr lang="en-GB" dirty="0"/>
              <a:t>Our Values</a:t>
            </a:r>
          </a:p>
        </p:txBody>
      </p:sp>
      <p:pic>
        <p:nvPicPr>
          <p:cNvPr id="7" name="Picture 6">
            <a:extLst>
              <a:ext uri="{FF2B5EF4-FFF2-40B4-BE49-F238E27FC236}">
                <a16:creationId xmlns:a16="http://schemas.microsoft.com/office/drawing/2014/main" id="{9C22FE35-82C0-4903-A7B4-38AAFA06B4CF}"/>
              </a:ext>
            </a:extLst>
          </p:cNvPr>
          <p:cNvPicPr>
            <a:picLocks noChangeAspect="1"/>
          </p:cNvPicPr>
          <p:nvPr/>
        </p:nvPicPr>
        <p:blipFill>
          <a:blip r:embed="rId2"/>
          <a:stretch>
            <a:fillRect/>
          </a:stretch>
        </p:blipFill>
        <p:spPr>
          <a:xfrm>
            <a:off x="3395663" y="1178569"/>
            <a:ext cx="4486275" cy="828675"/>
          </a:xfrm>
          <a:prstGeom prst="rect">
            <a:avLst/>
          </a:prstGeom>
        </p:spPr>
      </p:pic>
    </p:spTree>
    <p:extLst>
      <p:ext uri="{BB962C8B-B14F-4D97-AF65-F5344CB8AC3E}">
        <p14:creationId xmlns:p14="http://schemas.microsoft.com/office/powerpoint/2010/main" val="2736126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CCBAF0-FC9E-47D4-9580-89EE12F2FEB8}"/>
              </a:ext>
            </a:extLst>
          </p:cNvPr>
          <p:cNvPicPr>
            <a:picLocks noChangeAspect="1"/>
          </p:cNvPicPr>
          <p:nvPr/>
        </p:nvPicPr>
        <p:blipFill>
          <a:blip r:embed="rId2"/>
          <a:stretch>
            <a:fillRect/>
          </a:stretch>
        </p:blipFill>
        <p:spPr>
          <a:xfrm>
            <a:off x="3089455" y="721896"/>
            <a:ext cx="5322240" cy="5156737"/>
          </a:xfrm>
          <a:prstGeom prst="rect">
            <a:avLst/>
          </a:prstGeom>
        </p:spPr>
      </p:pic>
      <p:sp>
        <p:nvSpPr>
          <p:cNvPr id="5" name="Title 4">
            <a:extLst>
              <a:ext uri="{FF2B5EF4-FFF2-40B4-BE49-F238E27FC236}">
                <a16:creationId xmlns:a16="http://schemas.microsoft.com/office/drawing/2014/main" id="{C64C50B5-E2DC-4834-A23F-73B0746603FC}"/>
              </a:ext>
            </a:extLst>
          </p:cNvPr>
          <p:cNvSpPr>
            <a:spLocks noGrp="1"/>
          </p:cNvSpPr>
          <p:nvPr>
            <p:ph type="title"/>
          </p:nvPr>
        </p:nvSpPr>
        <p:spPr>
          <a:xfrm>
            <a:off x="1992000" y="421295"/>
            <a:ext cx="8208000" cy="601200"/>
          </a:xfrm>
        </p:spPr>
        <p:txBody>
          <a:bodyPr/>
          <a:lstStyle/>
          <a:p>
            <a:r>
              <a:rPr lang="en-GB" sz="2000" dirty="0"/>
              <a:t>Our People Plan Commitments</a:t>
            </a:r>
            <a:endParaRPr lang="en-GB" dirty="0"/>
          </a:p>
        </p:txBody>
      </p:sp>
    </p:spTree>
    <p:extLst>
      <p:ext uri="{BB962C8B-B14F-4D97-AF65-F5344CB8AC3E}">
        <p14:creationId xmlns:p14="http://schemas.microsoft.com/office/powerpoint/2010/main" val="91999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967C3F-CCFB-4D06-8808-84F59C50C69D}"/>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7</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535B916B-C499-4B8D-AF38-B01E7BB7A6BB}"/>
              </a:ext>
            </a:extLst>
          </p:cNvPr>
          <p:cNvSpPr>
            <a:spLocks noGrp="1"/>
          </p:cNvSpPr>
          <p:nvPr>
            <p:ph idx="1"/>
          </p:nvPr>
        </p:nvSpPr>
        <p:spPr>
          <a:xfrm>
            <a:off x="1990249" y="1170975"/>
            <a:ext cx="8208000" cy="4824479"/>
          </a:xfrm>
        </p:spPr>
        <p:txBody>
          <a:bodyPr/>
          <a:lstStyle/>
          <a:p>
            <a:r>
              <a:rPr lang="en-GB" dirty="0"/>
              <a:t>We’re responsible for:</a:t>
            </a:r>
          </a:p>
          <a:p>
            <a:pPr algn="just"/>
            <a:endParaRPr lang="en-GB" dirty="0"/>
          </a:p>
          <a:p>
            <a:pPr marL="285750" indent="-285750" algn="just">
              <a:buFont typeface="Arial" panose="020B0604020202020204" pitchFamily="34" charset="0"/>
              <a:buChar char="•"/>
            </a:pPr>
            <a:r>
              <a:rPr lang="en-GB" dirty="0"/>
              <a:t>preparing pre-sentence reports for courts, to help them select the most appropriate sentence</a:t>
            </a:r>
          </a:p>
          <a:p>
            <a:pPr marL="285750" indent="-285750" algn="just">
              <a:buFont typeface="Arial" panose="020B0604020202020204" pitchFamily="34" charset="0"/>
              <a:buChar char="•"/>
            </a:pPr>
            <a:r>
              <a:rPr lang="en-GB" dirty="0"/>
              <a:t>managing approved premises for offenders with a residence requirement on their sentence</a:t>
            </a:r>
          </a:p>
          <a:p>
            <a:pPr marL="285750" indent="-285750" algn="just">
              <a:buFont typeface="Arial" panose="020B0604020202020204" pitchFamily="34" charset="0"/>
              <a:buChar char="•"/>
            </a:pPr>
            <a:r>
              <a:rPr lang="en-GB" dirty="0"/>
              <a:t>assessing offenders in prison to prepare them for release on licence to the community, when they will come under our supervision</a:t>
            </a:r>
          </a:p>
          <a:p>
            <a:pPr marL="285750" indent="-285750" algn="just">
              <a:buFont typeface="Arial" panose="020B0604020202020204" pitchFamily="34" charset="0"/>
              <a:buChar char="•"/>
            </a:pPr>
            <a:r>
              <a:rPr lang="en-GB" dirty="0"/>
              <a:t>helping all offenders serving sentences in the community to meet the requirements ordered by the courts</a:t>
            </a:r>
          </a:p>
          <a:p>
            <a:pPr marL="285750" indent="-285750" algn="just">
              <a:buFont typeface="Arial" panose="020B0604020202020204" pitchFamily="34" charset="0"/>
              <a:buChar char="•"/>
            </a:pPr>
            <a:r>
              <a:rPr lang="en-GB" dirty="0"/>
              <a:t>communicating with and prioritising the wellbeing of victims of serious sexual and violent offences, when the offender has received a prison sentence of 12 months or more, or is detained as a mental health patient</a:t>
            </a:r>
          </a:p>
        </p:txBody>
      </p:sp>
      <p:sp>
        <p:nvSpPr>
          <p:cNvPr id="5" name="Title 4">
            <a:extLst>
              <a:ext uri="{FF2B5EF4-FFF2-40B4-BE49-F238E27FC236}">
                <a16:creationId xmlns:a16="http://schemas.microsoft.com/office/drawing/2014/main" id="{C57DA22F-29EB-444A-A2F3-21DA0F149FE7}"/>
              </a:ext>
            </a:extLst>
          </p:cNvPr>
          <p:cNvSpPr>
            <a:spLocks noGrp="1"/>
          </p:cNvSpPr>
          <p:nvPr>
            <p:ph type="title"/>
          </p:nvPr>
        </p:nvSpPr>
        <p:spPr/>
        <p:txBody>
          <a:bodyPr/>
          <a:lstStyle/>
          <a:p>
            <a:r>
              <a:rPr lang="en-GB" dirty="0"/>
              <a:t>Our Responsibilities</a:t>
            </a:r>
          </a:p>
        </p:txBody>
      </p:sp>
    </p:spTree>
    <p:extLst>
      <p:ext uri="{BB962C8B-B14F-4D97-AF65-F5344CB8AC3E}">
        <p14:creationId xmlns:p14="http://schemas.microsoft.com/office/powerpoint/2010/main" val="3692629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C576D4-99D0-452D-B0C8-CC38366CAFC3}"/>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8</a:t>
            </a:fld>
            <a:endParaRPr lang="en-GB">
              <a:solidFill>
                <a:prstClr val="white"/>
              </a:solidFill>
              <a:latin typeface="Arial"/>
            </a:endParaRPr>
          </a:p>
        </p:txBody>
      </p:sp>
      <p:sp>
        <p:nvSpPr>
          <p:cNvPr id="8" name="Title 4">
            <a:extLst>
              <a:ext uri="{FF2B5EF4-FFF2-40B4-BE49-F238E27FC236}">
                <a16:creationId xmlns:a16="http://schemas.microsoft.com/office/drawing/2014/main" id="{A0B43C24-6561-432A-BC4F-DB89BFA1CA3A}"/>
              </a:ext>
            </a:extLst>
          </p:cNvPr>
          <p:cNvSpPr txBox="1">
            <a:spLocks/>
          </p:cNvSpPr>
          <p:nvPr/>
        </p:nvSpPr>
        <p:spPr>
          <a:xfrm>
            <a:off x="631430" y="269529"/>
            <a:ext cx="10944000" cy="601200"/>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2000" b="1" kern="1200">
                <a:solidFill>
                  <a:schemeClr val="accent1"/>
                </a:solidFill>
                <a:latin typeface="+mj-lt"/>
                <a:ea typeface="+mj-ea"/>
                <a:cs typeface="+mj-cs"/>
              </a:defRPr>
            </a:lvl1pPr>
          </a:lstStyle>
          <a:p>
            <a:r>
              <a:rPr lang="en-GB" dirty="0"/>
              <a:t>Our Senior Leadership Team</a:t>
            </a:r>
          </a:p>
        </p:txBody>
      </p:sp>
      <p:grpSp>
        <p:nvGrpSpPr>
          <p:cNvPr id="11" name="Group 10">
            <a:extLst>
              <a:ext uri="{FF2B5EF4-FFF2-40B4-BE49-F238E27FC236}">
                <a16:creationId xmlns:a16="http://schemas.microsoft.com/office/drawing/2014/main" id="{D36DA97B-0EC3-4C57-BF7E-9B8028C65421}"/>
              </a:ext>
            </a:extLst>
          </p:cNvPr>
          <p:cNvGrpSpPr/>
          <p:nvPr/>
        </p:nvGrpSpPr>
        <p:grpSpPr>
          <a:xfrm>
            <a:off x="1659246" y="2008243"/>
            <a:ext cx="8554017" cy="2425661"/>
            <a:chOff x="324119" y="1980217"/>
            <a:chExt cx="8554017" cy="2425661"/>
          </a:xfrm>
        </p:grpSpPr>
        <p:grpSp>
          <p:nvGrpSpPr>
            <p:cNvPr id="12" name="Group 11">
              <a:extLst>
                <a:ext uri="{FF2B5EF4-FFF2-40B4-BE49-F238E27FC236}">
                  <a16:creationId xmlns:a16="http://schemas.microsoft.com/office/drawing/2014/main" id="{A9967CD6-559F-4C12-ABF0-031B10938FDD}"/>
                </a:ext>
              </a:extLst>
            </p:cNvPr>
            <p:cNvGrpSpPr/>
            <p:nvPr/>
          </p:nvGrpSpPr>
          <p:grpSpPr>
            <a:xfrm>
              <a:off x="324119" y="1980217"/>
              <a:ext cx="2030413" cy="2425661"/>
              <a:chOff x="1214456" y="2000871"/>
              <a:chExt cx="2030413" cy="2425661"/>
            </a:xfrm>
          </p:grpSpPr>
          <p:sp>
            <p:nvSpPr>
              <p:cNvPr id="22" name="Rectangle 7">
                <a:extLst>
                  <a:ext uri="{FF2B5EF4-FFF2-40B4-BE49-F238E27FC236}">
                    <a16:creationId xmlns:a16="http://schemas.microsoft.com/office/drawing/2014/main" id="{CDED8F4E-6F0C-45A8-A022-2B3A23E01987}"/>
                  </a:ext>
                </a:extLst>
              </p:cNvPr>
              <p:cNvSpPr>
                <a:spLocks noChangeArrowheads="1"/>
              </p:cNvSpPr>
              <p:nvPr/>
            </p:nvSpPr>
            <p:spPr bwMode="auto">
              <a:xfrm>
                <a:off x="1214456" y="3410869"/>
                <a:ext cx="20304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r>
                  <a:rPr lang="en-GB" altLang="en-US" sz="1200" b="1" dirty="0">
                    <a:solidFill>
                      <a:srgbClr val="904199"/>
                    </a:solidFill>
                  </a:rPr>
                  <a:t>Dr Jo Farrar</a:t>
                </a:r>
              </a:p>
              <a:p>
                <a:endParaRPr lang="en-GB" altLang="en-US" sz="1200" b="1" dirty="0">
                  <a:solidFill>
                    <a:srgbClr val="904199"/>
                  </a:solidFill>
                </a:endParaRPr>
              </a:p>
              <a:p>
                <a:r>
                  <a:rPr lang="en-GB" altLang="en-US" sz="1200" dirty="0">
                    <a:solidFill>
                      <a:srgbClr val="904199"/>
                    </a:solidFill>
                  </a:rPr>
                  <a:t>Chief Executive Officer of Her Majesty’s Prison and Probation Service</a:t>
                </a:r>
              </a:p>
            </p:txBody>
          </p:sp>
          <p:pic>
            <p:nvPicPr>
              <p:cNvPr id="23" name="Picture 22">
                <a:extLst>
                  <a:ext uri="{FF2B5EF4-FFF2-40B4-BE49-F238E27FC236}">
                    <a16:creationId xmlns:a16="http://schemas.microsoft.com/office/drawing/2014/main" id="{8489374C-4E97-480C-A50D-A857929DA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456" y="2000871"/>
                <a:ext cx="1928477" cy="1285651"/>
              </a:xfrm>
              <a:prstGeom prst="rect">
                <a:avLst/>
              </a:prstGeom>
            </p:spPr>
          </p:pic>
        </p:grpSp>
        <p:grpSp>
          <p:nvGrpSpPr>
            <p:cNvPr id="13" name="Group 12">
              <a:extLst>
                <a:ext uri="{FF2B5EF4-FFF2-40B4-BE49-F238E27FC236}">
                  <a16:creationId xmlns:a16="http://schemas.microsoft.com/office/drawing/2014/main" id="{B3EF9893-6CD0-4E56-A362-FF29A1CA49E9}"/>
                </a:ext>
              </a:extLst>
            </p:cNvPr>
            <p:cNvGrpSpPr/>
            <p:nvPr/>
          </p:nvGrpSpPr>
          <p:grpSpPr>
            <a:xfrm>
              <a:off x="7001711" y="1980217"/>
              <a:ext cx="1876425" cy="2269914"/>
              <a:chOff x="6203968" y="1980217"/>
              <a:chExt cx="1876425" cy="2269914"/>
            </a:xfrm>
          </p:grpSpPr>
          <p:sp>
            <p:nvSpPr>
              <p:cNvPr id="20" name="Rectangle 19">
                <a:extLst>
                  <a:ext uri="{FF2B5EF4-FFF2-40B4-BE49-F238E27FC236}">
                    <a16:creationId xmlns:a16="http://schemas.microsoft.com/office/drawing/2014/main" id="{30266C1B-94A3-477F-845D-E79BA88C9880}"/>
                  </a:ext>
                </a:extLst>
              </p:cNvPr>
              <p:cNvSpPr>
                <a:spLocks noChangeArrowheads="1"/>
              </p:cNvSpPr>
              <p:nvPr/>
            </p:nvSpPr>
            <p:spPr bwMode="auto">
              <a:xfrm>
                <a:off x="6203968" y="3419134"/>
                <a:ext cx="1751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r>
                  <a:rPr lang="en-GB" altLang="en-US" sz="1200" b="1" dirty="0">
                    <a:solidFill>
                      <a:srgbClr val="904199"/>
                    </a:solidFill>
                  </a:rPr>
                  <a:t>Sarah Chand</a:t>
                </a:r>
              </a:p>
              <a:p>
                <a:endParaRPr lang="en-GB" altLang="en-US" sz="1200" b="1" dirty="0">
                  <a:solidFill>
                    <a:srgbClr val="904199"/>
                  </a:solidFill>
                </a:endParaRPr>
              </a:p>
              <a:p>
                <a:r>
                  <a:rPr lang="en-GB" altLang="en-US" sz="1200" dirty="0">
                    <a:solidFill>
                      <a:srgbClr val="904199"/>
                    </a:solidFill>
                  </a:rPr>
                  <a:t>West Midlands Region Probation Director</a:t>
                </a:r>
              </a:p>
            </p:txBody>
          </p:sp>
          <p:pic>
            <p:nvPicPr>
              <p:cNvPr id="21" name="Picture 2" descr="Sarah Chand (@NPS_Mids) | Twitter">
                <a:extLst>
                  <a:ext uri="{FF2B5EF4-FFF2-40B4-BE49-F238E27FC236}">
                    <a16:creationId xmlns:a16="http://schemas.microsoft.com/office/drawing/2014/main" id="{1A7A579C-0F47-424C-88D5-738CA1E586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383"/>
              <a:stretch/>
            </p:blipFill>
            <p:spPr bwMode="auto">
              <a:xfrm>
                <a:off x="6203968" y="1980217"/>
                <a:ext cx="1876425" cy="13063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2434CF39-7262-4F33-8407-052108CAED21}"/>
                </a:ext>
              </a:extLst>
            </p:cNvPr>
            <p:cNvGrpSpPr/>
            <p:nvPr/>
          </p:nvGrpSpPr>
          <p:grpSpPr>
            <a:xfrm>
              <a:off x="4806389" y="1980217"/>
              <a:ext cx="1896768" cy="2269914"/>
              <a:chOff x="4806389" y="1980217"/>
              <a:chExt cx="1896768" cy="2269914"/>
            </a:xfrm>
          </p:grpSpPr>
          <p:sp>
            <p:nvSpPr>
              <p:cNvPr id="18" name="Rectangle 17">
                <a:extLst>
                  <a:ext uri="{FF2B5EF4-FFF2-40B4-BE49-F238E27FC236}">
                    <a16:creationId xmlns:a16="http://schemas.microsoft.com/office/drawing/2014/main" id="{D27F381C-906E-4481-83FC-748EF1A63EFB}"/>
                  </a:ext>
                </a:extLst>
              </p:cNvPr>
              <p:cNvSpPr>
                <a:spLocks noChangeArrowheads="1"/>
              </p:cNvSpPr>
              <p:nvPr/>
            </p:nvSpPr>
            <p:spPr bwMode="auto">
              <a:xfrm>
                <a:off x="4806389" y="3419134"/>
                <a:ext cx="1751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r>
                  <a:rPr lang="en-GB" altLang="en-US" sz="1200" b="1" dirty="0">
                    <a:solidFill>
                      <a:srgbClr val="904199"/>
                    </a:solidFill>
                  </a:rPr>
                  <a:t>Sonia Flynn</a:t>
                </a:r>
              </a:p>
              <a:p>
                <a:endParaRPr lang="en-GB" altLang="en-US" sz="1200" b="1" dirty="0">
                  <a:solidFill>
                    <a:srgbClr val="904199"/>
                  </a:solidFill>
                </a:endParaRPr>
              </a:p>
              <a:p>
                <a:r>
                  <a:rPr lang="en-GB" altLang="en-US" sz="1200" dirty="0">
                    <a:solidFill>
                      <a:srgbClr val="904199"/>
                    </a:solidFill>
                  </a:rPr>
                  <a:t>Executive Director Chief Probation Officer</a:t>
                </a:r>
              </a:p>
            </p:txBody>
          </p:sp>
          <p:pic>
            <p:nvPicPr>
              <p:cNvPr id="19" name="Picture 18">
                <a:extLst>
                  <a:ext uri="{FF2B5EF4-FFF2-40B4-BE49-F238E27FC236}">
                    <a16:creationId xmlns:a16="http://schemas.microsoft.com/office/drawing/2014/main" id="{51E07F30-0782-485A-822F-1F8BEED6FCEA}"/>
                  </a:ext>
                </a:extLst>
              </p:cNvPr>
              <p:cNvPicPr>
                <a:picLocks noChangeAspect="1"/>
              </p:cNvPicPr>
              <p:nvPr/>
            </p:nvPicPr>
            <p:blipFill rotWithShape="1">
              <a:blip r:embed="rId4">
                <a:extLst>
                  <a:ext uri="{28A0092B-C50C-407E-A947-70E740481C1C}">
                    <a14:useLocalDpi xmlns:a14="http://schemas.microsoft.com/office/drawing/2010/main" val="0"/>
                  </a:ext>
                </a:extLst>
              </a:blip>
              <a:srcRect r="29423" b="28097"/>
              <a:stretch/>
            </p:blipFill>
            <p:spPr>
              <a:xfrm>
                <a:off x="4810248" y="1980217"/>
                <a:ext cx="1892909" cy="1285650"/>
              </a:xfrm>
              <a:prstGeom prst="rect">
                <a:avLst/>
              </a:prstGeom>
            </p:spPr>
          </p:pic>
        </p:grpSp>
        <p:grpSp>
          <p:nvGrpSpPr>
            <p:cNvPr id="15" name="Group 14">
              <a:extLst>
                <a:ext uri="{FF2B5EF4-FFF2-40B4-BE49-F238E27FC236}">
                  <a16:creationId xmlns:a16="http://schemas.microsoft.com/office/drawing/2014/main" id="{514BE26B-1228-46DF-9AD2-14C23466A1D1}"/>
                </a:ext>
              </a:extLst>
            </p:cNvPr>
            <p:cNvGrpSpPr/>
            <p:nvPr/>
          </p:nvGrpSpPr>
          <p:grpSpPr>
            <a:xfrm>
              <a:off x="2611068" y="1994253"/>
              <a:ext cx="1885588" cy="2223784"/>
              <a:chOff x="2611068" y="1994253"/>
              <a:chExt cx="1885588" cy="2223784"/>
            </a:xfrm>
          </p:grpSpPr>
          <p:sp>
            <p:nvSpPr>
              <p:cNvPr id="16" name="Rectangle 10">
                <a:extLst>
                  <a:ext uri="{FF2B5EF4-FFF2-40B4-BE49-F238E27FC236}">
                    <a16:creationId xmlns:a16="http://schemas.microsoft.com/office/drawing/2014/main" id="{85D1AC89-88C1-4BBE-B6B4-87FF8D5AE2C8}"/>
                  </a:ext>
                </a:extLst>
              </p:cNvPr>
              <p:cNvSpPr>
                <a:spLocks noChangeArrowheads="1"/>
              </p:cNvSpPr>
              <p:nvPr/>
            </p:nvSpPr>
            <p:spPr bwMode="auto">
              <a:xfrm>
                <a:off x="2611068" y="3387040"/>
                <a:ext cx="1751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r>
                  <a:rPr lang="en-GB" altLang="en-US" sz="1200" b="1" dirty="0">
                    <a:solidFill>
                      <a:srgbClr val="904199"/>
                    </a:solidFill>
                  </a:rPr>
                  <a:t>Amy Rees</a:t>
                </a:r>
              </a:p>
              <a:p>
                <a:endParaRPr lang="en-GB" altLang="en-US" sz="1200" b="1" dirty="0">
                  <a:solidFill>
                    <a:srgbClr val="904199"/>
                  </a:solidFill>
                </a:endParaRPr>
              </a:p>
              <a:p>
                <a:r>
                  <a:rPr lang="en-GB" altLang="en-US" sz="1200" dirty="0">
                    <a:solidFill>
                      <a:srgbClr val="904199"/>
                    </a:solidFill>
                  </a:rPr>
                  <a:t>Director General of Probation and Wales</a:t>
                </a:r>
              </a:p>
            </p:txBody>
          </p:sp>
          <p:pic>
            <p:nvPicPr>
              <p:cNvPr id="17" name="Picture 16" descr="A picture containing person, indoor, person&#10;&#10;Description automatically generated">
                <a:extLst>
                  <a:ext uri="{FF2B5EF4-FFF2-40B4-BE49-F238E27FC236}">
                    <a16:creationId xmlns:a16="http://schemas.microsoft.com/office/drawing/2014/main" id="{E656EE3F-EF7F-4273-8916-FD91A20107AB}"/>
                  </a:ext>
                </a:extLst>
              </p:cNvPr>
              <p:cNvPicPr>
                <a:picLocks noChangeAspect="1"/>
              </p:cNvPicPr>
              <p:nvPr/>
            </p:nvPicPr>
            <p:blipFill rotWithShape="1">
              <a:blip r:embed="rId5">
                <a:extLst>
                  <a:ext uri="{28A0092B-C50C-407E-A947-70E740481C1C}">
                    <a14:useLocalDpi xmlns:a14="http://schemas.microsoft.com/office/drawing/2010/main" val="0"/>
                  </a:ext>
                </a:extLst>
              </a:blip>
              <a:srcRect l="34025" b="33997"/>
              <a:stretch/>
            </p:blipFill>
            <p:spPr>
              <a:xfrm>
                <a:off x="2611068" y="1994253"/>
                <a:ext cx="1885588" cy="1257577"/>
              </a:xfrm>
              <a:prstGeom prst="rect">
                <a:avLst/>
              </a:prstGeom>
            </p:spPr>
          </p:pic>
        </p:grpSp>
      </p:grpSp>
    </p:spTree>
    <p:extLst>
      <p:ext uri="{BB962C8B-B14F-4D97-AF65-F5344CB8AC3E}">
        <p14:creationId xmlns:p14="http://schemas.microsoft.com/office/powerpoint/2010/main" val="33854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2F4EA4-E3E8-49F6-808F-292BDF2B133C}"/>
              </a:ext>
            </a:extLst>
          </p:cNvPr>
          <p:cNvSpPr>
            <a:spLocks noGrp="1"/>
          </p:cNvSpPr>
          <p:nvPr>
            <p:ph type="sldNum" sz="quarter" idx="12"/>
          </p:nvPr>
        </p:nvSpPr>
        <p:spPr/>
        <p:txBody>
          <a:bodyPr/>
          <a:lstStyle/>
          <a:p>
            <a:fld id="{0BD5577A-C6B7-4530-91E0-BA60F6599166}" type="slidenum">
              <a:rPr lang="en-GB">
                <a:solidFill>
                  <a:prstClr val="white"/>
                </a:solidFill>
                <a:latin typeface="Arial"/>
              </a:rPr>
              <a:pPr/>
              <a:t>9</a:t>
            </a:fld>
            <a:endParaRPr lang="en-GB">
              <a:solidFill>
                <a:prstClr val="white"/>
              </a:solidFill>
              <a:latin typeface="Arial"/>
            </a:endParaRPr>
          </a:p>
        </p:txBody>
      </p:sp>
      <p:sp>
        <p:nvSpPr>
          <p:cNvPr id="4" name="Content Placeholder 3">
            <a:extLst>
              <a:ext uri="{FF2B5EF4-FFF2-40B4-BE49-F238E27FC236}">
                <a16:creationId xmlns:a16="http://schemas.microsoft.com/office/drawing/2014/main" id="{850419E4-29C3-45D8-B2A3-2FFF10950FEC}"/>
              </a:ext>
            </a:extLst>
          </p:cNvPr>
          <p:cNvSpPr>
            <a:spLocks noGrp="1"/>
          </p:cNvSpPr>
          <p:nvPr>
            <p:ph idx="1"/>
          </p:nvPr>
        </p:nvSpPr>
        <p:spPr/>
        <p:txBody>
          <a:bodyPr/>
          <a:lstStyle/>
          <a:p>
            <a:pPr algn="just"/>
            <a:r>
              <a:rPr lang="en-GB" dirty="0"/>
              <a:t>We want everyone to feel valued, supported and comfortable being their true self at work. We are proud to be a diverse and inclusive employer, supporting social mobility, giving opportunities to people no matter what their background. That’s why we have several staff diversity networks that cover race, disability, LGBTQ, gender, religion and carers. You’ll be able join any of these networks when you join us and getting involved is easy. </a:t>
            </a:r>
          </a:p>
          <a:p>
            <a:pPr algn="just"/>
            <a:endParaRPr lang="en-GB" dirty="0"/>
          </a:p>
          <a:p>
            <a:pPr algn="just"/>
            <a:r>
              <a:rPr lang="en-GB" dirty="0"/>
              <a:t>When you join us, you join a friendly and helpful community. We’ll give you the support you need to grow in confidence, help you enjoy your time inside and outside the work place ensuring you have a good work-life balance. </a:t>
            </a:r>
          </a:p>
          <a:p>
            <a:pPr algn="just"/>
            <a:endParaRPr lang="en-GB" dirty="0"/>
          </a:p>
          <a:p>
            <a:pPr algn="just"/>
            <a:r>
              <a:rPr lang="en-GB" dirty="0"/>
              <a:t>We believe that we are a great place to work. </a:t>
            </a:r>
          </a:p>
        </p:txBody>
      </p:sp>
      <p:sp>
        <p:nvSpPr>
          <p:cNvPr id="5" name="Title 4">
            <a:extLst>
              <a:ext uri="{FF2B5EF4-FFF2-40B4-BE49-F238E27FC236}">
                <a16:creationId xmlns:a16="http://schemas.microsoft.com/office/drawing/2014/main" id="{23CFC5D5-F5A2-4A9F-A2BF-D18ED4C308C8}"/>
              </a:ext>
            </a:extLst>
          </p:cNvPr>
          <p:cNvSpPr>
            <a:spLocks noGrp="1"/>
          </p:cNvSpPr>
          <p:nvPr>
            <p:ph type="title"/>
          </p:nvPr>
        </p:nvSpPr>
        <p:spPr/>
        <p:txBody>
          <a:bodyPr/>
          <a:lstStyle/>
          <a:p>
            <a:r>
              <a:rPr lang="en-GB" dirty="0"/>
              <a:t>Diversity , Inclusion and Equality</a:t>
            </a:r>
          </a:p>
        </p:txBody>
      </p:sp>
    </p:spTree>
    <p:extLst>
      <p:ext uri="{BB962C8B-B14F-4D97-AF65-F5344CB8AC3E}">
        <p14:creationId xmlns:p14="http://schemas.microsoft.com/office/powerpoint/2010/main" val="1064985028"/>
      </p:ext>
    </p:extLst>
  </p:cSld>
  <p:clrMapOvr>
    <a:masterClrMapping/>
  </p:clrMapOvr>
</p:sld>
</file>

<file path=ppt/theme/theme1.xml><?xml version="1.0" encoding="utf-8"?>
<a:theme xmlns:a="http://schemas.openxmlformats.org/drawingml/2006/main" name="1_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standard ENGLISH.potx" id="{75C5F779-6692-4CB3-8B4D-B1272E7CC6B6}" vid="{A9FF6142-E4D1-4723-B8E7-A503DED9AB7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A1B4C32FFFCF4A9C6663571B525A56" ma:contentTypeVersion="6" ma:contentTypeDescription="Create a new document." ma:contentTypeScope="" ma:versionID="f845f598ef7972da5a4409d87f563314">
  <xsd:schema xmlns:xsd="http://www.w3.org/2001/XMLSchema" xmlns:xs="http://www.w3.org/2001/XMLSchema" xmlns:p="http://schemas.microsoft.com/office/2006/metadata/properties" xmlns:ns2="033a4463-ee80-494c-a9e6-268f3bc65e2d" xmlns:ns3="1e4d77c8-d3fb-4743-8b13-30854b811762" targetNamespace="http://schemas.microsoft.com/office/2006/metadata/properties" ma:root="true" ma:fieldsID="bf3b4cf352a73197a70965def49c35bf" ns2:_="" ns3:_="">
    <xsd:import namespace="033a4463-ee80-494c-a9e6-268f3bc65e2d"/>
    <xsd:import namespace="1e4d77c8-d3fb-4743-8b13-30854b8117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3a4463-ee80-494c-a9e6-268f3bc65e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4d77c8-d3fb-4743-8b13-30854b8117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E22FE3-570F-4105-890A-09FE1D487841}">
  <ds:schemaRefs>
    <ds:schemaRef ds:uri="http://purl.org/dc/elements/1.1/"/>
    <ds:schemaRef ds:uri="http://schemas.microsoft.com/office/2006/metadata/properties"/>
    <ds:schemaRef ds:uri="14e8f72c-f97e-40e2-90be-5c203039e108"/>
    <ds:schemaRef ds:uri="http://schemas.microsoft.com/office/2006/documentManagement/types"/>
    <ds:schemaRef ds:uri="http://purl.org/dc/terms/"/>
    <ds:schemaRef ds:uri="db4f2cf7-002e-46cc-855b-de2b7657074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EFEF5D6-252E-46E8-839F-8DE900628B27}"/>
</file>

<file path=customXml/itemProps3.xml><?xml version="1.0" encoding="utf-8"?>
<ds:datastoreItem xmlns:ds="http://schemas.openxmlformats.org/officeDocument/2006/customXml" ds:itemID="{6ED9056E-FDE2-4F1E-8910-A7168C3499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1558</TotalTime>
  <Words>3159</Words>
  <Application>Microsoft Office PowerPoint</Application>
  <PresentationFormat>Widescreen</PresentationFormat>
  <Paragraphs>287</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Wingdings</vt:lpstr>
      <vt:lpstr>1_Office Theme</vt:lpstr>
      <vt:lpstr>Probation Service</vt:lpstr>
      <vt:lpstr>About the Department</vt:lpstr>
      <vt:lpstr>The Department</vt:lpstr>
      <vt:lpstr>Our Vision</vt:lpstr>
      <vt:lpstr>Our Values</vt:lpstr>
      <vt:lpstr>Our People Plan Commitments</vt:lpstr>
      <vt:lpstr>Our Responsibilities</vt:lpstr>
      <vt:lpstr>PowerPoint Presentation</vt:lpstr>
      <vt:lpstr>Diversity , Inclusion and Equality</vt:lpstr>
      <vt:lpstr>Our Commitment to Diversity and Inclusion</vt:lpstr>
      <vt:lpstr>West Midlands Region</vt:lpstr>
      <vt:lpstr>The Role</vt:lpstr>
      <vt:lpstr>Probation Services Officer</vt:lpstr>
      <vt:lpstr>Your Working Environments</vt:lpstr>
      <vt:lpstr>Your Working Environments</vt:lpstr>
      <vt:lpstr>Your Working Environments</vt:lpstr>
      <vt:lpstr>Your Working Environments</vt:lpstr>
      <vt:lpstr>Your Working Environments</vt:lpstr>
      <vt:lpstr>Your Working Patterns</vt:lpstr>
      <vt:lpstr>The Skills You Need</vt:lpstr>
      <vt:lpstr>The Benefits</vt:lpstr>
      <vt:lpstr>Your Pay and Reward</vt:lpstr>
      <vt:lpstr>Your Benefits and Discounts</vt:lpstr>
      <vt:lpstr>Investing in You</vt:lpstr>
      <vt:lpstr>Your Career Development Opportunities</vt:lpstr>
      <vt:lpstr>Your Wellbeing</vt:lpstr>
      <vt:lpstr>Your Family Friendly Benefits</vt:lpstr>
      <vt:lpstr>Modern Communications</vt:lpstr>
      <vt:lpstr>Trade Unions </vt:lpstr>
      <vt:lpstr>Diversity and Fair Treatment</vt:lpstr>
      <vt:lpstr>Diversity and Fair Treatment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Probation Service</dc:title>
  <dc:creator>Mulliner, Karen</dc:creator>
  <cp:lastModifiedBy>Akhter, Zaidah</cp:lastModifiedBy>
  <cp:revision>17</cp:revision>
  <dcterms:created xsi:type="dcterms:W3CDTF">2021-06-08T05:12:02Z</dcterms:created>
  <dcterms:modified xsi:type="dcterms:W3CDTF">2022-02-08T16:18:39Z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0x01010038A1B4C32FFFCF4A9C6663571B525A56</vt:lpwstr>
  </property>
</Properties>
</file>