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1" r:id="rId5"/>
    <p:sldId id="260" r:id="rId6"/>
    <p:sldId id="261" r:id="rId7"/>
    <p:sldId id="269" r:id="rId8"/>
    <p:sldId id="262" r:id="rId9"/>
    <p:sldId id="272" r:id="rId10"/>
    <p:sldId id="273" r:id="rId11"/>
    <p:sldId id="265" r:id="rId12"/>
    <p:sldId id="268" r:id="rId1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lan, Lindsay [HMPS]" initials="LN" lastIdx="6" clrIdx="0">
    <p:extLst>
      <p:ext uri="{19B8F6BF-5375-455C-9EA6-DF929625EA0E}">
        <p15:presenceInfo xmlns:p15="http://schemas.microsoft.com/office/powerpoint/2012/main" userId="Nolan, Lindsay [HMP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823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31" autoAdjust="0"/>
    <p:restoredTop sz="94660"/>
  </p:normalViewPr>
  <p:slideViewPr>
    <p:cSldViewPr snapToGrid="0">
      <p:cViewPr varScale="1">
        <p:scale>
          <a:sx n="67" d="100"/>
          <a:sy n="67" d="100"/>
        </p:scale>
        <p:origin x="2222" y="67"/>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F53997-78D0-4F53-859B-72B08BD339F1}"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C102E734-258B-4A88-B7FF-41DE22372544}">
      <dgm:prSet phldrT="[Text]" custT="1"/>
      <dgm:spPr/>
      <dgm:t>
        <a:bodyPr/>
        <a:lstStyle/>
        <a:p>
          <a:r>
            <a:rPr lang="en-US" sz="1200" dirty="0"/>
            <a:t>Online Application Form</a:t>
          </a:r>
        </a:p>
      </dgm:t>
    </dgm:pt>
    <dgm:pt modelId="{37B6F116-CFC1-4A11-B336-D0C6A64A0D8F}" type="parTrans" cxnId="{5EF444AF-E08C-4FD2-B43A-A3E167052E28}">
      <dgm:prSet/>
      <dgm:spPr/>
      <dgm:t>
        <a:bodyPr/>
        <a:lstStyle/>
        <a:p>
          <a:endParaRPr lang="en-US"/>
        </a:p>
      </dgm:t>
    </dgm:pt>
    <dgm:pt modelId="{4A895079-4EA7-47CE-805E-382C4F7B1DD1}" type="sibTrans" cxnId="{5EF444AF-E08C-4FD2-B43A-A3E167052E28}">
      <dgm:prSet/>
      <dgm:spPr/>
      <dgm:t>
        <a:bodyPr/>
        <a:lstStyle/>
        <a:p>
          <a:endParaRPr lang="en-US"/>
        </a:p>
      </dgm:t>
    </dgm:pt>
    <dgm:pt modelId="{712A2378-283E-4897-9494-8A2880FB4AFA}">
      <dgm:prSet phldrT="[Text]" custT="1"/>
      <dgm:spPr/>
      <dgm:t>
        <a:bodyPr/>
        <a:lstStyle/>
        <a:p>
          <a:r>
            <a:rPr lang="en-US" sz="1200" dirty="0"/>
            <a:t>Online Test</a:t>
          </a:r>
        </a:p>
      </dgm:t>
    </dgm:pt>
    <dgm:pt modelId="{3F6908F5-33EB-4CEA-AD03-FDFD47B3E4FB}" type="parTrans" cxnId="{1C2FDAA9-450C-4E18-996C-3B7076DFA805}">
      <dgm:prSet/>
      <dgm:spPr/>
      <dgm:t>
        <a:bodyPr/>
        <a:lstStyle/>
        <a:p>
          <a:endParaRPr lang="en-US"/>
        </a:p>
      </dgm:t>
    </dgm:pt>
    <dgm:pt modelId="{992495A1-BB17-4CDD-BBA4-BA2B27259F70}" type="sibTrans" cxnId="{1C2FDAA9-450C-4E18-996C-3B7076DFA805}">
      <dgm:prSet/>
      <dgm:spPr/>
      <dgm:t>
        <a:bodyPr/>
        <a:lstStyle/>
        <a:p>
          <a:endParaRPr lang="en-US"/>
        </a:p>
      </dgm:t>
    </dgm:pt>
    <dgm:pt modelId="{EAECBB1B-C0AF-4654-B860-DBDB06D14070}">
      <dgm:prSet phldrT="[Text]" custT="1"/>
      <dgm:spPr/>
      <dgm:t>
        <a:bodyPr/>
        <a:lstStyle/>
        <a:p>
          <a:r>
            <a:rPr lang="en-US" sz="1200" dirty="0"/>
            <a:t>Recruitment Assessment Day</a:t>
          </a:r>
        </a:p>
      </dgm:t>
    </dgm:pt>
    <dgm:pt modelId="{41DBC23D-3CEC-480A-8F19-9E35533FBD45}" type="parTrans" cxnId="{A761ED61-FB71-4387-9915-FFABB7172755}">
      <dgm:prSet/>
      <dgm:spPr/>
      <dgm:t>
        <a:bodyPr/>
        <a:lstStyle/>
        <a:p>
          <a:endParaRPr lang="en-US"/>
        </a:p>
      </dgm:t>
    </dgm:pt>
    <dgm:pt modelId="{66710349-C85B-43F6-B9B6-F444258D530D}" type="sibTrans" cxnId="{A761ED61-FB71-4387-9915-FFABB7172755}">
      <dgm:prSet/>
      <dgm:spPr/>
      <dgm:t>
        <a:bodyPr/>
        <a:lstStyle/>
        <a:p>
          <a:endParaRPr lang="en-US"/>
        </a:p>
      </dgm:t>
    </dgm:pt>
    <dgm:pt modelId="{6F96A535-0C03-45CF-B418-DE68B3A10BFA}">
      <dgm:prSet phldrT="[Text]" custT="1"/>
      <dgm:spPr/>
      <dgm:t>
        <a:bodyPr/>
        <a:lstStyle/>
        <a:p>
          <a:r>
            <a:rPr lang="en-US" sz="1200" dirty="0"/>
            <a:t>Pre-Employment Checks and Vetting</a:t>
          </a:r>
        </a:p>
      </dgm:t>
    </dgm:pt>
    <dgm:pt modelId="{4D136998-A779-4E2A-BD33-03E90F76E5A6}" type="parTrans" cxnId="{A4DAA664-0EC1-46B9-98DA-57F65586C042}">
      <dgm:prSet/>
      <dgm:spPr/>
      <dgm:t>
        <a:bodyPr/>
        <a:lstStyle/>
        <a:p>
          <a:endParaRPr lang="en-US"/>
        </a:p>
      </dgm:t>
    </dgm:pt>
    <dgm:pt modelId="{0E3CB274-D34F-48FC-8B99-29987097177D}" type="sibTrans" cxnId="{A4DAA664-0EC1-46B9-98DA-57F65586C042}">
      <dgm:prSet/>
      <dgm:spPr/>
      <dgm:t>
        <a:bodyPr/>
        <a:lstStyle/>
        <a:p>
          <a:endParaRPr lang="en-US"/>
        </a:p>
      </dgm:t>
    </dgm:pt>
    <dgm:pt modelId="{073CEDD7-042F-41DD-A285-B186B92AB811}">
      <dgm:prSet phldrT="[Text]" custT="1"/>
      <dgm:spPr/>
      <dgm:t>
        <a:bodyPr/>
        <a:lstStyle/>
        <a:p>
          <a:r>
            <a:rPr lang="en-US" sz="1200" dirty="0"/>
            <a:t>You must complete your application form </a:t>
          </a:r>
          <a:r>
            <a:rPr lang="en-US" sz="1200" dirty="0">
              <a:solidFill>
                <a:srgbClr val="000000"/>
              </a:solidFill>
            </a:rPr>
            <a:t>within seven days. </a:t>
          </a:r>
        </a:p>
      </dgm:t>
    </dgm:pt>
    <dgm:pt modelId="{86820DCE-A0F2-413F-9278-C10452CF868C}" type="parTrans" cxnId="{8E9EA0F4-BE60-4602-B77B-FC3A5AD1F6BB}">
      <dgm:prSet/>
      <dgm:spPr/>
      <dgm:t>
        <a:bodyPr/>
        <a:lstStyle/>
        <a:p>
          <a:endParaRPr lang="en-US"/>
        </a:p>
      </dgm:t>
    </dgm:pt>
    <dgm:pt modelId="{27A46F1D-4F60-469E-9337-CB2C4FB32080}" type="sibTrans" cxnId="{8E9EA0F4-BE60-4602-B77B-FC3A5AD1F6BB}">
      <dgm:prSet/>
      <dgm:spPr/>
      <dgm:t>
        <a:bodyPr/>
        <a:lstStyle/>
        <a:p>
          <a:endParaRPr lang="en-US"/>
        </a:p>
      </dgm:t>
    </dgm:pt>
    <dgm:pt modelId="{348812F8-2EAB-4061-B8A9-412114C0B4BC}">
      <dgm:prSet phldrT="[Text]" custT="1"/>
      <dgm:spPr/>
      <dgm:t>
        <a:bodyPr/>
        <a:lstStyle/>
        <a:p>
          <a:r>
            <a:rPr lang="en-US" sz="1200" dirty="0"/>
            <a:t>If you move onto the online test, you’ll be asked </a:t>
          </a:r>
          <a:r>
            <a:rPr lang="en-US" sz="1200" dirty="0" smtClean="0"/>
            <a:t>several questions </a:t>
          </a:r>
          <a:r>
            <a:rPr lang="en-US" sz="1200" dirty="0"/>
            <a:t>with multiple choice answers, testing four key skills. It tests your decision making, problem-solving, interpersonal and </a:t>
          </a:r>
          <a:r>
            <a:rPr lang="en-US" sz="1200" dirty="0" err="1" smtClean="0"/>
            <a:t>organisational</a:t>
          </a:r>
          <a:r>
            <a:rPr lang="en-US" sz="1200" dirty="0" smtClean="0"/>
            <a:t> </a:t>
          </a:r>
          <a:r>
            <a:rPr lang="en-US" sz="1200" dirty="0"/>
            <a:t>skills. </a:t>
          </a:r>
        </a:p>
      </dgm:t>
    </dgm:pt>
    <dgm:pt modelId="{9EDA0F7E-C645-4406-B3B7-CDE7F37FF651}" type="parTrans" cxnId="{0CC4F0A2-632A-4142-9604-E273217F04FA}">
      <dgm:prSet/>
      <dgm:spPr/>
      <dgm:t>
        <a:bodyPr/>
        <a:lstStyle/>
        <a:p>
          <a:endParaRPr lang="en-US"/>
        </a:p>
      </dgm:t>
    </dgm:pt>
    <dgm:pt modelId="{8BFB0032-01FC-4671-B621-E445E3E1383E}" type="sibTrans" cxnId="{0CC4F0A2-632A-4142-9604-E273217F04FA}">
      <dgm:prSet/>
      <dgm:spPr/>
      <dgm:t>
        <a:bodyPr/>
        <a:lstStyle/>
        <a:p>
          <a:endParaRPr lang="en-US"/>
        </a:p>
      </dgm:t>
    </dgm:pt>
    <dgm:pt modelId="{53321C5C-622E-416D-A597-AB812A07E6F0}">
      <dgm:prSet phldrT="[Text]" custT="1"/>
      <dgm:spPr/>
      <dgm:t>
        <a:bodyPr/>
        <a:lstStyle/>
        <a:p>
          <a:r>
            <a:rPr lang="en-US" sz="1200" dirty="0" smtClean="0">
              <a:latin typeface="+mn-lt"/>
              <a:cs typeface="Arial" panose="020B0604020202020204" pitchFamily="34" charset="0"/>
            </a:rPr>
            <a:t>If you pass the online test, you’ll be invited to one of our Recruitment Assessment Days at the Holloway RAD Centre. On the day, you’ll take part in three job related role-play simulations, a fitness test and a </a:t>
          </a:r>
          <a:r>
            <a:rPr lang="en-US" sz="1200" dirty="0" err="1" smtClean="0">
              <a:latin typeface="+mn-lt"/>
              <a:cs typeface="Arial" panose="020B0604020202020204" pitchFamily="34" charset="0"/>
            </a:rPr>
            <a:t>maths</a:t>
          </a:r>
          <a:r>
            <a:rPr lang="en-US" sz="1200" dirty="0" smtClean="0">
              <a:latin typeface="+mn-lt"/>
              <a:cs typeface="Arial" panose="020B0604020202020204" pitchFamily="34" charset="0"/>
            </a:rPr>
            <a:t> and E</a:t>
          </a:r>
          <a:r>
            <a:rPr lang="en-US" sz="1200" dirty="0" smtClean="0">
              <a:solidFill>
                <a:srgbClr val="000000"/>
              </a:solidFill>
              <a:latin typeface="+mn-lt"/>
              <a:cs typeface="Arial" panose="020B0604020202020204" pitchFamily="34" charset="0"/>
            </a:rPr>
            <a:t>nglish </a:t>
          </a:r>
          <a:r>
            <a:rPr lang="en-US" sz="1200" dirty="0" smtClean="0">
              <a:latin typeface="+mn-lt"/>
              <a:cs typeface="Arial" panose="020B0604020202020204" pitchFamily="34" charset="0"/>
            </a:rPr>
            <a:t>test (activity dependent on passing each stage independently). </a:t>
          </a:r>
          <a:endParaRPr lang="en-US" sz="1200" dirty="0">
            <a:latin typeface="+mn-lt"/>
          </a:endParaRPr>
        </a:p>
      </dgm:t>
    </dgm:pt>
    <dgm:pt modelId="{CC7B676C-1355-4CA2-AC24-808231CCFB08}" type="parTrans" cxnId="{0CFC0172-5A96-4578-A3B2-D7CFCCB15B22}">
      <dgm:prSet/>
      <dgm:spPr/>
      <dgm:t>
        <a:bodyPr/>
        <a:lstStyle/>
        <a:p>
          <a:endParaRPr lang="en-US"/>
        </a:p>
      </dgm:t>
    </dgm:pt>
    <dgm:pt modelId="{9C70334A-29DA-4783-A501-A0D2B618AEC0}" type="sibTrans" cxnId="{0CFC0172-5A96-4578-A3B2-D7CFCCB15B22}">
      <dgm:prSet/>
      <dgm:spPr/>
      <dgm:t>
        <a:bodyPr/>
        <a:lstStyle/>
        <a:p>
          <a:endParaRPr lang="en-US"/>
        </a:p>
      </dgm:t>
    </dgm:pt>
    <dgm:pt modelId="{652926CC-0025-4CBB-9DFF-824D8BB1AE49}">
      <dgm:prSet phldrT="[Text]" custT="1"/>
      <dgm:spPr/>
      <dgm:t>
        <a:bodyPr/>
        <a:lstStyle/>
        <a:p>
          <a:r>
            <a:rPr lang="en-US" sz="1200" dirty="0" smtClean="0">
              <a:latin typeface="+mn-lt"/>
              <a:cs typeface="Arial" panose="020B0604020202020204" pitchFamily="34" charset="0"/>
            </a:rPr>
            <a:t>Once you’ve passed the Recruitment Assessment Day, we will undertake a series of checks to make sure you’re eligible to work in the UK and can verify your address and ID. This is a really important part of recruitment process, so please make sure you have the documentation you need from the outset. This will be:</a:t>
          </a:r>
          <a:endParaRPr lang="en-US" sz="1200" dirty="0"/>
        </a:p>
      </dgm:t>
    </dgm:pt>
    <dgm:pt modelId="{425F0186-3D53-4374-B77B-DA0DE2BA66C3}" type="parTrans" cxnId="{70640564-203C-4526-A8F3-AB90BA813676}">
      <dgm:prSet/>
      <dgm:spPr/>
      <dgm:t>
        <a:bodyPr/>
        <a:lstStyle/>
        <a:p>
          <a:endParaRPr lang="en-US"/>
        </a:p>
      </dgm:t>
    </dgm:pt>
    <dgm:pt modelId="{244AB762-825A-438C-8DFC-FC22AD2F580F}" type="sibTrans" cxnId="{70640564-203C-4526-A8F3-AB90BA813676}">
      <dgm:prSet/>
      <dgm:spPr/>
      <dgm:t>
        <a:bodyPr/>
        <a:lstStyle/>
        <a:p>
          <a:endParaRPr lang="en-US"/>
        </a:p>
      </dgm:t>
    </dgm:pt>
    <dgm:pt modelId="{018E692B-2794-43C2-9E5B-469EFDB4C4EC}">
      <dgm:prSet phldrT="[Text]" custT="1"/>
      <dgm:spPr/>
      <dgm:t>
        <a:bodyPr/>
        <a:lstStyle/>
        <a:p>
          <a:r>
            <a:rPr lang="en-US" sz="1200" dirty="0">
              <a:latin typeface="+mn-lt"/>
            </a:rPr>
            <a:t>You’ll also start your vetting checks at your assessment </a:t>
          </a:r>
          <a:r>
            <a:rPr lang="en-US" sz="1200" dirty="0" smtClean="0">
              <a:latin typeface="+mn-lt"/>
            </a:rPr>
            <a:t>day - </a:t>
          </a:r>
          <a:r>
            <a:rPr lang="en-US" sz="1200" b="1" dirty="0">
              <a:latin typeface="+mn-lt"/>
            </a:rPr>
            <a:t>so </a:t>
          </a:r>
          <a:r>
            <a:rPr lang="en-US" sz="1200" b="1" dirty="0" smtClean="0">
              <a:latin typeface="+mn-lt"/>
            </a:rPr>
            <a:t>it’s absolutely vital that you bring all </a:t>
          </a:r>
          <a:r>
            <a:rPr lang="en-US" sz="1200" b="1" dirty="0">
              <a:latin typeface="+mn-lt"/>
            </a:rPr>
            <a:t>the right documentation </a:t>
          </a:r>
          <a:r>
            <a:rPr lang="en-US" sz="1200" b="1" dirty="0" smtClean="0">
              <a:latin typeface="+mn-lt"/>
            </a:rPr>
            <a:t>with you</a:t>
          </a:r>
          <a:r>
            <a:rPr lang="en-US" sz="1200" dirty="0" smtClean="0">
              <a:latin typeface="+mn-lt"/>
            </a:rPr>
            <a:t>. </a:t>
          </a:r>
          <a:endParaRPr lang="en-US" sz="1200" dirty="0">
            <a:latin typeface="+mn-lt"/>
          </a:endParaRPr>
        </a:p>
      </dgm:t>
    </dgm:pt>
    <dgm:pt modelId="{B53778D8-5C09-4BA9-B135-CDDDBB031CAF}" type="sibTrans" cxnId="{45AA4D33-BB0E-4B9D-AD81-CD5CD169B65F}">
      <dgm:prSet/>
      <dgm:spPr/>
      <dgm:t>
        <a:bodyPr/>
        <a:lstStyle/>
        <a:p>
          <a:endParaRPr lang="en-US"/>
        </a:p>
      </dgm:t>
    </dgm:pt>
    <dgm:pt modelId="{8BD67F0B-5664-4D5E-A4AA-96BB535AF1E9}" type="parTrans" cxnId="{45AA4D33-BB0E-4B9D-AD81-CD5CD169B65F}">
      <dgm:prSet/>
      <dgm:spPr/>
      <dgm:t>
        <a:bodyPr/>
        <a:lstStyle/>
        <a:p>
          <a:endParaRPr lang="en-US"/>
        </a:p>
      </dgm:t>
    </dgm:pt>
    <dgm:pt modelId="{E18D0CCC-5A07-461D-9DA2-B0ADF27D6185}">
      <dgm:prSet custT="1"/>
      <dgm:spPr/>
      <dgm:t>
        <a:bodyPr/>
        <a:lstStyle/>
        <a:p>
          <a:r>
            <a:rPr lang="en-US" sz="1200" dirty="0" smtClean="0">
              <a:latin typeface="+mn-lt"/>
              <a:cs typeface="Arial" panose="020B0604020202020204" pitchFamily="34" charset="0"/>
            </a:rPr>
            <a:t>Identity documents such as a </a:t>
          </a:r>
          <a:r>
            <a:rPr lang="en-US" sz="1200" b="1" i="0" baseline="0" dirty="0" smtClean="0">
              <a:latin typeface="+mn-lt"/>
              <a:cs typeface="Arial" panose="020B0604020202020204" pitchFamily="34" charset="0"/>
            </a:rPr>
            <a:t>birth certificate, driving license or passport</a:t>
          </a:r>
          <a:r>
            <a:rPr lang="en-US" sz="1200" dirty="0" smtClean="0">
              <a:latin typeface="+mn-lt"/>
              <a:cs typeface="Arial" panose="020B0604020202020204" pitchFamily="34" charset="0"/>
            </a:rPr>
            <a:t>. </a:t>
          </a:r>
          <a:endParaRPr lang="en-US" sz="1200" dirty="0">
            <a:latin typeface="+mn-lt"/>
            <a:cs typeface="Arial" panose="020B0604020202020204" pitchFamily="34" charset="0"/>
          </a:endParaRPr>
        </a:p>
      </dgm:t>
    </dgm:pt>
    <dgm:pt modelId="{32B96237-E3EE-4E19-9A53-E044FC2EA253}" type="parTrans" cxnId="{A4E2C0D9-46A7-47F8-BEA8-5F2A1CB8818C}">
      <dgm:prSet/>
      <dgm:spPr/>
      <dgm:t>
        <a:bodyPr/>
        <a:lstStyle/>
        <a:p>
          <a:endParaRPr lang="en-GB"/>
        </a:p>
      </dgm:t>
    </dgm:pt>
    <dgm:pt modelId="{3B36F412-3DD2-4A90-BAF9-633D3557F470}" type="sibTrans" cxnId="{A4E2C0D9-46A7-47F8-BEA8-5F2A1CB8818C}">
      <dgm:prSet/>
      <dgm:spPr/>
      <dgm:t>
        <a:bodyPr/>
        <a:lstStyle/>
        <a:p>
          <a:endParaRPr lang="en-GB"/>
        </a:p>
      </dgm:t>
    </dgm:pt>
    <dgm:pt modelId="{EF19DA21-1790-44DF-9E22-3A4C04403D16}">
      <dgm:prSet custT="1"/>
      <dgm:spPr/>
      <dgm:t>
        <a:bodyPr/>
        <a:lstStyle/>
        <a:p>
          <a:r>
            <a:rPr lang="en-US" sz="1200" dirty="0" smtClean="0">
              <a:latin typeface="+mn-lt"/>
              <a:cs typeface="Arial" panose="020B0604020202020204" pitchFamily="34" charset="0"/>
            </a:rPr>
            <a:t>Utility bills or bank statements. </a:t>
          </a:r>
          <a:r>
            <a:rPr lang="en-US" sz="1200" b="1" dirty="0" smtClean="0">
              <a:latin typeface="+mn-lt"/>
              <a:cs typeface="Arial" panose="020B0604020202020204" pitchFamily="34" charset="0"/>
            </a:rPr>
            <a:t>These need to be in your name, and not more than three months old.</a:t>
          </a:r>
          <a:endParaRPr lang="en-US" sz="1200" b="1" dirty="0">
            <a:latin typeface="+mn-lt"/>
            <a:cs typeface="Arial" panose="020B0604020202020204" pitchFamily="34" charset="0"/>
          </a:endParaRPr>
        </a:p>
      </dgm:t>
    </dgm:pt>
    <dgm:pt modelId="{6E1A9516-015B-431A-98B6-BDC56AD0D18D}" type="parTrans" cxnId="{320949D7-47B5-44A8-9034-73B7FC295656}">
      <dgm:prSet/>
      <dgm:spPr/>
      <dgm:t>
        <a:bodyPr/>
        <a:lstStyle/>
        <a:p>
          <a:endParaRPr lang="en-GB"/>
        </a:p>
      </dgm:t>
    </dgm:pt>
    <dgm:pt modelId="{0EDBC56C-ACED-4BF1-BCB8-28462C1FF000}" type="sibTrans" cxnId="{320949D7-47B5-44A8-9034-73B7FC295656}">
      <dgm:prSet/>
      <dgm:spPr/>
      <dgm:t>
        <a:bodyPr/>
        <a:lstStyle/>
        <a:p>
          <a:endParaRPr lang="en-GB"/>
        </a:p>
      </dgm:t>
    </dgm:pt>
    <dgm:pt modelId="{0DDFF90C-5D8E-4582-BC49-5774452FC864}">
      <dgm:prSet custT="1"/>
      <dgm:spPr/>
      <dgm:t>
        <a:bodyPr/>
        <a:lstStyle/>
        <a:p>
          <a:r>
            <a:rPr lang="en-US" sz="1200" dirty="0" smtClean="0">
              <a:latin typeface="+mn-lt"/>
              <a:cs typeface="Arial" panose="020B0604020202020204" pitchFamily="34" charset="0"/>
            </a:rPr>
            <a:t>You’ll also need to provide five year’s worth of employment references (or justification for a gap) which we will verify with HMRC. </a:t>
          </a:r>
          <a:endParaRPr lang="en-US" sz="1200" dirty="0">
            <a:latin typeface="+mn-lt"/>
            <a:cs typeface="Arial" panose="020B0604020202020204" pitchFamily="34" charset="0"/>
          </a:endParaRPr>
        </a:p>
      </dgm:t>
    </dgm:pt>
    <dgm:pt modelId="{2CE0A4D5-A70F-4C6E-AC64-240F64E91E83}" type="parTrans" cxnId="{CB8899E5-9531-4CDB-B4A2-01A523A19F72}">
      <dgm:prSet/>
      <dgm:spPr/>
      <dgm:t>
        <a:bodyPr/>
        <a:lstStyle/>
        <a:p>
          <a:endParaRPr lang="en-GB"/>
        </a:p>
      </dgm:t>
    </dgm:pt>
    <dgm:pt modelId="{8A734971-CFD0-42D7-9ADD-A06B04E3B055}" type="sibTrans" cxnId="{CB8899E5-9531-4CDB-B4A2-01A523A19F72}">
      <dgm:prSet/>
      <dgm:spPr/>
      <dgm:t>
        <a:bodyPr/>
        <a:lstStyle/>
        <a:p>
          <a:endParaRPr lang="en-GB"/>
        </a:p>
      </dgm:t>
    </dgm:pt>
    <dgm:pt modelId="{7C39899A-5B73-47AB-B632-74B3C3957F3D}" type="pres">
      <dgm:prSet presAssocID="{04F53997-78D0-4F53-859B-72B08BD339F1}" presName="linear" presStyleCnt="0">
        <dgm:presLayoutVars>
          <dgm:dir/>
          <dgm:animLvl val="lvl"/>
          <dgm:resizeHandles val="exact"/>
        </dgm:presLayoutVars>
      </dgm:prSet>
      <dgm:spPr/>
      <dgm:t>
        <a:bodyPr/>
        <a:lstStyle/>
        <a:p>
          <a:endParaRPr lang="en-GB"/>
        </a:p>
      </dgm:t>
    </dgm:pt>
    <dgm:pt modelId="{805EAC71-D7F6-4DDB-90C7-941E06229CF1}" type="pres">
      <dgm:prSet presAssocID="{C102E734-258B-4A88-B7FF-41DE22372544}" presName="parentLin" presStyleCnt="0"/>
      <dgm:spPr/>
      <dgm:t>
        <a:bodyPr/>
        <a:lstStyle/>
        <a:p>
          <a:endParaRPr lang="en-GB"/>
        </a:p>
      </dgm:t>
    </dgm:pt>
    <dgm:pt modelId="{BB56A9A9-9FFC-413F-B50F-46A633567E97}" type="pres">
      <dgm:prSet presAssocID="{C102E734-258B-4A88-B7FF-41DE22372544}" presName="parentLeftMargin" presStyleLbl="node1" presStyleIdx="0" presStyleCnt="4"/>
      <dgm:spPr/>
      <dgm:t>
        <a:bodyPr/>
        <a:lstStyle/>
        <a:p>
          <a:endParaRPr lang="en-GB"/>
        </a:p>
      </dgm:t>
    </dgm:pt>
    <dgm:pt modelId="{D6006B92-B0A6-4F60-9062-1A0AE81C15FE}" type="pres">
      <dgm:prSet presAssocID="{C102E734-258B-4A88-B7FF-41DE22372544}" presName="parentText" presStyleLbl="node1" presStyleIdx="0" presStyleCnt="4">
        <dgm:presLayoutVars>
          <dgm:chMax val="0"/>
          <dgm:bulletEnabled val="1"/>
        </dgm:presLayoutVars>
      </dgm:prSet>
      <dgm:spPr/>
      <dgm:t>
        <a:bodyPr/>
        <a:lstStyle/>
        <a:p>
          <a:endParaRPr lang="en-GB"/>
        </a:p>
      </dgm:t>
    </dgm:pt>
    <dgm:pt modelId="{075264B0-B558-4740-8A01-B6FED4D32D43}" type="pres">
      <dgm:prSet presAssocID="{C102E734-258B-4A88-B7FF-41DE22372544}" presName="negativeSpace" presStyleCnt="0"/>
      <dgm:spPr/>
      <dgm:t>
        <a:bodyPr/>
        <a:lstStyle/>
        <a:p>
          <a:endParaRPr lang="en-GB"/>
        </a:p>
      </dgm:t>
    </dgm:pt>
    <dgm:pt modelId="{EC262A49-3777-44E1-B1B1-F686CF9267EE}" type="pres">
      <dgm:prSet presAssocID="{C102E734-258B-4A88-B7FF-41DE22372544}" presName="childText" presStyleLbl="conFgAcc1" presStyleIdx="0" presStyleCnt="4">
        <dgm:presLayoutVars>
          <dgm:bulletEnabled val="1"/>
        </dgm:presLayoutVars>
      </dgm:prSet>
      <dgm:spPr/>
      <dgm:t>
        <a:bodyPr/>
        <a:lstStyle/>
        <a:p>
          <a:endParaRPr lang="en-GB"/>
        </a:p>
      </dgm:t>
    </dgm:pt>
    <dgm:pt modelId="{2D14E540-2C3C-4AC4-952F-DEA3433C60AB}" type="pres">
      <dgm:prSet presAssocID="{4A895079-4EA7-47CE-805E-382C4F7B1DD1}" presName="spaceBetweenRectangles" presStyleCnt="0"/>
      <dgm:spPr/>
      <dgm:t>
        <a:bodyPr/>
        <a:lstStyle/>
        <a:p>
          <a:endParaRPr lang="en-GB"/>
        </a:p>
      </dgm:t>
    </dgm:pt>
    <dgm:pt modelId="{A592CEB6-30C0-4B97-B50C-9BED03ED0969}" type="pres">
      <dgm:prSet presAssocID="{712A2378-283E-4897-9494-8A2880FB4AFA}" presName="parentLin" presStyleCnt="0"/>
      <dgm:spPr/>
      <dgm:t>
        <a:bodyPr/>
        <a:lstStyle/>
        <a:p>
          <a:endParaRPr lang="en-GB"/>
        </a:p>
      </dgm:t>
    </dgm:pt>
    <dgm:pt modelId="{511CDCF5-590A-4409-B2A6-BCFA1AA8A87A}" type="pres">
      <dgm:prSet presAssocID="{712A2378-283E-4897-9494-8A2880FB4AFA}" presName="parentLeftMargin" presStyleLbl="node1" presStyleIdx="0" presStyleCnt="4"/>
      <dgm:spPr/>
      <dgm:t>
        <a:bodyPr/>
        <a:lstStyle/>
        <a:p>
          <a:endParaRPr lang="en-GB"/>
        </a:p>
      </dgm:t>
    </dgm:pt>
    <dgm:pt modelId="{2DA70212-BE70-4B3D-A1A3-4C508EE15C67}" type="pres">
      <dgm:prSet presAssocID="{712A2378-283E-4897-9494-8A2880FB4AFA}" presName="parentText" presStyleLbl="node1" presStyleIdx="1" presStyleCnt="4">
        <dgm:presLayoutVars>
          <dgm:chMax val="0"/>
          <dgm:bulletEnabled val="1"/>
        </dgm:presLayoutVars>
      </dgm:prSet>
      <dgm:spPr/>
      <dgm:t>
        <a:bodyPr/>
        <a:lstStyle/>
        <a:p>
          <a:endParaRPr lang="en-GB"/>
        </a:p>
      </dgm:t>
    </dgm:pt>
    <dgm:pt modelId="{AD70E83D-EBE9-4E6C-9246-C331459E1915}" type="pres">
      <dgm:prSet presAssocID="{712A2378-283E-4897-9494-8A2880FB4AFA}" presName="negativeSpace" presStyleCnt="0"/>
      <dgm:spPr/>
      <dgm:t>
        <a:bodyPr/>
        <a:lstStyle/>
        <a:p>
          <a:endParaRPr lang="en-GB"/>
        </a:p>
      </dgm:t>
    </dgm:pt>
    <dgm:pt modelId="{409951C7-AA4F-42E7-B8F5-752DBBC34498}" type="pres">
      <dgm:prSet presAssocID="{712A2378-283E-4897-9494-8A2880FB4AFA}" presName="childText" presStyleLbl="conFgAcc1" presStyleIdx="1" presStyleCnt="4">
        <dgm:presLayoutVars>
          <dgm:bulletEnabled val="1"/>
        </dgm:presLayoutVars>
      </dgm:prSet>
      <dgm:spPr/>
      <dgm:t>
        <a:bodyPr/>
        <a:lstStyle/>
        <a:p>
          <a:endParaRPr lang="en-GB"/>
        </a:p>
      </dgm:t>
    </dgm:pt>
    <dgm:pt modelId="{31DE45C8-1218-443C-841C-244EEA5990D1}" type="pres">
      <dgm:prSet presAssocID="{992495A1-BB17-4CDD-BBA4-BA2B27259F70}" presName="spaceBetweenRectangles" presStyleCnt="0"/>
      <dgm:spPr/>
      <dgm:t>
        <a:bodyPr/>
        <a:lstStyle/>
        <a:p>
          <a:endParaRPr lang="en-GB"/>
        </a:p>
      </dgm:t>
    </dgm:pt>
    <dgm:pt modelId="{7BE51EBE-1E6A-4CB7-9E0F-5E69E32E31DB}" type="pres">
      <dgm:prSet presAssocID="{EAECBB1B-C0AF-4654-B860-DBDB06D14070}" presName="parentLin" presStyleCnt="0"/>
      <dgm:spPr/>
      <dgm:t>
        <a:bodyPr/>
        <a:lstStyle/>
        <a:p>
          <a:endParaRPr lang="en-GB"/>
        </a:p>
      </dgm:t>
    </dgm:pt>
    <dgm:pt modelId="{1145B5B9-416A-40E4-BF30-51F3F093F8AD}" type="pres">
      <dgm:prSet presAssocID="{EAECBB1B-C0AF-4654-B860-DBDB06D14070}" presName="parentLeftMargin" presStyleLbl="node1" presStyleIdx="1" presStyleCnt="4"/>
      <dgm:spPr/>
      <dgm:t>
        <a:bodyPr/>
        <a:lstStyle/>
        <a:p>
          <a:endParaRPr lang="en-GB"/>
        </a:p>
      </dgm:t>
    </dgm:pt>
    <dgm:pt modelId="{3863EAE1-8020-4DA9-B710-D406454BE96A}" type="pres">
      <dgm:prSet presAssocID="{EAECBB1B-C0AF-4654-B860-DBDB06D14070}" presName="parentText" presStyleLbl="node1" presStyleIdx="2" presStyleCnt="4">
        <dgm:presLayoutVars>
          <dgm:chMax val="0"/>
          <dgm:bulletEnabled val="1"/>
        </dgm:presLayoutVars>
      </dgm:prSet>
      <dgm:spPr/>
      <dgm:t>
        <a:bodyPr/>
        <a:lstStyle/>
        <a:p>
          <a:endParaRPr lang="en-GB"/>
        </a:p>
      </dgm:t>
    </dgm:pt>
    <dgm:pt modelId="{152A3F59-08BA-4053-B022-562579CA45C7}" type="pres">
      <dgm:prSet presAssocID="{EAECBB1B-C0AF-4654-B860-DBDB06D14070}" presName="negativeSpace" presStyleCnt="0"/>
      <dgm:spPr/>
      <dgm:t>
        <a:bodyPr/>
        <a:lstStyle/>
        <a:p>
          <a:endParaRPr lang="en-GB"/>
        </a:p>
      </dgm:t>
    </dgm:pt>
    <dgm:pt modelId="{CC602D0E-3F38-42B5-9092-34C2524EECFA}" type="pres">
      <dgm:prSet presAssocID="{EAECBB1B-C0AF-4654-B860-DBDB06D14070}" presName="childText" presStyleLbl="conFgAcc1" presStyleIdx="2" presStyleCnt="4">
        <dgm:presLayoutVars>
          <dgm:bulletEnabled val="1"/>
        </dgm:presLayoutVars>
      </dgm:prSet>
      <dgm:spPr/>
      <dgm:t>
        <a:bodyPr/>
        <a:lstStyle/>
        <a:p>
          <a:endParaRPr lang="en-GB"/>
        </a:p>
      </dgm:t>
    </dgm:pt>
    <dgm:pt modelId="{F052265A-46D6-497F-94DD-F7FADCF52ADA}" type="pres">
      <dgm:prSet presAssocID="{66710349-C85B-43F6-B9B6-F444258D530D}" presName="spaceBetweenRectangles" presStyleCnt="0"/>
      <dgm:spPr/>
      <dgm:t>
        <a:bodyPr/>
        <a:lstStyle/>
        <a:p>
          <a:endParaRPr lang="en-GB"/>
        </a:p>
      </dgm:t>
    </dgm:pt>
    <dgm:pt modelId="{272ABB87-3230-4966-B302-5793C922F7BB}" type="pres">
      <dgm:prSet presAssocID="{6F96A535-0C03-45CF-B418-DE68B3A10BFA}" presName="parentLin" presStyleCnt="0"/>
      <dgm:spPr/>
      <dgm:t>
        <a:bodyPr/>
        <a:lstStyle/>
        <a:p>
          <a:endParaRPr lang="en-GB"/>
        </a:p>
      </dgm:t>
    </dgm:pt>
    <dgm:pt modelId="{B39F3A35-C164-4178-B71E-576D0388B881}" type="pres">
      <dgm:prSet presAssocID="{6F96A535-0C03-45CF-B418-DE68B3A10BFA}" presName="parentLeftMargin" presStyleLbl="node1" presStyleIdx="2" presStyleCnt="4"/>
      <dgm:spPr/>
      <dgm:t>
        <a:bodyPr/>
        <a:lstStyle/>
        <a:p>
          <a:endParaRPr lang="en-GB"/>
        </a:p>
      </dgm:t>
    </dgm:pt>
    <dgm:pt modelId="{F1A0C4D4-6B7E-4DC5-BCD2-C80CCFC36C4C}" type="pres">
      <dgm:prSet presAssocID="{6F96A535-0C03-45CF-B418-DE68B3A10BFA}" presName="parentText" presStyleLbl="node1" presStyleIdx="3" presStyleCnt="4">
        <dgm:presLayoutVars>
          <dgm:chMax val="0"/>
          <dgm:bulletEnabled val="1"/>
        </dgm:presLayoutVars>
      </dgm:prSet>
      <dgm:spPr/>
      <dgm:t>
        <a:bodyPr/>
        <a:lstStyle/>
        <a:p>
          <a:endParaRPr lang="en-GB"/>
        </a:p>
      </dgm:t>
    </dgm:pt>
    <dgm:pt modelId="{997F5672-6D66-4318-935A-395E7A7E134D}" type="pres">
      <dgm:prSet presAssocID="{6F96A535-0C03-45CF-B418-DE68B3A10BFA}" presName="negativeSpace" presStyleCnt="0"/>
      <dgm:spPr/>
      <dgm:t>
        <a:bodyPr/>
        <a:lstStyle/>
        <a:p>
          <a:endParaRPr lang="en-GB"/>
        </a:p>
      </dgm:t>
    </dgm:pt>
    <dgm:pt modelId="{11061870-9A93-40E9-953B-E71CC1836085}" type="pres">
      <dgm:prSet presAssocID="{6F96A535-0C03-45CF-B418-DE68B3A10BFA}" presName="childText" presStyleLbl="conFgAcc1" presStyleIdx="3" presStyleCnt="4">
        <dgm:presLayoutVars>
          <dgm:bulletEnabled val="1"/>
        </dgm:presLayoutVars>
      </dgm:prSet>
      <dgm:spPr/>
      <dgm:t>
        <a:bodyPr/>
        <a:lstStyle/>
        <a:p>
          <a:endParaRPr lang="en-GB"/>
        </a:p>
      </dgm:t>
    </dgm:pt>
  </dgm:ptLst>
  <dgm:cxnLst>
    <dgm:cxn modelId="{E4684A26-57FB-4D41-9658-39F0086AB692}" type="presOf" srcId="{6F96A535-0C03-45CF-B418-DE68B3A10BFA}" destId="{B39F3A35-C164-4178-B71E-576D0388B881}" srcOrd="0" destOrd="0" presId="urn:microsoft.com/office/officeart/2005/8/layout/list1"/>
    <dgm:cxn modelId="{8E9EA0F4-BE60-4602-B77B-FC3A5AD1F6BB}" srcId="{C102E734-258B-4A88-B7FF-41DE22372544}" destId="{073CEDD7-042F-41DD-A285-B186B92AB811}" srcOrd="0" destOrd="0" parTransId="{86820DCE-A0F2-413F-9278-C10452CF868C}" sibTransId="{27A46F1D-4F60-469E-9337-CB2C4FB32080}"/>
    <dgm:cxn modelId="{A4DAA664-0EC1-46B9-98DA-57F65586C042}" srcId="{04F53997-78D0-4F53-859B-72B08BD339F1}" destId="{6F96A535-0C03-45CF-B418-DE68B3A10BFA}" srcOrd="3" destOrd="0" parTransId="{4D136998-A779-4E2A-BD33-03E90F76E5A6}" sibTransId="{0E3CB274-D34F-48FC-8B99-29987097177D}"/>
    <dgm:cxn modelId="{C23D6616-35C6-401E-A6A8-869F2C4605B6}" type="presOf" srcId="{073CEDD7-042F-41DD-A285-B186B92AB811}" destId="{EC262A49-3777-44E1-B1B1-F686CF9267EE}" srcOrd="0" destOrd="0" presId="urn:microsoft.com/office/officeart/2005/8/layout/list1"/>
    <dgm:cxn modelId="{70640564-203C-4526-A8F3-AB90BA813676}" srcId="{6F96A535-0C03-45CF-B418-DE68B3A10BFA}" destId="{652926CC-0025-4CBB-9DFF-824D8BB1AE49}" srcOrd="0" destOrd="0" parTransId="{425F0186-3D53-4374-B77B-DA0DE2BA66C3}" sibTransId="{244AB762-825A-438C-8DFC-FC22AD2F580F}"/>
    <dgm:cxn modelId="{914A2C01-4DE3-4191-9B5A-87410FD10922}" type="presOf" srcId="{0DDFF90C-5D8E-4582-BC49-5774452FC864}" destId="{11061870-9A93-40E9-953B-E71CC1836085}" srcOrd="0" destOrd="3" presId="urn:microsoft.com/office/officeart/2005/8/layout/list1"/>
    <dgm:cxn modelId="{1C2FDAA9-450C-4E18-996C-3B7076DFA805}" srcId="{04F53997-78D0-4F53-859B-72B08BD339F1}" destId="{712A2378-283E-4897-9494-8A2880FB4AFA}" srcOrd="1" destOrd="0" parTransId="{3F6908F5-33EB-4CEA-AD03-FDFD47B3E4FB}" sibTransId="{992495A1-BB17-4CDD-BBA4-BA2B27259F70}"/>
    <dgm:cxn modelId="{15484325-8B1F-4BBC-ABCE-36F246250536}" type="presOf" srcId="{018E692B-2794-43C2-9E5B-469EFDB4C4EC}" destId="{CC602D0E-3F38-42B5-9092-34C2524EECFA}" srcOrd="0" destOrd="1" presId="urn:microsoft.com/office/officeart/2005/8/layout/list1"/>
    <dgm:cxn modelId="{9448C8A5-107F-4C31-ACDD-9456BDC43833}" type="presOf" srcId="{04F53997-78D0-4F53-859B-72B08BD339F1}" destId="{7C39899A-5B73-47AB-B632-74B3C3957F3D}" srcOrd="0" destOrd="0" presId="urn:microsoft.com/office/officeart/2005/8/layout/list1"/>
    <dgm:cxn modelId="{67F431E9-D3DC-4E63-8F96-3C8A193B6A04}" type="presOf" srcId="{C102E734-258B-4A88-B7FF-41DE22372544}" destId="{D6006B92-B0A6-4F60-9062-1A0AE81C15FE}" srcOrd="1" destOrd="0" presId="urn:microsoft.com/office/officeart/2005/8/layout/list1"/>
    <dgm:cxn modelId="{A761ED61-FB71-4387-9915-FFABB7172755}" srcId="{04F53997-78D0-4F53-859B-72B08BD339F1}" destId="{EAECBB1B-C0AF-4654-B860-DBDB06D14070}" srcOrd="2" destOrd="0" parTransId="{41DBC23D-3CEC-480A-8F19-9E35533FBD45}" sibTransId="{66710349-C85B-43F6-B9B6-F444258D530D}"/>
    <dgm:cxn modelId="{CB8899E5-9531-4CDB-B4A2-01A523A19F72}" srcId="{652926CC-0025-4CBB-9DFF-824D8BB1AE49}" destId="{0DDFF90C-5D8E-4582-BC49-5774452FC864}" srcOrd="2" destOrd="0" parTransId="{2CE0A4D5-A70F-4C6E-AC64-240F64E91E83}" sibTransId="{8A734971-CFD0-42D7-9ADD-A06B04E3B055}"/>
    <dgm:cxn modelId="{320949D7-47B5-44A8-9034-73B7FC295656}" srcId="{652926CC-0025-4CBB-9DFF-824D8BB1AE49}" destId="{EF19DA21-1790-44DF-9E22-3A4C04403D16}" srcOrd="1" destOrd="0" parTransId="{6E1A9516-015B-431A-98B6-BDC56AD0D18D}" sibTransId="{0EDBC56C-ACED-4BF1-BCB8-28462C1FF000}"/>
    <dgm:cxn modelId="{FD0BD448-0CDA-4DEB-BA47-9DC9881674FE}" type="presOf" srcId="{712A2378-283E-4897-9494-8A2880FB4AFA}" destId="{2DA70212-BE70-4B3D-A1A3-4C508EE15C67}" srcOrd="1" destOrd="0" presId="urn:microsoft.com/office/officeart/2005/8/layout/list1"/>
    <dgm:cxn modelId="{98A5D2A5-4D6B-43EE-B11B-533B0DBEAE78}" type="presOf" srcId="{EAECBB1B-C0AF-4654-B860-DBDB06D14070}" destId="{3863EAE1-8020-4DA9-B710-D406454BE96A}" srcOrd="1" destOrd="0" presId="urn:microsoft.com/office/officeart/2005/8/layout/list1"/>
    <dgm:cxn modelId="{0CFC0172-5A96-4578-A3B2-D7CFCCB15B22}" srcId="{EAECBB1B-C0AF-4654-B860-DBDB06D14070}" destId="{53321C5C-622E-416D-A597-AB812A07E6F0}" srcOrd="0" destOrd="0" parTransId="{CC7B676C-1355-4CA2-AC24-808231CCFB08}" sibTransId="{9C70334A-29DA-4783-A501-A0D2B618AEC0}"/>
    <dgm:cxn modelId="{ADBDE386-8A60-44A9-A6D5-FB6428203446}" type="presOf" srcId="{652926CC-0025-4CBB-9DFF-824D8BB1AE49}" destId="{11061870-9A93-40E9-953B-E71CC1836085}" srcOrd="0" destOrd="0" presId="urn:microsoft.com/office/officeart/2005/8/layout/list1"/>
    <dgm:cxn modelId="{0CC4F0A2-632A-4142-9604-E273217F04FA}" srcId="{712A2378-283E-4897-9494-8A2880FB4AFA}" destId="{348812F8-2EAB-4061-B8A9-412114C0B4BC}" srcOrd="0" destOrd="0" parTransId="{9EDA0F7E-C645-4406-B3B7-CDE7F37FF651}" sibTransId="{8BFB0032-01FC-4671-B621-E445E3E1383E}"/>
    <dgm:cxn modelId="{5EF444AF-E08C-4FD2-B43A-A3E167052E28}" srcId="{04F53997-78D0-4F53-859B-72B08BD339F1}" destId="{C102E734-258B-4A88-B7FF-41DE22372544}" srcOrd="0" destOrd="0" parTransId="{37B6F116-CFC1-4A11-B336-D0C6A64A0D8F}" sibTransId="{4A895079-4EA7-47CE-805E-382C4F7B1DD1}"/>
    <dgm:cxn modelId="{32507E5E-CF24-4C82-944F-995B55D38B37}" type="presOf" srcId="{EF19DA21-1790-44DF-9E22-3A4C04403D16}" destId="{11061870-9A93-40E9-953B-E71CC1836085}" srcOrd="0" destOrd="2" presId="urn:microsoft.com/office/officeart/2005/8/layout/list1"/>
    <dgm:cxn modelId="{A4E2C0D9-46A7-47F8-BEA8-5F2A1CB8818C}" srcId="{652926CC-0025-4CBB-9DFF-824D8BB1AE49}" destId="{E18D0CCC-5A07-461D-9DA2-B0ADF27D6185}" srcOrd="0" destOrd="0" parTransId="{32B96237-E3EE-4E19-9A53-E044FC2EA253}" sibTransId="{3B36F412-3DD2-4A90-BAF9-633D3557F470}"/>
    <dgm:cxn modelId="{A24770C1-C676-4338-BEBE-67CCDF17169F}" type="presOf" srcId="{348812F8-2EAB-4061-B8A9-412114C0B4BC}" destId="{409951C7-AA4F-42E7-B8F5-752DBBC34498}" srcOrd="0" destOrd="0" presId="urn:microsoft.com/office/officeart/2005/8/layout/list1"/>
    <dgm:cxn modelId="{8C37EFAF-38C9-4545-8399-6AE062FE9688}" type="presOf" srcId="{53321C5C-622E-416D-A597-AB812A07E6F0}" destId="{CC602D0E-3F38-42B5-9092-34C2524EECFA}" srcOrd="0" destOrd="0" presId="urn:microsoft.com/office/officeart/2005/8/layout/list1"/>
    <dgm:cxn modelId="{45AA4D33-BB0E-4B9D-AD81-CD5CD169B65F}" srcId="{EAECBB1B-C0AF-4654-B860-DBDB06D14070}" destId="{018E692B-2794-43C2-9E5B-469EFDB4C4EC}" srcOrd="1" destOrd="0" parTransId="{8BD67F0B-5664-4D5E-A4AA-96BB535AF1E9}" sibTransId="{B53778D8-5C09-4BA9-B135-CDDDBB031CAF}"/>
    <dgm:cxn modelId="{22F5E813-7C2B-427F-93E7-F8ADC38BBA30}" type="presOf" srcId="{C102E734-258B-4A88-B7FF-41DE22372544}" destId="{BB56A9A9-9FFC-413F-B50F-46A633567E97}" srcOrd="0" destOrd="0" presId="urn:microsoft.com/office/officeart/2005/8/layout/list1"/>
    <dgm:cxn modelId="{780719F5-5354-41E6-B88B-FD6C34370995}" type="presOf" srcId="{712A2378-283E-4897-9494-8A2880FB4AFA}" destId="{511CDCF5-590A-4409-B2A6-BCFA1AA8A87A}" srcOrd="0" destOrd="0" presId="urn:microsoft.com/office/officeart/2005/8/layout/list1"/>
    <dgm:cxn modelId="{FAEF2DF0-EA8B-46A4-A3F0-5828A7CBA9E3}" type="presOf" srcId="{6F96A535-0C03-45CF-B418-DE68B3A10BFA}" destId="{F1A0C4D4-6B7E-4DC5-BCD2-C80CCFC36C4C}" srcOrd="1" destOrd="0" presId="urn:microsoft.com/office/officeart/2005/8/layout/list1"/>
    <dgm:cxn modelId="{87EFE969-CB7C-448C-8402-1A36AE823CB2}" type="presOf" srcId="{EAECBB1B-C0AF-4654-B860-DBDB06D14070}" destId="{1145B5B9-416A-40E4-BF30-51F3F093F8AD}" srcOrd="0" destOrd="0" presId="urn:microsoft.com/office/officeart/2005/8/layout/list1"/>
    <dgm:cxn modelId="{43399190-6782-44D7-A675-735DB45B9EA0}" type="presOf" srcId="{E18D0CCC-5A07-461D-9DA2-B0ADF27D6185}" destId="{11061870-9A93-40E9-953B-E71CC1836085}" srcOrd="0" destOrd="1" presId="urn:microsoft.com/office/officeart/2005/8/layout/list1"/>
    <dgm:cxn modelId="{D37C856C-079A-464B-95D9-954D7B6537C0}" type="presParOf" srcId="{7C39899A-5B73-47AB-B632-74B3C3957F3D}" destId="{805EAC71-D7F6-4DDB-90C7-941E06229CF1}" srcOrd="0" destOrd="0" presId="urn:microsoft.com/office/officeart/2005/8/layout/list1"/>
    <dgm:cxn modelId="{2B6EBC04-C89F-414C-ABB0-9B7267DEED7E}" type="presParOf" srcId="{805EAC71-D7F6-4DDB-90C7-941E06229CF1}" destId="{BB56A9A9-9FFC-413F-B50F-46A633567E97}" srcOrd="0" destOrd="0" presId="urn:microsoft.com/office/officeart/2005/8/layout/list1"/>
    <dgm:cxn modelId="{C345E5FD-E150-4630-9FB9-025C1A7FB693}" type="presParOf" srcId="{805EAC71-D7F6-4DDB-90C7-941E06229CF1}" destId="{D6006B92-B0A6-4F60-9062-1A0AE81C15FE}" srcOrd="1" destOrd="0" presId="urn:microsoft.com/office/officeart/2005/8/layout/list1"/>
    <dgm:cxn modelId="{450825B5-581E-4FCA-8898-3B1FED3FAFB7}" type="presParOf" srcId="{7C39899A-5B73-47AB-B632-74B3C3957F3D}" destId="{075264B0-B558-4740-8A01-B6FED4D32D43}" srcOrd="1" destOrd="0" presId="urn:microsoft.com/office/officeart/2005/8/layout/list1"/>
    <dgm:cxn modelId="{99FD3437-A4BE-4BDD-A66D-BE4F8FC41BDE}" type="presParOf" srcId="{7C39899A-5B73-47AB-B632-74B3C3957F3D}" destId="{EC262A49-3777-44E1-B1B1-F686CF9267EE}" srcOrd="2" destOrd="0" presId="urn:microsoft.com/office/officeart/2005/8/layout/list1"/>
    <dgm:cxn modelId="{010D39DB-FDAA-43A2-9B0C-2AD6C3F83819}" type="presParOf" srcId="{7C39899A-5B73-47AB-B632-74B3C3957F3D}" destId="{2D14E540-2C3C-4AC4-952F-DEA3433C60AB}" srcOrd="3" destOrd="0" presId="urn:microsoft.com/office/officeart/2005/8/layout/list1"/>
    <dgm:cxn modelId="{62762F86-7317-4FDB-B0DA-32B0866CB9E2}" type="presParOf" srcId="{7C39899A-5B73-47AB-B632-74B3C3957F3D}" destId="{A592CEB6-30C0-4B97-B50C-9BED03ED0969}" srcOrd="4" destOrd="0" presId="urn:microsoft.com/office/officeart/2005/8/layout/list1"/>
    <dgm:cxn modelId="{015DDF4E-BEB2-4FCE-A899-2BADBEE61AE0}" type="presParOf" srcId="{A592CEB6-30C0-4B97-B50C-9BED03ED0969}" destId="{511CDCF5-590A-4409-B2A6-BCFA1AA8A87A}" srcOrd="0" destOrd="0" presId="urn:microsoft.com/office/officeart/2005/8/layout/list1"/>
    <dgm:cxn modelId="{3BF968CA-404D-49A2-A2A4-C918307E1333}" type="presParOf" srcId="{A592CEB6-30C0-4B97-B50C-9BED03ED0969}" destId="{2DA70212-BE70-4B3D-A1A3-4C508EE15C67}" srcOrd="1" destOrd="0" presId="urn:microsoft.com/office/officeart/2005/8/layout/list1"/>
    <dgm:cxn modelId="{79B6A5FA-5B0E-4A1D-9BC4-268AFF23DB57}" type="presParOf" srcId="{7C39899A-5B73-47AB-B632-74B3C3957F3D}" destId="{AD70E83D-EBE9-4E6C-9246-C331459E1915}" srcOrd="5" destOrd="0" presId="urn:microsoft.com/office/officeart/2005/8/layout/list1"/>
    <dgm:cxn modelId="{4B88A436-9B37-4EC5-8128-9A44DD255C22}" type="presParOf" srcId="{7C39899A-5B73-47AB-B632-74B3C3957F3D}" destId="{409951C7-AA4F-42E7-B8F5-752DBBC34498}" srcOrd="6" destOrd="0" presId="urn:microsoft.com/office/officeart/2005/8/layout/list1"/>
    <dgm:cxn modelId="{775DC526-5631-4A09-BDCB-C898D3A521A0}" type="presParOf" srcId="{7C39899A-5B73-47AB-B632-74B3C3957F3D}" destId="{31DE45C8-1218-443C-841C-244EEA5990D1}" srcOrd="7" destOrd="0" presId="urn:microsoft.com/office/officeart/2005/8/layout/list1"/>
    <dgm:cxn modelId="{6021E282-50B1-468C-B033-46FFD949412A}" type="presParOf" srcId="{7C39899A-5B73-47AB-B632-74B3C3957F3D}" destId="{7BE51EBE-1E6A-4CB7-9E0F-5E69E32E31DB}" srcOrd="8" destOrd="0" presId="urn:microsoft.com/office/officeart/2005/8/layout/list1"/>
    <dgm:cxn modelId="{B61CBB90-32B8-45B9-A138-8CAA35ECFACA}" type="presParOf" srcId="{7BE51EBE-1E6A-4CB7-9E0F-5E69E32E31DB}" destId="{1145B5B9-416A-40E4-BF30-51F3F093F8AD}" srcOrd="0" destOrd="0" presId="urn:microsoft.com/office/officeart/2005/8/layout/list1"/>
    <dgm:cxn modelId="{93E64C12-D0E5-4354-8B61-4340AB5FFAA0}" type="presParOf" srcId="{7BE51EBE-1E6A-4CB7-9E0F-5E69E32E31DB}" destId="{3863EAE1-8020-4DA9-B710-D406454BE96A}" srcOrd="1" destOrd="0" presId="urn:microsoft.com/office/officeart/2005/8/layout/list1"/>
    <dgm:cxn modelId="{4F7CF934-2A88-425B-8A1A-24EC664744F5}" type="presParOf" srcId="{7C39899A-5B73-47AB-B632-74B3C3957F3D}" destId="{152A3F59-08BA-4053-B022-562579CA45C7}" srcOrd="9" destOrd="0" presId="urn:microsoft.com/office/officeart/2005/8/layout/list1"/>
    <dgm:cxn modelId="{DA43A6BD-8843-49D0-871D-AF065BF66B25}" type="presParOf" srcId="{7C39899A-5B73-47AB-B632-74B3C3957F3D}" destId="{CC602D0E-3F38-42B5-9092-34C2524EECFA}" srcOrd="10" destOrd="0" presId="urn:microsoft.com/office/officeart/2005/8/layout/list1"/>
    <dgm:cxn modelId="{2EEB1E0D-D6E2-489A-AB5A-076FF062FDF2}" type="presParOf" srcId="{7C39899A-5B73-47AB-B632-74B3C3957F3D}" destId="{F052265A-46D6-497F-94DD-F7FADCF52ADA}" srcOrd="11" destOrd="0" presId="urn:microsoft.com/office/officeart/2005/8/layout/list1"/>
    <dgm:cxn modelId="{3074CDF8-BE9B-4C2E-AF39-B88A183EE60A}" type="presParOf" srcId="{7C39899A-5B73-47AB-B632-74B3C3957F3D}" destId="{272ABB87-3230-4966-B302-5793C922F7BB}" srcOrd="12" destOrd="0" presId="urn:microsoft.com/office/officeart/2005/8/layout/list1"/>
    <dgm:cxn modelId="{66646F26-23FD-437F-96F1-DA69E2FE0D33}" type="presParOf" srcId="{272ABB87-3230-4966-B302-5793C922F7BB}" destId="{B39F3A35-C164-4178-B71E-576D0388B881}" srcOrd="0" destOrd="0" presId="urn:microsoft.com/office/officeart/2005/8/layout/list1"/>
    <dgm:cxn modelId="{FF5D782A-5D89-4C11-A56A-735D940130A8}" type="presParOf" srcId="{272ABB87-3230-4966-B302-5793C922F7BB}" destId="{F1A0C4D4-6B7E-4DC5-BCD2-C80CCFC36C4C}" srcOrd="1" destOrd="0" presId="urn:microsoft.com/office/officeart/2005/8/layout/list1"/>
    <dgm:cxn modelId="{7E4F01D3-5E5B-4A4E-8034-20E51C06385D}" type="presParOf" srcId="{7C39899A-5B73-47AB-B632-74B3C3957F3D}" destId="{997F5672-6D66-4318-935A-395E7A7E134D}" srcOrd="13" destOrd="0" presId="urn:microsoft.com/office/officeart/2005/8/layout/list1"/>
    <dgm:cxn modelId="{0C56C472-CD56-41C6-9781-015ABE6D538C}" type="presParOf" srcId="{7C39899A-5B73-47AB-B632-74B3C3957F3D}" destId="{11061870-9A93-40E9-953B-E71CC1836085}"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3E848E-3CE4-4D78-A872-39CB3E9C94E0}" type="datetimeFigureOut">
              <a:rPr lang="en-GB" smtClean="0"/>
              <a:t>10/04/2018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2BF5B3D-20E1-4F8F-8E2F-DE637A36B455}" type="slidenum">
              <a:rPr lang="en-GB" smtClean="0"/>
              <a:t>‹#›</a:t>
            </a:fld>
            <a:endParaRPr lang="en-GB" dirty="0"/>
          </a:p>
        </p:txBody>
      </p:sp>
    </p:spTree>
    <p:extLst>
      <p:ext uri="{BB962C8B-B14F-4D97-AF65-F5344CB8AC3E}">
        <p14:creationId xmlns:p14="http://schemas.microsoft.com/office/powerpoint/2010/main" val="99183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3E848E-3CE4-4D78-A872-39CB3E9C94E0}" type="datetimeFigureOut">
              <a:rPr lang="en-GB" smtClean="0"/>
              <a:t>10/04/2018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2BF5B3D-20E1-4F8F-8E2F-DE637A36B455}" type="slidenum">
              <a:rPr lang="en-GB" smtClean="0"/>
              <a:t>‹#›</a:t>
            </a:fld>
            <a:endParaRPr lang="en-GB" dirty="0"/>
          </a:p>
        </p:txBody>
      </p:sp>
    </p:spTree>
    <p:extLst>
      <p:ext uri="{BB962C8B-B14F-4D97-AF65-F5344CB8AC3E}">
        <p14:creationId xmlns:p14="http://schemas.microsoft.com/office/powerpoint/2010/main" val="337991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9" y="486835"/>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3E848E-3CE4-4D78-A872-39CB3E9C94E0}" type="datetimeFigureOut">
              <a:rPr lang="en-GB" smtClean="0"/>
              <a:t>10/04/2018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2BF5B3D-20E1-4F8F-8E2F-DE637A36B455}" type="slidenum">
              <a:rPr lang="en-GB" smtClean="0"/>
              <a:t>‹#›</a:t>
            </a:fld>
            <a:endParaRPr lang="en-GB" dirty="0"/>
          </a:p>
        </p:txBody>
      </p:sp>
    </p:spTree>
    <p:extLst>
      <p:ext uri="{BB962C8B-B14F-4D97-AF65-F5344CB8AC3E}">
        <p14:creationId xmlns:p14="http://schemas.microsoft.com/office/powerpoint/2010/main" val="112638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3E848E-3CE4-4D78-A872-39CB3E9C94E0}" type="datetimeFigureOut">
              <a:rPr lang="en-GB" smtClean="0"/>
              <a:t>10/04/2018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2BF5B3D-20E1-4F8F-8E2F-DE637A36B455}" type="slidenum">
              <a:rPr lang="en-GB" smtClean="0"/>
              <a:t>‹#›</a:t>
            </a:fld>
            <a:endParaRPr lang="en-GB" dirty="0"/>
          </a:p>
        </p:txBody>
      </p:sp>
    </p:spTree>
    <p:extLst>
      <p:ext uri="{BB962C8B-B14F-4D97-AF65-F5344CB8AC3E}">
        <p14:creationId xmlns:p14="http://schemas.microsoft.com/office/powerpoint/2010/main" val="376977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4"/>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7" y="6119288"/>
            <a:ext cx="5915025" cy="2000249"/>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3E848E-3CE4-4D78-A872-39CB3E9C94E0}" type="datetimeFigureOut">
              <a:rPr lang="en-GB" smtClean="0"/>
              <a:t>10/04/2018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2BF5B3D-20E1-4F8F-8E2F-DE637A36B455}" type="slidenum">
              <a:rPr lang="en-GB" smtClean="0"/>
              <a:t>‹#›</a:t>
            </a:fld>
            <a:endParaRPr lang="en-GB" dirty="0"/>
          </a:p>
        </p:txBody>
      </p:sp>
    </p:spTree>
    <p:extLst>
      <p:ext uri="{BB962C8B-B14F-4D97-AF65-F5344CB8AC3E}">
        <p14:creationId xmlns:p14="http://schemas.microsoft.com/office/powerpoint/2010/main" val="2993420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3E848E-3CE4-4D78-A872-39CB3E9C94E0}" type="datetimeFigureOut">
              <a:rPr lang="en-GB" smtClean="0"/>
              <a:t>10/04/2018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2BF5B3D-20E1-4F8F-8E2F-DE637A36B455}" type="slidenum">
              <a:rPr lang="en-GB" smtClean="0"/>
              <a:t>‹#›</a:t>
            </a:fld>
            <a:endParaRPr lang="en-GB" dirty="0"/>
          </a:p>
        </p:txBody>
      </p:sp>
    </p:spTree>
    <p:extLst>
      <p:ext uri="{BB962C8B-B14F-4D97-AF65-F5344CB8AC3E}">
        <p14:creationId xmlns:p14="http://schemas.microsoft.com/office/powerpoint/2010/main" val="384664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7"/>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3471864"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3E848E-3CE4-4D78-A872-39CB3E9C94E0}" type="datetimeFigureOut">
              <a:rPr lang="en-GB" smtClean="0"/>
              <a:t>10/04/2018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2BF5B3D-20E1-4F8F-8E2F-DE637A36B455}" type="slidenum">
              <a:rPr lang="en-GB" smtClean="0"/>
              <a:t>‹#›</a:t>
            </a:fld>
            <a:endParaRPr lang="en-GB" dirty="0"/>
          </a:p>
        </p:txBody>
      </p:sp>
    </p:spTree>
    <p:extLst>
      <p:ext uri="{BB962C8B-B14F-4D97-AF65-F5344CB8AC3E}">
        <p14:creationId xmlns:p14="http://schemas.microsoft.com/office/powerpoint/2010/main" val="362161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3E848E-3CE4-4D78-A872-39CB3E9C94E0}" type="datetimeFigureOut">
              <a:rPr lang="en-GB" smtClean="0"/>
              <a:t>10/04/2018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2BF5B3D-20E1-4F8F-8E2F-DE637A36B455}" type="slidenum">
              <a:rPr lang="en-GB" smtClean="0"/>
              <a:t>‹#›</a:t>
            </a:fld>
            <a:endParaRPr lang="en-GB" dirty="0"/>
          </a:p>
        </p:txBody>
      </p:sp>
    </p:spTree>
    <p:extLst>
      <p:ext uri="{BB962C8B-B14F-4D97-AF65-F5344CB8AC3E}">
        <p14:creationId xmlns:p14="http://schemas.microsoft.com/office/powerpoint/2010/main" val="48847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E848E-3CE4-4D78-A872-39CB3E9C94E0}" type="datetimeFigureOut">
              <a:rPr lang="en-GB" smtClean="0"/>
              <a:t>10/04/2018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2BF5B3D-20E1-4F8F-8E2F-DE637A36B455}" type="slidenum">
              <a:rPr lang="en-GB" smtClean="0"/>
              <a:t>‹#›</a:t>
            </a:fld>
            <a:endParaRPr lang="en-GB" dirty="0"/>
          </a:p>
        </p:txBody>
      </p:sp>
    </p:spTree>
    <p:extLst>
      <p:ext uri="{BB962C8B-B14F-4D97-AF65-F5344CB8AC3E}">
        <p14:creationId xmlns:p14="http://schemas.microsoft.com/office/powerpoint/2010/main" val="269101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4" y="1316570"/>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73E848E-3CE4-4D78-A872-39CB3E9C94E0}" type="datetimeFigureOut">
              <a:rPr lang="en-GB" smtClean="0"/>
              <a:t>10/04/2018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2BF5B3D-20E1-4F8F-8E2F-DE637A36B455}" type="slidenum">
              <a:rPr lang="en-GB" smtClean="0"/>
              <a:t>‹#›</a:t>
            </a:fld>
            <a:endParaRPr lang="en-GB" dirty="0"/>
          </a:p>
        </p:txBody>
      </p:sp>
    </p:spTree>
    <p:extLst>
      <p:ext uri="{BB962C8B-B14F-4D97-AF65-F5344CB8AC3E}">
        <p14:creationId xmlns:p14="http://schemas.microsoft.com/office/powerpoint/2010/main" val="27082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316570"/>
            <a:ext cx="3471863" cy="6498167"/>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73E848E-3CE4-4D78-A872-39CB3E9C94E0}" type="datetimeFigureOut">
              <a:rPr lang="en-GB" smtClean="0"/>
              <a:t>10/04/2018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2BF5B3D-20E1-4F8F-8E2F-DE637A36B455}" type="slidenum">
              <a:rPr lang="en-GB" smtClean="0"/>
              <a:t>‹#›</a:t>
            </a:fld>
            <a:endParaRPr lang="en-GB" dirty="0"/>
          </a:p>
        </p:txBody>
      </p:sp>
    </p:spTree>
    <p:extLst>
      <p:ext uri="{BB962C8B-B14F-4D97-AF65-F5344CB8AC3E}">
        <p14:creationId xmlns:p14="http://schemas.microsoft.com/office/powerpoint/2010/main" val="204064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7"/>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7"/>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73E848E-3CE4-4D78-A872-39CB3E9C94E0}" type="datetimeFigureOut">
              <a:rPr lang="en-GB" smtClean="0"/>
              <a:t>10/04/2018</a:t>
            </a:fld>
            <a:endParaRPr lang="en-GB" dirty="0"/>
          </a:p>
        </p:txBody>
      </p:sp>
      <p:sp>
        <p:nvSpPr>
          <p:cNvPr id="5" name="Footer Placeholder 4"/>
          <p:cNvSpPr>
            <a:spLocks noGrp="1"/>
          </p:cNvSpPr>
          <p:nvPr>
            <p:ph type="ftr" sz="quarter" idx="3"/>
          </p:nvPr>
        </p:nvSpPr>
        <p:spPr>
          <a:xfrm>
            <a:off x="2271713" y="8475137"/>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8475137"/>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2BF5B3D-20E1-4F8F-8E2F-DE637A36B455}" type="slidenum">
              <a:rPr lang="en-GB" smtClean="0"/>
              <a:t>‹#›</a:t>
            </a:fld>
            <a:endParaRPr lang="en-GB" dirty="0"/>
          </a:p>
        </p:txBody>
      </p:sp>
    </p:spTree>
    <p:extLst>
      <p:ext uri="{BB962C8B-B14F-4D97-AF65-F5344CB8AC3E}">
        <p14:creationId xmlns:p14="http://schemas.microsoft.com/office/powerpoint/2010/main" val="2875493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PADE@hmps.gsi.gov.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3.xml"/><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hyperlink" Target="http://www.prisonandprobationjobs.go.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 y="2263157"/>
            <a:ext cx="6858001" cy="5042080"/>
          </a:xfrm>
          <a:prstGeom prst="rect">
            <a:avLst/>
          </a:prstGeom>
        </p:spPr>
      </p:pic>
      <p:sp>
        <p:nvSpPr>
          <p:cNvPr id="4" name="Arrow: Pentagon 3"/>
          <p:cNvSpPr/>
          <p:nvPr/>
        </p:nvSpPr>
        <p:spPr>
          <a:xfrm>
            <a:off x="-2" y="2263158"/>
            <a:ext cx="5467367" cy="4044461"/>
          </a:xfrm>
          <a:prstGeom prst="homePlate">
            <a:avLst/>
          </a:prstGeom>
          <a:solidFill>
            <a:schemeClr val="accent3">
              <a:alpha val="69804"/>
            </a:schemeClr>
          </a:solidFill>
          <a:ln/>
        </p:spPr>
        <p:style>
          <a:lnRef idx="0">
            <a:schemeClr val="accent3"/>
          </a:lnRef>
          <a:fillRef idx="3">
            <a:schemeClr val="accent3"/>
          </a:fillRef>
          <a:effectRef idx="3">
            <a:schemeClr val="accent3"/>
          </a:effectRef>
          <a:fontRef idx="minor">
            <a:schemeClr val="lt1"/>
          </a:fontRef>
        </p:style>
        <p:txBody>
          <a:bodyPr rtlCol="0" anchor="ctr"/>
          <a:lstStyle/>
          <a:p>
            <a:r>
              <a:rPr lang="en-GB" sz="2600" b="1" dirty="0">
                <a:solidFill>
                  <a:schemeClr val="bg1"/>
                </a:solidFill>
              </a:rPr>
              <a:t>HMP Pentonville </a:t>
            </a:r>
            <a:r>
              <a:rPr lang="en-GB" sz="2600" b="1" dirty="0" smtClean="0">
                <a:solidFill>
                  <a:schemeClr val="bg1"/>
                </a:solidFill>
              </a:rPr>
              <a:t>and</a:t>
            </a:r>
          </a:p>
          <a:p>
            <a:r>
              <a:rPr lang="en-GB" sz="2600" b="1" dirty="0" smtClean="0">
                <a:solidFill>
                  <a:schemeClr val="bg1"/>
                </a:solidFill>
              </a:rPr>
              <a:t>HMP/YOI </a:t>
            </a:r>
            <a:r>
              <a:rPr lang="en-GB" sz="2600" b="1" dirty="0">
                <a:solidFill>
                  <a:schemeClr val="bg1"/>
                </a:solidFill>
              </a:rPr>
              <a:t>Wormwood </a:t>
            </a:r>
            <a:r>
              <a:rPr lang="en-GB" sz="2600" b="1" dirty="0" smtClean="0">
                <a:solidFill>
                  <a:schemeClr val="bg1"/>
                </a:solidFill>
              </a:rPr>
              <a:t>Scrubs:</a:t>
            </a:r>
            <a:br>
              <a:rPr lang="en-GB" sz="2600" b="1" dirty="0" smtClean="0">
                <a:solidFill>
                  <a:schemeClr val="bg1"/>
                </a:solidFill>
              </a:rPr>
            </a:br>
            <a:endParaRPr lang="en-GB" sz="2600" b="1" dirty="0">
              <a:solidFill>
                <a:schemeClr val="bg1"/>
              </a:solidFill>
            </a:endParaRPr>
          </a:p>
          <a:p>
            <a:r>
              <a:rPr lang="en-GB" sz="2600" b="1" spc="-150" dirty="0" smtClean="0">
                <a:solidFill>
                  <a:schemeClr val="bg1"/>
                </a:solidFill>
                <a:cs typeface="Arial" panose="020B0604020202020204" pitchFamily="34" charset="0"/>
              </a:rPr>
              <a:t>Candidate Pack</a:t>
            </a:r>
            <a:endParaRPr lang="en-GB" sz="2600" b="1" spc="-150" dirty="0">
              <a:solidFill>
                <a:schemeClr val="bg1"/>
              </a:solidFill>
              <a:cs typeface="Arial" panose="020B0604020202020204" pitchFamily="34" charset="0"/>
            </a:endParaRPr>
          </a:p>
        </p:txBody>
      </p:sp>
      <p:sp>
        <p:nvSpPr>
          <p:cNvPr id="6" name="Arrow: Chevron 5"/>
          <p:cNvSpPr/>
          <p:nvPr/>
        </p:nvSpPr>
        <p:spPr>
          <a:xfrm>
            <a:off x="4288971" y="2263157"/>
            <a:ext cx="2569028" cy="4044461"/>
          </a:xfrm>
          <a:custGeom>
            <a:avLst/>
            <a:gdLst>
              <a:gd name="connsiteX0" fmla="*/ 0 w 5099539"/>
              <a:gd name="connsiteY0" fmla="*/ 0 h 4044461"/>
              <a:gd name="connsiteX1" fmla="*/ 3077309 w 5099539"/>
              <a:gd name="connsiteY1" fmla="*/ 0 h 4044461"/>
              <a:gd name="connsiteX2" fmla="*/ 5099539 w 5099539"/>
              <a:gd name="connsiteY2" fmla="*/ 2022231 h 4044461"/>
              <a:gd name="connsiteX3" fmla="*/ 3077309 w 5099539"/>
              <a:gd name="connsiteY3" fmla="*/ 4044461 h 4044461"/>
              <a:gd name="connsiteX4" fmla="*/ 0 w 5099539"/>
              <a:gd name="connsiteY4" fmla="*/ 4044461 h 4044461"/>
              <a:gd name="connsiteX5" fmla="*/ 2022231 w 5099539"/>
              <a:gd name="connsiteY5" fmla="*/ 2022231 h 4044461"/>
              <a:gd name="connsiteX6" fmla="*/ 0 w 5099539"/>
              <a:gd name="connsiteY6" fmla="*/ 0 h 4044461"/>
              <a:gd name="connsiteX0" fmla="*/ 0 w 3077309"/>
              <a:gd name="connsiteY0" fmla="*/ 0 h 4044461"/>
              <a:gd name="connsiteX1" fmla="*/ 3077309 w 3077309"/>
              <a:gd name="connsiteY1" fmla="*/ 0 h 4044461"/>
              <a:gd name="connsiteX2" fmla="*/ 3077308 w 3077309"/>
              <a:gd name="connsiteY2" fmla="*/ 2092570 h 4044461"/>
              <a:gd name="connsiteX3" fmla="*/ 3077309 w 3077309"/>
              <a:gd name="connsiteY3" fmla="*/ 4044461 h 4044461"/>
              <a:gd name="connsiteX4" fmla="*/ 0 w 3077309"/>
              <a:gd name="connsiteY4" fmla="*/ 4044461 h 4044461"/>
              <a:gd name="connsiteX5" fmla="*/ 2022231 w 3077309"/>
              <a:gd name="connsiteY5" fmla="*/ 2022231 h 4044461"/>
              <a:gd name="connsiteX6" fmla="*/ 0 w 3077309"/>
              <a:gd name="connsiteY6" fmla="*/ 0 h 404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309" h="4044461">
                <a:moveTo>
                  <a:pt x="0" y="0"/>
                </a:moveTo>
                <a:lnTo>
                  <a:pt x="3077309" y="0"/>
                </a:lnTo>
                <a:cubicBezTo>
                  <a:pt x="3077309" y="697523"/>
                  <a:pt x="3077308" y="1395047"/>
                  <a:pt x="3077308" y="2092570"/>
                </a:cubicBezTo>
                <a:cubicBezTo>
                  <a:pt x="3077308" y="2743200"/>
                  <a:pt x="3077309" y="3393831"/>
                  <a:pt x="3077309" y="4044461"/>
                </a:cubicBezTo>
                <a:lnTo>
                  <a:pt x="0" y="4044461"/>
                </a:lnTo>
                <a:lnTo>
                  <a:pt x="2022231" y="2022231"/>
                </a:lnTo>
                <a:lnTo>
                  <a:pt x="0" y="0"/>
                </a:lnTo>
                <a:close/>
              </a:path>
            </a:pathLst>
          </a:custGeom>
          <a:solidFill>
            <a:srgbClr val="000000">
              <a:alpha val="40000"/>
            </a:srgb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GB"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31696"/>
            <a:ext cx="6858000" cy="712304"/>
          </a:xfrm>
          <a:prstGeom prst="rect">
            <a:avLst/>
          </a:prstGeom>
        </p:spPr>
      </p:pic>
      <p:grpSp>
        <p:nvGrpSpPr>
          <p:cNvPr id="9" name="Group 8"/>
          <p:cNvGrpSpPr/>
          <p:nvPr/>
        </p:nvGrpSpPr>
        <p:grpSpPr>
          <a:xfrm>
            <a:off x="-1" y="0"/>
            <a:ext cx="6905625" cy="1358283"/>
            <a:chOff x="0" y="37055"/>
            <a:chExt cx="6858000" cy="1358283"/>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55"/>
              <a:ext cx="6858000" cy="1358283"/>
            </a:xfrm>
            <a:prstGeom prst="rect">
              <a:avLst/>
            </a:prstGeom>
          </p:spPr>
        </p:pic>
        <p:sp>
          <p:nvSpPr>
            <p:cNvPr id="8" name="Rectangle 7"/>
            <p:cNvSpPr/>
            <p:nvPr/>
          </p:nvSpPr>
          <p:spPr>
            <a:xfrm>
              <a:off x="2131724" y="356532"/>
              <a:ext cx="3297936" cy="7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spc="-150" dirty="0" smtClean="0">
                  <a:solidFill>
                    <a:srgbClr val="82368C"/>
                  </a:solidFill>
                  <a:latin typeface="Arial" panose="020B0604020202020204" pitchFamily="34" charset="0"/>
                  <a:ea typeface="Tahoma" panose="020B0604030504040204" pitchFamily="34" charset="0"/>
                  <a:cs typeface="Arial" panose="020B0604020202020204" pitchFamily="34" charset="0"/>
                </a:rPr>
                <a:t>Prison Officer Recruitment</a:t>
              </a:r>
            </a:p>
          </p:txBody>
        </p:sp>
      </p:grpSp>
    </p:spTree>
    <p:extLst>
      <p:ext uri="{BB962C8B-B14F-4D97-AF65-F5344CB8AC3E}">
        <p14:creationId xmlns:p14="http://schemas.microsoft.com/office/powerpoint/2010/main" val="3273641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32" t="2737" r="3350" b="4905"/>
          <a:stretch/>
        </p:blipFill>
        <p:spPr>
          <a:xfrm>
            <a:off x="-1" y="129631"/>
            <a:ext cx="6858000" cy="4551331"/>
          </a:xfrm>
          <a:prstGeom prst="rect">
            <a:avLst/>
          </a:prstGeom>
          <a:noFill/>
          <a:ln>
            <a:noFill/>
          </a:ln>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31696"/>
            <a:ext cx="6858000" cy="712304"/>
          </a:xfrm>
          <a:prstGeom prst="rect">
            <a:avLst/>
          </a:prstGeom>
        </p:spPr>
      </p:pic>
      <p:sp>
        <p:nvSpPr>
          <p:cNvPr id="8" name="TextBox 7"/>
          <p:cNvSpPr txBox="1"/>
          <p:nvPr/>
        </p:nvSpPr>
        <p:spPr>
          <a:xfrm>
            <a:off x="457200" y="912664"/>
            <a:ext cx="5521568" cy="523220"/>
          </a:xfrm>
          <a:prstGeom prst="rect">
            <a:avLst/>
          </a:prstGeom>
          <a:noFill/>
        </p:spPr>
        <p:txBody>
          <a:bodyPr wrap="square" rtlCol="0">
            <a:spAutoFit/>
          </a:bodyPr>
          <a:lstStyle/>
          <a:p>
            <a:endParaRPr lang="en-GB" sz="1400" dirty="0"/>
          </a:p>
          <a:p>
            <a:endParaRPr lang="en-GB" sz="1400" dirty="0"/>
          </a:p>
        </p:txBody>
      </p:sp>
      <p:grpSp>
        <p:nvGrpSpPr>
          <p:cNvPr id="9" name="Group 8"/>
          <p:cNvGrpSpPr/>
          <p:nvPr/>
        </p:nvGrpSpPr>
        <p:grpSpPr>
          <a:xfrm>
            <a:off x="-1" y="0"/>
            <a:ext cx="6905625" cy="1358283"/>
            <a:chOff x="0" y="37055"/>
            <a:chExt cx="6858000" cy="1358283"/>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55"/>
              <a:ext cx="6858000" cy="1358283"/>
            </a:xfrm>
            <a:prstGeom prst="rect">
              <a:avLst/>
            </a:prstGeom>
          </p:spPr>
        </p:pic>
        <p:sp>
          <p:nvSpPr>
            <p:cNvPr id="11" name="Rectangle 10"/>
            <p:cNvSpPr/>
            <p:nvPr/>
          </p:nvSpPr>
          <p:spPr>
            <a:xfrm>
              <a:off x="2131724" y="356532"/>
              <a:ext cx="3297936" cy="7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spc="-150" dirty="0" smtClean="0">
                  <a:solidFill>
                    <a:srgbClr val="82368C"/>
                  </a:solidFill>
                  <a:latin typeface="Arial" panose="020B0604020202020204" pitchFamily="34" charset="0"/>
                  <a:ea typeface="Tahoma" panose="020B0604030504040204" pitchFamily="34" charset="0"/>
                  <a:cs typeface="Arial" panose="020B0604020202020204" pitchFamily="34" charset="0"/>
                </a:rPr>
                <a:t>Prison Officer Recruitment</a:t>
              </a:r>
            </a:p>
          </p:txBody>
        </p:sp>
      </p:grpSp>
      <p:sp>
        <p:nvSpPr>
          <p:cNvPr id="12" name="Arrow: Pentagon 8"/>
          <p:cNvSpPr/>
          <p:nvPr/>
        </p:nvSpPr>
        <p:spPr>
          <a:xfrm>
            <a:off x="-1" y="1581682"/>
            <a:ext cx="5596128" cy="508598"/>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b="1" dirty="0" smtClean="0">
                <a:solidFill>
                  <a:schemeClr val="bg1"/>
                </a:solidFill>
              </a:rPr>
              <a:t>Directions to Holloway RAD Centre</a:t>
            </a:r>
            <a:endParaRPr lang="en-GB"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64280613"/>
              </p:ext>
            </p:extLst>
          </p:nvPr>
        </p:nvGraphicFramePr>
        <p:xfrm>
          <a:off x="123824" y="3400889"/>
          <a:ext cx="6543946" cy="4315218"/>
        </p:xfrm>
        <a:graphic>
          <a:graphicData uri="http://schemas.openxmlformats.org/drawingml/2006/table">
            <a:tbl>
              <a:tblPr>
                <a:tableStyleId>{5C22544A-7EE6-4342-B048-85BDC9FD1C3A}</a:tableStyleId>
              </a:tblPr>
              <a:tblGrid>
                <a:gridCol w="471509"/>
                <a:gridCol w="6072437"/>
              </a:tblGrid>
              <a:tr h="655444">
                <a:tc>
                  <a:txBody>
                    <a:bodyPr/>
                    <a:lstStyle/>
                    <a:p>
                      <a:pPr>
                        <a:spcAft>
                          <a:spcPts val="0"/>
                        </a:spcAft>
                      </a:pPr>
                      <a:endParaRPr lang="en-GB" sz="1000" b="1" dirty="0" smtClean="0">
                        <a:effectLst/>
                      </a:endParaRPr>
                    </a:p>
                    <a:p>
                      <a:pPr>
                        <a:spcAft>
                          <a:spcPts val="0"/>
                        </a:spcAft>
                      </a:pPr>
                      <a:r>
                        <a:rPr lang="en-GB" sz="1000" b="1" dirty="0" smtClean="0">
                          <a:effectLst/>
                        </a:rPr>
                        <a:t>Bus</a:t>
                      </a:r>
                      <a:r>
                        <a:rPr lang="en-GB" sz="1000" dirty="0" smtClean="0">
                          <a:effectLst/>
                        </a:rPr>
                        <a:t> </a:t>
                      </a:r>
                    </a:p>
                    <a:p>
                      <a:pPr>
                        <a:spcAft>
                          <a:spcPts val="0"/>
                        </a:spcAft>
                      </a:pPr>
                      <a:endParaRPr lang="en-GB" sz="1000" dirty="0" smtClean="0">
                        <a:effectLst/>
                        <a:latin typeface="Times New Roman" panose="02020603050405020304" pitchFamily="18" charset="0"/>
                        <a:ea typeface="Times New Roman" panose="02020603050405020304" pitchFamily="18" charset="0"/>
                      </a:endParaRPr>
                    </a:p>
                    <a:p>
                      <a:pPr>
                        <a:spcAft>
                          <a:spcPts val="0"/>
                        </a:spcAft>
                      </a:pPr>
                      <a:endParaRPr lang="en-GB" sz="1000" dirty="0">
                        <a:effectLst/>
                        <a:latin typeface="Times New Roman" panose="02020603050405020304" pitchFamily="18" charset="0"/>
                        <a:ea typeface="Times New Roman" panose="02020603050405020304" pitchFamily="18" charset="0"/>
                      </a:endParaRPr>
                    </a:p>
                  </a:txBody>
                  <a:tcPr marL="7948" marR="7948" marT="7948" marB="7948" anchor="ctr"/>
                </a:tc>
                <a:tc>
                  <a:txBody>
                    <a:bodyPr/>
                    <a:lstStyle/>
                    <a:p>
                      <a:pPr algn="l"/>
                      <a:r>
                        <a:rPr lang="en-GB" sz="1000" dirty="0">
                          <a:effectLst/>
                          <a:latin typeface="+mn-lt"/>
                        </a:rPr>
                        <a:t>Any bus can be taken from the bus stop immediately </a:t>
                      </a:r>
                      <a:r>
                        <a:rPr lang="en-GB" sz="1000" dirty="0" smtClean="0">
                          <a:effectLst/>
                          <a:latin typeface="+mn-lt"/>
                        </a:rPr>
                        <a:t>outside </a:t>
                      </a:r>
                      <a:r>
                        <a:rPr lang="en-GB" sz="1000" dirty="0">
                          <a:effectLst/>
                          <a:latin typeface="+mn-lt"/>
                        </a:rPr>
                        <a:t>Caledonian Road </a:t>
                      </a:r>
                      <a:r>
                        <a:rPr lang="en-GB" sz="1000" dirty="0" smtClean="0">
                          <a:effectLst/>
                          <a:latin typeface="+mn-lt"/>
                        </a:rPr>
                        <a:t>underground </a:t>
                      </a:r>
                      <a:r>
                        <a:rPr lang="en-GB" sz="1000" dirty="0">
                          <a:effectLst/>
                          <a:latin typeface="+mn-lt"/>
                        </a:rPr>
                        <a:t>station and will drop passengers directly outside the </a:t>
                      </a:r>
                      <a:r>
                        <a:rPr lang="en-GB" sz="1000" dirty="0" smtClean="0">
                          <a:effectLst/>
                          <a:latin typeface="+mn-lt"/>
                        </a:rPr>
                        <a:t>RAD</a:t>
                      </a:r>
                      <a:r>
                        <a:rPr lang="en-GB" sz="1000" baseline="0" dirty="0" smtClean="0">
                          <a:effectLst/>
                          <a:latin typeface="+mn-lt"/>
                        </a:rPr>
                        <a:t> Centre (former HMP Holloway)</a:t>
                      </a:r>
                      <a:r>
                        <a:rPr lang="en-GB" sz="1000" dirty="0" smtClean="0">
                          <a:effectLst/>
                          <a:latin typeface="+mn-lt"/>
                        </a:rPr>
                        <a:t>.</a:t>
                      </a:r>
                      <a:endParaRPr lang="en-GB" sz="1000" dirty="0">
                        <a:effectLst/>
                        <a:latin typeface="+mn-lt"/>
                        <a:ea typeface="Times New Roman" panose="02020603050405020304" pitchFamily="18" charset="0"/>
                      </a:endParaRPr>
                    </a:p>
                  </a:txBody>
                  <a:tcPr marL="7948" marR="7948" marT="7948" marB="7948" anchor="ctr"/>
                </a:tc>
              </a:tr>
              <a:tr h="972867">
                <a:tc>
                  <a:txBody>
                    <a:bodyPr/>
                    <a:lstStyle/>
                    <a:p>
                      <a:pPr>
                        <a:spcAft>
                          <a:spcPts val="0"/>
                        </a:spcAft>
                      </a:pPr>
                      <a:r>
                        <a:rPr lang="en-GB" sz="1000" b="1" dirty="0" smtClean="0">
                          <a:effectLst/>
                        </a:rPr>
                        <a:t/>
                      </a:r>
                      <a:br>
                        <a:rPr lang="en-GB" sz="1000" b="1" dirty="0" smtClean="0">
                          <a:effectLst/>
                        </a:rPr>
                      </a:br>
                      <a:r>
                        <a:rPr lang="en-GB" sz="1000" b="1" dirty="0" smtClean="0">
                          <a:effectLst/>
                        </a:rPr>
                        <a:t>Train </a:t>
                      </a:r>
                      <a:endParaRPr lang="en-GB" sz="1000" b="1" dirty="0">
                        <a:effectLst/>
                        <a:latin typeface="Times New Roman" panose="02020603050405020304" pitchFamily="18" charset="0"/>
                        <a:ea typeface="Times New Roman" panose="02020603050405020304" pitchFamily="18" charset="0"/>
                      </a:endParaRPr>
                    </a:p>
                  </a:txBody>
                  <a:tcPr marL="7948" marR="7948" marT="7948" marB="7948"/>
                </a:tc>
                <a:tc>
                  <a:txBody>
                    <a:bodyPr/>
                    <a:lstStyle/>
                    <a:p>
                      <a:pPr algn="l"/>
                      <a:r>
                        <a:rPr lang="en-GB" sz="1000" dirty="0" smtClean="0">
                          <a:effectLst/>
                          <a:latin typeface="+mn-lt"/>
                        </a:rPr>
                        <a:t>The </a:t>
                      </a:r>
                      <a:r>
                        <a:rPr lang="en-GB" sz="1000" dirty="0">
                          <a:effectLst/>
                          <a:latin typeface="+mn-lt"/>
                        </a:rPr>
                        <a:t>nearest underground station to </a:t>
                      </a:r>
                      <a:r>
                        <a:rPr lang="en-GB" sz="1000" dirty="0" smtClean="0">
                          <a:effectLst/>
                          <a:latin typeface="+mn-lt"/>
                        </a:rPr>
                        <a:t>HMP Holloway </a:t>
                      </a:r>
                      <a:r>
                        <a:rPr lang="en-GB" sz="1000" dirty="0">
                          <a:effectLst/>
                          <a:latin typeface="+mn-lt"/>
                        </a:rPr>
                        <a:t>is Caledonian Road on the Piccadilly line, just one stop away from Kings </a:t>
                      </a:r>
                      <a:r>
                        <a:rPr lang="en-GB" sz="1000" dirty="0" smtClean="0">
                          <a:effectLst/>
                          <a:latin typeface="+mn-lt"/>
                        </a:rPr>
                        <a:t>Cross. </a:t>
                      </a:r>
                      <a:r>
                        <a:rPr lang="en-GB" sz="1000" dirty="0">
                          <a:effectLst/>
                          <a:latin typeface="+mn-lt"/>
                        </a:rPr>
                        <a:t>Any bus can be taken from the bus stop immediately outside Caledonian Road </a:t>
                      </a:r>
                      <a:r>
                        <a:rPr lang="en-GB" sz="1000" dirty="0" smtClean="0">
                          <a:effectLst/>
                          <a:latin typeface="+mn-lt"/>
                        </a:rPr>
                        <a:t>underground</a:t>
                      </a:r>
                      <a:r>
                        <a:rPr lang="en-GB" sz="1000" baseline="0" dirty="0" smtClean="0">
                          <a:effectLst/>
                          <a:latin typeface="+mn-lt"/>
                        </a:rPr>
                        <a:t> station</a:t>
                      </a:r>
                      <a:r>
                        <a:rPr lang="en-GB" sz="1000" dirty="0" smtClean="0">
                          <a:effectLst/>
                          <a:latin typeface="+mn-lt"/>
                        </a:rPr>
                        <a:t> </a:t>
                      </a:r>
                      <a:r>
                        <a:rPr lang="en-GB" sz="1000" dirty="0">
                          <a:effectLst/>
                          <a:latin typeface="+mn-lt"/>
                        </a:rPr>
                        <a:t>and will drop passengers directly outside </a:t>
                      </a:r>
                      <a:r>
                        <a:rPr lang="en-GB" sz="1000" dirty="0" smtClean="0">
                          <a:effectLst/>
                          <a:latin typeface="+mn-lt"/>
                        </a:rPr>
                        <a:t>the RAD</a:t>
                      </a:r>
                      <a:r>
                        <a:rPr lang="en-GB" sz="1000" baseline="0" dirty="0" smtClean="0">
                          <a:effectLst/>
                          <a:latin typeface="+mn-lt"/>
                        </a:rPr>
                        <a:t> Centre (former HMP Holloway)</a:t>
                      </a:r>
                      <a:r>
                        <a:rPr lang="en-GB" sz="1000" dirty="0" smtClean="0">
                          <a:effectLst/>
                          <a:latin typeface="+mn-lt"/>
                        </a:rPr>
                        <a:t>. </a:t>
                      </a:r>
                      <a:r>
                        <a:rPr lang="en-GB" sz="1000" dirty="0">
                          <a:effectLst/>
                          <a:latin typeface="+mn-lt"/>
                        </a:rPr>
                        <a:t>Alternatively, Holloway Road </a:t>
                      </a:r>
                      <a:r>
                        <a:rPr lang="en-GB" sz="1000" dirty="0" smtClean="0">
                          <a:effectLst/>
                          <a:latin typeface="+mn-lt"/>
                        </a:rPr>
                        <a:t>underground station </a:t>
                      </a:r>
                      <a:r>
                        <a:rPr lang="en-GB" sz="1000" dirty="0">
                          <a:effectLst/>
                          <a:latin typeface="+mn-lt"/>
                        </a:rPr>
                        <a:t>(also on the Piccadilly line) is two stops from Kings Cross and 20 minutes walk away.</a:t>
                      </a:r>
                      <a:endParaRPr lang="en-GB" sz="1000" dirty="0">
                        <a:effectLst/>
                        <a:latin typeface="+mn-lt"/>
                        <a:ea typeface="Times New Roman" panose="02020603050405020304" pitchFamily="18" charset="0"/>
                      </a:endParaRPr>
                    </a:p>
                  </a:txBody>
                  <a:tcPr marL="7948" marR="7948" marT="7948" marB="7948" anchor="ctr"/>
                </a:tc>
              </a:tr>
              <a:tr h="2213811">
                <a:tc>
                  <a:txBody>
                    <a:bodyPr/>
                    <a:lstStyle/>
                    <a:p>
                      <a:pPr>
                        <a:spcAft>
                          <a:spcPts val="0"/>
                        </a:spcAft>
                      </a:pPr>
                      <a:endParaRPr lang="en-GB" sz="1000" b="1" dirty="0" smtClean="0">
                        <a:effectLst/>
                      </a:endParaRPr>
                    </a:p>
                    <a:p>
                      <a:pPr>
                        <a:spcAft>
                          <a:spcPts val="0"/>
                        </a:spcAft>
                      </a:pPr>
                      <a:r>
                        <a:rPr lang="en-GB" sz="1000" b="1" dirty="0" smtClean="0">
                          <a:effectLst/>
                        </a:rPr>
                        <a:t>Car </a:t>
                      </a:r>
                      <a:endParaRPr lang="en-GB" sz="1000" b="1" dirty="0">
                        <a:effectLst/>
                        <a:latin typeface="Times New Roman" panose="02020603050405020304" pitchFamily="18" charset="0"/>
                        <a:ea typeface="Times New Roman" panose="02020603050405020304" pitchFamily="18" charset="0"/>
                      </a:endParaRPr>
                    </a:p>
                  </a:txBody>
                  <a:tcPr marL="7948" marR="7948" marT="7948" marB="7948"/>
                </a:tc>
                <a:tc>
                  <a:txBody>
                    <a:bodyPr/>
                    <a:lstStyle/>
                    <a:p>
                      <a:pPr algn="l"/>
                      <a:r>
                        <a:rPr lang="en-GB" sz="1000" dirty="0" smtClean="0">
                          <a:effectLst/>
                          <a:latin typeface="+mn-lt"/>
                        </a:rPr>
                        <a:t>From </a:t>
                      </a:r>
                      <a:r>
                        <a:rPr lang="en-GB" sz="1000" dirty="0">
                          <a:effectLst/>
                          <a:latin typeface="+mn-lt"/>
                        </a:rPr>
                        <a:t>the North: Visitors should follow the A1 signposted ‘City’ (from the M1 to junction 2 then follow the A1/A41 again signposted ‘City’). Holloway Road is in fact the A1. After passing under the Archway bridge, still on the A1/Holloway Road, </a:t>
                      </a:r>
                      <a:r>
                        <a:rPr lang="en-GB" sz="1000" dirty="0" smtClean="0">
                          <a:effectLst/>
                          <a:latin typeface="+mn-lt"/>
                        </a:rPr>
                        <a:t>HMP Holloway is </a:t>
                      </a:r>
                      <a:r>
                        <a:rPr lang="en-GB" sz="1000" dirty="0">
                          <a:effectLst/>
                          <a:latin typeface="+mn-lt"/>
                        </a:rPr>
                        <a:t>about a mile away and visitors should look out for the Odeon cinema on the right by a traffic light controlled junction. Go straight over these lights and straight over the next set, until another set of lights where there is a right hand filter lane. Turn right here into Camden </a:t>
                      </a:r>
                      <a:r>
                        <a:rPr lang="en-GB" sz="1000" dirty="0" smtClean="0">
                          <a:effectLst/>
                          <a:latin typeface="+mn-lt"/>
                        </a:rPr>
                        <a:t>Road </a:t>
                      </a:r>
                      <a:r>
                        <a:rPr lang="en-GB" sz="1000" dirty="0">
                          <a:effectLst/>
                          <a:latin typeface="+mn-lt"/>
                        </a:rPr>
                        <a:t>and proceed to the traffic lights at the top of the hill, turn right at these lights and the prison gate is directly opposite</a:t>
                      </a:r>
                      <a:r>
                        <a:rPr lang="en-GB" sz="1000" dirty="0" smtClean="0">
                          <a:effectLst/>
                          <a:latin typeface="+mn-lt"/>
                        </a:rPr>
                        <a:t>.</a:t>
                      </a:r>
                    </a:p>
                    <a:p>
                      <a:pPr algn="l"/>
                      <a:endParaRPr lang="en-GB" sz="1000" dirty="0">
                        <a:effectLst/>
                        <a:latin typeface="+mn-lt"/>
                      </a:endParaRPr>
                    </a:p>
                    <a:p>
                      <a:pPr algn="l"/>
                      <a:r>
                        <a:rPr lang="en-GB" sz="1000" dirty="0">
                          <a:effectLst/>
                          <a:latin typeface="+mn-lt"/>
                        </a:rPr>
                        <a:t>From the South: Visitors should follow signposts from Marylebone Road/Euston Road for Camden and The North. On Camden High Street there is a public house named ‘The World’s End’ where the High Street divides. Visitors should bear right and follow the signposts for Holloway and The North. </a:t>
                      </a:r>
                      <a:r>
                        <a:rPr lang="en-GB" sz="1000" dirty="0" smtClean="0">
                          <a:effectLst/>
                          <a:latin typeface="+mn-lt"/>
                        </a:rPr>
                        <a:t>HMP Holloway</a:t>
                      </a:r>
                      <a:r>
                        <a:rPr lang="en-GB" sz="1000" baseline="0" dirty="0" smtClean="0">
                          <a:effectLst/>
                          <a:latin typeface="+mn-lt"/>
                        </a:rPr>
                        <a:t> </a:t>
                      </a:r>
                      <a:r>
                        <a:rPr lang="en-GB" sz="1000" dirty="0" smtClean="0">
                          <a:effectLst/>
                          <a:latin typeface="+mn-lt"/>
                        </a:rPr>
                        <a:t>is approximately </a:t>
                      </a:r>
                      <a:r>
                        <a:rPr lang="en-GB" sz="1000" dirty="0">
                          <a:effectLst/>
                          <a:latin typeface="+mn-lt"/>
                        </a:rPr>
                        <a:t>1.5 miles from Camden, follow Camden Road up the hill and there is a set of traffic lights just over the brow. There is a garage at the junction of </a:t>
                      </a:r>
                      <a:r>
                        <a:rPr lang="en-GB" sz="1000" dirty="0" err="1">
                          <a:effectLst/>
                          <a:latin typeface="+mn-lt"/>
                        </a:rPr>
                        <a:t>Parkhurst</a:t>
                      </a:r>
                      <a:r>
                        <a:rPr lang="en-GB" sz="1000" dirty="0">
                          <a:effectLst/>
                          <a:latin typeface="+mn-lt"/>
                        </a:rPr>
                        <a:t> Road/Camden Road and the ‘Holloway Castle’ public house is on the right hand side. The prison main gate is on the left opposite the garage</a:t>
                      </a:r>
                      <a:r>
                        <a:rPr lang="en-GB" sz="1000" dirty="0" smtClean="0">
                          <a:effectLst/>
                          <a:latin typeface="+mn-lt"/>
                        </a:rPr>
                        <a:t>.</a:t>
                      </a:r>
                      <a:endParaRPr lang="en-GB" sz="1000" dirty="0">
                        <a:effectLst/>
                        <a:latin typeface="+mn-lt"/>
                        <a:ea typeface="Times New Roman" panose="02020603050405020304" pitchFamily="18" charset="0"/>
                      </a:endParaRPr>
                    </a:p>
                  </a:txBody>
                  <a:tcPr marL="7948" marR="7948" marT="7948" marB="7948" anchor="ctr"/>
                </a:tc>
              </a:tr>
              <a:tr h="371487">
                <a:tc>
                  <a:txBody>
                    <a:bodyPr/>
                    <a:lstStyle/>
                    <a:p>
                      <a:pPr>
                        <a:spcAft>
                          <a:spcPts val="0"/>
                        </a:spcAft>
                      </a:pPr>
                      <a:r>
                        <a:rPr lang="en-GB" sz="1000" b="1" dirty="0" smtClean="0">
                          <a:solidFill>
                            <a:schemeClr val="tx1"/>
                          </a:solidFill>
                          <a:effectLst/>
                        </a:rPr>
                        <a:t/>
                      </a:r>
                      <a:br>
                        <a:rPr lang="en-GB" sz="1000" b="1" dirty="0" smtClean="0">
                          <a:solidFill>
                            <a:schemeClr val="tx1"/>
                          </a:solidFill>
                          <a:effectLst/>
                        </a:rPr>
                      </a:br>
                      <a:r>
                        <a:rPr lang="en-GB" sz="1000" b="1" dirty="0" smtClean="0">
                          <a:solidFill>
                            <a:schemeClr val="tx1"/>
                          </a:solidFill>
                          <a:effectLst/>
                        </a:rPr>
                        <a:t>Parking </a:t>
                      </a:r>
                      <a:endParaRPr lang="en-GB" sz="1000" b="1" dirty="0">
                        <a:solidFill>
                          <a:schemeClr val="tx1"/>
                        </a:solidFill>
                        <a:effectLst/>
                        <a:latin typeface="Times New Roman" panose="02020603050405020304" pitchFamily="18" charset="0"/>
                        <a:ea typeface="Times New Roman" panose="02020603050405020304" pitchFamily="18" charset="0"/>
                      </a:endParaRPr>
                    </a:p>
                  </a:txBody>
                  <a:tcPr marL="7948" marR="7948" marT="7948" marB="7948"/>
                </a:tc>
                <a:tc>
                  <a:txBody>
                    <a:bodyPr/>
                    <a:lstStyle/>
                    <a:p>
                      <a:pPr algn="l"/>
                      <a:r>
                        <a:rPr lang="en-GB" sz="1000" b="1" smtClean="0">
                          <a:solidFill>
                            <a:schemeClr val="tx1"/>
                          </a:solidFill>
                          <a:effectLst/>
                          <a:latin typeface="+mn-lt"/>
                        </a:rPr>
                        <a:t/>
                      </a:r>
                      <a:br>
                        <a:rPr lang="en-GB" sz="1000" b="1" smtClean="0">
                          <a:solidFill>
                            <a:schemeClr val="tx1"/>
                          </a:solidFill>
                          <a:effectLst/>
                          <a:latin typeface="+mn-lt"/>
                        </a:rPr>
                      </a:br>
                      <a:r>
                        <a:rPr lang="en-GB" sz="1000" b="1" smtClean="0">
                          <a:solidFill>
                            <a:schemeClr val="tx1"/>
                          </a:solidFill>
                          <a:effectLst/>
                          <a:latin typeface="+mn-lt"/>
                        </a:rPr>
                        <a:t>HMP </a:t>
                      </a:r>
                      <a:r>
                        <a:rPr lang="en-GB" sz="1000" b="1" dirty="0" smtClean="0">
                          <a:solidFill>
                            <a:schemeClr val="tx1"/>
                          </a:solidFill>
                          <a:effectLst/>
                          <a:latin typeface="+mn-lt"/>
                        </a:rPr>
                        <a:t>Holloway does </a:t>
                      </a:r>
                      <a:r>
                        <a:rPr lang="en-GB" sz="1000" b="1" u="sng" dirty="0">
                          <a:solidFill>
                            <a:schemeClr val="tx1"/>
                          </a:solidFill>
                          <a:effectLst/>
                          <a:latin typeface="+mn-lt"/>
                        </a:rPr>
                        <a:t>not</a:t>
                      </a:r>
                      <a:r>
                        <a:rPr lang="en-GB" sz="1000" b="1" dirty="0">
                          <a:solidFill>
                            <a:schemeClr val="tx1"/>
                          </a:solidFill>
                          <a:effectLst/>
                          <a:latin typeface="+mn-lt"/>
                        </a:rPr>
                        <a:t> have car parking </a:t>
                      </a:r>
                      <a:r>
                        <a:rPr lang="en-GB" sz="1000" b="1" dirty="0" smtClean="0">
                          <a:solidFill>
                            <a:schemeClr val="tx1"/>
                          </a:solidFill>
                          <a:effectLst/>
                          <a:latin typeface="+mn-lt"/>
                        </a:rPr>
                        <a:t>facilities.</a:t>
                      </a:r>
                    </a:p>
                    <a:p>
                      <a:pPr algn="l"/>
                      <a:endParaRPr lang="en-GB" sz="1000" b="1" dirty="0">
                        <a:solidFill>
                          <a:schemeClr val="tx1"/>
                        </a:solidFill>
                        <a:effectLst/>
                        <a:latin typeface="+mn-lt"/>
                        <a:ea typeface="Times New Roman" panose="02020603050405020304" pitchFamily="18" charset="0"/>
                      </a:endParaRPr>
                    </a:p>
                  </a:txBody>
                  <a:tcPr marL="7948" marR="7948" marT="7948" marB="7948" anchor="ctr"/>
                </a:tc>
              </a:tr>
            </a:tbl>
          </a:graphicData>
        </a:graphic>
      </p:graphicFrame>
      <p:sp>
        <p:nvSpPr>
          <p:cNvPr id="13" name="Rounded Rectangle 12"/>
          <p:cNvSpPr/>
          <p:nvPr/>
        </p:nvSpPr>
        <p:spPr>
          <a:xfrm>
            <a:off x="123825" y="2375406"/>
            <a:ext cx="6543945" cy="1025485"/>
          </a:xfrm>
          <a:prstGeom prst="roundRect">
            <a:avLst>
              <a:gd name="adj" fmla="val 1911"/>
            </a:avLst>
          </a:prstGeom>
          <a:solidFill>
            <a:srgbClr val="FFFFFF">
              <a:alpha val="80000"/>
            </a:srgbClr>
          </a:solidFill>
        </p:spPr>
        <p:style>
          <a:lnRef idx="2">
            <a:schemeClr val="accent3"/>
          </a:lnRef>
          <a:fillRef idx="1">
            <a:schemeClr val="lt1"/>
          </a:fillRef>
          <a:effectRef idx="0">
            <a:schemeClr val="accent3"/>
          </a:effectRef>
          <a:fontRef idx="minor">
            <a:schemeClr val="dk1"/>
          </a:fontRef>
        </p:style>
        <p:txBody>
          <a:bodyPr wrap="square">
            <a:spAutoFit/>
          </a:bodyPr>
          <a:lstStyle/>
          <a:p>
            <a:pPr lvl="0" defTabSz="914400" eaLnBrk="0" fontAlgn="base" hangingPunct="0">
              <a:spcBef>
                <a:spcPct val="0"/>
              </a:spcBef>
              <a:spcAft>
                <a:spcPct val="0"/>
              </a:spcAft>
            </a:pPr>
            <a:r>
              <a:rPr lang="en-GB" altLang="en-US" sz="1200" b="1" dirty="0">
                <a:solidFill>
                  <a:srgbClr val="333333"/>
                </a:solidFill>
                <a:ea typeface="Times New Roman" panose="02020603050405020304" pitchFamily="18" charset="0"/>
                <a:cs typeface="Calibri" panose="020F0502020204030204" pitchFamily="34" charset="0"/>
              </a:rPr>
              <a:t>Address:</a:t>
            </a:r>
            <a:r>
              <a:rPr lang="en-GB" altLang="en-US" sz="1200" dirty="0">
                <a:solidFill>
                  <a:srgbClr val="333333"/>
                </a:solidFill>
                <a:ea typeface="Times New Roman" panose="02020603050405020304" pitchFamily="18" charset="0"/>
                <a:cs typeface="Calibri" panose="020F0502020204030204" pitchFamily="34" charset="0"/>
              </a:rPr>
              <a:t> </a:t>
            </a:r>
            <a:r>
              <a:rPr lang="en-GB" altLang="en-US" sz="1200" dirty="0" err="1">
                <a:solidFill>
                  <a:srgbClr val="333333"/>
                </a:solidFill>
                <a:ea typeface="Times New Roman" panose="02020603050405020304" pitchFamily="18" charset="0"/>
                <a:cs typeface="Calibri" panose="020F0502020204030204" pitchFamily="34" charset="0"/>
              </a:rPr>
              <a:t>Parkhurst</a:t>
            </a:r>
            <a:r>
              <a:rPr lang="en-GB" altLang="en-US" sz="1200" dirty="0">
                <a:solidFill>
                  <a:srgbClr val="333333"/>
                </a:solidFill>
                <a:ea typeface="Times New Roman" panose="02020603050405020304" pitchFamily="18" charset="0"/>
                <a:cs typeface="Calibri" panose="020F0502020204030204" pitchFamily="34" charset="0"/>
              </a:rPr>
              <a:t> Road, London, N7 0NU </a:t>
            </a:r>
            <a:endParaRPr lang="en-GB" altLang="en-US" sz="1200" dirty="0">
              <a:solidFill>
                <a:schemeClr val="tx1"/>
              </a:solidFill>
            </a:endParaRPr>
          </a:p>
          <a:p>
            <a:pPr lvl="0" defTabSz="914400" eaLnBrk="0" fontAlgn="base" hangingPunct="0">
              <a:spcBef>
                <a:spcPct val="0"/>
              </a:spcBef>
              <a:spcAft>
                <a:spcPct val="0"/>
              </a:spcAft>
            </a:pPr>
            <a:r>
              <a:rPr lang="en-GB" altLang="en-US" sz="1200" dirty="0">
                <a:solidFill>
                  <a:srgbClr val="333333"/>
                </a:solidFill>
                <a:ea typeface="Times New Roman" panose="02020603050405020304" pitchFamily="18" charset="0"/>
                <a:cs typeface="Calibri" panose="020F0502020204030204" pitchFamily="34" charset="0"/>
              </a:rPr>
              <a:t>The Assessment Centre is situated near the Visitors Centre on the right hand side of the main entrance </a:t>
            </a:r>
          </a:p>
          <a:p>
            <a:pPr lvl="0" defTabSz="914400" eaLnBrk="0" fontAlgn="base" hangingPunct="0">
              <a:spcBef>
                <a:spcPct val="0"/>
              </a:spcBef>
              <a:spcAft>
                <a:spcPct val="0"/>
              </a:spcAft>
            </a:pPr>
            <a:r>
              <a:rPr lang="en-GB" altLang="en-US" sz="1200" dirty="0">
                <a:solidFill>
                  <a:srgbClr val="333333"/>
                </a:solidFill>
                <a:ea typeface="Times New Roman" panose="02020603050405020304" pitchFamily="18" charset="0"/>
                <a:cs typeface="Calibri" panose="020F0502020204030204" pitchFamily="34" charset="0"/>
              </a:rPr>
              <a:t>to HMP Holloway. Before you reach the barrier, there is a sign for the London Assessment Centre. </a:t>
            </a:r>
          </a:p>
          <a:p>
            <a:pPr lvl="0" defTabSz="914400" eaLnBrk="0" fontAlgn="base" hangingPunct="0">
              <a:spcBef>
                <a:spcPct val="0"/>
              </a:spcBef>
              <a:spcAft>
                <a:spcPct val="0"/>
              </a:spcAft>
            </a:pPr>
            <a:r>
              <a:rPr lang="en-GB" altLang="en-US" sz="1200" dirty="0">
                <a:solidFill>
                  <a:srgbClr val="333333"/>
                </a:solidFill>
                <a:ea typeface="Times New Roman" panose="02020603050405020304" pitchFamily="18" charset="0"/>
                <a:cs typeface="Calibri" panose="020F0502020204030204" pitchFamily="34" charset="0"/>
              </a:rPr>
              <a:t>Turn right down a pathway which leads to a door labelled ‘Candidate Entrance’. Press the white buzzer below </a:t>
            </a:r>
            <a:r>
              <a:rPr lang="en-GB" altLang="en-US" sz="1200" dirty="0" smtClean="0">
                <a:solidFill>
                  <a:srgbClr val="333333"/>
                </a:solidFill>
                <a:ea typeface="Times New Roman" panose="02020603050405020304" pitchFamily="18" charset="0"/>
                <a:cs typeface="Calibri" panose="020F0502020204030204" pitchFamily="34" charset="0"/>
              </a:rPr>
              <a:t>the </a:t>
            </a:r>
            <a:r>
              <a:rPr lang="en-GB" altLang="en-US" sz="1200" dirty="0">
                <a:solidFill>
                  <a:srgbClr val="333333"/>
                </a:solidFill>
                <a:ea typeface="Times New Roman" panose="02020603050405020304" pitchFamily="18" charset="0"/>
                <a:cs typeface="Calibri" panose="020F0502020204030204" pitchFamily="34" charset="0"/>
              </a:rPr>
              <a:t>key code pad. A member of staff will be on hand.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216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32" t="2737" r="3350" b="4905"/>
          <a:stretch/>
        </p:blipFill>
        <p:spPr>
          <a:xfrm>
            <a:off x="0" y="-1"/>
            <a:ext cx="6858000" cy="4551331"/>
          </a:xfrm>
          <a:prstGeom prst="rect">
            <a:avLst/>
          </a:prstGeom>
          <a:noFill/>
          <a:ln>
            <a:noFill/>
          </a:ln>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31696"/>
            <a:ext cx="6858000" cy="712304"/>
          </a:xfrm>
          <a:prstGeom prst="rect">
            <a:avLst/>
          </a:prstGeom>
        </p:spPr>
      </p:pic>
      <p:sp>
        <p:nvSpPr>
          <p:cNvPr id="8" name="TextBox 7"/>
          <p:cNvSpPr txBox="1"/>
          <p:nvPr/>
        </p:nvSpPr>
        <p:spPr>
          <a:xfrm>
            <a:off x="457200" y="912664"/>
            <a:ext cx="5521568" cy="523220"/>
          </a:xfrm>
          <a:prstGeom prst="rect">
            <a:avLst/>
          </a:prstGeom>
          <a:noFill/>
        </p:spPr>
        <p:txBody>
          <a:bodyPr wrap="square" rtlCol="0">
            <a:spAutoFit/>
          </a:bodyPr>
          <a:lstStyle/>
          <a:p>
            <a:endParaRPr lang="en-GB" sz="1400" dirty="0"/>
          </a:p>
          <a:p>
            <a:endParaRPr lang="en-GB" sz="1400" dirty="0"/>
          </a:p>
        </p:txBody>
      </p:sp>
      <p:sp>
        <p:nvSpPr>
          <p:cNvPr id="2" name="Rounded Rectangle 1"/>
          <p:cNvSpPr/>
          <p:nvPr/>
        </p:nvSpPr>
        <p:spPr>
          <a:xfrm>
            <a:off x="120396" y="2587706"/>
            <a:ext cx="6617208" cy="5593556"/>
          </a:xfrm>
          <a:prstGeom prst="roundRect">
            <a:avLst>
              <a:gd name="adj" fmla="val 2463"/>
            </a:avLst>
          </a:prstGeom>
        </p:spPr>
        <p:style>
          <a:lnRef idx="2">
            <a:schemeClr val="accent3"/>
          </a:lnRef>
          <a:fillRef idx="1">
            <a:schemeClr val="lt1"/>
          </a:fillRef>
          <a:effectRef idx="0">
            <a:schemeClr val="accent3"/>
          </a:effectRef>
          <a:fontRef idx="minor">
            <a:schemeClr val="dk1"/>
          </a:fontRef>
        </p:style>
        <p:txBody>
          <a:bodyPr wrap="square">
            <a:spAutoFit/>
          </a:bodyPr>
          <a:lstStyle/>
          <a:p>
            <a:endParaRPr lang="en-GB" sz="1200" dirty="0" smtClean="0">
              <a:cs typeface="Arial" panose="020B0604020202020204" pitchFamily="34" charset="0"/>
            </a:endParaRPr>
          </a:p>
          <a:p>
            <a:r>
              <a:rPr lang="en-GB" sz="1200" dirty="0" smtClean="0">
                <a:cs typeface="Arial" panose="020B0604020202020204" pitchFamily="34" charset="0"/>
              </a:rPr>
              <a:t>HMPPS </a:t>
            </a:r>
            <a:r>
              <a:rPr lang="en-GB" sz="1200" dirty="0">
                <a:cs typeface="Arial" panose="020B0604020202020204" pitchFamily="34" charset="0"/>
              </a:rPr>
              <a:t>is committed to fairness for all. </a:t>
            </a:r>
            <a:r>
              <a:rPr lang="en-GB" sz="1200" dirty="0" smtClean="0">
                <a:cs typeface="Arial" panose="020B0604020202020204" pitchFamily="34" charset="0"/>
              </a:rPr>
              <a:t>We </a:t>
            </a:r>
            <a:r>
              <a:rPr lang="en-GB" sz="1200" dirty="0">
                <a:cs typeface="Arial" panose="020B0604020202020204" pitchFamily="34" charset="0"/>
              </a:rPr>
              <a:t>treat our staff properly and ensure equality of opportunity. We deliver our services fairly and respond to individual needs.</a:t>
            </a:r>
          </a:p>
          <a:p>
            <a:endParaRPr lang="en-GB" sz="1200" dirty="0">
              <a:cs typeface="Arial" panose="020B0604020202020204" pitchFamily="34" charset="0"/>
            </a:endParaRPr>
          </a:p>
          <a:p>
            <a:r>
              <a:rPr lang="en-GB" sz="1200" dirty="0">
                <a:cs typeface="Arial" panose="020B0604020202020204" pitchFamily="34" charset="0"/>
              </a:rPr>
              <a:t>We insist on respectful and decent behaviour from staff, offenders and others with whom we work.</a:t>
            </a:r>
          </a:p>
          <a:p>
            <a:endParaRPr lang="en-GB" sz="1200" dirty="0">
              <a:cs typeface="Arial" panose="020B0604020202020204" pitchFamily="34" charset="0"/>
            </a:endParaRPr>
          </a:p>
          <a:p>
            <a:r>
              <a:rPr lang="en-GB" sz="1200" dirty="0">
                <a:cs typeface="Arial" panose="020B0604020202020204" pitchFamily="34" charset="0"/>
              </a:rPr>
              <a:t>We recognise that discrimination, harassment and bullying can nevertheless occur and we take prompt and appropriate action whenever we discover them.</a:t>
            </a:r>
          </a:p>
          <a:p>
            <a:endParaRPr lang="en-GB" sz="1200" dirty="0">
              <a:cs typeface="Arial" panose="020B0604020202020204" pitchFamily="34" charset="0"/>
            </a:endParaRPr>
          </a:p>
          <a:p>
            <a:r>
              <a:rPr lang="en-GB" sz="1200" b="1" u="sng" dirty="0">
                <a:cs typeface="Arial" panose="020B0604020202020204" pitchFamily="34" charset="0"/>
              </a:rPr>
              <a:t>Reasonable adjustments for candidates with requirements specific to their needs</a:t>
            </a:r>
            <a:endParaRPr lang="en-GB" sz="1200" dirty="0">
              <a:cs typeface="Arial" panose="020B0604020202020204" pitchFamily="34" charset="0"/>
            </a:endParaRPr>
          </a:p>
          <a:p>
            <a:r>
              <a:rPr lang="en-GB" sz="1200" b="1" dirty="0">
                <a:cs typeface="Arial" panose="020B0604020202020204" pitchFamily="34" charset="0"/>
              </a:rPr>
              <a:t> </a:t>
            </a:r>
            <a:endParaRPr lang="en-GB" sz="1200" dirty="0">
              <a:cs typeface="Arial" panose="020B0604020202020204" pitchFamily="34" charset="0"/>
            </a:endParaRPr>
          </a:p>
          <a:p>
            <a:r>
              <a:rPr lang="en-GB" sz="1200" dirty="0">
                <a:cs typeface="Arial" panose="020B0604020202020204" pitchFamily="34" charset="0"/>
              </a:rPr>
              <a:t>The purpose of reasonable adjustments:</a:t>
            </a:r>
          </a:p>
          <a:p>
            <a:r>
              <a:rPr lang="en-GB" sz="1200" dirty="0">
                <a:cs typeface="Arial" panose="020B0604020202020204" pitchFamily="34" charset="0"/>
              </a:rPr>
              <a:t> </a:t>
            </a:r>
          </a:p>
          <a:p>
            <a:r>
              <a:rPr lang="en-GB" sz="1200" dirty="0">
                <a:cs typeface="Arial" panose="020B0604020202020204" pitchFamily="34" charset="0"/>
              </a:rPr>
              <a:t>Reasonable adjustments are arrangements that are approved </a:t>
            </a:r>
            <a:r>
              <a:rPr lang="en-GB" sz="1200" b="1" u="sng" dirty="0">
                <a:cs typeface="Arial" panose="020B0604020202020204" pitchFamily="34" charset="0"/>
              </a:rPr>
              <a:t>before </a:t>
            </a:r>
            <a:r>
              <a:rPr lang="en-GB" sz="1200" dirty="0">
                <a:cs typeface="Arial" panose="020B0604020202020204" pitchFamily="34" charset="0"/>
              </a:rPr>
              <a:t>the assessment to enable candidates, who might not otherwise be able to do so, to demonstrate their competence.</a:t>
            </a:r>
          </a:p>
          <a:p>
            <a:r>
              <a:rPr lang="en-GB" sz="1200" dirty="0">
                <a:cs typeface="Arial" panose="020B0604020202020204" pitchFamily="34" charset="0"/>
              </a:rPr>
              <a:t> </a:t>
            </a:r>
          </a:p>
          <a:p>
            <a:r>
              <a:rPr lang="en-GB" sz="1200" dirty="0">
                <a:cs typeface="Arial" panose="020B0604020202020204" pitchFamily="34" charset="0"/>
              </a:rPr>
              <a:t>Reasonable adjustments may be needed for candidates having a physical or mental impairment which has substantial or long-term adverse effects on their ability to carry out normal day-to-day activities (as defined under the Equality Act 2010); and for candidates who have a temporary disability or indisposition at the time of the assessment.</a:t>
            </a:r>
          </a:p>
          <a:p>
            <a:r>
              <a:rPr lang="en-GB" sz="1200" dirty="0">
                <a:cs typeface="Arial" panose="020B0604020202020204" pitchFamily="34" charset="0"/>
              </a:rPr>
              <a:t> </a:t>
            </a:r>
          </a:p>
          <a:p>
            <a:r>
              <a:rPr lang="en-GB" sz="1200" dirty="0">
                <a:cs typeface="Arial" panose="020B0604020202020204" pitchFamily="34" charset="0"/>
              </a:rPr>
              <a:t>Candidates wishing to apply for reasonable adjustments for this assessment who have not done so already should contact </a:t>
            </a:r>
            <a:r>
              <a:rPr lang="en-GB" sz="1200" b="1" u="sng" dirty="0" smtClean="0">
                <a:hlinkClick r:id="rId4"/>
              </a:rPr>
              <a:t>PADE@hmps.gsi.gov.uk</a:t>
            </a:r>
            <a:r>
              <a:rPr lang="en-GB" sz="1200" dirty="0" smtClean="0">
                <a:cs typeface="Arial" panose="020B0604020202020204" pitchFamily="34" charset="0"/>
              </a:rPr>
              <a:t>. </a:t>
            </a:r>
            <a:r>
              <a:rPr lang="en-GB" sz="1200" dirty="0">
                <a:cs typeface="Arial" panose="020B0604020202020204" pitchFamily="34" charset="0"/>
              </a:rPr>
              <a:t>All applications will be dealt with individually, professionally and in confidence.</a:t>
            </a:r>
          </a:p>
          <a:p>
            <a:r>
              <a:rPr lang="en-GB" sz="1200" b="1" dirty="0">
                <a:cs typeface="Arial" panose="020B0604020202020204" pitchFamily="34" charset="0"/>
              </a:rPr>
              <a:t> </a:t>
            </a:r>
            <a:endParaRPr lang="en-GB" sz="1200" dirty="0">
              <a:cs typeface="Arial" panose="020B0604020202020204" pitchFamily="34" charset="0"/>
            </a:endParaRPr>
          </a:p>
          <a:p>
            <a:r>
              <a:rPr lang="en-GB" sz="1200" b="1" u="sng" dirty="0">
                <a:cs typeface="Arial" panose="020B0604020202020204" pitchFamily="34" charset="0"/>
              </a:rPr>
              <a:t>Quality assurance</a:t>
            </a:r>
            <a:endParaRPr lang="en-GB" sz="1200" dirty="0">
              <a:cs typeface="Arial" panose="020B0604020202020204" pitchFamily="34" charset="0"/>
            </a:endParaRPr>
          </a:p>
          <a:p>
            <a:r>
              <a:rPr lang="en-GB" sz="1200" dirty="0">
                <a:cs typeface="Arial" panose="020B0604020202020204" pitchFamily="34" charset="0"/>
              </a:rPr>
              <a:t> </a:t>
            </a:r>
          </a:p>
          <a:p>
            <a:r>
              <a:rPr lang="en-GB" sz="1200" dirty="0">
                <a:cs typeface="Arial" panose="020B0604020202020204" pitchFamily="34" charset="0"/>
              </a:rPr>
              <a:t>The assessment process will be subject to an independent quality assurance review</a:t>
            </a:r>
            <a:r>
              <a:rPr lang="en-GB" sz="1200" dirty="0" smtClean="0">
                <a:cs typeface="Arial" panose="020B0604020202020204" pitchFamily="34" charset="0"/>
              </a:rPr>
              <a:t>.</a:t>
            </a:r>
          </a:p>
          <a:p>
            <a:endParaRPr lang="en-GB" sz="1200" dirty="0">
              <a:cs typeface="Arial" panose="020B0604020202020204" pitchFamily="34" charset="0"/>
            </a:endParaRPr>
          </a:p>
        </p:txBody>
      </p:sp>
      <p:grpSp>
        <p:nvGrpSpPr>
          <p:cNvPr id="9" name="Group 8"/>
          <p:cNvGrpSpPr/>
          <p:nvPr/>
        </p:nvGrpSpPr>
        <p:grpSpPr>
          <a:xfrm>
            <a:off x="-1" y="0"/>
            <a:ext cx="6905625" cy="1358283"/>
            <a:chOff x="0" y="37055"/>
            <a:chExt cx="6858000" cy="1358283"/>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055"/>
              <a:ext cx="6858000" cy="1358283"/>
            </a:xfrm>
            <a:prstGeom prst="rect">
              <a:avLst/>
            </a:prstGeom>
          </p:spPr>
        </p:pic>
        <p:sp>
          <p:nvSpPr>
            <p:cNvPr id="16" name="Rectangle 15"/>
            <p:cNvSpPr/>
            <p:nvPr/>
          </p:nvSpPr>
          <p:spPr>
            <a:xfrm>
              <a:off x="2131724" y="356532"/>
              <a:ext cx="3297936" cy="7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spc="-150" dirty="0" smtClean="0">
                  <a:solidFill>
                    <a:srgbClr val="82368C"/>
                  </a:solidFill>
                  <a:latin typeface="Arial" panose="020B0604020202020204" pitchFamily="34" charset="0"/>
                  <a:ea typeface="Tahoma" panose="020B0604030504040204" pitchFamily="34" charset="0"/>
                  <a:cs typeface="Arial" panose="020B0604020202020204" pitchFamily="34" charset="0"/>
                </a:rPr>
                <a:t>Prison Officer Recruitment</a:t>
              </a:r>
            </a:p>
          </p:txBody>
        </p:sp>
      </p:grpSp>
      <p:sp>
        <p:nvSpPr>
          <p:cNvPr id="12" name="Arrow: Pentagon 8"/>
          <p:cNvSpPr/>
          <p:nvPr/>
        </p:nvSpPr>
        <p:spPr>
          <a:xfrm>
            <a:off x="0" y="1546866"/>
            <a:ext cx="5596128" cy="508598"/>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b="1" dirty="0" err="1">
                <a:solidFill>
                  <a:schemeClr val="bg1"/>
                </a:solidFill>
              </a:rPr>
              <a:t>HMPPS</a:t>
            </a:r>
            <a:r>
              <a:rPr lang="en-GB" b="1" dirty="0">
                <a:solidFill>
                  <a:schemeClr val="bg1"/>
                </a:solidFill>
              </a:rPr>
              <a:t> Equality Statement</a:t>
            </a:r>
          </a:p>
        </p:txBody>
      </p:sp>
    </p:spTree>
    <p:extLst>
      <p:ext uri="{BB962C8B-B14F-4D97-AF65-F5344CB8AC3E}">
        <p14:creationId xmlns:p14="http://schemas.microsoft.com/office/powerpoint/2010/main" val="3174587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32" t="2737" r="3350" b="4905"/>
          <a:stretch/>
        </p:blipFill>
        <p:spPr>
          <a:xfrm>
            <a:off x="0" y="-1"/>
            <a:ext cx="6858000" cy="4551331"/>
          </a:xfrm>
          <a:prstGeom prst="rect">
            <a:avLst/>
          </a:prstGeom>
          <a:noFill/>
          <a:ln>
            <a:no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31696"/>
            <a:ext cx="6858000" cy="712304"/>
          </a:xfrm>
          <a:prstGeom prst="rect">
            <a:avLst/>
          </a:prstGeom>
        </p:spPr>
      </p:pic>
      <p:sp>
        <p:nvSpPr>
          <p:cNvPr id="13" name="Rectangle 12"/>
          <p:cNvSpPr/>
          <p:nvPr/>
        </p:nvSpPr>
        <p:spPr>
          <a:xfrm>
            <a:off x="2146526" y="319477"/>
            <a:ext cx="3320838" cy="7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spc="-150" dirty="0" smtClean="0">
                <a:solidFill>
                  <a:srgbClr val="82368C"/>
                </a:solidFill>
                <a:latin typeface="Arial" panose="020B0604020202020204" pitchFamily="34" charset="0"/>
                <a:ea typeface="Tahoma" panose="020B0604030504040204" pitchFamily="34" charset="0"/>
                <a:cs typeface="Arial" panose="020B0604020202020204" pitchFamily="34" charset="0"/>
              </a:rPr>
              <a:t>Prison Officer Recruitment</a:t>
            </a:r>
          </a:p>
          <a:p>
            <a:r>
              <a:rPr lang="en-GB" sz="2000" b="1" spc="-150" dirty="0" smtClean="0">
                <a:solidFill>
                  <a:srgbClr val="82368C"/>
                </a:solidFill>
                <a:latin typeface="Arial" panose="020B0604020202020204" pitchFamily="34" charset="0"/>
                <a:ea typeface="Tahoma" panose="020B0604030504040204" pitchFamily="34" charset="0"/>
                <a:cs typeface="Arial" panose="020B0604020202020204" pitchFamily="34" charset="0"/>
              </a:rPr>
              <a:t>HMP Belmarsh</a:t>
            </a:r>
            <a:endParaRPr lang="en-GB" sz="2000" b="1" spc="-150" dirty="0">
              <a:solidFill>
                <a:srgbClr val="82368C"/>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86384323"/>
              </p:ext>
            </p:extLst>
          </p:nvPr>
        </p:nvGraphicFramePr>
        <p:xfrm>
          <a:off x="167054" y="1827935"/>
          <a:ext cx="6523892" cy="6387494"/>
        </p:xfrm>
        <a:graphic>
          <a:graphicData uri="http://schemas.openxmlformats.org/drawingml/2006/table">
            <a:tbl>
              <a:tblPr firstRow="1" bandRow="1">
                <a:tableStyleId>{F5AB1C69-6EDB-4FF4-983F-18BD219EF322}</a:tableStyleId>
              </a:tblPr>
              <a:tblGrid>
                <a:gridCol w="5644661">
                  <a:extLst>
                    <a:ext uri="{9D8B030D-6E8A-4147-A177-3AD203B41FA5}">
                      <a16:colId xmlns="" xmlns:a16="http://schemas.microsoft.com/office/drawing/2014/main" val="3155400436"/>
                    </a:ext>
                  </a:extLst>
                </a:gridCol>
                <a:gridCol w="879231">
                  <a:extLst>
                    <a:ext uri="{9D8B030D-6E8A-4147-A177-3AD203B41FA5}">
                      <a16:colId xmlns="" xmlns:a16="http://schemas.microsoft.com/office/drawing/2014/main" val="3175749149"/>
                    </a:ext>
                  </a:extLst>
                </a:gridCol>
              </a:tblGrid>
              <a:tr h="382950">
                <a:tc gridSpan="2">
                  <a:txBody>
                    <a:bodyPr/>
                    <a:lstStyle/>
                    <a:p>
                      <a:pPr algn="ctr"/>
                      <a:r>
                        <a:rPr lang="en-GB" sz="1200" dirty="0"/>
                        <a:t>Application Stage</a:t>
                      </a:r>
                      <a:endParaRPr lang="en-GB" sz="1200" b="1" dirty="0">
                        <a:solidFill>
                          <a:schemeClr val="tx1"/>
                        </a:solidFill>
                        <a:latin typeface="Arial" panose="020B0604020202020204" pitchFamily="34" charset="0"/>
                        <a:cs typeface="Arial" panose="020B0604020202020204" pitchFamily="34" charset="0"/>
                      </a:endParaRPr>
                    </a:p>
                  </a:txBody>
                  <a:tcPr anchor="ctr"/>
                </a:tc>
                <a:tc hMerge="1">
                  <a:txBody>
                    <a:bodyPr/>
                    <a:lstStyle/>
                    <a:p>
                      <a:endParaRPr lang="en-GB"/>
                    </a:p>
                  </a:txBody>
                  <a:tcPr/>
                </a:tc>
                <a:extLst>
                  <a:ext uri="{0D108BD9-81ED-4DB2-BD59-A6C34878D82A}">
                    <a16:rowId xmlns="" xmlns:a16="http://schemas.microsoft.com/office/drawing/2014/main" val="3250649863"/>
                  </a:ext>
                </a:extLst>
              </a:tr>
              <a:tr h="382950">
                <a:tc>
                  <a:txBody>
                    <a:bodyPr/>
                    <a:lstStyle/>
                    <a:p>
                      <a:r>
                        <a:rPr lang="en-GB" sz="1200" dirty="0"/>
                        <a:t>Complete</a:t>
                      </a:r>
                      <a:r>
                        <a:rPr lang="en-GB" sz="1200" baseline="0" dirty="0"/>
                        <a:t> </a:t>
                      </a:r>
                      <a:r>
                        <a:rPr lang="en-GB" sz="1200" baseline="0" dirty="0">
                          <a:solidFill>
                            <a:srgbClr val="000000"/>
                          </a:solidFill>
                        </a:rPr>
                        <a:t>a</a:t>
                      </a:r>
                      <a:r>
                        <a:rPr lang="en-GB" sz="1200" baseline="0" dirty="0" smtClean="0">
                          <a:solidFill>
                            <a:srgbClr val="000000"/>
                          </a:solidFill>
                        </a:rPr>
                        <a:t>pplication </a:t>
                      </a:r>
                      <a:r>
                        <a:rPr lang="en-GB" sz="1200" baseline="0" dirty="0">
                          <a:solidFill>
                            <a:srgbClr val="000000"/>
                          </a:solidFill>
                        </a:rPr>
                        <a:t>within </a:t>
                      </a:r>
                      <a:r>
                        <a:rPr lang="en-GB" sz="1200" baseline="0" dirty="0" smtClean="0">
                          <a:solidFill>
                            <a:srgbClr val="000000"/>
                          </a:solidFill>
                        </a:rPr>
                        <a:t>seven days </a:t>
                      </a:r>
                      <a:r>
                        <a:rPr lang="en-GB" sz="1200" baseline="0" dirty="0">
                          <a:solidFill>
                            <a:srgbClr val="000000"/>
                          </a:solidFill>
                        </a:rPr>
                        <a:t>of starting. </a:t>
                      </a:r>
                      <a:endParaRPr lang="en-GB" sz="1200" dirty="0">
                        <a:solidFill>
                          <a:srgbClr val="000000"/>
                        </a:solidFill>
                        <a:latin typeface="Arial" panose="020B0604020202020204" pitchFamily="34" charset="0"/>
                        <a:cs typeface="Arial" panose="020B0604020202020204" pitchFamily="34" charset="0"/>
                      </a:endParaRPr>
                    </a:p>
                  </a:txBody>
                  <a:tcPr anchor="ctr"/>
                </a:tc>
                <a:tc>
                  <a:txBody>
                    <a:bodyPr/>
                    <a:lstStyle/>
                    <a:p>
                      <a:pPr algn="ctr"/>
                      <a:r>
                        <a:rPr lang="en-GB" sz="1800" dirty="0" smtClean="0">
                          <a:latin typeface="Arial" panose="020B0604020202020204" pitchFamily="34" charset="0"/>
                          <a:cs typeface="Arial" panose="020B0604020202020204" pitchFamily="34" charset="0"/>
                          <a:sym typeface="Wingdings" panose="05000000000000000000" pitchFamily="2" charset="2"/>
                        </a:rPr>
                        <a:t></a:t>
                      </a:r>
                      <a:endParaRPr lang="en-GB" sz="18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3449128219"/>
                  </a:ext>
                </a:extLst>
              </a:tr>
              <a:tr h="382950">
                <a:tc gridSpan="2">
                  <a:txBody>
                    <a:bodyPr/>
                    <a:lstStyle/>
                    <a:p>
                      <a:pPr algn="ctr"/>
                      <a:r>
                        <a:rPr lang="en-GB" sz="1200" b="1" dirty="0"/>
                        <a:t>Online Tests</a:t>
                      </a:r>
                      <a:endParaRPr lang="en-GB" sz="1200" b="1" dirty="0">
                        <a:latin typeface="Arial" panose="020B0604020202020204" pitchFamily="34" charset="0"/>
                        <a:cs typeface="Arial" panose="020B0604020202020204" pitchFamily="34" charset="0"/>
                      </a:endParaRPr>
                    </a:p>
                  </a:txBody>
                  <a:tcPr anchor="ctr"/>
                </a:tc>
                <a:tc hMerge="1">
                  <a:txBody>
                    <a:bodyPr/>
                    <a:lstStyle/>
                    <a:p>
                      <a:endParaRPr lang="en-GB"/>
                    </a:p>
                  </a:txBody>
                  <a:tcPr/>
                </a:tc>
                <a:extLst>
                  <a:ext uri="{0D108BD9-81ED-4DB2-BD59-A6C34878D82A}">
                    <a16:rowId xmlns="" xmlns:a16="http://schemas.microsoft.com/office/drawing/2014/main" val="3563658089"/>
                  </a:ext>
                </a:extLst>
              </a:tr>
              <a:tr h="382950">
                <a:tc>
                  <a:txBody>
                    <a:bodyPr/>
                    <a:lstStyle/>
                    <a:p>
                      <a:r>
                        <a:rPr lang="en-GB" sz="1200" dirty="0"/>
                        <a:t>Read</a:t>
                      </a:r>
                      <a:r>
                        <a:rPr lang="en-GB" sz="1200" baseline="0" dirty="0"/>
                        <a:t> overview guidance for </a:t>
                      </a:r>
                      <a:r>
                        <a:rPr lang="en-GB" sz="1200" baseline="0" dirty="0" smtClean="0"/>
                        <a:t>the online test before completing the test. </a:t>
                      </a:r>
                      <a:endParaRPr lang="en-GB" sz="1200" dirty="0">
                        <a:latin typeface="Arial" panose="020B0604020202020204" pitchFamily="34" charset="0"/>
                        <a:cs typeface="Arial" panose="020B0604020202020204" pitchFamily="34" charset="0"/>
                      </a:endParaRPr>
                    </a:p>
                  </a:txBody>
                  <a:tcPr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sym typeface="Wingdings" panose="05000000000000000000" pitchFamily="2" charset="2"/>
                        </a:rPr>
                        <a:t></a:t>
                      </a:r>
                      <a:endParaRPr lang="en-GB" sz="1800" dirty="0" smtClean="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3305097106"/>
                  </a:ext>
                </a:extLst>
              </a:tr>
              <a:tr h="382950">
                <a:tc gridSpan="2">
                  <a:txBody>
                    <a:bodyPr/>
                    <a:lstStyle/>
                    <a:p>
                      <a:pPr algn="ctr"/>
                      <a:r>
                        <a:rPr lang="en-GB" sz="1200" b="1" dirty="0"/>
                        <a:t>Recruitment Assessment</a:t>
                      </a:r>
                      <a:r>
                        <a:rPr lang="en-GB" sz="1200" b="1" baseline="0" dirty="0"/>
                        <a:t> Day</a:t>
                      </a:r>
                      <a:endParaRPr lang="en-GB" sz="1200" b="1" dirty="0">
                        <a:latin typeface="Arial" panose="020B0604020202020204" pitchFamily="34" charset="0"/>
                        <a:cs typeface="Arial" panose="020B0604020202020204" pitchFamily="34" charset="0"/>
                      </a:endParaRPr>
                    </a:p>
                  </a:txBody>
                  <a:tcPr anchor="ctr"/>
                </a:tc>
                <a:tc hMerge="1">
                  <a:txBody>
                    <a:bodyPr/>
                    <a:lstStyle/>
                    <a:p>
                      <a:endParaRPr lang="en-GB"/>
                    </a:p>
                  </a:txBody>
                  <a:tcPr/>
                </a:tc>
                <a:extLst>
                  <a:ext uri="{0D108BD9-81ED-4DB2-BD59-A6C34878D82A}">
                    <a16:rowId xmlns="" xmlns:a16="http://schemas.microsoft.com/office/drawing/2014/main" val="560821347"/>
                  </a:ext>
                </a:extLst>
              </a:tr>
              <a:tr h="424250">
                <a:tc>
                  <a:txBody>
                    <a:bodyPr/>
                    <a:lstStyle/>
                    <a:p>
                      <a:r>
                        <a:rPr lang="en-GB" sz="1200" dirty="0"/>
                        <a:t>Identification</a:t>
                      </a:r>
                      <a:r>
                        <a:rPr lang="en-GB" sz="1200" baseline="0" dirty="0"/>
                        <a:t> </a:t>
                      </a:r>
                      <a:r>
                        <a:rPr lang="en-GB" sz="1200" baseline="0" dirty="0" smtClean="0"/>
                        <a:t>documents –  a full list will be detailed once you pass the online test.</a:t>
                      </a:r>
                      <a:endParaRPr lang="en-GB" sz="1200" dirty="0">
                        <a:latin typeface="Arial" panose="020B0604020202020204" pitchFamily="34" charset="0"/>
                        <a:cs typeface="Arial" panose="020B0604020202020204" pitchFamily="34" charset="0"/>
                      </a:endParaRPr>
                    </a:p>
                  </a:txBody>
                  <a:tcPr anchor="ctr"/>
                </a:tc>
                <a:tc>
                  <a:txBody>
                    <a:bodyPr/>
                    <a:lstStyle/>
                    <a:p>
                      <a:pPr algn="ctr"/>
                      <a:r>
                        <a:rPr lang="en-GB" sz="1800" dirty="0" smtClean="0">
                          <a:latin typeface="Arial" panose="020B0604020202020204" pitchFamily="34" charset="0"/>
                          <a:cs typeface="Arial" panose="020B0604020202020204" pitchFamily="34" charset="0"/>
                          <a:sym typeface="Wingdings" panose="05000000000000000000" pitchFamily="2" charset="2"/>
                        </a:rPr>
                        <a:t></a:t>
                      </a:r>
                      <a:endParaRPr lang="en-GB" sz="18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3167430790"/>
                  </a:ext>
                </a:extLst>
              </a:tr>
              <a:tr h="424250">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GB" sz="1200" dirty="0" smtClean="0">
                          <a:latin typeface="+mn-lt"/>
                          <a:cs typeface="Arial" panose="020B0604020202020204" pitchFamily="34" charset="0"/>
                        </a:rPr>
                        <a:t>Completed pre-assessment health questionnaire.</a:t>
                      </a:r>
                    </a:p>
                  </a:txBody>
                  <a:tcPr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sym typeface="Wingdings" panose="05000000000000000000" pitchFamily="2" charset="2"/>
                        </a:rPr>
                        <a:t></a:t>
                      </a:r>
                      <a:endParaRPr lang="en-GB" sz="1800" dirty="0" smtClean="0">
                        <a:latin typeface="Arial" panose="020B0604020202020204" pitchFamily="34" charset="0"/>
                        <a:cs typeface="Arial" panose="020B0604020202020204" pitchFamily="34" charset="0"/>
                      </a:endParaRPr>
                    </a:p>
                  </a:txBody>
                  <a:tcPr anchor="ctr"/>
                </a:tc>
              </a:tr>
              <a:tr h="382950">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GB" sz="1200" dirty="0" smtClean="0">
                          <a:latin typeface="+mn-lt"/>
                        </a:rPr>
                        <a:t>Lunch and snacks </a:t>
                      </a:r>
                      <a:r>
                        <a:rPr lang="en-GB" sz="1200" dirty="0" smtClean="0">
                          <a:latin typeface="+mn-lt"/>
                          <a:cs typeface="Arial" panose="020B0604020202020204" pitchFamily="34" charset="0"/>
                        </a:rPr>
                        <a:t>– avoid caffeinated drinks as these can affect</a:t>
                      </a:r>
                      <a:r>
                        <a:rPr lang="en-GB" sz="1200" baseline="0" dirty="0" smtClean="0">
                          <a:latin typeface="+mn-lt"/>
                          <a:cs typeface="Arial" panose="020B0604020202020204" pitchFamily="34" charset="0"/>
                        </a:rPr>
                        <a:t> your blood pressure.</a:t>
                      </a:r>
                      <a:endParaRPr lang="en-GB" sz="1200" dirty="0" smtClean="0">
                        <a:latin typeface="+mn-lt"/>
                        <a:cs typeface="Arial" panose="020B0604020202020204" pitchFamily="34" charset="0"/>
                      </a:endParaRPr>
                    </a:p>
                  </a:txBody>
                  <a:tcPr anchor="ctr"/>
                </a:tc>
                <a:tc>
                  <a:txBody>
                    <a:bodyPr/>
                    <a:lstStyle/>
                    <a:p>
                      <a:pPr algn="ctr"/>
                      <a:r>
                        <a:rPr lang="en-GB" sz="1800" dirty="0" smtClean="0">
                          <a:latin typeface="Arial" panose="020B0604020202020204" pitchFamily="34" charset="0"/>
                          <a:cs typeface="Arial" panose="020B0604020202020204" pitchFamily="34" charset="0"/>
                          <a:sym typeface="Wingdings" panose="05000000000000000000" pitchFamily="2" charset="2"/>
                        </a:rPr>
                        <a:t></a:t>
                      </a:r>
                      <a:endParaRPr lang="en-GB" sz="18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772345346"/>
                  </a:ext>
                </a:extLst>
              </a:tr>
              <a:tr h="382950">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GB" sz="1200" dirty="0" smtClean="0">
                          <a:latin typeface="+mn-lt"/>
                          <a:cs typeface="Arial" panose="020B0604020202020204" pitchFamily="34" charset="0"/>
                        </a:rPr>
                        <a:t>Glasses</a:t>
                      </a:r>
                      <a:r>
                        <a:rPr lang="en-GB" sz="1200" baseline="0" dirty="0" smtClean="0">
                          <a:latin typeface="+mn-lt"/>
                          <a:cs typeface="Arial" panose="020B0604020202020204" pitchFamily="34" charset="0"/>
                        </a:rPr>
                        <a:t> and contact lens (with solution).</a:t>
                      </a:r>
                      <a:endParaRPr lang="en-GB" sz="1200" dirty="0" smtClean="0">
                        <a:latin typeface="+mn-lt"/>
                        <a:cs typeface="Arial" panose="020B0604020202020204" pitchFamily="34" charset="0"/>
                      </a:endParaRPr>
                    </a:p>
                  </a:txBody>
                  <a:tcPr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sym typeface="Wingdings" panose="05000000000000000000" pitchFamily="2" charset="2"/>
                        </a:rPr>
                        <a:t></a:t>
                      </a:r>
                      <a:endParaRPr lang="en-GB" sz="1800" dirty="0" smtClean="0">
                        <a:latin typeface="Arial" panose="020B0604020202020204" pitchFamily="34" charset="0"/>
                        <a:cs typeface="Arial" panose="020B0604020202020204" pitchFamily="34" charset="0"/>
                      </a:endParaRPr>
                    </a:p>
                  </a:txBody>
                  <a:tcPr anchor="ctr"/>
                </a:tc>
              </a:tr>
              <a:tr h="382950">
                <a:tc>
                  <a:txBody>
                    <a:bodyPr/>
                    <a:lstStyle/>
                    <a:p>
                      <a:r>
                        <a:rPr lang="en-GB" sz="1200" dirty="0" smtClean="0">
                          <a:latin typeface="+mn-lt"/>
                          <a:cs typeface="Arial" panose="020B0604020202020204" pitchFamily="34" charset="0"/>
                        </a:rPr>
                        <a:t>Exercise appropriate clothes for your fitness</a:t>
                      </a:r>
                      <a:r>
                        <a:rPr lang="en-GB" sz="1200" baseline="0" dirty="0" smtClean="0">
                          <a:latin typeface="+mn-lt"/>
                          <a:cs typeface="Arial" panose="020B0604020202020204" pitchFamily="34" charset="0"/>
                        </a:rPr>
                        <a:t> test.</a:t>
                      </a:r>
                      <a:endParaRPr lang="en-GB" sz="1200" dirty="0">
                        <a:latin typeface="+mn-lt"/>
                        <a:cs typeface="Arial" panose="020B0604020202020204" pitchFamily="34" charset="0"/>
                      </a:endParaRPr>
                    </a:p>
                  </a:txBody>
                  <a:tcPr anchor="ctr"/>
                </a:tc>
                <a:tc>
                  <a:txBody>
                    <a:bodyPr/>
                    <a:lstStyle/>
                    <a:p>
                      <a:pPr algn="ctr"/>
                      <a:r>
                        <a:rPr lang="en-GB" sz="1800" dirty="0" smtClean="0">
                          <a:latin typeface="Arial" panose="020B0604020202020204" pitchFamily="34" charset="0"/>
                          <a:cs typeface="Arial" panose="020B0604020202020204" pitchFamily="34" charset="0"/>
                          <a:sym typeface="Wingdings" panose="05000000000000000000" pitchFamily="2" charset="2"/>
                        </a:rPr>
                        <a:t></a:t>
                      </a:r>
                      <a:endParaRPr lang="en-GB" sz="18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416067086"/>
                  </a:ext>
                </a:extLst>
              </a:tr>
              <a:tr h="424250">
                <a:tc>
                  <a:txBody>
                    <a:bodyPr/>
                    <a:lstStyle/>
                    <a:p>
                      <a:r>
                        <a:rPr lang="en-GB" sz="1200" dirty="0">
                          <a:latin typeface="+mn-lt"/>
                        </a:rPr>
                        <a:t>Toiletries </a:t>
                      </a:r>
                      <a:r>
                        <a:rPr lang="en-GB" sz="1200" dirty="0" smtClean="0">
                          <a:latin typeface="+mn-lt"/>
                        </a:rPr>
                        <a:t>and</a:t>
                      </a:r>
                      <a:r>
                        <a:rPr lang="en-GB" sz="1200" baseline="0" dirty="0" smtClean="0">
                          <a:latin typeface="+mn-lt"/>
                        </a:rPr>
                        <a:t> a towel if you wish to shower.</a:t>
                      </a:r>
                      <a:endParaRPr lang="en-GB" sz="1200" dirty="0">
                        <a:latin typeface="+mn-lt"/>
                        <a:cs typeface="Arial" panose="020B0604020202020204" pitchFamily="34" charset="0"/>
                      </a:endParaRPr>
                    </a:p>
                  </a:txBody>
                  <a:tcPr anchor="ctr"/>
                </a:tc>
                <a:tc>
                  <a:txBody>
                    <a:bodyPr/>
                    <a:lstStyle/>
                    <a:p>
                      <a:pPr algn="ctr"/>
                      <a:r>
                        <a:rPr lang="en-GB" sz="1800" dirty="0" smtClean="0">
                          <a:latin typeface="Arial" panose="020B0604020202020204" pitchFamily="34" charset="0"/>
                          <a:cs typeface="Arial" panose="020B0604020202020204" pitchFamily="34" charset="0"/>
                          <a:sym typeface="Wingdings" panose="05000000000000000000" pitchFamily="2" charset="2"/>
                        </a:rPr>
                        <a:t></a:t>
                      </a:r>
                      <a:endParaRPr lang="en-GB" sz="18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2619931294"/>
                  </a:ext>
                </a:extLst>
              </a:tr>
              <a:tr h="382950">
                <a:tc>
                  <a:txBody>
                    <a:bodyPr/>
                    <a:lstStyle/>
                    <a:p>
                      <a:r>
                        <a:rPr lang="en-GB" sz="1200" dirty="0">
                          <a:latin typeface="+mn-lt"/>
                        </a:rPr>
                        <a:t>Comfortable </a:t>
                      </a:r>
                      <a:r>
                        <a:rPr lang="en-GB" sz="1200" dirty="0" smtClean="0">
                          <a:latin typeface="+mn-lt"/>
                        </a:rPr>
                        <a:t>shoes.</a:t>
                      </a:r>
                      <a:endParaRPr lang="en-GB" sz="1200" dirty="0">
                        <a:latin typeface="+mn-lt"/>
                        <a:cs typeface="Arial" panose="020B0604020202020204" pitchFamily="34" charset="0"/>
                      </a:endParaRPr>
                    </a:p>
                  </a:txBody>
                  <a:tcPr anchor="ctr"/>
                </a:tc>
                <a:tc>
                  <a:txBody>
                    <a:bodyPr/>
                    <a:lstStyle/>
                    <a:p>
                      <a:pPr algn="ctr"/>
                      <a:r>
                        <a:rPr lang="en-GB" sz="1800" dirty="0" smtClean="0">
                          <a:latin typeface="Arial" panose="020B0604020202020204" pitchFamily="34" charset="0"/>
                          <a:cs typeface="Arial" panose="020B0604020202020204" pitchFamily="34" charset="0"/>
                          <a:sym typeface="Wingdings" panose="05000000000000000000" pitchFamily="2" charset="2"/>
                        </a:rPr>
                        <a:t></a:t>
                      </a:r>
                      <a:endParaRPr lang="en-GB" sz="18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2804395854"/>
                  </a:ext>
                </a:extLst>
              </a:tr>
              <a:tr h="382950">
                <a:tc gridSpan="2">
                  <a:txBody>
                    <a:bodyPr/>
                    <a:lstStyle/>
                    <a:p>
                      <a:pPr algn="ctr"/>
                      <a:r>
                        <a:rPr lang="en-GB" sz="1200" b="1" dirty="0"/>
                        <a:t>Pre-Employment Checks and Vetting</a:t>
                      </a:r>
                      <a:endParaRPr lang="en-GB" sz="1200" b="1" dirty="0">
                        <a:latin typeface="Arial" panose="020B0604020202020204" pitchFamily="34" charset="0"/>
                        <a:cs typeface="Arial" panose="020B0604020202020204" pitchFamily="34" charset="0"/>
                      </a:endParaRPr>
                    </a:p>
                  </a:txBody>
                  <a:tcPr anchor="ctr"/>
                </a:tc>
                <a:tc hMerge="1">
                  <a:txBody>
                    <a:bodyPr/>
                    <a:lstStyle/>
                    <a:p>
                      <a:endParaRPr lang="en-GB"/>
                    </a:p>
                  </a:txBody>
                  <a:tcPr/>
                </a:tc>
                <a:extLst>
                  <a:ext uri="{0D108BD9-81ED-4DB2-BD59-A6C34878D82A}">
                    <a16:rowId xmlns="" xmlns:a16="http://schemas.microsoft.com/office/drawing/2014/main" val="707479851"/>
                  </a:ext>
                </a:extLst>
              </a:tr>
              <a:tr h="519344">
                <a:tc>
                  <a:txBody>
                    <a:bodyPr/>
                    <a:lstStyle/>
                    <a:p>
                      <a:r>
                        <a:rPr lang="en-GB" sz="1200" dirty="0">
                          <a:solidFill>
                            <a:srgbClr val="000000"/>
                          </a:solidFill>
                        </a:rPr>
                        <a:t>Uploaded</a:t>
                      </a:r>
                      <a:r>
                        <a:rPr lang="en-GB" sz="1200" baseline="0" dirty="0">
                          <a:solidFill>
                            <a:srgbClr val="000000"/>
                          </a:solidFill>
                        </a:rPr>
                        <a:t> documents to </a:t>
                      </a:r>
                      <a:r>
                        <a:rPr lang="en-GB" sz="1200" baseline="0" dirty="0" smtClean="0">
                          <a:solidFill>
                            <a:srgbClr val="000000"/>
                          </a:solidFill>
                        </a:rPr>
                        <a:t>health </a:t>
                      </a:r>
                      <a:r>
                        <a:rPr lang="en-GB" sz="1200" baseline="0" dirty="0">
                          <a:solidFill>
                            <a:srgbClr val="000000"/>
                          </a:solidFill>
                        </a:rPr>
                        <a:t>questionnaire </a:t>
                      </a:r>
                      <a:r>
                        <a:rPr lang="en-GB" sz="1200" baseline="0" dirty="0" smtClean="0">
                          <a:solidFill>
                            <a:srgbClr val="000000"/>
                          </a:solidFill>
                        </a:rPr>
                        <a:t>(normally </a:t>
                      </a:r>
                      <a:r>
                        <a:rPr lang="en-GB" sz="1200" baseline="0" dirty="0">
                          <a:solidFill>
                            <a:srgbClr val="000000"/>
                          </a:solidFill>
                        </a:rPr>
                        <a:t>this will happen </a:t>
                      </a:r>
                      <a:r>
                        <a:rPr lang="en-GB" sz="1200" baseline="0" dirty="0" smtClean="0">
                          <a:solidFill>
                            <a:srgbClr val="000000"/>
                          </a:solidFill>
                        </a:rPr>
                        <a:t>at </a:t>
                      </a:r>
                      <a:r>
                        <a:rPr lang="en-GB" sz="1200" baseline="0" dirty="0">
                          <a:solidFill>
                            <a:srgbClr val="000000"/>
                          </a:solidFill>
                        </a:rPr>
                        <a:t>your </a:t>
                      </a:r>
                      <a:r>
                        <a:rPr lang="en-GB" sz="1200" baseline="0" dirty="0" smtClean="0">
                          <a:solidFill>
                            <a:srgbClr val="000000"/>
                          </a:solidFill>
                        </a:rPr>
                        <a:t>Recruitment Assessment Day.</a:t>
                      </a:r>
                      <a:endParaRPr lang="en-GB" sz="1200" dirty="0">
                        <a:solidFill>
                          <a:srgbClr val="000000"/>
                        </a:solidFill>
                        <a:latin typeface="Arial" panose="020B0604020202020204" pitchFamily="34" charset="0"/>
                        <a:cs typeface="Arial" panose="020B0604020202020204" pitchFamily="34" charset="0"/>
                      </a:endParaRPr>
                    </a:p>
                  </a:txBody>
                  <a:tcPr anchor="ctr"/>
                </a:tc>
                <a:tc>
                  <a:txBody>
                    <a:bodyPr/>
                    <a:lstStyle/>
                    <a:p>
                      <a:pPr algn="ctr"/>
                      <a:r>
                        <a:rPr lang="en-GB" sz="1800" dirty="0" smtClean="0">
                          <a:latin typeface="Arial" panose="020B0604020202020204" pitchFamily="34" charset="0"/>
                          <a:cs typeface="Arial" panose="020B0604020202020204" pitchFamily="34" charset="0"/>
                          <a:sym typeface="Wingdings" panose="05000000000000000000" pitchFamily="2" charset="2"/>
                        </a:rPr>
                        <a:t></a:t>
                      </a:r>
                      <a:endParaRPr lang="en-GB" sz="18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737442458"/>
                  </a:ext>
                </a:extLst>
              </a:tr>
              <a:tr h="382950">
                <a:tc>
                  <a:txBody>
                    <a:bodyPr/>
                    <a:lstStyle/>
                    <a:p>
                      <a:r>
                        <a:rPr lang="en-GB" sz="1200" dirty="0"/>
                        <a:t>I’ve provided </a:t>
                      </a:r>
                      <a:r>
                        <a:rPr lang="en-GB" sz="1200" dirty="0" smtClean="0"/>
                        <a:t>five </a:t>
                      </a:r>
                      <a:r>
                        <a:rPr lang="en-GB" sz="1200" dirty="0"/>
                        <a:t>year’s employment references </a:t>
                      </a:r>
                      <a:r>
                        <a:rPr lang="en-GB" sz="1200" dirty="0" smtClean="0"/>
                        <a:t>(or </a:t>
                      </a:r>
                      <a:r>
                        <a:rPr lang="en-GB" sz="1200" dirty="0"/>
                        <a:t>gaps) and dates are </a:t>
                      </a:r>
                      <a:r>
                        <a:rPr lang="en-GB" sz="1200" dirty="0" smtClean="0"/>
                        <a:t>correct.</a:t>
                      </a:r>
                      <a:endParaRPr lang="en-GB" sz="1200" dirty="0">
                        <a:latin typeface="Arial" panose="020B0604020202020204" pitchFamily="34" charset="0"/>
                        <a:cs typeface="Arial" panose="020B0604020202020204" pitchFamily="34" charset="0"/>
                      </a:endParaRPr>
                    </a:p>
                  </a:txBody>
                  <a:tcPr anchor="ctr"/>
                </a:tc>
                <a:tc>
                  <a:txBody>
                    <a:bodyPr/>
                    <a:lstStyle/>
                    <a:p>
                      <a:pPr algn="ctr"/>
                      <a:r>
                        <a:rPr lang="en-GB" sz="1800" dirty="0" smtClean="0">
                          <a:latin typeface="Arial" panose="020B0604020202020204" pitchFamily="34" charset="0"/>
                          <a:cs typeface="Arial" panose="020B0604020202020204" pitchFamily="34" charset="0"/>
                          <a:sym typeface="Wingdings" panose="05000000000000000000" pitchFamily="2" charset="2"/>
                        </a:rPr>
                        <a:t></a:t>
                      </a:r>
                      <a:endParaRPr lang="en-GB" sz="18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2530212502"/>
                  </a:ext>
                </a:extLst>
              </a:tr>
              <a:tr h="382950">
                <a:tc>
                  <a:txBody>
                    <a:bodyPr/>
                    <a:lstStyle/>
                    <a:p>
                      <a:r>
                        <a:rPr lang="en-GB" sz="1200" dirty="0"/>
                        <a:t>I've</a:t>
                      </a:r>
                      <a:r>
                        <a:rPr lang="en-GB" sz="1200" baseline="0" dirty="0"/>
                        <a:t> responded to my offer of employment. </a:t>
                      </a:r>
                      <a:endParaRPr lang="en-GB" sz="1200" dirty="0">
                        <a:latin typeface="Arial" panose="020B0604020202020204" pitchFamily="34" charset="0"/>
                        <a:cs typeface="Arial" panose="020B0604020202020204" pitchFamily="34" charset="0"/>
                      </a:endParaRPr>
                    </a:p>
                  </a:txBody>
                  <a:tcPr anchor="ctr"/>
                </a:tc>
                <a:tc>
                  <a:txBody>
                    <a:bodyPr/>
                    <a:lstStyle/>
                    <a:p>
                      <a:pPr algn="ctr"/>
                      <a:r>
                        <a:rPr lang="en-GB" sz="1800" dirty="0" smtClean="0">
                          <a:latin typeface="Arial" panose="020B0604020202020204" pitchFamily="34" charset="0"/>
                          <a:cs typeface="Arial" panose="020B0604020202020204" pitchFamily="34" charset="0"/>
                          <a:sym typeface="Wingdings" panose="05000000000000000000" pitchFamily="2" charset="2"/>
                        </a:rPr>
                        <a:t></a:t>
                      </a:r>
                      <a:endParaRPr lang="en-GB" sz="18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2253444043"/>
                  </a:ext>
                </a:extLst>
              </a:tr>
            </a:tbl>
          </a:graphicData>
        </a:graphic>
      </p:graphicFrame>
      <p:grpSp>
        <p:nvGrpSpPr>
          <p:cNvPr id="14" name="Group 13"/>
          <p:cNvGrpSpPr/>
          <p:nvPr/>
        </p:nvGrpSpPr>
        <p:grpSpPr>
          <a:xfrm>
            <a:off x="-1" y="0"/>
            <a:ext cx="6905625" cy="1358283"/>
            <a:chOff x="0" y="37055"/>
            <a:chExt cx="6858000" cy="1358283"/>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55"/>
              <a:ext cx="6858000" cy="1358283"/>
            </a:xfrm>
            <a:prstGeom prst="rect">
              <a:avLst/>
            </a:prstGeom>
          </p:spPr>
        </p:pic>
        <p:sp>
          <p:nvSpPr>
            <p:cNvPr id="16" name="Rectangle 15"/>
            <p:cNvSpPr/>
            <p:nvPr/>
          </p:nvSpPr>
          <p:spPr>
            <a:xfrm>
              <a:off x="2131724" y="356532"/>
              <a:ext cx="3297936" cy="7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spc="-150" dirty="0" smtClean="0">
                  <a:solidFill>
                    <a:srgbClr val="82368C"/>
                  </a:solidFill>
                  <a:latin typeface="Arial" panose="020B0604020202020204" pitchFamily="34" charset="0"/>
                  <a:ea typeface="Tahoma" panose="020B0604030504040204" pitchFamily="34" charset="0"/>
                  <a:cs typeface="Arial" panose="020B0604020202020204" pitchFamily="34" charset="0"/>
                </a:rPr>
                <a:t>Prison Officer Recruitment</a:t>
              </a:r>
            </a:p>
          </p:txBody>
        </p:sp>
      </p:grpSp>
    </p:spTree>
    <p:extLst>
      <p:ext uri="{BB962C8B-B14F-4D97-AF65-F5344CB8AC3E}">
        <p14:creationId xmlns:p14="http://schemas.microsoft.com/office/powerpoint/2010/main" val="24448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32" t="2737" r="3350" b="4905"/>
          <a:stretch/>
        </p:blipFill>
        <p:spPr>
          <a:xfrm>
            <a:off x="0" y="-1"/>
            <a:ext cx="6858000" cy="4551331"/>
          </a:xfrm>
          <a:prstGeom prst="rect">
            <a:avLst/>
          </a:prstGeom>
          <a:noFill/>
          <a:ln>
            <a:noFill/>
          </a:ln>
        </p:spPr>
      </p:pic>
      <p:sp>
        <p:nvSpPr>
          <p:cNvPr id="11" name="Arrow: Pentagon 3">
            <a:hlinkClick r:id="rId3" action="ppaction://hlinksldjump"/>
          </p:cNvPr>
          <p:cNvSpPr/>
          <p:nvPr/>
        </p:nvSpPr>
        <p:spPr>
          <a:xfrm>
            <a:off x="-15593" y="2180172"/>
            <a:ext cx="4546562" cy="910216"/>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r>
              <a:rPr lang="en-GB" sz="2400" b="1" spc="-150" dirty="0">
                <a:solidFill>
                  <a:schemeClr val="bg1"/>
                </a:solidFill>
                <a:cs typeface="Arial" panose="020B0604020202020204" pitchFamily="34" charset="0"/>
              </a:rPr>
              <a:t>Welcome</a:t>
            </a:r>
          </a:p>
        </p:txBody>
      </p:sp>
      <p:sp>
        <p:nvSpPr>
          <p:cNvPr id="12" name="Arrow: Pentagon 3">
            <a:hlinkClick r:id="rId4" action="ppaction://hlinksldjump"/>
          </p:cNvPr>
          <p:cNvSpPr/>
          <p:nvPr/>
        </p:nvSpPr>
        <p:spPr>
          <a:xfrm>
            <a:off x="-15593" y="3385289"/>
            <a:ext cx="5327904" cy="910216"/>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r>
              <a:rPr lang="en-GB" sz="2400" b="1" spc="-150" dirty="0">
                <a:solidFill>
                  <a:schemeClr val="bg1"/>
                </a:solidFill>
                <a:cs typeface="Arial" panose="020B0604020202020204" pitchFamily="34" charset="0"/>
              </a:rPr>
              <a:t>The </a:t>
            </a:r>
            <a:r>
              <a:rPr lang="en-GB" sz="2400" b="1" spc="-150" dirty="0" smtClean="0">
                <a:solidFill>
                  <a:schemeClr val="bg1"/>
                </a:solidFill>
                <a:cs typeface="Arial" panose="020B0604020202020204" pitchFamily="34" charset="0"/>
              </a:rPr>
              <a:t>Recruitment Process</a:t>
            </a:r>
            <a:endParaRPr lang="en-GB" sz="2400" b="1" spc="-150" dirty="0">
              <a:solidFill>
                <a:schemeClr val="bg1"/>
              </a:solidFill>
              <a:cs typeface="Arial" panose="020B0604020202020204" pitchFamily="34" charset="0"/>
            </a:endParaRPr>
          </a:p>
        </p:txBody>
      </p:sp>
      <p:sp>
        <p:nvSpPr>
          <p:cNvPr id="13" name="Arrow: Pentagon 3">
            <a:hlinkClick r:id="rId5" action="ppaction://hlinksldjump"/>
          </p:cNvPr>
          <p:cNvSpPr/>
          <p:nvPr/>
        </p:nvSpPr>
        <p:spPr>
          <a:xfrm>
            <a:off x="0" y="4590406"/>
            <a:ext cx="5978768" cy="910216"/>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r>
              <a:rPr lang="en-GB" sz="2400" b="1" spc="-150" dirty="0">
                <a:solidFill>
                  <a:schemeClr val="bg1"/>
                </a:solidFill>
                <a:cs typeface="Arial" panose="020B0604020202020204" pitchFamily="34" charset="0"/>
              </a:rPr>
              <a:t>Your Recruitment Assessment Day</a:t>
            </a:r>
          </a:p>
        </p:txBody>
      </p:sp>
      <p:sp>
        <p:nvSpPr>
          <p:cNvPr id="17" name="Arrow: Pentagon 3">
            <a:hlinkClick r:id="rId6" action="ppaction://hlinksldjump"/>
          </p:cNvPr>
          <p:cNvSpPr/>
          <p:nvPr/>
        </p:nvSpPr>
        <p:spPr>
          <a:xfrm>
            <a:off x="1" y="5795523"/>
            <a:ext cx="6635849" cy="910216"/>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r>
              <a:rPr lang="en-GB" sz="2400" b="1" spc="-150" dirty="0">
                <a:solidFill>
                  <a:schemeClr val="bg1"/>
                </a:solidFill>
                <a:cs typeface="Arial" panose="020B0604020202020204" pitchFamily="34" charset="0"/>
              </a:rPr>
              <a:t>HMPPS Equality Statement</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8431696"/>
            <a:ext cx="6858000" cy="712304"/>
          </a:xfrm>
          <a:prstGeom prst="rect">
            <a:avLst/>
          </a:prstGeom>
        </p:spPr>
      </p:pic>
      <p:grpSp>
        <p:nvGrpSpPr>
          <p:cNvPr id="19" name="Group 18"/>
          <p:cNvGrpSpPr/>
          <p:nvPr/>
        </p:nvGrpSpPr>
        <p:grpSpPr>
          <a:xfrm>
            <a:off x="-1" y="0"/>
            <a:ext cx="6905625" cy="1358283"/>
            <a:chOff x="0" y="37055"/>
            <a:chExt cx="6858000" cy="1358283"/>
          </a:xfrm>
        </p:grpSpPr>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7055"/>
              <a:ext cx="6858000" cy="1358283"/>
            </a:xfrm>
            <a:prstGeom prst="rect">
              <a:avLst/>
            </a:prstGeom>
          </p:spPr>
        </p:pic>
        <p:sp>
          <p:nvSpPr>
            <p:cNvPr id="21" name="Rectangle 20"/>
            <p:cNvSpPr/>
            <p:nvPr/>
          </p:nvSpPr>
          <p:spPr>
            <a:xfrm>
              <a:off x="2131724" y="356532"/>
              <a:ext cx="3297936" cy="7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spc="-150" dirty="0" smtClean="0">
                  <a:solidFill>
                    <a:srgbClr val="82368C"/>
                  </a:solidFill>
                  <a:latin typeface="Arial" panose="020B0604020202020204" pitchFamily="34" charset="0"/>
                  <a:ea typeface="Tahoma" panose="020B0604030504040204" pitchFamily="34" charset="0"/>
                  <a:cs typeface="Arial" panose="020B0604020202020204" pitchFamily="34" charset="0"/>
                </a:rPr>
                <a:t>Prison Officer Recruitment</a:t>
              </a:r>
            </a:p>
          </p:txBody>
        </p:sp>
      </p:grpSp>
    </p:spTree>
    <p:extLst>
      <p:ext uri="{BB962C8B-B14F-4D97-AF65-F5344CB8AC3E}">
        <p14:creationId xmlns:p14="http://schemas.microsoft.com/office/powerpoint/2010/main" val="1734727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32" t="2737" r="3350" b="4905"/>
          <a:stretch/>
        </p:blipFill>
        <p:spPr>
          <a:xfrm>
            <a:off x="0" y="-1"/>
            <a:ext cx="6858000" cy="4551331"/>
          </a:xfrm>
          <a:prstGeom prst="rect">
            <a:avLst/>
          </a:prstGeom>
          <a:noFill/>
          <a:ln>
            <a:noFill/>
          </a:ln>
        </p:spPr>
      </p:pic>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8431696"/>
            <a:ext cx="6858000" cy="712304"/>
          </a:xfrm>
          <a:prstGeom prst="rect">
            <a:avLst/>
          </a:prstGeom>
        </p:spPr>
      </p:pic>
      <p:sp>
        <p:nvSpPr>
          <p:cNvPr id="2" name="Rounded Rectangle 1"/>
          <p:cNvSpPr/>
          <p:nvPr/>
        </p:nvSpPr>
        <p:spPr>
          <a:xfrm>
            <a:off x="193431" y="1584534"/>
            <a:ext cx="3867884" cy="919401"/>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spcAft>
                <a:spcPts val="0"/>
              </a:spcAft>
            </a:pPr>
            <a:r>
              <a:rPr lang="en-GB" sz="1200" b="1" dirty="0">
                <a:solidFill>
                  <a:srgbClr val="000000"/>
                </a:solidFill>
                <a:ea typeface="Times New Roman" panose="02020603050405020304" pitchFamily="18" charset="0"/>
                <a:cs typeface="Arial" panose="020B0604020202020204" pitchFamily="34" charset="0"/>
              </a:rPr>
              <a:t>Thank you for your interest in applying to become a Prison Officer with Her Majesty’s Prison and Probation Service (HMPPS</a:t>
            </a:r>
            <a:r>
              <a:rPr lang="en-GB" sz="1200" b="1" dirty="0" smtClean="0">
                <a:solidFill>
                  <a:srgbClr val="000000"/>
                </a:solidFill>
                <a:ea typeface="Times New Roman" panose="02020603050405020304" pitchFamily="18" charset="0"/>
                <a:cs typeface="Arial" panose="020B0604020202020204" pitchFamily="34" charset="0"/>
              </a:rPr>
              <a:t>). </a:t>
            </a:r>
            <a:r>
              <a:rPr lang="en-GB" sz="1200" b="1" dirty="0">
                <a:solidFill>
                  <a:srgbClr val="000000"/>
                </a:solidFill>
                <a:ea typeface="Times New Roman" panose="02020603050405020304" pitchFamily="18" charset="0"/>
                <a:cs typeface="Arial" panose="020B0604020202020204" pitchFamily="34" charset="0"/>
              </a:rPr>
              <a:t>We’re delighted </a:t>
            </a:r>
            <a:r>
              <a:rPr lang="en-GB" sz="1200" b="1" dirty="0" smtClean="0">
                <a:solidFill>
                  <a:srgbClr val="000000"/>
                </a:solidFill>
                <a:ea typeface="Times New Roman" panose="02020603050405020304" pitchFamily="18" charset="0"/>
                <a:cs typeface="Arial" panose="020B0604020202020204" pitchFamily="34" charset="0"/>
              </a:rPr>
              <a:t>that you’re </a:t>
            </a:r>
            <a:r>
              <a:rPr lang="en-GB" sz="1200" b="1" dirty="0">
                <a:solidFill>
                  <a:srgbClr val="000000"/>
                </a:solidFill>
                <a:ea typeface="Times New Roman" panose="02020603050405020304" pitchFamily="18" charset="0"/>
                <a:cs typeface="Arial" panose="020B0604020202020204" pitchFamily="34" charset="0"/>
              </a:rPr>
              <a:t>interested in our </a:t>
            </a:r>
            <a:r>
              <a:rPr lang="en-GB" sz="1200" b="1" dirty="0" smtClean="0">
                <a:solidFill>
                  <a:srgbClr val="000000"/>
                </a:solidFill>
                <a:ea typeface="Times New Roman" panose="02020603050405020304" pitchFamily="18" charset="0"/>
                <a:cs typeface="Arial" panose="020B0604020202020204" pitchFamily="34" charset="0"/>
              </a:rPr>
              <a:t>prisons</a:t>
            </a:r>
            <a:r>
              <a:rPr lang="en-GB" sz="1200" b="1" dirty="0">
                <a:solidFill>
                  <a:srgbClr val="000000"/>
                </a:solidFill>
                <a:ea typeface="Times New Roman" panose="02020603050405020304" pitchFamily="18" charset="0"/>
                <a:cs typeface="Arial" panose="020B0604020202020204" pitchFamily="34" charset="0"/>
              </a:rPr>
              <a:t>.</a:t>
            </a:r>
          </a:p>
        </p:txBody>
      </p:sp>
      <p:pic>
        <p:nvPicPr>
          <p:cNvPr id="16" name="6DBC6E0E-6769-4310-BCE1-69A063E4EE1D" descr="7742636E-E6A4-452A-8A06-86DEF923735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9299" y="1442443"/>
            <a:ext cx="2044932" cy="1363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76200"/>
          </a:effectLst>
          <a:scene3d>
            <a:camera prst="orthographicFront"/>
            <a:lightRig rig="twoPt" dir="t">
              <a:rot lat="0" lon="0" rev="7200000"/>
            </a:lightRig>
          </a:scene3d>
          <a:sp3d>
            <a:contourClr>
              <a:srgbClr val="FFFFFF"/>
            </a:contourClr>
          </a:sp3d>
          <a:extLst/>
        </p:spPr>
      </p:pic>
      <p:grpSp>
        <p:nvGrpSpPr>
          <p:cNvPr id="15" name="Group 14"/>
          <p:cNvGrpSpPr/>
          <p:nvPr/>
        </p:nvGrpSpPr>
        <p:grpSpPr>
          <a:xfrm>
            <a:off x="-1" y="0"/>
            <a:ext cx="6905625" cy="1358283"/>
            <a:chOff x="0" y="37055"/>
            <a:chExt cx="6858000" cy="1358283"/>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055"/>
              <a:ext cx="6858000" cy="1358283"/>
            </a:xfrm>
            <a:prstGeom prst="rect">
              <a:avLst/>
            </a:prstGeom>
          </p:spPr>
        </p:pic>
        <p:sp>
          <p:nvSpPr>
            <p:cNvPr id="18" name="Rectangle 17"/>
            <p:cNvSpPr/>
            <p:nvPr/>
          </p:nvSpPr>
          <p:spPr>
            <a:xfrm>
              <a:off x="2131724" y="356532"/>
              <a:ext cx="3297936" cy="7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spc="-150" dirty="0" smtClean="0">
                  <a:solidFill>
                    <a:srgbClr val="82368C"/>
                  </a:solidFill>
                  <a:latin typeface="Arial" panose="020B0604020202020204" pitchFamily="34" charset="0"/>
                  <a:ea typeface="Tahoma" panose="020B0604030504040204" pitchFamily="34" charset="0"/>
                  <a:cs typeface="Arial" panose="020B0604020202020204" pitchFamily="34" charset="0"/>
                </a:rPr>
                <a:t>Prison Officer Recruitment</a:t>
              </a:r>
            </a:p>
          </p:txBody>
        </p:sp>
      </p:grpSp>
      <p:sp>
        <p:nvSpPr>
          <p:cNvPr id="12" name="Rectangle 11"/>
          <p:cNvSpPr/>
          <p:nvPr/>
        </p:nvSpPr>
        <p:spPr>
          <a:xfrm>
            <a:off x="301359" y="2767282"/>
            <a:ext cx="4247940" cy="1231106"/>
          </a:xfrm>
          <a:prstGeom prst="rect">
            <a:avLst/>
          </a:prstGeom>
        </p:spPr>
        <p:txBody>
          <a:bodyPr wrap="square">
            <a:spAutoFit/>
          </a:bodyPr>
          <a:lstStyle/>
          <a:p>
            <a:pPr>
              <a:spcAft>
                <a:spcPts val="0"/>
              </a:spcAft>
            </a:pPr>
            <a:endParaRPr lang="en-GB" sz="1400" b="1" dirty="0">
              <a:solidFill>
                <a:srgbClr val="000000"/>
              </a:solidFill>
              <a:latin typeface="Calibri" panose="020F0502020204030204" pitchFamily="34" charset="0"/>
              <a:ea typeface="Times New Roman" panose="02020603050405020304" pitchFamily="18" charset="0"/>
            </a:endParaRPr>
          </a:p>
          <a:p>
            <a:pPr>
              <a:spcAft>
                <a:spcPts val="0"/>
              </a:spcAft>
            </a:pPr>
            <a:endParaRPr lang="en-GB" sz="1400" b="1" dirty="0" smtClean="0">
              <a:solidFill>
                <a:srgbClr val="000000"/>
              </a:solidFill>
              <a:latin typeface="Calibri" panose="020F0502020204030204" pitchFamily="34" charset="0"/>
              <a:ea typeface="Times New Roman" panose="02020603050405020304" pitchFamily="18" charset="0"/>
            </a:endParaRPr>
          </a:p>
          <a:p>
            <a:pPr>
              <a:spcAft>
                <a:spcPts val="0"/>
              </a:spcAft>
            </a:pPr>
            <a:endParaRPr lang="en-GB" sz="1400" b="1" dirty="0" smtClean="0">
              <a:solidFill>
                <a:srgbClr val="000000"/>
              </a:solidFill>
              <a:latin typeface="Calibri" panose="020F0502020204030204" pitchFamily="34" charset="0"/>
              <a:ea typeface="Times New Roman" panose="02020603050405020304" pitchFamily="18" charset="0"/>
            </a:endParaRPr>
          </a:p>
          <a:p>
            <a:pPr>
              <a:spcAft>
                <a:spcPts val="0"/>
              </a:spcAft>
            </a:pPr>
            <a:r>
              <a:rPr lang="en-GB" sz="1400" b="1" dirty="0">
                <a:solidFill>
                  <a:srgbClr val="000000"/>
                </a:solidFill>
                <a:latin typeface="Calibri" panose="020F0502020204030204" pitchFamily="34" charset="0"/>
                <a:ea typeface="Times New Roman" panose="02020603050405020304" pitchFamily="18" charset="0"/>
              </a:rPr>
              <a:t> </a:t>
            </a:r>
            <a:endParaRPr lang="en-GB" sz="1400" b="1" dirty="0">
              <a:latin typeface="Times New Roman" panose="02020603050405020304" pitchFamily="18" charset="0"/>
              <a:ea typeface="Times New Roman" panose="02020603050405020304" pitchFamily="18" charset="0"/>
            </a:endParaRPr>
          </a:p>
          <a:p>
            <a:pPr>
              <a:spcAft>
                <a:spcPts val="0"/>
              </a:spcAft>
            </a:pPr>
            <a:r>
              <a:rPr lang="en-GB" b="1" dirty="0">
                <a:solidFill>
                  <a:srgbClr val="000000"/>
                </a:solidFill>
                <a:latin typeface="Calibri" panose="020F050202020403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p:txBody>
      </p:sp>
      <p:pic>
        <p:nvPicPr>
          <p:cNvPr id="13" name="Picture 12" descr="U:\Documents\Pictures\HMP HighDown\Pic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053" y="6566618"/>
            <a:ext cx="2443909" cy="1521418"/>
          </a:xfrm>
          <a:prstGeom prst="rect">
            <a:avLst/>
          </a:prstGeom>
          <a:noFill/>
          <a:ln>
            <a:noFill/>
          </a:ln>
          <a:effectLst>
            <a:softEdge rad="63500"/>
          </a:effectLst>
        </p:spPr>
      </p:pic>
      <p:sp>
        <p:nvSpPr>
          <p:cNvPr id="14" name="Rectangle 13"/>
          <p:cNvSpPr/>
          <p:nvPr/>
        </p:nvSpPr>
        <p:spPr>
          <a:xfrm>
            <a:off x="193431" y="3916756"/>
            <a:ext cx="6400800" cy="2369880"/>
          </a:xfrm>
          <a:prstGeom prst="rect">
            <a:avLst/>
          </a:prstGeom>
        </p:spPr>
        <p:txBody>
          <a:bodyPr wrap="square">
            <a:spAutoFit/>
          </a:bodyPr>
          <a:lstStyle/>
          <a:p>
            <a:pPr>
              <a:spcAft>
                <a:spcPts val="0"/>
              </a:spcAft>
            </a:pPr>
            <a:endParaRPr lang="en-GB" dirty="0">
              <a:solidFill>
                <a:srgbClr val="000000"/>
              </a:solidFill>
              <a:latin typeface="Calibri" panose="020F0502020204030204" pitchFamily="34" charset="0"/>
              <a:ea typeface="Times New Roman" panose="02020603050405020304" pitchFamily="18" charset="0"/>
            </a:endParaRPr>
          </a:p>
          <a:p>
            <a:pPr>
              <a:spcAft>
                <a:spcPts val="0"/>
              </a:spcAft>
            </a:pPr>
            <a:r>
              <a:rPr lang="en-GB" sz="1200" dirty="0" smtClean="0">
                <a:solidFill>
                  <a:srgbClr val="000000"/>
                </a:solidFill>
                <a:ea typeface="Times New Roman" panose="02020603050405020304" pitchFamily="18" charset="0"/>
                <a:cs typeface="Arial" panose="020B0604020202020204" pitchFamily="34" charset="0"/>
              </a:rPr>
              <a:t>This </a:t>
            </a:r>
            <a:r>
              <a:rPr lang="en-GB" sz="1200" dirty="0">
                <a:solidFill>
                  <a:srgbClr val="000000"/>
                </a:solidFill>
                <a:ea typeface="Times New Roman" panose="02020603050405020304" pitchFamily="18" charset="0"/>
                <a:cs typeface="Arial" panose="020B0604020202020204" pitchFamily="34" charset="0"/>
              </a:rPr>
              <a:t>pack contains everything you need to know about our recruitment </a:t>
            </a:r>
            <a:r>
              <a:rPr lang="en-GB" sz="1200" dirty="0" smtClean="0">
                <a:solidFill>
                  <a:srgbClr val="000000"/>
                </a:solidFill>
                <a:ea typeface="Times New Roman" panose="02020603050405020304" pitchFamily="18" charset="0"/>
                <a:cs typeface="Arial" panose="020B0604020202020204" pitchFamily="34" charset="0"/>
              </a:rPr>
              <a:t>process. From application, </a:t>
            </a:r>
            <a:r>
              <a:rPr lang="en-GB" sz="1200" dirty="0">
                <a:solidFill>
                  <a:srgbClr val="000000"/>
                </a:solidFill>
                <a:ea typeface="Times New Roman" panose="02020603050405020304" pitchFamily="18" charset="0"/>
                <a:cs typeface="Arial" panose="020B0604020202020204" pitchFamily="34" charset="0"/>
              </a:rPr>
              <a:t>through to booking on your </a:t>
            </a:r>
            <a:r>
              <a:rPr lang="en-GB" sz="1200" dirty="0" smtClean="0">
                <a:solidFill>
                  <a:srgbClr val="000000"/>
                </a:solidFill>
                <a:ea typeface="Times New Roman" panose="02020603050405020304" pitchFamily="18" charset="0"/>
                <a:cs typeface="Arial" panose="020B0604020202020204" pitchFamily="34" charset="0"/>
              </a:rPr>
              <a:t>training, we </a:t>
            </a:r>
            <a:r>
              <a:rPr lang="en-GB" sz="1200" dirty="0">
                <a:solidFill>
                  <a:srgbClr val="000000"/>
                </a:solidFill>
                <a:ea typeface="Times New Roman" panose="02020603050405020304" pitchFamily="18" charset="0"/>
                <a:cs typeface="Arial" panose="020B0604020202020204" pitchFamily="34" charset="0"/>
              </a:rPr>
              <a:t>hope you find it useful. </a:t>
            </a:r>
          </a:p>
          <a:p>
            <a:pPr>
              <a:spcAft>
                <a:spcPts val="0"/>
              </a:spcAft>
            </a:pPr>
            <a:endParaRPr lang="en-GB" sz="1200" dirty="0">
              <a:solidFill>
                <a:srgbClr val="000000"/>
              </a:solidFill>
              <a:ea typeface="Times New Roman" panose="02020603050405020304" pitchFamily="18" charset="0"/>
              <a:cs typeface="Arial" panose="020B0604020202020204" pitchFamily="34" charset="0"/>
            </a:endParaRPr>
          </a:p>
          <a:p>
            <a:pPr>
              <a:spcAft>
                <a:spcPts val="0"/>
              </a:spcAft>
            </a:pPr>
            <a:r>
              <a:rPr lang="en-GB" sz="1200" dirty="0">
                <a:solidFill>
                  <a:srgbClr val="000000"/>
                </a:solidFill>
                <a:ea typeface="Times New Roman" panose="02020603050405020304" pitchFamily="18" charset="0"/>
                <a:cs typeface="Arial" panose="020B0604020202020204" pitchFamily="34" charset="0"/>
              </a:rPr>
              <a:t>If, after reading this </a:t>
            </a:r>
            <a:r>
              <a:rPr lang="en-GB" sz="1200" dirty="0" smtClean="0">
                <a:solidFill>
                  <a:srgbClr val="000000"/>
                </a:solidFill>
                <a:ea typeface="Times New Roman" panose="02020603050405020304" pitchFamily="18" charset="0"/>
                <a:cs typeface="Arial" panose="020B0604020202020204" pitchFamily="34" charset="0"/>
              </a:rPr>
              <a:t>pack, </a:t>
            </a:r>
            <a:r>
              <a:rPr lang="en-GB" sz="1200" dirty="0">
                <a:solidFill>
                  <a:srgbClr val="000000"/>
                </a:solidFill>
                <a:ea typeface="Times New Roman" panose="02020603050405020304" pitchFamily="18" charset="0"/>
                <a:cs typeface="Arial" panose="020B0604020202020204" pitchFamily="34" charset="0"/>
              </a:rPr>
              <a:t>you have any questions, you can get in touch with us </a:t>
            </a:r>
            <a:r>
              <a:rPr lang="en-GB" sz="1200" dirty="0" smtClean="0">
                <a:solidFill>
                  <a:srgbClr val="000000"/>
                </a:solidFill>
                <a:ea typeface="Times New Roman" panose="02020603050405020304" pitchFamily="18" charset="0"/>
                <a:cs typeface="Arial" panose="020B0604020202020204" pitchFamily="34" charset="0"/>
              </a:rPr>
              <a:t>on </a:t>
            </a:r>
            <a:r>
              <a:rPr lang="en-GB" sz="1200" b="1" u="sng" dirty="0" smtClean="0">
                <a:solidFill>
                  <a:srgbClr val="000000"/>
                </a:solidFill>
                <a:ea typeface="Times New Roman" panose="02020603050405020304" pitchFamily="18" charset="0"/>
                <a:cs typeface="Arial" panose="020B0604020202020204" pitchFamily="34" charset="0"/>
              </a:rPr>
              <a:t>0845 241 5358</a:t>
            </a:r>
            <a:r>
              <a:rPr lang="en-GB" sz="1200" dirty="0" smtClean="0">
                <a:solidFill>
                  <a:srgbClr val="000000"/>
                </a:solidFill>
                <a:ea typeface="Times New Roman" panose="02020603050405020304" pitchFamily="18" charset="0"/>
                <a:cs typeface="Arial" panose="020B0604020202020204" pitchFamily="34" charset="0"/>
              </a:rPr>
              <a:t>.</a:t>
            </a:r>
          </a:p>
          <a:p>
            <a:pPr>
              <a:spcAft>
                <a:spcPts val="0"/>
              </a:spcAft>
            </a:pPr>
            <a:endParaRPr lang="en-GB" sz="1200" dirty="0">
              <a:solidFill>
                <a:srgbClr val="000000"/>
              </a:solidFill>
              <a:ea typeface="Times New Roman" panose="02020603050405020304" pitchFamily="18" charset="0"/>
              <a:cs typeface="Arial" panose="020B0604020202020204" pitchFamily="34" charset="0"/>
            </a:endParaRPr>
          </a:p>
          <a:p>
            <a:pPr>
              <a:spcAft>
                <a:spcPts val="0"/>
              </a:spcAft>
            </a:pPr>
            <a:r>
              <a:rPr lang="en-GB" sz="1200" dirty="0">
                <a:cs typeface="Arial" panose="020B0604020202020204" pitchFamily="34" charset="0"/>
              </a:rPr>
              <a:t>We wish </a:t>
            </a:r>
            <a:r>
              <a:rPr lang="en-GB" sz="1200" dirty="0" smtClean="0">
                <a:cs typeface="Arial" panose="020B0604020202020204" pitchFamily="34" charset="0"/>
              </a:rPr>
              <a:t>you the best of </a:t>
            </a:r>
            <a:r>
              <a:rPr lang="en-GB" sz="1200" dirty="0">
                <a:cs typeface="Arial" panose="020B0604020202020204" pitchFamily="34" charset="0"/>
              </a:rPr>
              <a:t>luck </a:t>
            </a:r>
            <a:r>
              <a:rPr lang="en-GB" sz="1200" dirty="0" smtClean="0">
                <a:cs typeface="Arial" panose="020B0604020202020204" pitchFamily="34" charset="0"/>
              </a:rPr>
              <a:t>with </a:t>
            </a:r>
            <a:r>
              <a:rPr lang="en-GB" sz="1200" dirty="0">
                <a:cs typeface="Arial" panose="020B0604020202020204" pitchFamily="34" charset="0"/>
              </a:rPr>
              <a:t>your application and look forward to you joining HM Prison and Probation Service if you are successful.</a:t>
            </a:r>
            <a:endParaRPr lang="en-GB" sz="1200" dirty="0">
              <a:solidFill>
                <a:srgbClr val="000000"/>
              </a:solidFill>
              <a:ea typeface="Times New Roman" panose="02020603050405020304" pitchFamily="18" charset="0"/>
              <a:cs typeface="Arial" panose="020B0604020202020204" pitchFamily="34" charset="0"/>
            </a:endParaRPr>
          </a:p>
          <a:p>
            <a:pPr>
              <a:spcAft>
                <a:spcPts val="0"/>
              </a:spcAft>
            </a:pPr>
            <a:endParaRPr lang="en-GB" sz="1400" dirty="0">
              <a:solidFill>
                <a:srgbClr val="000000"/>
              </a:solidFill>
              <a:latin typeface="Calibri" panose="020F0502020204030204" pitchFamily="34" charset="0"/>
              <a:ea typeface="Times New Roman" panose="02020603050405020304" pitchFamily="18" charset="0"/>
            </a:endParaRPr>
          </a:p>
          <a:p>
            <a:pPr>
              <a:spcAft>
                <a:spcPts val="0"/>
              </a:spcAft>
            </a:pPr>
            <a:endParaRPr lang="en-GB" sz="1400" dirty="0">
              <a:solidFill>
                <a:srgbClr val="000000"/>
              </a:solidFill>
              <a:latin typeface="Calibri" panose="020F0502020204030204" pitchFamily="34" charset="0"/>
              <a:ea typeface="Times New Roman" panose="02020603050405020304" pitchFamily="18" charset="0"/>
            </a:endParaRPr>
          </a:p>
          <a:p>
            <a:pPr>
              <a:spcAft>
                <a:spcPts val="0"/>
              </a:spcAft>
            </a:pPr>
            <a:endParaRPr lang="en-GB" dirty="0">
              <a:solidFill>
                <a:srgbClr val="000000"/>
              </a:solidFill>
              <a:latin typeface="Calibri" panose="020F0502020204030204" pitchFamily="34" charset="0"/>
              <a:ea typeface="Times New Roman" panose="02020603050405020304" pitchFamily="18" charset="0"/>
            </a:endParaRPr>
          </a:p>
        </p:txBody>
      </p:sp>
      <p:sp>
        <p:nvSpPr>
          <p:cNvPr id="19" name="TextBox 18"/>
          <p:cNvSpPr txBox="1"/>
          <p:nvPr/>
        </p:nvSpPr>
        <p:spPr>
          <a:xfrm>
            <a:off x="-342585" y="3218432"/>
            <a:ext cx="6675558" cy="830997"/>
          </a:xfrm>
          <a:prstGeom prst="rect">
            <a:avLst/>
          </a:prstGeom>
          <a:noFill/>
        </p:spPr>
        <p:txBody>
          <a:bodyPr wrap="square" rtlCol="0">
            <a:spAutoFit/>
          </a:bodyPr>
          <a:lstStyle/>
          <a:p>
            <a:pPr lvl="1"/>
            <a:r>
              <a:rPr lang="en-GB" sz="1200" b="1" dirty="0">
                <a:solidFill>
                  <a:srgbClr val="000000"/>
                </a:solidFill>
                <a:ea typeface="Times New Roman" panose="02020603050405020304" pitchFamily="18" charset="0"/>
                <a:cs typeface="Arial" panose="020B0604020202020204" pitchFamily="34" charset="0"/>
              </a:rPr>
              <a:t>By applying for this campaign, you could be working </a:t>
            </a:r>
            <a:r>
              <a:rPr lang="en-GB" sz="1200" b="1" dirty="0" smtClean="0">
                <a:solidFill>
                  <a:srgbClr val="000000"/>
                </a:solidFill>
                <a:ea typeface="Times New Roman" panose="02020603050405020304" pitchFamily="18" charset="0"/>
                <a:cs typeface="Arial" panose="020B0604020202020204" pitchFamily="34" charset="0"/>
              </a:rPr>
              <a:t>at </a:t>
            </a:r>
            <a:r>
              <a:rPr lang="en-GB" sz="1200" b="1" dirty="0">
                <a:solidFill>
                  <a:srgbClr val="000000"/>
                </a:solidFill>
                <a:ea typeface="Times New Roman" panose="02020603050405020304" pitchFamily="18" charset="0"/>
                <a:cs typeface="Arial" panose="020B0604020202020204" pitchFamily="34" charset="0"/>
              </a:rPr>
              <a:t>either HMP Pentonville or </a:t>
            </a:r>
            <a:r>
              <a:rPr lang="en-GB" sz="1200" b="1" dirty="0" smtClean="0">
                <a:solidFill>
                  <a:srgbClr val="000000"/>
                </a:solidFill>
                <a:ea typeface="Times New Roman" panose="02020603050405020304" pitchFamily="18" charset="0"/>
                <a:cs typeface="Arial" panose="020B0604020202020204" pitchFamily="34" charset="0"/>
              </a:rPr>
              <a:t>HMP/YOI </a:t>
            </a:r>
            <a:r>
              <a:rPr lang="en-GB" sz="1200" b="1" dirty="0">
                <a:solidFill>
                  <a:srgbClr val="000000"/>
                </a:solidFill>
                <a:ea typeface="Times New Roman" panose="02020603050405020304" pitchFamily="18" charset="0"/>
                <a:cs typeface="Arial" panose="020B0604020202020204" pitchFamily="34" charset="0"/>
              </a:rPr>
              <a:t>Wormwood Scrubs. </a:t>
            </a:r>
            <a:r>
              <a:rPr lang="en-GB" sz="1200" b="1" dirty="0" smtClean="0">
                <a:solidFill>
                  <a:srgbClr val="000000"/>
                </a:solidFill>
                <a:ea typeface="Times New Roman" panose="02020603050405020304" pitchFamily="18" charset="0"/>
                <a:cs typeface="Arial" panose="020B0604020202020204" pitchFamily="34" charset="0"/>
              </a:rPr>
              <a:t>Candidates </a:t>
            </a:r>
            <a:r>
              <a:rPr lang="en-GB" sz="1200" b="1" dirty="0">
                <a:solidFill>
                  <a:srgbClr val="000000"/>
                </a:solidFill>
                <a:ea typeface="Times New Roman" panose="02020603050405020304" pitchFamily="18" charset="0"/>
                <a:cs typeface="Arial" panose="020B0604020202020204" pitchFamily="34" charset="0"/>
              </a:rPr>
              <a:t>will be allocated to either one of these prions based on business need and not by candidate preference. </a:t>
            </a:r>
            <a:r>
              <a:rPr lang="en-GB" sz="1200" b="1" dirty="0" smtClean="0">
                <a:solidFill>
                  <a:srgbClr val="000000"/>
                </a:solidFill>
                <a:ea typeface="Times New Roman" panose="02020603050405020304" pitchFamily="18" charset="0"/>
                <a:cs typeface="Arial" panose="020B0604020202020204" pitchFamily="34" charset="0"/>
              </a:rPr>
              <a:t>Candidates </a:t>
            </a:r>
            <a:r>
              <a:rPr lang="en-GB" sz="1200" b="1" dirty="0">
                <a:solidFill>
                  <a:srgbClr val="000000"/>
                </a:solidFill>
                <a:ea typeface="Times New Roman" panose="02020603050405020304" pitchFamily="18" charset="0"/>
                <a:cs typeface="Arial" panose="020B0604020202020204" pitchFamily="34" charset="0"/>
              </a:rPr>
              <a:t>applying to this campaign should be able to travel to and work at either </a:t>
            </a:r>
            <a:r>
              <a:rPr lang="en-GB" sz="1200" b="1" dirty="0" smtClean="0">
                <a:solidFill>
                  <a:srgbClr val="000000"/>
                </a:solidFill>
                <a:ea typeface="Times New Roman" panose="02020603050405020304" pitchFamily="18" charset="0"/>
                <a:cs typeface="Arial" panose="020B0604020202020204" pitchFamily="34" charset="0"/>
              </a:rPr>
              <a:t>prison.</a:t>
            </a:r>
            <a:endParaRPr lang="en-GB" sz="1200" b="1"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28986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32" t="2737" r="3350" b="4905"/>
          <a:stretch/>
        </p:blipFill>
        <p:spPr>
          <a:xfrm>
            <a:off x="0" y="-1"/>
            <a:ext cx="6858000" cy="4551331"/>
          </a:xfrm>
          <a:prstGeom prst="rect">
            <a:avLst/>
          </a:prstGeom>
          <a:noFill/>
          <a:ln>
            <a:noFill/>
          </a:ln>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31696"/>
            <a:ext cx="6858000" cy="712304"/>
          </a:xfrm>
          <a:prstGeom prst="rect">
            <a:avLst/>
          </a:prstGeom>
        </p:spPr>
      </p:pic>
      <p:sp>
        <p:nvSpPr>
          <p:cNvPr id="8" name="TextBox 7"/>
          <p:cNvSpPr txBox="1"/>
          <p:nvPr/>
        </p:nvSpPr>
        <p:spPr>
          <a:xfrm>
            <a:off x="228599" y="1406447"/>
            <a:ext cx="6453555" cy="1015663"/>
          </a:xfrm>
          <a:prstGeom prst="rect">
            <a:avLst/>
          </a:prstGeom>
          <a:ln cap="rnd">
            <a:round/>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Being a Prison Officer is a challenging job, where you can make a real difference to someone’s life. That’s why we’re piloting a more streamlined approach to our recruitment process. </a:t>
            </a:r>
          </a:p>
          <a:p>
            <a:endParaRPr lang="en-GB" sz="1200" dirty="0"/>
          </a:p>
          <a:p>
            <a:r>
              <a:rPr lang="en-GB" sz="1200" dirty="0"/>
              <a:t>Our process is made up of four main parts. You’ll need to be successful at each stage to move on to the next. </a:t>
            </a:r>
          </a:p>
        </p:txBody>
      </p:sp>
      <p:graphicFrame>
        <p:nvGraphicFramePr>
          <p:cNvPr id="9" name="Diagram 8"/>
          <p:cNvGraphicFramePr/>
          <p:nvPr>
            <p:extLst>
              <p:ext uri="{D42A27DB-BD31-4B8C-83A1-F6EECF244321}">
                <p14:modId xmlns:p14="http://schemas.microsoft.com/office/powerpoint/2010/main" val="3405804329"/>
              </p:ext>
            </p:extLst>
          </p:nvPr>
        </p:nvGraphicFramePr>
        <p:xfrm>
          <a:off x="228599" y="2865120"/>
          <a:ext cx="6453555" cy="5566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p:cNvGrpSpPr/>
          <p:nvPr/>
        </p:nvGrpSpPr>
        <p:grpSpPr>
          <a:xfrm>
            <a:off x="-1" y="0"/>
            <a:ext cx="6905625" cy="1358283"/>
            <a:chOff x="0" y="37055"/>
            <a:chExt cx="6858000" cy="1358283"/>
          </a:xfrm>
        </p:grpSpPr>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7055"/>
              <a:ext cx="6858000" cy="1358283"/>
            </a:xfrm>
            <a:prstGeom prst="rect">
              <a:avLst/>
            </a:prstGeom>
          </p:spPr>
        </p:pic>
        <p:sp>
          <p:nvSpPr>
            <p:cNvPr id="17" name="Rectangle 16"/>
            <p:cNvSpPr/>
            <p:nvPr/>
          </p:nvSpPr>
          <p:spPr>
            <a:xfrm>
              <a:off x="2131724" y="356532"/>
              <a:ext cx="3297936" cy="7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spc="-150" dirty="0" smtClean="0">
                  <a:solidFill>
                    <a:srgbClr val="82368C"/>
                  </a:solidFill>
                  <a:latin typeface="Arial" panose="020B0604020202020204" pitchFamily="34" charset="0"/>
                  <a:ea typeface="Tahoma" panose="020B0604030504040204" pitchFamily="34" charset="0"/>
                  <a:cs typeface="Arial" panose="020B0604020202020204" pitchFamily="34" charset="0"/>
                </a:rPr>
                <a:t>Prison Officer Recruitment</a:t>
              </a:r>
            </a:p>
          </p:txBody>
        </p:sp>
      </p:grpSp>
    </p:spTree>
    <p:extLst>
      <p:ext uri="{BB962C8B-B14F-4D97-AF65-F5344CB8AC3E}">
        <p14:creationId xmlns:p14="http://schemas.microsoft.com/office/powerpoint/2010/main" val="795205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32" t="2737" r="3350" b="4905"/>
          <a:stretch/>
        </p:blipFill>
        <p:spPr>
          <a:xfrm>
            <a:off x="0" y="-1"/>
            <a:ext cx="6858000" cy="4551331"/>
          </a:xfrm>
          <a:prstGeom prst="rect">
            <a:avLst/>
          </a:prstGeom>
          <a:noFill/>
          <a:ln>
            <a:noFill/>
          </a:ln>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31696"/>
            <a:ext cx="6858000" cy="712304"/>
          </a:xfrm>
          <a:prstGeom prst="rect">
            <a:avLst/>
          </a:prstGeom>
        </p:spPr>
      </p:pic>
      <p:sp>
        <p:nvSpPr>
          <p:cNvPr id="8" name="TextBox 7"/>
          <p:cNvSpPr txBox="1"/>
          <p:nvPr/>
        </p:nvSpPr>
        <p:spPr>
          <a:xfrm>
            <a:off x="457200" y="912664"/>
            <a:ext cx="5521568" cy="523220"/>
          </a:xfrm>
          <a:prstGeom prst="rect">
            <a:avLst/>
          </a:prstGeom>
          <a:noFill/>
        </p:spPr>
        <p:txBody>
          <a:bodyPr wrap="square" rtlCol="0">
            <a:spAutoFit/>
          </a:bodyPr>
          <a:lstStyle/>
          <a:p>
            <a:endParaRPr lang="en-GB" sz="1400" dirty="0"/>
          </a:p>
          <a:p>
            <a:endParaRPr lang="en-GB" sz="1400" dirty="0"/>
          </a:p>
        </p:txBody>
      </p:sp>
      <p:sp>
        <p:nvSpPr>
          <p:cNvPr id="2" name="Rounded Rectangle 1"/>
          <p:cNvSpPr/>
          <p:nvPr/>
        </p:nvSpPr>
        <p:spPr>
          <a:xfrm>
            <a:off x="119459" y="2427034"/>
            <a:ext cx="6619082" cy="5127427"/>
          </a:xfrm>
          <a:prstGeom prst="roundRect">
            <a:avLst>
              <a:gd name="adj" fmla="val 1765"/>
            </a:avLst>
          </a:prstGeom>
        </p:spPr>
        <p:style>
          <a:lnRef idx="2">
            <a:schemeClr val="accent3"/>
          </a:lnRef>
          <a:fillRef idx="1">
            <a:schemeClr val="lt1"/>
          </a:fillRef>
          <a:effectRef idx="0">
            <a:schemeClr val="accent3"/>
          </a:effectRef>
          <a:fontRef idx="minor">
            <a:schemeClr val="dk1"/>
          </a:fontRef>
        </p:style>
        <p:txBody>
          <a:bodyPr wrap="square">
            <a:spAutoFit/>
          </a:bodyPr>
          <a:lstStyle/>
          <a:p>
            <a:endParaRPr lang="en-GB" sz="1200" dirty="0" smtClean="0">
              <a:cs typeface="Arial" panose="020B0604020202020204" pitchFamily="34" charset="0"/>
            </a:endParaRPr>
          </a:p>
          <a:p>
            <a:r>
              <a:rPr lang="en-GB" sz="1200" dirty="0" smtClean="0">
                <a:cs typeface="Arial" panose="020B0604020202020204" pitchFamily="34" charset="0"/>
              </a:rPr>
              <a:t>The </a:t>
            </a:r>
            <a:r>
              <a:rPr lang="en-GB" sz="1200" dirty="0">
                <a:cs typeface="Arial" panose="020B0604020202020204" pitchFamily="34" charset="0"/>
              </a:rPr>
              <a:t>Recruitment Assessment Day is a chance to explore your values and reactions in a </a:t>
            </a:r>
            <a:r>
              <a:rPr lang="en-GB" sz="1200" dirty="0" smtClean="0">
                <a:cs typeface="Arial" panose="020B0604020202020204" pitchFamily="34" charset="0"/>
              </a:rPr>
              <a:t>prison </a:t>
            </a:r>
            <a:r>
              <a:rPr lang="en-GB" sz="1200" dirty="0">
                <a:cs typeface="Arial" panose="020B0604020202020204" pitchFamily="34" charset="0"/>
              </a:rPr>
              <a:t>o</a:t>
            </a:r>
            <a:r>
              <a:rPr lang="en-GB" sz="1200" dirty="0" smtClean="0">
                <a:cs typeface="Arial" panose="020B0604020202020204" pitchFamily="34" charset="0"/>
              </a:rPr>
              <a:t>fficer role </a:t>
            </a:r>
            <a:r>
              <a:rPr lang="en-GB" sz="1200" dirty="0">
                <a:cs typeface="Arial" panose="020B0604020202020204" pitchFamily="34" charset="0"/>
              </a:rPr>
              <a:t>and will be made up </a:t>
            </a:r>
            <a:r>
              <a:rPr lang="en-GB" sz="1200" dirty="0" smtClean="0">
                <a:cs typeface="Arial" panose="020B0604020202020204" pitchFamily="34" charset="0"/>
              </a:rPr>
              <a:t>of:</a:t>
            </a:r>
            <a:br>
              <a:rPr lang="en-GB" sz="1200" dirty="0" smtClean="0">
                <a:cs typeface="Arial" panose="020B0604020202020204" pitchFamily="34" charset="0"/>
              </a:rPr>
            </a:br>
            <a:endParaRPr lang="en-GB" sz="1200" dirty="0">
              <a:cs typeface="Arial" panose="020B0604020202020204" pitchFamily="34" charset="0"/>
            </a:endParaRPr>
          </a:p>
          <a:p>
            <a:pPr marL="742950" lvl="1" indent="-285750">
              <a:buFont typeface="Arial" panose="020B0604020202020204" pitchFamily="34" charset="0"/>
              <a:buChar char="•"/>
            </a:pPr>
            <a:r>
              <a:rPr lang="en-GB" sz="1200" dirty="0">
                <a:cs typeface="Arial" panose="020B0604020202020204" pitchFamily="34" charset="0"/>
              </a:rPr>
              <a:t>Three ten </a:t>
            </a:r>
            <a:r>
              <a:rPr lang="en-GB" sz="1200" dirty="0" smtClean="0">
                <a:cs typeface="Arial" panose="020B0604020202020204" pitchFamily="34" charset="0"/>
              </a:rPr>
              <a:t>minute </a:t>
            </a:r>
            <a:r>
              <a:rPr lang="en-GB" sz="1200" dirty="0">
                <a:cs typeface="Arial" panose="020B0604020202020204" pitchFamily="34" charset="0"/>
              </a:rPr>
              <a:t>job-related role-play simulations</a:t>
            </a:r>
          </a:p>
          <a:p>
            <a:pPr marL="742950" lvl="1" indent="-285750">
              <a:buFont typeface="Arial" panose="020B0604020202020204" pitchFamily="34" charset="0"/>
              <a:buChar char="•"/>
            </a:pPr>
            <a:r>
              <a:rPr lang="en-GB" sz="1200" dirty="0">
                <a:cs typeface="Arial" panose="020B0604020202020204" pitchFamily="34" charset="0"/>
              </a:rPr>
              <a:t>A </a:t>
            </a:r>
            <a:r>
              <a:rPr lang="en-GB" sz="1200" dirty="0" smtClean="0">
                <a:cs typeface="Arial" panose="020B0604020202020204" pitchFamily="34" charset="0"/>
              </a:rPr>
              <a:t>fitness </a:t>
            </a:r>
            <a:r>
              <a:rPr lang="en-GB" sz="1200" dirty="0">
                <a:cs typeface="Arial" panose="020B0604020202020204" pitchFamily="34" charset="0"/>
              </a:rPr>
              <a:t>t</a:t>
            </a:r>
            <a:r>
              <a:rPr lang="en-GB" sz="1200" dirty="0" smtClean="0">
                <a:cs typeface="Arial" panose="020B0604020202020204" pitchFamily="34" charset="0"/>
              </a:rPr>
              <a:t>est </a:t>
            </a:r>
            <a:r>
              <a:rPr lang="en-GB" sz="1200" dirty="0">
                <a:cs typeface="Arial" panose="020B0604020202020204" pitchFamily="34" charset="0"/>
              </a:rPr>
              <a:t>and medical</a:t>
            </a:r>
          </a:p>
          <a:p>
            <a:pPr marL="742950" lvl="1" indent="-285750">
              <a:buFont typeface="Arial" panose="020B0604020202020204" pitchFamily="34" charset="0"/>
              <a:buChar char="•"/>
            </a:pPr>
            <a:r>
              <a:rPr lang="en-GB" sz="1200" dirty="0">
                <a:cs typeface="Arial" panose="020B0604020202020204" pitchFamily="34" charset="0"/>
              </a:rPr>
              <a:t>A </a:t>
            </a:r>
            <a:r>
              <a:rPr lang="en-GB" sz="1200" dirty="0" smtClean="0">
                <a:cs typeface="Arial" panose="020B0604020202020204" pitchFamily="34" charset="0"/>
              </a:rPr>
              <a:t>maths </a:t>
            </a:r>
            <a:r>
              <a:rPr lang="en-GB" sz="1200" dirty="0">
                <a:cs typeface="Arial" panose="020B0604020202020204" pitchFamily="34" charset="0"/>
              </a:rPr>
              <a:t>and E</a:t>
            </a:r>
            <a:r>
              <a:rPr lang="en-GB" sz="1200" dirty="0" smtClean="0">
                <a:cs typeface="Arial" panose="020B0604020202020204" pitchFamily="34" charset="0"/>
              </a:rPr>
              <a:t>nglish </a:t>
            </a:r>
            <a:r>
              <a:rPr lang="en-GB" sz="1200" dirty="0">
                <a:cs typeface="Arial" panose="020B0604020202020204" pitchFamily="34" charset="0"/>
              </a:rPr>
              <a:t>test</a:t>
            </a:r>
          </a:p>
          <a:p>
            <a:pPr marL="742950" lvl="1" indent="-285750">
              <a:buFont typeface="Arial" panose="020B0604020202020204" pitchFamily="34" charset="0"/>
              <a:buChar char="•"/>
            </a:pPr>
            <a:r>
              <a:rPr lang="en-GB" sz="1200" dirty="0" smtClean="0">
                <a:cs typeface="Arial" panose="020B0604020202020204" pitchFamily="34" charset="0"/>
              </a:rPr>
              <a:t>Pre-employment </a:t>
            </a:r>
            <a:r>
              <a:rPr lang="en-GB" sz="1200" dirty="0">
                <a:cs typeface="Arial" panose="020B0604020202020204" pitchFamily="34" charset="0"/>
              </a:rPr>
              <a:t>c</a:t>
            </a:r>
            <a:r>
              <a:rPr lang="en-GB" sz="1200" dirty="0" smtClean="0">
                <a:cs typeface="Arial" panose="020B0604020202020204" pitchFamily="34" charset="0"/>
              </a:rPr>
              <a:t>hecks</a:t>
            </a:r>
            <a:endParaRPr lang="en-GB" sz="1200" dirty="0">
              <a:cs typeface="Arial" panose="020B0604020202020204" pitchFamily="34" charset="0"/>
            </a:endParaRPr>
          </a:p>
          <a:p>
            <a:pPr marL="742950" lvl="1" indent="-285750">
              <a:buFont typeface="Arial" panose="020B0604020202020204" pitchFamily="34" charset="0"/>
              <a:buChar char="•"/>
            </a:pPr>
            <a:r>
              <a:rPr lang="en-GB" sz="1200" dirty="0">
                <a:cs typeface="Arial" panose="020B0604020202020204" pitchFamily="34" charset="0"/>
              </a:rPr>
              <a:t>Confirmation of allocated </a:t>
            </a:r>
            <a:r>
              <a:rPr lang="en-GB" sz="1200" dirty="0" smtClean="0">
                <a:cs typeface="Arial" panose="020B0604020202020204" pitchFamily="34" charset="0"/>
              </a:rPr>
              <a:t>establishment</a:t>
            </a:r>
          </a:p>
          <a:p>
            <a:endParaRPr lang="en-GB" sz="1200" dirty="0">
              <a:cs typeface="Arial" panose="020B0604020202020204" pitchFamily="34" charset="0"/>
            </a:endParaRPr>
          </a:p>
          <a:p>
            <a:r>
              <a:rPr lang="en-GB" sz="1200" dirty="0" smtClean="0">
                <a:solidFill>
                  <a:srgbClr val="000000"/>
                </a:solidFill>
                <a:cs typeface="Arial" panose="020B0604020202020204" pitchFamily="34" charset="0"/>
              </a:rPr>
              <a:t>You will need to pass each section independently to move onto the next stage.</a:t>
            </a:r>
            <a:endParaRPr lang="en-GB" sz="1200" dirty="0">
              <a:solidFill>
                <a:srgbClr val="000000"/>
              </a:solidFill>
              <a:cs typeface="Arial" panose="020B0604020202020204" pitchFamily="34" charset="0"/>
            </a:endParaRPr>
          </a:p>
          <a:p>
            <a:endParaRPr lang="en-GB" sz="1200" dirty="0">
              <a:cs typeface="Arial" panose="020B0604020202020204" pitchFamily="34" charset="0"/>
            </a:endParaRPr>
          </a:p>
          <a:p>
            <a:r>
              <a:rPr lang="en-GB" sz="1200" dirty="0">
                <a:cs typeface="Arial" panose="020B0604020202020204" pitchFamily="34" charset="0"/>
              </a:rPr>
              <a:t>You’ll start the day with a briefing session, where you can find out more about the day itself, where you’ll be and what time you’ll be completing activities. This doesn’t make up part of your assessment, but is a chance for you to ask any questions you might have. </a:t>
            </a:r>
          </a:p>
          <a:p>
            <a:endParaRPr lang="en-GB" sz="1200" dirty="0">
              <a:solidFill>
                <a:srgbClr val="000000"/>
              </a:solidFill>
              <a:cs typeface="Arial" panose="020B0604020202020204" pitchFamily="34" charset="0"/>
            </a:endParaRPr>
          </a:p>
          <a:p>
            <a:r>
              <a:rPr lang="en-GB" sz="1200" dirty="0">
                <a:solidFill>
                  <a:srgbClr val="000000"/>
                </a:solidFill>
                <a:cs typeface="Arial" panose="020B0604020202020204" pitchFamily="34" charset="0"/>
              </a:rPr>
              <a:t>The next few pages outline what you can expect </a:t>
            </a:r>
            <a:r>
              <a:rPr lang="en-GB" sz="1200" dirty="0" smtClean="0">
                <a:solidFill>
                  <a:srgbClr val="000000"/>
                </a:solidFill>
                <a:cs typeface="Arial" panose="020B0604020202020204" pitchFamily="34" charset="0"/>
              </a:rPr>
              <a:t>at </a:t>
            </a:r>
            <a:r>
              <a:rPr lang="en-GB" sz="1200" dirty="0">
                <a:solidFill>
                  <a:srgbClr val="000000"/>
                </a:solidFill>
                <a:cs typeface="Arial" panose="020B0604020202020204" pitchFamily="34" charset="0"/>
              </a:rPr>
              <a:t>your </a:t>
            </a:r>
            <a:r>
              <a:rPr lang="en-GB" sz="1200" dirty="0" smtClean="0">
                <a:solidFill>
                  <a:srgbClr val="000000"/>
                </a:solidFill>
                <a:cs typeface="Arial" panose="020B0604020202020204" pitchFamily="34" charset="0"/>
              </a:rPr>
              <a:t>Recruitment Assessment Day </a:t>
            </a:r>
            <a:r>
              <a:rPr lang="en-GB" sz="1200" dirty="0">
                <a:solidFill>
                  <a:srgbClr val="000000"/>
                </a:solidFill>
                <a:cs typeface="Arial" panose="020B0604020202020204" pitchFamily="34" charset="0"/>
              </a:rPr>
              <a:t>in more detail, including any domestics. We’ve also provided a checklist at the end of this candidate pack to help you remember what you need to bring. </a:t>
            </a:r>
          </a:p>
          <a:p>
            <a:endParaRPr lang="en-GB" sz="1200" dirty="0">
              <a:cs typeface="Arial" panose="020B0604020202020204" pitchFamily="34" charset="0"/>
            </a:endParaRPr>
          </a:p>
          <a:p>
            <a:r>
              <a:rPr lang="en-GB" sz="1200" dirty="0">
                <a:cs typeface="Arial" panose="020B0604020202020204" pitchFamily="34" charset="0"/>
              </a:rPr>
              <a:t>Finally, we know that things don’t always go according to plan. If there’s anything that you think we may need to know that could affect your performance on the day, it’s important you tell staff on the </a:t>
            </a:r>
            <a:r>
              <a:rPr lang="en-GB" sz="1200" dirty="0" smtClean="0">
                <a:cs typeface="Arial" panose="020B0604020202020204" pitchFamily="34" charset="0"/>
              </a:rPr>
              <a:t>day </a:t>
            </a:r>
            <a:r>
              <a:rPr lang="en-GB" sz="1200" dirty="0">
                <a:cs typeface="Arial" panose="020B0604020202020204" pitchFamily="34" charset="0"/>
              </a:rPr>
              <a:t>or get in touch </a:t>
            </a:r>
            <a:r>
              <a:rPr lang="en-GB" sz="1200" dirty="0" smtClean="0">
                <a:cs typeface="Arial" panose="020B0604020202020204" pitchFamily="34" charset="0"/>
              </a:rPr>
              <a:t>on </a:t>
            </a:r>
            <a:r>
              <a:rPr lang="en-GB" sz="1200" b="1" u="sng" dirty="0">
                <a:cs typeface="Arial" panose="020B0604020202020204" pitchFamily="34" charset="0"/>
              </a:rPr>
              <a:t>0845 241 </a:t>
            </a:r>
            <a:r>
              <a:rPr lang="en-GB" sz="1200" b="1" u="sng" dirty="0" smtClean="0">
                <a:cs typeface="Arial" panose="020B0604020202020204" pitchFamily="34" charset="0"/>
              </a:rPr>
              <a:t>5358.</a:t>
            </a:r>
            <a:endParaRPr lang="en-GB" sz="1200" b="1" u="sng" dirty="0">
              <a:cs typeface="Arial" panose="020B0604020202020204" pitchFamily="34" charset="0"/>
            </a:endParaRPr>
          </a:p>
          <a:p>
            <a:endParaRPr lang="en-GB" sz="1200" dirty="0">
              <a:cs typeface="Arial" panose="020B0604020202020204" pitchFamily="34" charset="0"/>
            </a:endParaRPr>
          </a:p>
          <a:p>
            <a:r>
              <a:rPr lang="en-GB" sz="1200" dirty="0">
                <a:cs typeface="Arial" panose="020B0604020202020204" pitchFamily="34" charset="0"/>
              </a:rPr>
              <a:t>Don’t forget, if you applied through the Guaranteed Interview Scheme, we will have spoken to you about potential reasonable </a:t>
            </a:r>
            <a:r>
              <a:rPr lang="en-GB" sz="1200" dirty="0" smtClean="0">
                <a:cs typeface="Arial" panose="020B0604020202020204" pitchFamily="34" charset="0"/>
              </a:rPr>
              <a:t>adjustments but </a:t>
            </a:r>
            <a:r>
              <a:rPr lang="en-GB" sz="1200" dirty="0">
                <a:cs typeface="Arial" panose="020B0604020202020204" pitchFamily="34" charset="0"/>
              </a:rPr>
              <a:t>it’s important you tell us if anything changes. </a:t>
            </a:r>
            <a:endParaRPr lang="en-GB" sz="1200" dirty="0" smtClean="0">
              <a:cs typeface="Arial" panose="020B0604020202020204" pitchFamily="34" charset="0"/>
            </a:endParaRPr>
          </a:p>
          <a:p>
            <a:pPr algn="just"/>
            <a:endParaRPr lang="en-GB" sz="1200" dirty="0">
              <a:cs typeface="Arial" panose="020B0604020202020204" pitchFamily="34" charset="0"/>
            </a:endParaRPr>
          </a:p>
        </p:txBody>
      </p:sp>
      <p:grpSp>
        <p:nvGrpSpPr>
          <p:cNvPr id="9" name="Group 8"/>
          <p:cNvGrpSpPr/>
          <p:nvPr/>
        </p:nvGrpSpPr>
        <p:grpSpPr>
          <a:xfrm>
            <a:off x="-1" y="0"/>
            <a:ext cx="6905625" cy="1358283"/>
            <a:chOff x="0" y="37055"/>
            <a:chExt cx="6858000" cy="1358283"/>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55"/>
              <a:ext cx="6858000" cy="1358283"/>
            </a:xfrm>
            <a:prstGeom prst="rect">
              <a:avLst/>
            </a:prstGeom>
          </p:spPr>
        </p:pic>
        <p:sp>
          <p:nvSpPr>
            <p:cNvPr id="16" name="Rectangle 15"/>
            <p:cNvSpPr/>
            <p:nvPr/>
          </p:nvSpPr>
          <p:spPr>
            <a:xfrm>
              <a:off x="2131724" y="356532"/>
              <a:ext cx="3297936" cy="7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spc="-150" dirty="0" smtClean="0">
                  <a:solidFill>
                    <a:srgbClr val="82368C"/>
                  </a:solidFill>
                  <a:latin typeface="Arial" panose="020B0604020202020204" pitchFamily="34" charset="0"/>
                  <a:ea typeface="Tahoma" panose="020B0604030504040204" pitchFamily="34" charset="0"/>
                  <a:cs typeface="Arial" panose="020B0604020202020204" pitchFamily="34" charset="0"/>
                </a:rPr>
                <a:t>Prison Officer Recruitment</a:t>
              </a:r>
            </a:p>
          </p:txBody>
        </p:sp>
      </p:grpSp>
    </p:spTree>
    <p:extLst>
      <p:ext uri="{BB962C8B-B14F-4D97-AF65-F5344CB8AC3E}">
        <p14:creationId xmlns:p14="http://schemas.microsoft.com/office/powerpoint/2010/main" val="3673394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32" t="2737" r="3350" b="4905"/>
          <a:stretch/>
        </p:blipFill>
        <p:spPr>
          <a:xfrm>
            <a:off x="-1" y="0"/>
            <a:ext cx="6858000" cy="4551331"/>
          </a:xfrm>
          <a:prstGeom prst="rect">
            <a:avLst/>
          </a:prstGeom>
          <a:noFill/>
          <a:ln>
            <a:noFill/>
          </a:ln>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31696"/>
            <a:ext cx="6858000" cy="712304"/>
          </a:xfrm>
          <a:prstGeom prst="rect">
            <a:avLst/>
          </a:prstGeom>
        </p:spPr>
      </p:pic>
      <p:sp>
        <p:nvSpPr>
          <p:cNvPr id="3" name="Rounded Rectangle 2"/>
          <p:cNvSpPr/>
          <p:nvPr/>
        </p:nvSpPr>
        <p:spPr>
          <a:xfrm>
            <a:off x="201051" y="3148965"/>
            <a:ext cx="6455898" cy="4988302"/>
          </a:xfrm>
          <a:prstGeom prst="roundRect">
            <a:avLst>
              <a:gd name="adj" fmla="val 4047"/>
            </a:avLst>
          </a:prstGeom>
        </p:spPr>
        <p:style>
          <a:lnRef idx="2">
            <a:schemeClr val="accent3"/>
          </a:lnRef>
          <a:fillRef idx="1">
            <a:schemeClr val="lt1"/>
          </a:fillRef>
          <a:effectRef idx="0">
            <a:schemeClr val="accent3"/>
          </a:effectRef>
          <a:fontRef idx="minor">
            <a:schemeClr val="dk1"/>
          </a:fontRef>
        </p:style>
        <p:txBody>
          <a:bodyPr wrap="square">
            <a:spAutoFit/>
          </a:bodyPr>
          <a:lstStyle/>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smtClean="0">
                <a:cs typeface="Arial" panose="020B0604020202020204" pitchFamily="34" charset="0"/>
              </a:rPr>
              <a:t>Although </a:t>
            </a:r>
            <a:r>
              <a:rPr lang="en-GB" sz="1200" dirty="0">
                <a:cs typeface="Arial" panose="020B0604020202020204" pitchFamily="34" charset="0"/>
              </a:rPr>
              <a:t>you’ll need to take part in a basic </a:t>
            </a:r>
            <a:r>
              <a:rPr lang="en-GB" sz="1200" dirty="0" smtClean="0">
                <a:cs typeface="Arial" panose="020B0604020202020204" pitchFamily="34" charset="0"/>
              </a:rPr>
              <a:t>fitness </a:t>
            </a:r>
            <a:r>
              <a:rPr lang="en-GB" sz="1200" dirty="0">
                <a:cs typeface="Arial" panose="020B0604020202020204" pitchFamily="34" charset="0"/>
              </a:rPr>
              <a:t>test and medical </a:t>
            </a:r>
            <a:r>
              <a:rPr lang="en-GB" sz="1200" dirty="0" smtClean="0">
                <a:cs typeface="Arial" panose="020B0604020202020204" pitchFamily="34" charset="0"/>
              </a:rPr>
              <a:t>exam - </a:t>
            </a:r>
            <a:r>
              <a:rPr lang="en-GB" sz="1200" dirty="0">
                <a:cs typeface="Arial" panose="020B0604020202020204" pitchFamily="34" charset="0"/>
              </a:rPr>
              <a:t>don’t </a:t>
            </a:r>
            <a:r>
              <a:rPr lang="en-GB" sz="1200" dirty="0" smtClean="0">
                <a:cs typeface="Arial" panose="020B0604020202020204" pitchFamily="34" charset="0"/>
              </a:rPr>
              <a:t>worry, there’s </a:t>
            </a:r>
            <a:r>
              <a:rPr lang="en-GB" sz="1200" dirty="0">
                <a:cs typeface="Arial" panose="020B0604020202020204" pitchFamily="34" charset="0"/>
              </a:rPr>
              <a:t>plenty of information available at:</a:t>
            </a:r>
          </a:p>
          <a:p>
            <a:endParaRPr lang="en-GB" sz="1200" dirty="0">
              <a:cs typeface="Arial" panose="020B0604020202020204" pitchFamily="34" charset="0"/>
            </a:endParaRPr>
          </a:p>
          <a:p>
            <a:r>
              <a:rPr lang="en-GB" sz="1200" dirty="0">
                <a:cs typeface="Arial" panose="020B0604020202020204" pitchFamily="34" charset="0"/>
                <a:hlinkClick r:id="rId4"/>
              </a:rPr>
              <a:t>http</a:t>
            </a:r>
            <a:r>
              <a:rPr lang="en-GB" sz="1200">
                <a:cs typeface="Arial" panose="020B0604020202020204" pitchFamily="34" charset="0"/>
                <a:hlinkClick r:id="rId4"/>
              </a:rPr>
              <a:t>://</a:t>
            </a:r>
            <a:r>
              <a:rPr lang="en-GB" sz="1200" smtClean="0">
                <a:cs typeface="Arial" panose="020B0604020202020204" pitchFamily="34" charset="0"/>
                <a:hlinkClick r:id="rId4"/>
              </a:rPr>
              <a:t>www.PrisonandProbationJobs.go.uk</a:t>
            </a:r>
            <a:endParaRPr lang="en-GB" sz="1200" smtClean="0">
              <a:cs typeface="Arial" panose="020B0604020202020204" pitchFamily="34" charset="0"/>
            </a:endParaRPr>
          </a:p>
          <a:p>
            <a:endParaRPr lang="en-GB" sz="1200" dirty="0">
              <a:cs typeface="Arial" panose="020B0604020202020204" pitchFamily="34" charset="0"/>
            </a:endParaRPr>
          </a:p>
          <a:p>
            <a:r>
              <a:rPr lang="en-GB" sz="1200" dirty="0" smtClean="0">
                <a:cs typeface="Arial" panose="020B0604020202020204" pitchFamily="34" charset="0"/>
              </a:rPr>
              <a:t>You </a:t>
            </a:r>
            <a:r>
              <a:rPr lang="en-GB" sz="1200" dirty="0">
                <a:cs typeface="Arial" panose="020B0604020202020204" pitchFamily="34" charset="0"/>
              </a:rPr>
              <a:t>will be provided with all the instructions and information that you need on the day by a trained fitness assessor and nurse.</a:t>
            </a:r>
          </a:p>
          <a:p>
            <a:endParaRPr lang="en-GB" sz="1200" dirty="0">
              <a:cs typeface="Arial" panose="020B0604020202020204" pitchFamily="34" charset="0"/>
            </a:endParaRPr>
          </a:p>
          <a:p>
            <a:r>
              <a:rPr lang="en-GB" sz="1200" dirty="0">
                <a:cs typeface="Arial" panose="020B0604020202020204" pitchFamily="34" charset="0"/>
              </a:rPr>
              <a:t>Remember to bring exercise appropriate clothing and trainers for the </a:t>
            </a:r>
            <a:r>
              <a:rPr lang="en-GB" sz="1200" dirty="0" smtClean="0">
                <a:cs typeface="Arial" panose="020B0604020202020204" pitchFamily="34" charset="0"/>
              </a:rPr>
              <a:t>fitness </a:t>
            </a:r>
            <a:r>
              <a:rPr lang="en-GB" sz="1200" dirty="0">
                <a:cs typeface="Arial" panose="020B0604020202020204" pitchFamily="34" charset="0"/>
              </a:rPr>
              <a:t>test, in addition to appropriate clothing and comfortable footwear for the day. </a:t>
            </a:r>
          </a:p>
          <a:p>
            <a:endParaRPr lang="en-GB" sz="1200" dirty="0">
              <a:cs typeface="Arial" panose="020B0604020202020204" pitchFamily="34" charset="0"/>
            </a:endParaRPr>
          </a:p>
          <a:p>
            <a:r>
              <a:rPr lang="en-GB" sz="1200" dirty="0">
                <a:cs typeface="Arial" panose="020B0604020202020204" pitchFamily="34" charset="0"/>
              </a:rPr>
              <a:t>You’ll have the opportunity to shower afterwards, so if you’d like to bring toiletries and a towel along with your change of clothes you can. </a:t>
            </a:r>
            <a:endParaRPr lang="en-GB" sz="1200" dirty="0" smtClean="0">
              <a:cs typeface="Arial" panose="020B0604020202020204" pitchFamily="34" charset="0"/>
            </a:endParaRPr>
          </a:p>
          <a:p>
            <a:pPr algn="just"/>
            <a:endParaRPr lang="en-GB" sz="1200" dirty="0">
              <a:cs typeface="Arial" panose="020B0604020202020204" pitchFamily="34" charset="0"/>
            </a:endParaRPr>
          </a:p>
          <a:p>
            <a:pPr algn="just"/>
            <a:endParaRPr lang="en-GB" sz="1200" dirty="0" smtClean="0">
              <a:cs typeface="Arial" panose="020B0604020202020204" pitchFamily="34" charset="0"/>
            </a:endParaRPr>
          </a:p>
          <a:p>
            <a:pPr algn="just"/>
            <a:endParaRPr lang="en-GB" sz="1200" dirty="0">
              <a:cs typeface="Arial" panose="020B0604020202020204" pitchFamily="34" charset="0"/>
            </a:endParaRPr>
          </a:p>
          <a:p>
            <a:pPr algn="just"/>
            <a:endParaRPr lang="en-GB" sz="1200" dirty="0" smtClean="0">
              <a:cs typeface="Arial" panose="020B0604020202020204" pitchFamily="34" charset="0"/>
            </a:endParaRPr>
          </a:p>
          <a:p>
            <a:pPr algn="just"/>
            <a:endParaRPr lang="en-GB" sz="1200" dirty="0">
              <a:cs typeface="Arial" panose="020B0604020202020204" pitchFamily="34" charset="0"/>
            </a:endParaRPr>
          </a:p>
          <a:p>
            <a:pPr algn="just"/>
            <a:endParaRPr lang="en-GB" sz="1200" dirty="0" smtClean="0">
              <a:cs typeface="Arial" panose="020B0604020202020204" pitchFamily="34" charset="0"/>
            </a:endParaRPr>
          </a:p>
          <a:p>
            <a:pPr algn="just"/>
            <a:endParaRPr lang="en-GB" sz="1200" dirty="0">
              <a:cs typeface="Arial" panose="020B0604020202020204" pitchFamily="34" charset="0"/>
            </a:endParaRPr>
          </a:p>
          <a:p>
            <a:pPr algn="just"/>
            <a:endParaRPr lang="en-GB" sz="1200" dirty="0" smtClean="0">
              <a:cs typeface="Arial" panose="020B0604020202020204" pitchFamily="34" charset="0"/>
            </a:endParaRPr>
          </a:p>
          <a:p>
            <a:pPr algn="just"/>
            <a:endParaRPr lang="en-GB" sz="1200" dirty="0" smtClean="0">
              <a:cs typeface="Arial" panose="020B0604020202020204" pitchFamily="34" charset="0"/>
            </a:endParaRPr>
          </a:p>
          <a:p>
            <a:pPr algn="just"/>
            <a:endParaRPr lang="en-GB" sz="1200" dirty="0">
              <a:cs typeface="Arial" panose="020B0604020202020204" pitchFamily="34" charset="0"/>
            </a:endParaRPr>
          </a:p>
        </p:txBody>
      </p:sp>
      <p:sp>
        <p:nvSpPr>
          <p:cNvPr id="9" name="Arrow: Pentagon 8"/>
          <p:cNvSpPr/>
          <p:nvPr/>
        </p:nvSpPr>
        <p:spPr>
          <a:xfrm>
            <a:off x="-1" y="2345938"/>
            <a:ext cx="5596128" cy="508598"/>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b="1" dirty="0">
                <a:solidFill>
                  <a:schemeClr val="bg1"/>
                </a:solidFill>
              </a:rPr>
              <a:t>The Fitness Test and Medical</a:t>
            </a:r>
          </a:p>
        </p:txBody>
      </p:sp>
      <p:grpSp>
        <p:nvGrpSpPr>
          <p:cNvPr id="10" name="Group 9"/>
          <p:cNvGrpSpPr/>
          <p:nvPr/>
        </p:nvGrpSpPr>
        <p:grpSpPr>
          <a:xfrm>
            <a:off x="-1" y="0"/>
            <a:ext cx="6905625" cy="1358283"/>
            <a:chOff x="0" y="37055"/>
            <a:chExt cx="6858000" cy="1358283"/>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055"/>
              <a:ext cx="6858000" cy="1358283"/>
            </a:xfrm>
            <a:prstGeom prst="rect">
              <a:avLst/>
            </a:prstGeom>
          </p:spPr>
        </p:pic>
        <p:sp>
          <p:nvSpPr>
            <p:cNvPr id="17" name="Rectangle 16"/>
            <p:cNvSpPr/>
            <p:nvPr/>
          </p:nvSpPr>
          <p:spPr>
            <a:xfrm>
              <a:off x="2131724" y="356532"/>
              <a:ext cx="3297936" cy="7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spc="-150" dirty="0" smtClean="0">
                  <a:solidFill>
                    <a:srgbClr val="82368C"/>
                  </a:solidFill>
                  <a:latin typeface="Arial" panose="020B0604020202020204" pitchFamily="34" charset="0"/>
                  <a:ea typeface="Tahoma" panose="020B0604030504040204" pitchFamily="34" charset="0"/>
                  <a:cs typeface="Arial" panose="020B0604020202020204" pitchFamily="34" charset="0"/>
                </a:rPr>
                <a:t>Prison Officer Recruitment</a:t>
              </a:r>
            </a:p>
          </p:txBody>
        </p:sp>
      </p:grpSp>
      <p:sp>
        <p:nvSpPr>
          <p:cNvPr id="14" name="Rounded Rectangle 13"/>
          <p:cNvSpPr/>
          <p:nvPr/>
        </p:nvSpPr>
        <p:spPr>
          <a:xfrm>
            <a:off x="201051" y="1593878"/>
            <a:ext cx="6455898" cy="282357"/>
          </a:xfrm>
          <a:prstGeom prst="roundRect">
            <a:avLst>
              <a:gd name="adj" fmla="val 4047"/>
            </a:avLst>
          </a:prstGeom>
          <a:ln cap="rnd">
            <a:round/>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GB" sz="1200" dirty="0">
                <a:cs typeface="Arial" panose="020B0604020202020204" pitchFamily="34" charset="0"/>
              </a:rPr>
              <a:t>We’ve included some information to help you succeed at your Recruitment Assessment Day. </a:t>
            </a:r>
          </a:p>
        </p:txBody>
      </p:sp>
      <p:pic>
        <p:nvPicPr>
          <p:cNvPr id="15" name="Picture 14" descr="U:\Documents\Pictures\HMP HighDown\Pic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2061" y="6147072"/>
            <a:ext cx="1127997" cy="1811251"/>
          </a:xfrm>
          <a:prstGeom prst="rect">
            <a:avLst/>
          </a:prstGeom>
          <a:ln>
            <a:noFill/>
          </a:ln>
          <a:effectLst>
            <a:outerShdw blurRad="292100" dist="139700" dir="2700000" algn="tl" rotWithShape="0">
              <a:srgbClr val="333333">
                <a:alpha val="65000"/>
              </a:srgbClr>
            </a:outerShdw>
            <a:softEdge rad="50800"/>
          </a:effectLst>
        </p:spPr>
      </p:pic>
    </p:spTree>
    <p:extLst>
      <p:ext uri="{BB962C8B-B14F-4D97-AF65-F5344CB8AC3E}">
        <p14:creationId xmlns:p14="http://schemas.microsoft.com/office/powerpoint/2010/main" val="3076810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32" t="2737" r="3350" b="4905"/>
          <a:stretch/>
        </p:blipFill>
        <p:spPr>
          <a:xfrm>
            <a:off x="0" y="-1"/>
            <a:ext cx="6858000" cy="4551331"/>
          </a:xfrm>
          <a:prstGeom prst="rect">
            <a:avLst/>
          </a:prstGeom>
          <a:noFill/>
          <a:ln>
            <a:noFill/>
          </a:ln>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31696"/>
            <a:ext cx="6858000" cy="712304"/>
          </a:xfrm>
          <a:prstGeom prst="rect">
            <a:avLst/>
          </a:prstGeom>
        </p:spPr>
      </p:pic>
      <p:sp>
        <p:nvSpPr>
          <p:cNvPr id="4" name="Rounded Rectangle 3"/>
          <p:cNvSpPr/>
          <p:nvPr/>
        </p:nvSpPr>
        <p:spPr>
          <a:xfrm>
            <a:off x="199176" y="2302032"/>
            <a:ext cx="6459648" cy="5313878"/>
          </a:xfrm>
          <a:prstGeom prst="roundRect">
            <a:avLst>
              <a:gd name="adj" fmla="val 2913"/>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endParaRPr lang="en-GB" sz="1200" dirty="0">
              <a:latin typeface="Arial" panose="020B0604020202020204" pitchFamily="34" charset="0"/>
              <a:cs typeface="Arial" panose="020B0604020202020204" pitchFamily="34" charset="0"/>
            </a:endParaRPr>
          </a:p>
          <a:p>
            <a:r>
              <a:rPr lang="en-GB" sz="1200" dirty="0">
                <a:cs typeface="Arial" panose="020B0604020202020204" pitchFamily="34" charset="0"/>
              </a:rPr>
              <a:t>You need to demonstrate seven competencies in order to become a prison officer. These competencies will be assessed during three</a:t>
            </a:r>
            <a:r>
              <a:rPr lang="en-GB" sz="1200" dirty="0">
                <a:solidFill>
                  <a:srgbClr val="000000"/>
                </a:solidFill>
                <a:cs typeface="Arial" panose="020B0604020202020204" pitchFamily="34" charset="0"/>
              </a:rPr>
              <a:t> </a:t>
            </a:r>
            <a:r>
              <a:rPr lang="en-GB" sz="1200" dirty="0" smtClean="0">
                <a:solidFill>
                  <a:srgbClr val="000000"/>
                </a:solidFill>
                <a:cs typeface="Arial" panose="020B0604020202020204" pitchFamily="34" charset="0"/>
              </a:rPr>
              <a:t>ten </a:t>
            </a:r>
            <a:r>
              <a:rPr lang="en-GB" sz="1200" dirty="0">
                <a:cs typeface="Arial" panose="020B0604020202020204" pitchFamily="34" charset="0"/>
              </a:rPr>
              <a:t>minute role play simulations which will be video recorded. The role play simulations will be based on situations that you could face as a prison officer, however you do not require prior knowledge of the role. You will have </a:t>
            </a:r>
            <a:r>
              <a:rPr lang="en-GB" sz="1200" dirty="0" smtClean="0">
                <a:cs typeface="Arial" panose="020B0604020202020204" pitchFamily="34" charset="0"/>
              </a:rPr>
              <a:t>ten </a:t>
            </a:r>
            <a:r>
              <a:rPr lang="en-GB" sz="1200" dirty="0">
                <a:cs typeface="Arial" panose="020B0604020202020204" pitchFamily="34" charset="0"/>
              </a:rPr>
              <a:t>minutes to deal with each simulation. Recording the assessments ensures that they are conducted objectively and fairly, allowing assessors to check simulations where necessary. </a:t>
            </a:r>
          </a:p>
          <a:p>
            <a:r>
              <a:rPr lang="en-GB" sz="1200" dirty="0">
                <a:cs typeface="Arial" panose="020B0604020202020204" pitchFamily="34" charset="0"/>
              </a:rPr>
              <a:t>                                                      </a:t>
            </a:r>
          </a:p>
          <a:p>
            <a:r>
              <a:rPr lang="en-GB" sz="1200" dirty="0" smtClean="0">
                <a:cs typeface="Arial" panose="020B0604020202020204" pitchFamily="34" charset="0"/>
              </a:rPr>
              <a:t>Please </a:t>
            </a:r>
            <a:r>
              <a:rPr lang="en-GB" sz="1200" dirty="0">
                <a:cs typeface="Arial" panose="020B0604020202020204" pitchFamily="34" charset="0"/>
              </a:rPr>
              <a:t>familiarise yourself with the seven assessed competencies by watching the videos of prison officers discussing what each competency means to them. </a:t>
            </a:r>
          </a:p>
          <a:p>
            <a:endParaRPr lang="en-GB" sz="1200" dirty="0" smtClean="0">
              <a:cs typeface="Arial" panose="020B0604020202020204" pitchFamily="34" charset="0"/>
            </a:endParaRPr>
          </a:p>
          <a:p>
            <a:r>
              <a:rPr lang="en-GB" sz="1200" dirty="0" smtClean="0">
                <a:cs typeface="Arial" panose="020B0604020202020204" pitchFamily="34" charset="0"/>
              </a:rPr>
              <a:t>Treat </a:t>
            </a:r>
            <a:r>
              <a:rPr lang="en-GB" sz="1200" dirty="0">
                <a:cs typeface="Arial" panose="020B0604020202020204" pitchFamily="34" charset="0"/>
              </a:rPr>
              <a:t>the role-plays exactly as you would do in real life situations. Be yourself; we want to measure your skills in the most natural way possible.</a:t>
            </a:r>
          </a:p>
          <a:p>
            <a:endParaRPr lang="en-GB" sz="1200" dirty="0">
              <a:cs typeface="Arial" panose="020B0604020202020204" pitchFamily="34" charset="0"/>
            </a:endParaRPr>
          </a:p>
          <a:p>
            <a:r>
              <a:rPr lang="en-GB" sz="1200" dirty="0">
                <a:cs typeface="Arial" panose="020B0604020202020204" pitchFamily="34" charset="0"/>
              </a:rPr>
              <a:t>On the following pages, we’ve provided some information on what our values are to help you think about times when you’ve displayed these throughout your work experience so far. In particular, </a:t>
            </a:r>
            <a:r>
              <a:rPr lang="en-GB" sz="1200" dirty="0" smtClean="0">
                <a:cs typeface="Arial" panose="020B0604020202020204" pitchFamily="34" charset="0"/>
              </a:rPr>
              <a:t>we </a:t>
            </a:r>
            <a:r>
              <a:rPr lang="en-GB" sz="1200" dirty="0">
                <a:cs typeface="Arial" panose="020B0604020202020204" pitchFamily="34" charset="0"/>
              </a:rPr>
              <a:t>will want to know </a:t>
            </a:r>
            <a:r>
              <a:rPr lang="en-GB" sz="1200" dirty="0" smtClean="0">
                <a:cs typeface="Arial" panose="020B0604020202020204" pitchFamily="34" charset="0"/>
              </a:rPr>
              <a:t>why </a:t>
            </a:r>
            <a:r>
              <a:rPr lang="en-GB" sz="1200" dirty="0">
                <a:cs typeface="Arial" panose="020B0604020202020204" pitchFamily="34" charset="0"/>
              </a:rPr>
              <a:t>you </a:t>
            </a:r>
            <a:r>
              <a:rPr lang="en-GB" sz="1200" dirty="0" smtClean="0">
                <a:cs typeface="Arial" panose="020B0604020202020204" pitchFamily="34" charset="0"/>
              </a:rPr>
              <a:t>chose </a:t>
            </a:r>
            <a:r>
              <a:rPr lang="en-GB" sz="1200" dirty="0">
                <a:cs typeface="Arial" panose="020B0604020202020204" pitchFamily="34" charset="0"/>
              </a:rPr>
              <a:t>to do </a:t>
            </a:r>
            <a:r>
              <a:rPr lang="en-GB" sz="1200" dirty="0" smtClean="0">
                <a:cs typeface="Arial" panose="020B0604020202020204" pitchFamily="34" charset="0"/>
              </a:rPr>
              <a:t>something and why </a:t>
            </a:r>
            <a:r>
              <a:rPr lang="en-GB" sz="1200" dirty="0">
                <a:cs typeface="Arial" panose="020B0604020202020204" pitchFamily="34" charset="0"/>
              </a:rPr>
              <a:t>it mattered to you</a:t>
            </a:r>
            <a:r>
              <a:rPr lang="en-GB" sz="1200" dirty="0" smtClean="0">
                <a:cs typeface="Arial" panose="020B0604020202020204" pitchFamily="34" charset="0"/>
              </a:rPr>
              <a:t>.</a:t>
            </a:r>
          </a:p>
          <a:p>
            <a:pPr algn="just"/>
            <a:endParaRPr lang="en-GB" sz="1200" dirty="0">
              <a:latin typeface="Arial" panose="020B0604020202020204" pitchFamily="34" charset="0"/>
              <a:cs typeface="Arial" panose="020B0604020202020204" pitchFamily="34" charset="0"/>
            </a:endParaRPr>
          </a:p>
          <a:p>
            <a:pPr algn="just"/>
            <a:endParaRPr lang="en-GB" sz="1200" dirty="0" smtClean="0">
              <a:latin typeface="Arial" panose="020B0604020202020204" pitchFamily="34" charset="0"/>
              <a:cs typeface="Arial" panose="020B0604020202020204" pitchFamily="34" charset="0"/>
            </a:endParaRPr>
          </a:p>
          <a:p>
            <a:pPr algn="just"/>
            <a:endParaRPr lang="en-GB" sz="1200" dirty="0">
              <a:latin typeface="Arial" panose="020B0604020202020204" pitchFamily="34" charset="0"/>
              <a:cs typeface="Arial" panose="020B0604020202020204" pitchFamily="34" charset="0"/>
            </a:endParaRPr>
          </a:p>
          <a:p>
            <a:pPr algn="just"/>
            <a:endParaRPr lang="en-GB" sz="1200" dirty="0" smtClean="0">
              <a:latin typeface="Arial" panose="020B0604020202020204" pitchFamily="34" charset="0"/>
              <a:cs typeface="Arial" panose="020B0604020202020204" pitchFamily="34" charset="0"/>
            </a:endParaRPr>
          </a:p>
          <a:p>
            <a:pPr algn="just"/>
            <a:endParaRPr lang="en-GB" sz="1200" dirty="0">
              <a:latin typeface="Arial" panose="020B0604020202020204" pitchFamily="34" charset="0"/>
              <a:cs typeface="Arial" panose="020B0604020202020204" pitchFamily="34" charset="0"/>
            </a:endParaRPr>
          </a:p>
          <a:p>
            <a:pPr algn="just"/>
            <a:endParaRPr lang="en-GB" sz="1200" dirty="0" smtClean="0">
              <a:latin typeface="Arial" panose="020B0604020202020204" pitchFamily="34" charset="0"/>
              <a:cs typeface="Arial" panose="020B0604020202020204" pitchFamily="34" charset="0"/>
            </a:endParaRPr>
          </a:p>
          <a:p>
            <a:pPr algn="just"/>
            <a:endParaRPr lang="en-GB" sz="1200" dirty="0">
              <a:latin typeface="Arial" panose="020B0604020202020204" pitchFamily="34" charset="0"/>
              <a:cs typeface="Arial" panose="020B0604020202020204" pitchFamily="34" charset="0"/>
            </a:endParaRPr>
          </a:p>
          <a:p>
            <a:pPr algn="just"/>
            <a:endParaRPr lang="en-GB" sz="1200" dirty="0" smtClean="0">
              <a:latin typeface="Arial" panose="020B0604020202020204" pitchFamily="34" charset="0"/>
              <a:cs typeface="Arial" panose="020B0604020202020204" pitchFamily="34" charset="0"/>
            </a:endParaRPr>
          </a:p>
          <a:p>
            <a:pPr algn="just"/>
            <a:endParaRPr lang="en-GB" sz="1200" dirty="0">
              <a:latin typeface="Arial" panose="020B0604020202020204" pitchFamily="34" charset="0"/>
              <a:cs typeface="Arial" panose="020B0604020202020204" pitchFamily="34" charset="0"/>
            </a:endParaRPr>
          </a:p>
          <a:p>
            <a:pPr algn="just"/>
            <a:r>
              <a:rPr lang="en-GB" sz="1200" dirty="0" smtClean="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grpSp>
        <p:nvGrpSpPr>
          <p:cNvPr id="9" name="Group 8"/>
          <p:cNvGrpSpPr/>
          <p:nvPr/>
        </p:nvGrpSpPr>
        <p:grpSpPr>
          <a:xfrm>
            <a:off x="-1" y="0"/>
            <a:ext cx="6905625" cy="1358283"/>
            <a:chOff x="0" y="37055"/>
            <a:chExt cx="6858000" cy="1358283"/>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55"/>
              <a:ext cx="6858000" cy="1358283"/>
            </a:xfrm>
            <a:prstGeom prst="rect">
              <a:avLst/>
            </a:prstGeom>
          </p:spPr>
        </p:pic>
        <p:sp>
          <p:nvSpPr>
            <p:cNvPr id="17" name="Rectangle 16"/>
            <p:cNvSpPr/>
            <p:nvPr/>
          </p:nvSpPr>
          <p:spPr>
            <a:xfrm>
              <a:off x="2131724" y="356532"/>
              <a:ext cx="3297936" cy="7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spc="-150" dirty="0" smtClean="0">
                  <a:solidFill>
                    <a:srgbClr val="82368C"/>
                  </a:solidFill>
                  <a:latin typeface="Arial" panose="020B0604020202020204" pitchFamily="34" charset="0"/>
                  <a:ea typeface="Tahoma" panose="020B0604030504040204" pitchFamily="34" charset="0"/>
                  <a:cs typeface="Arial" panose="020B0604020202020204" pitchFamily="34" charset="0"/>
                </a:rPr>
                <a:t>Prison Officer Recruitment</a:t>
              </a:r>
            </a:p>
          </p:txBody>
        </p:sp>
      </p:grpSp>
      <p:pic>
        <p:nvPicPr>
          <p:cNvPr id="13" name="Picture 12"/>
          <p:cNvPicPr>
            <a:picLocks noChangeAspect="1"/>
          </p:cNvPicPr>
          <p:nvPr/>
        </p:nvPicPr>
        <p:blipFill>
          <a:blip r:embed="rId5"/>
          <a:stretch>
            <a:fillRect/>
          </a:stretch>
        </p:blipFill>
        <p:spPr>
          <a:xfrm>
            <a:off x="3396343" y="5848797"/>
            <a:ext cx="2954056" cy="1966457"/>
          </a:xfrm>
          <a:prstGeom prst="rect">
            <a:avLst/>
          </a:prstGeom>
          <a:effectLst>
            <a:outerShdw blurRad="50800" dist="38100" dir="2700000" algn="tl" rotWithShape="0">
              <a:prstClr val="black">
                <a:alpha val="40000"/>
              </a:prstClr>
            </a:outerShdw>
            <a:softEdge rad="88900"/>
          </a:effectLst>
          <a:scene3d>
            <a:camera prst="orthographicFront"/>
            <a:lightRig rig="threePt" dir="t"/>
          </a:scene3d>
          <a:sp3d prstMaterial="dkEdge"/>
        </p:spPr>
      </p:pic>
      <p:sp>
        <p:nvSpPr>
          <p:cNvPr id="14" name="Arrow: Pentagon 8"/>
          <p:cNvSpPr/>
          <p:nvPr/>
        </p:nvSpPr>
        <p:spPr>
          <a:xfrm>
            <a:off x="0" y="1546866"/>
            <a:ext cx="5596128" cy="508598"/>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b="1" dirty="0">
                <a:solidFill>
                  <a:schemeClr val="bg1"/>
                </a:solidFill>
              </a:rPr>
              <a:t>Understanding the competencies tested</a:t>
            </a:r>
          </a:p>
        </p:txBody>
      </p:sp>
    </p:spTree>
    <p:extLst>
      <p:ext uri="{BB962C8B-B14F-4D97-AF65-F5344CB8AC3E}">
        <p14:creationId xmlns:p14="http://schemas.microsoft.com/office/powerpoint/2010/main" val="469522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32" t="2737" r="3350" b="4905"/>
          <a:stretch/>
        </p:blipFill>
        <p:spPr>
          <a:xfrm>
            <a:off x="0" y="-1"/>
            <a:ext cx="6858000" cy="4551331"/>
          </a:xfrm>
          <a:prstGeom prst="rect">
            <a:avLst/>
          </a:prstGeom>
          <a:noFill/>
          <a:ln>
            <a:noFill/>
          </a:ln>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31696"/>
            <a:ext cx="6858000" cy="712304"/>
          </a:xfrm>
          <a:prstGeom prst="rect">
            <a:avLst/>
          </a:prstGeom>
        </p:spPr>
      </p:pic>
      <p:sp>
        <p:nvSpPr>
          <p:cNvPr id="8" name="TextBox 7"/>
          <p:cNvSpPr txBox="1"/>
          <p:nvPr/>
        </p:nvSpPr>
        <p:spPr>
          <a:xfrm>
            <a:off x="457200" y="912664"/>
            <a:ext cx="5521568" cy="523220"/>
          </a:xfrm>
          <a:prstGeom prst="rect">
            <a:avLst/>
          </a:prstGeom>
          <a:noFill/>
        </p:spPr>
        <p:txBody>
          <a:bodyPr wrap="square" rtlCol="0">
            <a:spAutoFit/>
          </a:bodyPr>
          <a:lstStyle/>
          <a:p>
            <a:endParaRPr lang="en-GB" sz="1400" dirty="0"/>
          </a:p>
          <a:p>
            <a:endParaRPr lang="en-GB" sz="1400" dirty="0"/>
          </a:p>
        </p:txBody>
      </p:sp>
      <p:sp>
        <p:nvSpPr>
          <p:cNvPr id="2" name="Rounded Rectangle 1"/>
          <p:cNvSpPr/>
          <p:nvPr/>
        </p:nvSpPr>
        <p:spPr>
          <a:xfrm>
            <a:off x="87820" y="2348548"/>
            <a:ext cx="6682359" cy="5127427"/>
          </a:xfrm>
          <a:prstGeom prst="roundRect">
            <a:avLst>
              <a:gd name="adj" fmla="val 1911"/>
            </a:avLst>
          </a:prstGeom>
          <a:solidFill>
            <a:srgbClr val="FFFFFF">
              <a:alpha val="80000"/>
            </a:srgb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GB" sz="1200" b="1" dirty="0">
                <a:cs typeface="Arial" panose="020B0604020202020204" pitchFamily="34" charset="0"/>
              </a:rPr>
              <a:t>Acting with Integrity</a:t>
            </a:r>
            <a:endParaRPr lang="en-GB" sz="1200" dirty="0">
              <a:cs typeface="Arial" panose="020B0604020202020204" pitchFamily="34" charset="0"/>
            </a:endParaRPr>
          </a:p>
          <a:p>
            <a:r>
              <a:rPr lang="en-GB" sz="1200" dirty="0">
                <a:cs typeface="Arial" panose="020B0604020202020204" pitchFamily="34" charset="0"/>
              </a:rPr>
              <a:t>Acting with integrity is a measure of what you believe in, what you stand for, and knowing what’s right and wrong. We test this so that we can assess how much you believe in and apply the prison rules. The prison rules are put in place to protect both staff and </a:t>
            </a:r>
            <a:r>
              <a:rPr lang="en-GB" sz="1200" dirty="0" smtClean="0">
                <a:cs typeface="Arial" panose="020B0604020202020204" pitchFamily="34" charset="0"/>
              </a:rPr>
              <a:t>prisoners </a:t>
            </a:r>
            <a:r>
              <a:rPr lang="en-GB" sz="1200" dirty="0">
                <a:cs typeface="Arial" panose="020B0604020202020204" pitchFamily="34" charset="0"/>
              </a:rPr>
              <a:t>and it is the role of the prison officer to make sure these are being adhered to by colleagues and prisoners.</a:t>
            </a:r>
          </a:p>
          <a:p>
            <a:r>
              <a:rPr lang="en-GB" sz="1200" dirty="0">
                <a:cs typeface="Arial" panose="020B0604020202020204" pitchFamily="34" charset="0"/>
              </a:rPr>
              <a:t> </a:t>
            </a:r>
          </a:p>
          <a:p>
            <a:r>
              <a:rPr lang="en-GB" sz="1200" b="1" dirty="0">
                <a:cs typeface="Arial" panose="020B0604020202020204" pitchFamily="34" charset="0"/>
              </a:rPr>
              <a:t>Exploring and Clarifying</a:t>
            </a:r>
            <a:endParaRPr lang="en-GB" sz="1200" dirty="0">
              <a:cs typeface="Arial" panose="020B0604020202020204" pitchFamily="34" charset="0"/>
            </a:endParaRPr>
          </a:p>
          <a:p>
            <a:r>
              <a:rPr lang="en-GB" sz="1200" dirty="0">
                <a:cs typeface="Arial" panose="020B0604020202020204" pitchFamily="34" charset="0"/>
              </a:rPr>
              <a:t>Asking questions is something that prison officers must do all the time - whether that is when speaking to someone in distress to encourage them to open </a:t>
            </a:r>
            <a:r>
              <a:rPr lang="en-GB" sz="1200" dirty="0" smtClean="0">
                <a:cs typeface="Arial" panose="020B0604020202020204" pitchFamily="34" charset="0"/>
              </a:rPr>
              <a:t>up </a:t>
            </a:r>
            <a:r>
              <a:rPr lang="en-GB" sz="1200" dirty="0">
                <a:cs typeface="Arial" panose="020B0604020202020204" pitchFamily="34" charset="0"/>
              </a:rPr>
              <a:t>or to obtain information that may impact on the security of the prison. Exploring information or clarifying understanding can encourage further information to be exchanged, as well as demonstrating to individuals that you are genuinely engaged in the conversation and interested in what is being said.</a:t>
            </a:r>
          </a:p>
          <a:p>
            <a:r>
              <a:rPr lang="en-GB" sz="1200" dirty="0">
                <a:cs typeface="Arial" panose="020B0604020202020204" pitchFamily="34" charset="0"/>
              </a:rPr>
              <a:t> </a:t>
            </a:r>
          </a:p>
          <a:p>
            <a:r>
              <a:rPr lang="en-GB" sz="1200" b="1" dirty="0" smtClean="0">
                <a:cs typeface="Arial" panose="020B0604020202020204" pitchFamily="34" charset="0"/>
              </a:rPr>
              <a:t>Assertion</a:t>
            </a:r>
            <a:endParaRPr lang="en-GB" sz="1200" dirty="0">
              <a:cs typeface="Arial" panose="020B0604020202020204" pitchFamily="34" charset="0"/>
            </a:endParaRPr>
          </a:p>
          <a:p>
            <a:r>
              <a:rPr lang="en-GB" sz="1200" dirty="0">
                <a:cs typeface="Arial" panose="020B0604020202020204" pitchFamily="34" charset="0"/>
              </a:rPr>
              <a:t>The most important thing about being assertive is understanding that assertion does not equal aggression. It is about having confidence in your interactions and showing respect in the way that you behave. Whilst it is essential that you are not aggressive, it is also important not to appear submissive as people could see you as someone to be manipulated or intimidated.</a:t>
            </a:r>
          </a:p>
          <a:p>
            <a:endParaRPr lang="en-GB" sz="1200" dirty="0">
              <a:cs typeface="Arial" panose="020B0604020202020204" pitchFamily="34" charset="0"/>
            </a:endParaRPr>
          </a:p>
          <a:p>
            <a:r>
              <a:rPr lang="en-GB" sz="1200" b="1" dirty="0">
                <a:cs typeface="Arial" panose="020B0604020202020204" pitchFamily="34" charset="0"/>
              </a:rPr>
              <a:t>Non-Verbal Listening Skills</a:t>
            </a:r>
            <a:endParaRPr lang="en-GB" sz="1200" dirty="0">
              <a:cs typeface="Arial" panose="020B0604020202020204" pitchFamily="34" charset="0"/>
            </a:endParaRPr>
          </a:p>
          <a:p>
            <a:r>
              <a:rPr lang="en-GB" sz="1200" dirty="0">
                <a:cs typeface="Arial" panose="020B0604020202020204" pitchFamily="34" charset="0"/>
              </a:rPr>
              <a:t>Think back to conversations that you’ve had when you knew people were listening to you. What did they do to express this? These aren’t the things people say; it’s what they do to display interest and engagement non-verbally. However, when observing others, remember that these non-verbal signals can vary depending on people’s </a:t>
            </a:r>
            <a:r>
              <a:rPr lang="en-GB" sz="1200" dirty="0" smtClean="0">
                <a:cs typeface="Arial" panose="020B0604020202020204" pitchFamily="34" charset="0"/>
              </a:rPr>
              <a:t>background's </a:t>
            </a:r>
            <a:r>
              <a:rPr lang="en-GB" sz="1200" dirty="0">
                <a:cs typeface="Arial" panose="020B0604020202020204" pitchFamily="34" charset="0"/>
              </a:rPr>
              <a:t>so it is important not to assume that someone is not engaged simply because their communication style appears different to your own. </a:t>
            </a:r>
          </a:p>
          <a:p>
            <a:r>
              <a:rPr lang="en-GB" sz="1200" dirty="0"/>
              <a:t> </a:t>
            </a:r>
          </a:p>
        </p:txBody>
      </p:sp>
      <p:grpSp>
        <p:nvGrpSpPr>
          <p:cNvPr id="9" name="Group 8"/>
          <p:cNvGrpSpPr/>
          <p:nvPr/>
        </p:nvGrpSpPr>
        <p:grpSpPr>
          <a:xfrm>
            <a:off x="-1" y="0"/>
            <a:ext cx="6905625" cy="1358283"/>
            <a:chOff x="0" y="37055"/>
            <a:chExt cx="6858000" cy="1358283"/>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55"/>
              <a:ext cx="6858000" cy="1358283"/>
            </a:xfrm>
            <a:prstGeom prst="rect">
              <a:avLst/>
            </a:prstGeom>
          </p:spPr>
        </p:pic>
        <p:sp>
          <p:nvSpPr>
            <p:cNvPr id="11" name="Rectangle 10"/>
            <p:cNvSpPr/>
            <p:nvPr/>
          </p:nvSpPr>
          <p:spPr>
            <a:xfrm>
              <a:off x="2131724" y="356532"/>
              <a:ext cx="3297936" cy="7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spc="-150" dirty="0" smtClean="0">
                  <a:solidFill>
                    <a:srgbClr val="82368C"/>
                  </a:solidFill>
                  <a:latin typeface="Arial" panose="020B0604020202020204" pitchFamily="34" charset="0"/>
                  <a:ea typeface="Tahoma" panose="020B0604030504040204" pitchFamily="34" charset="0"/>
                  <a:cs typeface="Arial" panose="020B0604020202020204" pitchFamily="34" charset="0"/>
                </a:rPr>
                <a:t>Prison Officer Recruitment</a:t>
              </a:r>
            </a:p>
          </p:txBody>
        </p:sp>
      </p:grpSp>
      <p:sp>
        <p:nvSpPr>
          <p:cNvPr id="12" name="Arrow: Pentagon 8"/>
          <p:cNvSpPr/>
          <p:nvPr/>
        </p:nvSpPr>
        <p:spPr>
          <a:xfrm>
            <a:off x="0" y="1546866"/>
            <a:ext cx="5596128" cy="508598"/>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b="1" dirty="0">
                <a:solidFill>
                  <a:schemeClr val="bg1"/>
                </a:solidFill>
              </a:rPr>
              <a:t>Understanding the competencies tested</a:t>
            </a:r>
          </a:p>
        </p:txBody>
      </p:sp>
    </p:spTree>
    <p:extLst>
      <p:ext uri="{BB962C8B-B14F-4D97-AF65-F5344CB8AC3E}">
        <p14:creationId xmlns:p14="http://schemas.microsoft.com/office/powerpoint/2010/main" val="3816222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32" t="2737" r="3350" b="4905"/>
          <a:stretch/>
        </p:blipFill>
        <p:spPr>
          <a:xfrm>
            <a:off x="0" y="-1"/>
            <a:ext cx="6858000" cy="4551331"/>
          </a:xfrm>
          <a:prstGeom prst="rect">
            <a:avLst/>
          </a:prstGeom>
          <a:noFill/>
          <a:ln>
            <a:noFill/>
          </a:ln>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31696"/>
            <a:ext cx="6858000" cy="712304"/>
          </a:xfrm>
          <a:prstGeom prst="rect">
            <a:avLst/>
          </a:prstGeom>
        </p:spPr>
      </p:pic>
      <p:sp>
        <p:nvSpPr>
          <p:cNvPr id="8" name="TextBox 7"/>
          <p:cNvSpPr txBox="1"/>
          <p:nvPr/>
        </p:nvSpPr>
        <p:spPr>
          <a:xfrm>
            <a:off x="457200" y="912664"/>
            <a:ext cx="5521568" cy="523220"/>
          </a:xfrm>
          <a:prstGeom prst="rect">
            <a:avLst/>
          </a:prstGeom>
          <a:noFill/>
        </p:spPr>
        <p:txBody>
          <a:bodyPr wrap="square" rtlCol="0">
            <a:spAutoFit/>
          </a:bodyPr>
          <a:lstStyle/>
          <a:p>
            <a:endParaRPr lang="en-GB" sz="1400" dirty="0"/>
          </a:p>
          <a:p>
            <a:endParaRPr lang="en-GB" sz="1400" dirty="0"/>
          </a:p>
        </p:txBody>
      </p:sp>
      <p:sp>
        <p:nvSpPr>
          <p:cNvPr id="2" name="Rounded Rectangle 1"/>
          <p:cNvSpPr/>
          <p:nvPr/>
        </p:nvSpPr>
        <p:spPr>
          <a:xfrm>
            <a:off x="87820" y="2441721"/>
            <a:ext cx="6682359" cy="3822263"/>
          </a:xfrm>
          <a:prstGeom prst="roundRect">
            <a:avLst>
              <a:gd name="adj" fmla="val 1911"/>
            </a:avLst>
          </a:prstGeom>
          <a:solidFill>
            <a:srgbClr val="FFFFFF">
              <a:alpha val="80000"/>
            </a:srgb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GB" sz="1200" b="1" dirty="0" smtClean="0">
                <a:cs typeface="Arial" panose="020B0604020202020204" pitchFamily="34" charset="0"/>
              </a:rPr>
              <a:t>Respecting </a:t>
            </a:r>
            <a:r>
              <a:rPr lang="en-GB" sz="1200" b="1" dirty="0">
                <a:cs typeface="Arial" panose="020B0604020202020204" pitchFamily="34" charset="0"/>
              </a:rPr>
              <a:t>Others</a:t>
            </a:r>
            <a:endParaRPr lang="en-GB" sz="1200" dirty="0">
              <a:cs typeface="Arial" panose="020B0604020202020204" pitchFamily="34" charset="0"/>
            </a:endParaRPr>
          </a:p>
          <a:p>
            <a:r>
              <a:rPr lang="en-GB" sz="1200" dirty="0">
                <a:cs typeface="Arial" panose="020B0604020202020204" pitchFamily="34" charset="0"/>
              </a:rPr>
              <a:t>It is enormously important to show respect towards each other – prison is a community that is extremely diverse. Prison officers need to behave in a way that encourages respect to be shown to all and to challenge inappropriate or discriminatory actions. HMPPS has an equality statement </a:t>
            </a:r>
            <a:r>
              <a:rPr lang="en-GB" sz="1200" dirty="0" smtClean="0">
                <a:cs typeface="Arial" panose="020B0604020202020204" pitchFamily="34" charset="0"/>
              </a:rPr>
              <a:t>which </a:t>
            </a:r>
            <a:r>
              <a:rPr lang="en-GB" sz="1200" dirty="0">
                <a:cs typeface="Arial" panose="020B0604020202020204" pitchFamily="34" charset="0"/>
              </a:rPr>
              <a:t>all staff, prisoners and visitors are expected to adhere to.  </a:t>
            </a:r>
          </a:p>
          <a:p>
            <a:r>
              <a:rPr lang="en-GB" sz="1200" dirty="0">
                <a:cs typeface="Arial" panose="020B0604020202020204" pitchFamily="34" charset="0"/>
              </a:rPr>
              <a:t> </a:t>
            </a:r>
          </a:p>
          <a:p>
            <a:r>
              <a:rPr lang="en-GB" sz="1200" b="1" dirty="0" smtClean="0">
                <a:cs typeface="Arial" panose="020B0604020202020204" pitchFamily="34" charset="0"/>
              </a:rPr>
              <a:t>Showing </a:t>
            </a:r>
            <a:r>
              <a:rPr lang="en-GB" sz="1200" b="1" dirty="0">
                <a:cs typeface="Arial" panose="020B0604020202020204" pitchFamily="34" charset="0"/>
              </a:rPr>
              <a:t>Understanding</a:t>
            </a:r>
            <a:endParaRPr lang="en-GB" sz="1200" dirty="0">
              <a:cs typeface="Arial" panose="020B0604020202020204" pitchFamily="34" charset="0"/>
            </a:endParaRPr>
          </a:p>
          <a:p>
            <a:r>
              <a:rPr lang="en-GB" sz="1200" dirty="0">
                <a:cs typeface="Arial" panose="020B0604020202020204" pitchFamily="34" charset="0"/>
              </a:rPr>
              <a:t>Showing understanding is fairly self-explanatory. It’s really about putting yourself in someone else’s shoes, thinking about how you would feel in the same situation and how to respond in a caring way. Think about how you would be there for a friend or a family member if they had a problem or were upset – what types of things would you do? What we’re looking for is people that can show empathy and sympathy in a genuine way.</a:t>
            </a:r>
          </a:p>
          <a:p>
            <a:r>
              <a:rPr lang="en-GB" sz="1200" dirty="0">
                <a:cs typeface="Arial" panose="020B0604020202020204" pitchFamily="34" charset="0"/>
              </a:rPr>
              <a:t> </a:t>
            </a:r>
          </a:p>
          <a:p>
            <a:r>
              <a:rPr lang="en-GB" sz="1200" b="1" dirty="0" smtClean="0">
                <a:cs typeface="Arial" panose="020B0604020202020204" pitchFamily="34" charset="0"/>
              </a:rPr>
              <a:t>Suspending </a:t>
            </a:r>
            <a:r>
              <a:rPr lang="en-GB" sz="1200" b="1" dirty="0">
                <a:cs typeface="Arial" panose="020B0604020202020204" pitchFamily="34" charset="0"/>
              </a:rPr>
              <a:t>Judgement</a:t>
            </a:r>
            <a:endParaRPr lang="en-GB" sz="1200" dirty="0">
              <a:cs typeface="Arial" panose="020B0604020202020204" pitchFamily="34" charset="0"/>
            </a:endParaRPr>
          </a:p>
          <a:p>
            <a:r>
              <a:rPr lang="en-GB" sz="1200" dirty="0">
                <a:cs typeface="Arial" panose="020B0604020202020204" pitchFamily="34" charset="0"/>
              </a:rPr>
              <a:t>It is important to be aware of the impact of what you say can have on a situation, especially for those in potentially volatile circumstances. You need to be aware of the possible effects of what you say, making sure that it isn’t unhelpful or unsupportive. It is extremely </a:t>
            </a:r>
            <a:r>
              <a:rPr lang="en-GB" sz="1200" dirty="0">
                <a:solidFill>
                  <a:schemeClr val="tx1"/>
                </a:solidFill>
                <a:cs typeface="Arial" panose="020B0604020202020204" pitchFamily="34" charset="0"/>
              </a:rPr>
              <a:t>important </a:t>
            </a:r>
            <a:r>
              <a:rPr lang="en-GB" sz="1200" dirty="0" smtClean="0">
                <a:solidFill>
                  <a:schemeClr val="tx1"/>
                </a:solidFill>
                <a:cs typeface="Arial" panose="020B0604020202020204" pitchFamily="34" charset="0"/>
              </a:rPr>
              <a:t>that prison </a:t>
            </a:r>
            <a:r>
              <a:rPr lang="en-GB" sz="1200" dirty="0">
                <a:solidFill>
                  <a:schemeClr val="tx1"/>
                </a:solidFill>
                <a:cs typeface="Arial" panose="020B0604020202020204" pitchFamily="34" charset="0"/>
              </a:rPr>
              <a:t>officers </a:t>
            </a:r>
            <a:r>
              <a:rPr lang="en-GB" sz="1200" dirty="0">
                <a:cs typeface="Arial" panose="020B0604020202020204" pitchFamily="34" charset="0"/>
              </a:rPr>
              <a:t>don’t make assumptions or unjustified judgements that might undermine the interaction or cause the other person to feel judged</a:t>
            </a:r>
            <a:r>
              <a:rPr lang="en-GB" sz="1200" dirty="0" smtClean="0">
                <a:cs typeface="Arial" panose="020B0604020202020204" pitchFamily="34" charset="0"/>
              </a:rPr>
              <a:t>.</a:t>
            </a:r>
          </a:p>
          <a:p>
            <a:pPr algn="just"/>
            <a:endParaRPr lang="en-GB" sz="1200" dirty="0">
              <a:latin typeface="Arial" panose="020B0604020202020204" pitchFamily="34" charset="0"/>
              <a:cs typeface="Arial" panose="020B0604020202020204" pitchFamily="34" charset="0"/>
            </a:endParaRPr>
          </a:p>
        </p:txBody>
      </p:sp>
      <p:grpSp>
        <p:nvGrpSpPr>
          <p:cNvPr id="9" name="Group 8"/>
          <p:cNvGrpSpPr/>
          <p:nvPr/>
        </p:nvGrpSpPr>
        <p:grpSpPr>
          <a:xfrm>
            <a:off x="-1" y="0"/>
            <a:ext cx="6905625" cy="1358283"/>
            <a:chOff x="0" y="37055"/>
            <a:chExt cx="6858000" cy="1358283"/>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55"/>
              <a:ext cx="6858000" cy="1358283"/>
            </a:xfrm>
            <a:prstGeom prst="rect">
              <a:avLst/>
            </a:prstGeom>
          </p:spPr>
        </p:pic>
        <p:sp>
          <p:nvSpPr>
            <p:cNvPr id="11" name="Rectangle 10"/>
            <p:cNvSpPr/>
            <p:nvPr/>
          </p:nvSpPr>
          <p:spPr>
            <a:xfrm>
              <a:off x="2131724" y="356532"/>
              <a:ext cx="3297936" cy="7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spc="-150" dirty="0" smtClean="0">
                  <a:solidFill>
                    <a:srgbClr val="82368C"/>
                  </a:solidFill>
                  <a:latin typeface="Arial" panose="020B0604020202020204" pitchFamily="34" charset="0"/>
                  <a:ea typeface="Tahoma" panose="020B0604030504040204" pitchFamily="34" charset="0"/>
                  <a:cs typeface="Arial" panose="020B0604020202020204" pitchFamily="34" charset="0"/>
                </a:rPr>
                <a:t>Prison Officer Recruitment</a:t>
              </a:r>
            </a:p>
          </p:txBody>
        </p:sp>
      </p:grpSp>
      <p:sp>
        <p:nvSpPr>
          <p:cNvPr id="12" name="Arrow: Pentagon 8"/>
          <p:cNvSpPr/>
          <p:nvPr/>
        </p:nvSpPr>
        <p:spPr>
          <a:xfrm>
            <a:off x="0" y="1546866"/>
            <a:ext cx="5596128" cy="508598"/>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b="1" dirty="0">
                <a:solidFill>
                  <a:schemeClr val="bg1"/>
                </a:solidFill>
              </a:rPr>
              <a:t>Understanding the competencies tested</a:t>
            </a:r>
          </a:p>
        </p:txBody>
      </p:sp>
    </p:spTree>
    <p:extLst>
      <p:ext uri="{BB962C8B-B14F-4D97-AF65-F5344CB8AC3E}">
        <p14:creationId xmlns:p14="http://schemas.microsoft.com/office/powerpoint/2010/main" val="1077550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4546A"/>
      </a:dk2>
      <a:lt2>
        <a:srgbClr val="E7E6E6"/>
      </a:lt2>
      <a:accent1>
        <a:srgbClr val="5B9BD5"/>
      </a:accent1>
      <a:accent2>
        <a:srgbClr val="ED7D31"/>
      </a:accent2>
      <a:accent3>
        <a:srgbClr val="82368C"/>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defRPr sz="1200" dirty="0">
            <a:latin typeface="Arial" panose="020B0604020202020204" pitchFamily="34" charset="0"/>
            <a:cs typeface="Arial" panose="020B0604020202020204" pitchFamily="34" charset="0"/>
          </a:defRPr>
        </a:defPPr>
      </a:lstStyle>
      <a:style>
        <a:lnRef idx="2">
          <a:schemeClr val="accent3"/>
        </a:lnRef>
        <a:fillRef idx="1">
          <a:schemeClr val="lt1"/>
        </a:fillRef>
        <a:effectRef idx="0">
          <a:schemeClr val="accent3"/>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700</TotalTime>
  <Words>1618</Words>
  <Application>Microsoft Office PowerPoint</Application>
  <PresentationFormat>On-screen Show (4:3)</PresentationFormat>
  <Paragraphs>195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Jiggins, Emily</dc:creator>
  <cp:lastModifiedBy>Camilla Woodrow-Hill</cp:lastModifiedBy>
  <cp:revision>68</cp:revision>
  <dcterms:created xsi:type="dcterms:W3CDTF">2017-06-09T14:10:19Z</dcterms:created>
  <dcterms:modified xsi:type="dcterms:W3CDTF">2018-04-10T11:56:12Z</dcterms:modified>
</cp:coreProperties>
</file>