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35"/>
  </p:notesMasterIdLst>
  <p:sldIdLst>
    <p:sldId id="342" r:id="rId6"/>
    <p:sldId id="265" r:id="rId7"/>
    <p:sldId id="341" r:id="rId8"/>
    <p:sldId id="323" r:id="rId9"/>
    <p:sldId id="343" r:id="rId10"/>
    <p:sldId id="336" r:id="rId11"/>
    <p:sldId id="328" r:id="rId12"/>
    <p:sldId id="329" r:id="rId13"/>
    <p:sldId id="335" r:id="rId14"/>
    <p:sldId id="330" r:id="rId15"/>
    <p:sldId id="331" r:id="rId16"/>
    <p:sldId id="332" r:id="rId17"/>
    <p:sldId id="305" r:id="rId18"/>
    <p:sldId id="306" r:id="rId19"/>
    <p:sldId id="338" r:id="rId20"/>
    <p:sldId id="308" r:id="rId21"/>
    <p:sldId id="309" r:id="rId22"/>
    <p:sldId id="310" r:id="rId23"/>
    <p:sldId id="311" r:id="rId24"/>
    <p:sldId id="312" r:id="rId25"/>
    <p:sldId id="339" r:id="rId26"/>
    <p:sldId id="314" r:id="rId27"/>
    <p:sldId id="315" r:id="rId28"/>
    <p:sldId id="316" r:id="rId29"/>
    <p:sldId id="317" r:id="rId30"/>
    <p:sldId id="318" r:id="rId31"/>
    <p:sldId id="319" r:id="rId32"/>
    <p:sldId id="320" r:id="rId33"/>
    <p:sldId id="32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6"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3B9F5B"/>
    <a:srgbClr val="F04C74"/>
    <a:srgbClr val="0C619D"/>
    <a:srgbClr val="5C649E"/>
    <a:srgbClr val="4D4D4D"/>
    <a:srgbClr val="133F67"/>
    <a:srgbClr val="EB213D"/>
    <a:srgbClr val="7FB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C7352E-C335-C11F-4EA4-0C7A2986F831}" v="221" dt="2022-07-25T10:26:28.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1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iffe, Kerstin | (She/Hers)" userId="S::kerstin.olliffe1@justice.gov.uk::8f88809a-5708-47e1-987b-af92a291f71c" providerId="AD" clId="Web-{FAC7352E-C335-C11F-4EA4-0C7A2986F831}"/>
    <pc:docChg chg="modSld">
      <pc:chgData name="Olliffe, Kerstin | (She/Hers)" userId="S::kerstin.olliffe1@justice.gov.uk::8f88809a-5708-47e1-987b-af92a291f71c" providerId="AD" clId="Web-{FAC7352E-C335-C11F-4EA4-0C7A2986F831}" dt="2022-07-25T10:26:28.365" v="116" actId="20577"/>
      <pc:docMkLst>
        <pc:docMk/>
      </pc:docMkLst>
      <pc:sldChg chg="modSp">
        <pc:chgData name="Olliffe, Kerstin | (She/Hers)" userId="S::kerstin.olliffe1@justice.gov.uk::8f88809a-5708-47e1-987b-af92a291f71c" providerId="AD" clId="Web-{FAC7352E-C335-C11F-4EA4-0C7A2986F831}" dt="2022-07-25T10:24:30.919" v="20" actId="20577"/>
        <pc:sldMkLst>
          <pc:docMk/>
          <pc:sldMk cId="3802695532" sldId="311"/>
        </pc:sldMkLst>
        <pc:spChg chg="mod">
          <ac:chgData name="Olliffe, Kerstin | (She/Hers)" userId="S::kerstin.olliffe1@justice.gov.uk::8f88809a-5708-47e1-987b-af92a291f71c" providerId="AD" clId="Web-{FAC7352E-C335-C11F-4EA4-0C7A2986F831}" dt="2022-07-25T10:24:30.919" v="20" actId="20577"/>
          <ac:spMkLst>
            <pc:docMk/>
            <pc:sldMk cId="3802695532" sldId="311"/>
            <ac:spMk id="44" creationId="{82C4C6B2-C15E-423C-8F8F-9F0CF6B0A518}"/>
          </ac:spMkLst>
        </pc:spChg>
      </pc:sldChg>
      <pc:sldChg chg="modSp">
        <pc:chgData name="Olliffe, Kerstin | (She/Hers)" userId="S::kerstin.olliffe1@justice.gov.uk::8f88809a-5708-47e1-987b-af92a291f71c" providerId="AD" clId="Web-{FAC7352E-C335-C11F-4EA4-0C7A2986F831}" dt="2022-07-25T10:23:53.213" v="18" actId="20577"/>
        <pc:sldMkLst>
          <pc:docMk/>
          <pc:sldMk cId="1418433991" sldId="332"/>
        </pc:sldMkLst>
        <pc:spChg chg="mod">
          <ac:chgData name="Olliffe, Kerstin | (She/Hers)" userId="S::kerstin.olliffe1@justice.gov.uk::8f88809a-5708-47e1-987b-af92a291f71c" providerId="AD" clId="Web-{FAC7352E-C335-C11F-4EA4-0C7A2986F831}" dt="2022-07-25T10:23:53.213" v="18" actId="20577"/>
          <ac:spMkLst>
            <pc:docMk/>
            <pc:sldMk cId="1418433991" sldId="332"/>
            <ac:spMk id="2" creationId="{24D7EACD-1A94-4875-8A4E-F6E690F4C17C}"/>
          </ac:spMkLst>
        </pc:spChg>
      </pc:sldChg>
      <pc:sldChg chg="modSp">
        <pc:chgData name="Olliffe, Kerstin | (She/Hers)" userId="S::kerstin.olliffe1@justice.gov.uk::8f88809a-5708-47e1-987b-af92a291f71c" providerId="AD" clId="Web-{FAC7352E-C335-C11F-4EA4-0C7A2986F831}" dt="2022-07-25T10:26:28.365" v="116" actId="20577"/>
        <pc:sldMkLst>
          <pc:docMk/>
          <pc:sldMk cId="3780433275" sldId="339"/>
        </pc:sldMkLst>
        <pc:spChg chg="mod">
          <ac:chgData name="Olliffe, Kerstin | (She/Hers)" userId="S::kerstin.olliffe1@justice.gov.uk::8f88809a-5708-47e1-987b-af92a291f71c" providerId="AD" clId="Web-{FAC7352E-C335-C11F-4EA4-0C7A2986F831}" dt="2022-07-25T10:25:00.077" v="36" actId="20577"/>
          <ac:spMkLst>
            <pc:docMk/>
            <pc:sldMk cId="3780433275" sldId="339"/>
            <ac:spMk id="73" creationId="{D53F19CA-CE6A-4A3F-8748-C76B0DC9E893}"/>
          </ac:spMkLst>
        </pc:spChg>
        <pc:spChg chg="mod">
          <ac:chgData name="Olliffe, Kerstin | (She/Hers)" userId="S::kerstin.olliffe1@justice.gov.uk::8f88809a-5708-47e1-987b-af92a291f71c" providerId="AD" clId="Web-{FAC7352E-C335-C11F-4EA4-0C7A2986F831}" dt="2022-07-25T10:25:14.625" v="45" actId="20577"/>
          <ac:spMkLst>
            <pc:docMk/>
            <pc:sldMk cId="3780433275" sldId="339"/>
            <ac:spMk id="123" creationId="{4FA5E3ED-FDDB-4B87-825E-38B70B55A69A}"/>
          </ac:spMkLst>
        </pc:spChg>
        <pc:spChg chg="mod">
          <ac:chgData name="Olliffe, Kerstin | (She/Hers)" userId="S::kerstin.olliffe1@justice.gov.uk::8f88809a-5708-47e1-987b-af92a291f71c" providerId="AD" clId="Web-{FAC7352E-C335-C11F-4EA4-0C7A2986F831}" dt="2022-07-25T10:26:08.676" v="114" actId="1076"/>
          <ac:spMkLst>
            <pc:docMk/>
            <pc:sldMk cId="3780433275" sldId="339"/>
            <ac:spMk id="129" creationId="{3A128E5B-6021-455F-B700-BC44A861E605}"/>
          </ac:spMkLst>
        </pc:spChg>
        <pc:spChg chg="mod">
          <ac:chgData name="Olliffe, Kerstin | (She/Hers)" userId="S::kerstin.olliffe1@justice.gov.uk::8f88809a-5708-47e1-987b-af92a291f71c" providerId="AD" clId="Web-{FAC7352E-C335-C11F-4EA4-0C7A2986F831}" dt="2022-07-25T10:25:25.970" v="55" actId="20577"/>
          <ac:spMkLst>
            <pc:docMk/>
            <pc:sldMk cId="3780433275" sldId="339"/>
            <ac:spMk id="139" creationId="{8CF88BD3-76FF-4B28-AB05-458B6029443B}"/>
          </ac:spMkLst>
        </pc:spChg>
        <pc:spChg chg="mod">
          <ac:chgData name="Olliffe, Kerstin | (She/Hers)" userId="S::kerstin.olliffe1@justice.gov.uk::8f88809a-5708-47e1-987b-af92a291f71c" providerId="AD" clId="Web-{FAC7352E-C335-C11F-4EA4-0C7A2986F831}" dt="2022-07-25T10:24:50.983" v="27" actId="20577"/>
          <ac:spMkLst>
            <pc:docMk/>
            <pc:sldMk cId="3780433275" sldId="339"/>
            <ac:spMk id="143" creationId="{B37789C8-B0E9-4B46-919B-9B0C1EB9C40E}"/>
          </ac:spMkLst>
        </pc:spChg>
        <pc:spChg chg="mod">
          <ac:chgData name="Olliffe, Kerstin | (She/Hers)" userId="S::kerstin.olliffe1@justice.gov.uk::8f88809a-5708-47e1-987b-af92a291f71c" providerId="AD" clId="Web-{FAC7352E-C335-C11F-4EA4-0C7A2986F831}" dt="2022-07-25T10:26:28.365" v="116" actId="20577"/>
          <ac:spMkLst>
            <pc:docMk/>
            <pc:sldMk cId="3780433275" sldId="339"/>
            <ac:spMk id="160" creationId="{74476E44-ACB2-41B0-BEE7-3AAEFA7D6CD4}"/>
          </ac:spMkLst>
        </pc:spChg>
        <pc:grpChg chg="mod">
          <ac:chgData name="Olliffe, Kerstin | (She/Hers)" userId="S::kerstin.olliffe1@justice.gov.uk::8f88809a-5708-47e1-987b-af92a291f71c" providerId="AD" clId="Web-{FAC7352E-C335-C11F-4EA4-0C7A2986F831}" dt="2022-07-25T10:26:03.816" v="113" actId="14100"/>
          <ac:grpSpMkLst>
            <pc:docMk/>
            <pc:sldMk cId="3780433275" sldId="339"/>
            <ac:grpSpMk id="125" creationId="{4C6343C4-A287-4317-8097-D07F6DAEE594}"/>
          </ac:grpSpMkLst>
        </pc:grpChg>
      </pc:sldChg>
    </pc:docChg>
  </pc:docChgLst>
  <pc:docChgLst>
    <pc:chgData name="Kerstin" userId="8f88809a-5708-47e1-987b-af92a291f71c" providerId="ADAL" clId="{55A846EE-912F-47D3-B02A-426F92DABEA8}"/>
    <pc:docChg chg="modSld">
      <pc:chgData name="Kerstin" userId="8f88809a-5708-47e1-987b-af92a291f71c" providerId="ADAL" clId="{55A846EE-912F-47D3-B02A-426F92DABEA8}" dt="2022-07-25T10:27:03.689" v="10" actId="20577"/>
      <pc:docMkLst>
        <pc:docMk/>
      </pc:docMkLst>
      <pc:sldChg chg="modSp mod">
        <pc:chgData name="Kerstin" userId="8f88809a-5708-47e1-987b-af92a291f71c" providerId="ADAL" clId="{55A846EE-912F-47D3-B02A-426F92DABEA8}" dt="2022-07-25T10:27:03.689" v="10" actId="20577"/>
        <pc:sldMkLst>
          <pc:docMk/>
          <pc:sldMk cId="1644994025" sldId="342"/>
        </pc:sldMkLst>
        <pc:spChg chg="mod">
          <ac:chgData name="Kerstin" userId="8f88809a-5708-47e1-987b-af92a291f71c" providerId="ADAL" clId="{55A846EE-912F-47D3-B02A-426F92DABEA8}" dt="2022-07-25T10:27:03.689" v="10" actId="20577"/>
          <ac:spMkLst>
            <pc:docMk/>
            <pc:sldMk cId="1644994025" sldId="342"/>
            <ac:spMk id="2" creationId="{C0DEDB69-35A3-4583-9DC9-631E62C195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25/07/2022</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99534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00439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91850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a:t>Description or other text</a:t>
            </a:r>
          </a:p>
        </p:txBody>
      </p:sp>
    </p:spTree>
    <p:extLst>
      <p:ext uri="{BB962C8B-B14F-4D97-AF65-F5344CB8AC3E}">
        <p14:creationId xmlns:p14="http://schemas.microsoft.com/office/powerpoint/2010/main" val="301729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3871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gov.uk/government/organisations/ministry-of-justice</a:t>
            </a:r>
            <a:endParaRPr lang="en-US"/>
          </a:p>
        </p:txBody>
      </p:sp>
    </p:spTree>
    <p:extLst>
      <p:ext uri="{BB962C8B-B14F-4D97-AF65-F5344CB8AC3E}">
        <p14:creationId xmlns:p14="http://schemas.microsoft.com/office/powerpoint/2010/main" val="30350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0194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a:p>
        </p:txBody>
      </p:sp>
    </p:spTree>
    <p:extLst>
      <p:ext uri="{BB962C8B-B14F-4D97-AF65-F5344CB8AC3E}">
        <p14:creationId xmlns:p14="http://schemas.microsoft.com/office/powerpoint/2010/main" val="7219961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8235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24170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49209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26272693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7.xml"/><Relationship Id="rId17" Type="http://schemas.openxmlformats.org/officeDocument/2006/relationships/hyperlink" Target="https://justicejobs.tal.net/vx/lang-en-GB/appcentre-1/brand-2/user-24778/xf-38258249e8a0/wid-1/candidate/jobboard/vacancy/3/adv/" TargetMode="External"/><Relationship Id="rId2" Type="http://schemas.openxmlformats.org/officeDocument/2006/relationships/slide" Target="slide2.xml"/><Relationship Id="rId16" Type="http://schemas.openxmlformats.org/officeDocument/2006/relationships/hyperlink" Target="https://www.civilservicejobs.service.gov.uk/csr/index.cgi"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3.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19.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7.xml"/><Relationship Id="rId2" Type="http://schemas.openxmlformats.org/officeDocument/2006/relationships/slide" Target="slide2.xml"/><Relationship Id="rId16" Type="http://schemas.openxmlformats.org/officeDocument/2006/relationships/hyperlink" Target="http://civilservicecommission.independent.gov.uk/wp-content/uploads/2015/05/RECRUITMENT-PRINCIPLES-FINAL.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3.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5.xml"/><Relationship Id="rId2" Type="http://schemas.openxmlformats.org/officeDocument/2006/relationships/slide" Target="slide2.xml"/><Relationship Id="rId16"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3.xml"/><Relationship Id="rId15" Type="http://schemas.openxmlformats.org/officeDocument/2006/relationships/slide" Target="slide19.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 Id="rId14" Type="http://schemas.openxmlformats.org/officeDocument/2006/relationships/slide" Target="slide18.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3.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3.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3.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7.xml"/><Relationship Id="rId2" Type="http://schemas.openxmlformats.org/officeDocument/2006/relationships/slide" Target="slide2.xml"/><Relationship Id="rId16" Type="http://schemas.openxmlformats.org/officeDocument/2006/relationships/hyperlink" Target="mailto:MoJ-recruitment-vetting-enquiries@gov.sscl.com"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3.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2.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image" Target="../media/image19.jpeg"/><Relationship Id="rId2" Type="http://schemas.openxmlformats.org/officeDocument/2006/relationships/slide" Target="slide7.xml"/><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slide" Target="slide4.xml"/><Relationship Id="rId5" Type="http://schemas.openxmlformats.org/officeDocument/2006/relationships/image" Target="../media/image15.png"/><Relationship Id="rId15" Type="http://schemas.openxmlformats.org/officeDocument/2006/relationships/image" Target="../media/image21.svg"/><Relationship Id="rId10" Type="http://schemas.openxmlformats.org/officeDocument/2006/relationships/image" Target="../media/image18.jpeg"/><Relationship Id="rId4" Type="http://schemas.openxmlformats.org/officeDocument/2006/relationships/slide" Target="slide22.xml"/><Relationship Id="rId9" Type="http://schemas.openxmlformats.org/officeDocument/2006/relationships/slide" Target="slide3.xml"/><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17.xml"/><Relationship Id="rId2" Type="http://schemas.openxmlformats.org/officeDocument/2006/relationships/slide" Target="slide2.xml"/><Relationship Id="rId16" Type="http://schemas.openxmlformats.org/officeDocument/2006/relationships/hyperlink" Target="mailto:probationworkforcePMO@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3.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5.jpeg"/><Relationship Id="rId5" Type="http://schemas.openxmlformats.org/officeDocument/2006/relationships/slide" Target="slide3.xml"/><Relationship Id="rId10" Type="http://schemas.openxmlformats.org/officeDocument/2006/relationships/image" Target="../media/image24.jpeg"/><Relationship Id="rId4" Type="http://schemas.openxmlformats.org/officeDocument/2006/relationships/image" Target="../media/image21.svg"/><Relationship Id="rId9"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2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2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hyperlink" Target="mailto:probationworkforcePMO@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3" Type="http://schemas.openxmlformats.org/officeDocument/2006/relationships/image" Target="../media/image20.png"/><Relationship Id="rId7" Type="http://schemas.openxmlformats.org/officeDocument/2006/relationships/slide" Target="slide7.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slide" Target="slide29.xml"/><Relationship Id="rId10" Type="http://schemas.openxmlformats.org/officeDocument/2006/relationships/slide" Target="slide23.xml"/><Relationship Id="rId4" Type="http://schemas.openxmlformats.org/officeDocument/2006/relationships/image" Target="../media/image21.svg"/><Relationship Id="rId9" Type="http://schemas.openxmlformats.org/officeDocument/2006/relationships/slide" Target="slide22.xml"/><Relationship Id="rId14"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image" Target="../media/image23.jpeg"/><Relationship Id="rId5" Type="http://schemas.openxmlformats.org/officeDocument/2006/relationships/slide" Target="slide13.xml"/><Relationship Id="rId10" Type="http://schemas.openxmlformats.org/officeDocument/2006/relationships/image" Target="../media/image21.svg"/><Relationship Id="rId4" Type="http://schemas.openxmlformats.org/officeDocument/2006/relationships/slide" Target="slide7.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20.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21.svg"/><Relationship Id="rId9"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DB69-35A3-4583-9DC9-631E62C1959C}"/>
              </a:ext>
            </a:extLst>
          </p:cNvPr>
          <p:cNvSpPr>
            <a:spLocks noGrp="1"/>
          </p:cNvSpPr>
          <p:nvPr>
            <p:ph type="title"/>
          </p:nvPr>
        </p:nvSpPr>
        <p:spPr/>
        <p:txBody>
          <a:bodyPr/>
          <a:lstStyle/>
          <a:p>
            <a:r>
              <a:rPr lang="en-GB" sz="3600" dirty="0"/>
              <a:t>Probation Workforce Programme (PWP</a:t>
            </a:r>
            <a:r>
              <a:rPr lang="en-GB" sz="3600"/>
              <a:t>)  C&amp;E and MMR</a:t>
            </a:r>
            <a:endParaRPr lang="en-GB" dirty="0"/>
          </a:p>
        </p:txBody>
      </p:sp>
      <p:pic>
        <p:nvPicPr>
          <p:cNvPr id="4" name="Picture 3">
            <a:extLst>
              <a:ext uri="{FF2B5EF4-FFF2-40B4-BE49-F238E27FC236}">
                <a16:creationId xmlns:a16="http://schemas.microsoft.com/office/drawing/2014/main" id="{DF6823C6-4A7F-4F32-8C5A-415D7C44CF21}"/>
              </a:ext>
            </a:extLst>
          </p:cNvPr>
          <p:cNvPicPr>
            <a:picLocks noChangeAspect="1"/>
          </p:cNvPicPr>
          <p:nvPr/>
        </p:nvPicPr>
        <p:blipFill>
          <a:blip r:embed="rId2"/>
          <a:stretch>
            <a:fillRect/>
          </a:stretch>
        </p:blipFill>
        <p:spPr>
          <a:xfrm>
            <a:off x="581306" y="634424"/>
            <a:ext cx="2139881" cy="944962"/>
          </a:xfrm>
          <a:prstGeom prst="rect">
            <a:avLst/>
          </a:prstGeom>
        </p:spPr>
      </p:pic>
      <p:sp>
        <p:nvSpPr>
          <p:cNvPr id="5" name="Text Placeholder 3">
            <a:extLst>
              <a:ext uri="{FF2B5EF4-FFF2-40B4-BE49-F238E27FC236}">
                <a16:creationId xmlns:a16="http://schemas.microsoft.com/office/drawing/2014/main" id="{ABB9018B-E6D5-4F15-AD83-F19486011075}"/>
              </a:ext>
            </a:extLst>
          </p:cNvPr>
          <p:cNvSpPr>
            <a:spLocks noGrp="1"/>
          </p:cNvSpPr>
          <p:nvPr>
            <p:ph type="body" idx="1"/>
          </p:nvPr>
        </p:nvSpPr>
        <p:spPr>
          <a:xfrm>
            <a:off x="712788" y="3838575"/>
            <a:ext cx="5360987" cy="1912938"/>
          </a:xfrm>
        </p:spPr>
        <p:txBody>
          <a:bodyPr>
            <a:noAutofit/>
          </a:bodyPr>
          <a:lstStyle/>
          <a:p>
            <a:r>
              <a:rPr lang="en-GB"/>
              <a:t>Role:</a:t>
            </a:r>
            <a:r>
              <a:rPr lang="en-GB" b="0"/>
              <a:t> Policy Lead</a:t>
            </a:r>
            <a:endParaRPr lang="en-US" b="0"/>
          </a:p>
          <a:p>
            <a:r>
              <a:rPr lang="en-GB"/>
              <a:t>Location: </a:t>
            </a:r>
            <a:r>
              <a:rPr lang="en-GB" b="0"/>
              <a:t>National</a:t>
            </a:r>
          </a:p>
          <a:p>
            <a:r>
              <a:rPr lang="en-GB"/>
              <a:t>Grade: </a:t>
            </a:r>
            <a:r>
              <a:rPr lang="en-GB" b="0"/>
              <a:t>Band 8</a:t>
            </a:r>
          </a:p>
          <a:p>
            <a:endParaRPr lang="en-GB" b="0"/>
          </a:p>
          <a:p>
            <a:endParaRPr lang="en-GB"/>
          </a:p>
        </p:txBody>
      </p:sp>
    </p:spTree>
    <p:extLst>
      <p:ext uri="{BB962C8B-B14F-4D97-AF65-F5344CB8AC3E}">
        <p14:creationId xmlns:p14="http://schemas.microsoft.com/office/powerpoint/2010/main" val="164499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317788" y="1279160"/>
            <a:ext cx="8746405" cy="4616648"/>
            <a:chOff x="317788" y="1279160"/>
            <a:chExt cx="8746405" cy="4616648"/>
          </a:xfrm>
        </p:grpSpPr>
        <p:sp>
          <p:nvSpPr>
            <p:cNvPr id="5" name="Rectangle 4">
              <a:extLst>
                <a:ext uri="{FF2B5EF4-FFF2-40B4-BE49-F238E27FC236}">
                  <a16:creationId xmlns:a16="http://schemas.microsoft.com/office/drawing/2014/main" id="{AF511A83-E861-4373-80AC-38262F809DB4}"/>
                </a:ext>
              </a:extLst>
            </p:cNvPr>
            <p:cNvSpPr/>
            <p:nvPr/>
          </p:nvSpPr>
          <p:spPr>
            <a:xfrm>
              <a:off x="317788" y="1279160"/>
              <a:ext cx="8746405" cy="4616648"/>
            </a:xfrm>
            <a:prstGeom prst="rect">
              <a:avLst/>
            </a:prstGeom>
          </p:spPr>
          <p:txBody>
            <a:bodyPr wrap="square" lIns="91440" tIns="45720" rIns="91440" bIns="45720" anchor="t">
              <a:spAutoFit/>
            </a:bodyPr>
            <a:lstStyle/>
            <a:p>
              <a:pPr lvl="0">
                <a:spcAft>
                  <a:spcPts val="1200"/>
                </a:spcAft>
                <a:defRPr/>
              </a:pPr>
              <a:r>
                <a:rPr lang="en-GB" sz="1400">
                  <a:solidFill>
                    <a:srgbClr val="5B9BD5">
                      <a:lumMod val="50000"/>
                    </a:srgbClr>
                  </a:solidFill>
                  <a:latin typeface="Arial" panose="020B0604020202020204" pitchFamily="34" charset="0"/>
                  <a:cs typeface="Arial" panose="020B0604020202020204" pitchFamily="34" charset="0"/>
                </a:rPr>
                <a:t>Key role responsibilities</a:t>
              </a:r>
            </a:p>
            <a:p>
              <a:pPr marL="285750" lvl="0" indent="-285750">
                <a:spcAft>
                  <a:spcPts val="1200"/>
                </a:spcAft>
                <a:buFont typeface="Arial" panose="020B0604020202020204" pitchFamily="34" charset="0"/>
                <a:buChar char="•"/>
                <a:defRPr/>
              </a:pPr>
              <a:r>
                <a:rPr lang="en-GB" sz="1400">
                  <a:cs typeface="Calibri" panose="020F0502020204030204" pitchFamily="34" charset="0"/>
                </a:rPr>
                <a:t>Solving complex problems and developing policy to deliver the most efficient and effective way of implementing change including communicating, engaging and consulting with a wide range of stakeholders to maintain their confidence</a:t>
              </a:r>
            </a:p>
            <a:p>
              <a:pPr marL="285750" lvl="0" indent="-285750">
                <a:spcAft>
                  <a:spcPts val="1200"/>
                </a:spcAft>
                <a:buFont typeface="Arial" panose="020B0604020202020204" pitchFamily="34" charset="0"/>
                <a:buChar char="•"/>
                <a:defRPr/>
              </a:pPr>
              <a:r>
                <a:rPr lang="en-GB" sz="1400">
                  <a:cs typeface="Calibri" panose="020F0502020204030204" pitchFamily="34" charset="0"/>
                </a:rPr>
                <a:t>An ability to work and plan effectively, sharing information and building supportive, responsive relationships with colleagues and stakeholders, whilst also having the confidence to challenge assumptions and inefficient practice where it exists</a:t>
              </a:r>
            </a:p>
            <a:p>
              <a:pPr marL="285750" lvl="0" indent="-285750">
                <a:spcAft>
                  <a:spcPts val="1200"/>
                </a:spcAft>
                <a:buFont typeface="Arial" panose="020B0604020202020204" pitchFamily="34" charset="0"/>
                <a:buChar char="•"/>
                <a:defRPr/>
              </a:pPr>
              <a:r>
                <a:rPr lang="en-GB" sz="1400">
                  <a:cs typeface="Calibri" panose="020F0502020204030204" pitchFamily="34" charset="0"/>
                </a:rPr>
                <a:t>Implementing policy change affecting different stakeholder groups </a:t>
              </a:r>
            </a:p>
            <a:p>
              <a:pPr marL="285750" indent="-285750">
                <a:spcAft>
                  <a:spcPts val="1200"/>
                </a:spcAft>
                <a:buFont typeface="Arial" panose="020B0604020202020204" pitchFamily="34" charset="0"/>
                <a:buChar char="•"/>
                <a:defRPr/>
              </a:pPr>
              <a:r>
                <a:rPr lang="en-GB" sz="1400">
                  <a:cs typeface="Calibri" panose="020F0502020204030204" pitchFamily="34" charset="0"/>
                </a:rPr>
                <a:t>To be able to listen to and understand different opinions and perspectives and bring different opinions together to reach solutions, including presenting at senior board meetings</a:t>
              </a:r>
            </a:p>
            <a:p>
              <a:pPr marL="285750" indent="-285750">
                <a:spcAft>
                  <a:spcPts val="1200"/>
                </a:spcAft>
                <a:buFont typeface="Arial" panose="020B0604020202020204" pitchFamily="34" charset="0"/>
                <a:buChar char="•"/>
                <a:defRPr/>
              </a:pPr>
              <a:r>
                <a:rPr lang="en-GB" sz="1400">
                  <a:latin typeface="Calibri"/>
                  <a:cs typeface="Calibri"/>
                </a:rPr>
                <a:t>Acting as a subject matter expert, providing advice and guidance on all elements of your policy area of expertise to stakeholder groups (</a:t>
              </a:r>
              <a:r>
                <a:rPr lang="en-GB" sz="1400" err="1">
                  <a:latin typeface="Calibri"/>
                  <a:cs typeface="Calibri"/>
                </a:rPr>
                <a:t>e.g</a:t>
              </a:r>
              <a:r>
                <a:rPr lang="en-GB" sz="1400">
                  <a:latin typeface="Calibri"/>
                  <a:cs typeface="Calibri"/>
                </a:rPr>
                <a:t> Government Ministers, Directors, senior probation managers, trade unions, Shared Services staff) </a:t>
              </a:r>
              <a:endParaRPr lang="en-GB" sz="1400">
                <a:cs typeface="Calibri" panose="020F0502020204030204" pitchFamily="34" charset="0"/>
              </a:endParaRPr>
            </a:p>
            <a:p>
              <a:pPr marL="285750" lvl="0" indent="-285750">
                <a:spcAft>
                  <a:spcPts val="1200"/>
                </a:spcAft>
                <a:buFont typeface="Arial" panose="020B0604020202020204" pitchFamily="34" charset="0"/>
                <a:buChar char="•"/>
                <a:defRPr/>
              </a:pPr>
              <a:r>
                <a:rPr lang="en-GB" sz="1400">
                  <a:cs typeface="Calibri" panose="020F0502020204030204" pitchFamily="34" charset="0"/>
                </a:rPr>
                <a:t>Identifying best practice and developing options and recommendations based on evidence and considering the needs of stakeholders including Operations, HR, Legal, Commercial, Finance</a:t>
              </a:r>
            </a:p>
            <a:p>
              <a:pPr marL="285750" lvl="0" indent="-285750">
                <a:spcAft>
                  <a:spcPts val="1200"/>
                </a:spcAft>
                <a:buFont typeface="Arial" panose="020B0604020202020204" pitchFamily="34" charset="0"/>
                <a:buChar char="•"/>
                <a:defRPr/>
              </a:pPr>
              <a:r>
                <a:rPr lang="en-GB" sz="1400">
                  <a:cs typeface="Calibri" panose="020F0502020204030204" pitchFamily="34" charset="0"/>
                </a:rPr>
                <a:t>Line Management responsibility for Band 6 team members</a:t>
              </a:r>
              <a:endParaRPr lang="en-GB" sz="14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261610"/>
            </a:xfrm>
            <a:prstGeom prst="rect">
              <a:avLst/>
            </a:prstGeom>
            <a:noFill/>
          </p:spPr>
          <p:txBody>
            <a:bodyPr wrap="square" rtlCol="0">
              <a:spAutoFit/>
            </a:bodyPr>
            <a:lstStyle/>
            <a:p>
              <a:pPr>
                <a:spcAft>
                  <a:spcPts val="1200"/>
                </a:spcAft>
                <a:defRPr/>
              </a:pPr>
              <a:endParaRPr lang="en-GB" sz="1100"/>
            </a:p>
          </p:txBody>
        </p:sp>
      </p:grpSp>
    </p:spTree>
    <p:extLst>
      <p:ext uri="{BB962C8B-B14F-4D97-AF65-F5344CB8AC3E}">
        <p14:creationId xmlns:p14="http://schemas.microsoft.com/office/powerpoint/2010/main" val="311748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535770" y="1312042"/>
            <a:ext cx="8146113" cy="3262432"/>
            <a:chOff x="535770" y="1312042"/>
            <a:chExt cx="8146113" cy="3262432"/>
          </a:xfrm>
        </p:grpSpPr>
        <p:sp>
          <p:nvSpPr>
            <p:cNvPr id="5" name="Rectangle 4">
              <a:extLst>
                <a:ext uri="{FF2B5EF4-FFF2-40B4-BE49-F238E27FC236}">
                  <a16:creationId xmlns:a16="http://schemas.microsoft.com/office/drawing/2014/main" id="{AF511A83-E861-4373-80AC-38262F809DB4}"/>
                </a:ext>
              </a:extLst>
            </p:cNvPr>
            <p:cNvSpPr/>
            <p:nvPr/>
          </p:nvSpPr>
          <p:spPr>
            <a:xfrm>
              <a:off x="535770" y="1312042"/>
              <a:ext cx="4914166" cy="3262432"/>
            </a:xfrm>
            <a:prstGeom prst="rect">
              <a:avLst/>
            </a:prstGeom>
          </p:spPr>
          <p:txBody>
            <a:bodyPr wrap="none">
              <a:spAutoFit/>
            </a:bodyPr>
            <a:lstStyle/>
            <a:p>
              <a:pPr lvl="0">
                <a:spcAft>
                  <a:spcPts val="1200"/>
                </a:spcAft>
                <a:defRPr/>
              </a:pPr>
              <a:r>
                <a:rPr lang="en-GB" sz="1400">
                  <a:solidFill>
                    <a:srgbClr val="5B9BD5">
                      <a:lumMod val="50000"/>
                    </a:srgbClr>
                  </a:solidFill>
                  <a:latin typeface="Arial" panose="020B0604020202020204" pitchFamily="34" charset="0"/>
                  <a:cs typeface="Arial" panose="020B0604020202020204" pitchFamily="34" charset="0"/>
                </a:rPr>
                <a:t>Essential experience</a:t>
              </a:r>
            </a:p>
            <a:p>
              <a:pPr marL="285750" lvl="0" indent="-285750">
                <a:spcAft>
                  <a:spcPts val="1200"/>
                </a:spcAft>
                <a:buFont typeface="Arial" panose="020B0604020202020204" pitchFamily="34" charset="0"/>
                <a:buChar char="•"/>
                <a:defRPr/>
              </a:pPr>
              <a:r>
                <a:rPr lang="en-GB" sz="1400">
                  <a:cs typeface="Calibri" panose="020F0502020204030204" pitchFamily="34" charset="0"/>
                </a:rPr>
                <a:t>Excellent written skills </a:t>
              </a:r>
            </a:p>
            <a:p>
              <a:pPr marL="285750" lvl="0" indent="-285750">
                <a:spcAft>
                  <a:spcPts val="1200"/>
                </a:spcAft>
                <a:buFont typeface="Arial" panose="020B0604020202020204" pitchFamily="34" charset="0"/>
                <a:buChar char="•"/>
                <a:defRPr/>
              </a:pPr>
              <a:r>
                <a:rPr lang="en-GB" sz="1400">
                  <a:cs typeface="Calibri" panose="020F0502020204030204" pitchFamily="34" charset="0"/>
                </a:rPr>
                <a:t>Excellent analytical skills </a:t>
              </a:r>
            </a:p>
            <a:p>
              <a:pPr marL="285750" lvl="0" indent="-285750">
                <a:spcAft>
                  <a:spcPts val="1200"/>
                </a:spcAft>
                <a:buFont typeface="Arial" panose="020B0604020202020204" pitchFamily="34" charset="0"/>
                <a:buChar char="•"/>
                <a:defRPr/>
              </a:pPr>
              <a:r>
                <a:rPr lang="en-GB" sz="1400">
                  <a:cs typeface="Calibri" panose="020F0502020204030204" pitchFamily="34" charset="0"/>
                </a:rPr>
                <a:t>Experience of policy development </a:t>
              </a:r>
            </a:p>
            <a:p>
              <a:pPr marL="285750" lvl="0" indent="-285750">
                <a:spcAft>
                  <a:spcPts val="1200"/>
                </a:spcAft>
                <a:buFont typeface="Arial" panose="020B0604020202020204" pitchFamily="34" charset="0"/>
                <a:buChar char="•"/>
                <a:defRPr/>
              </a:pPr>
              <a:r>
                <a:rPr lang="en-GB" sz="1400">
                  <a:cs typeface="Calibri" panose="020F0502020204030204" pitchFamily="34" charset="0"/>
                </a:rPr>
                <a:t>Data analysis skills </a:t>
              </a:r>
            </a:p>
            <a:p>
              <a:pPr marL="285750" lvl="0" indent="-285750">
                <a:spcAft>
                  <a:spcPts val="1200"/>
                </a:spcAft>
                <a:buFont typeface="Arial" panose="020B0604020202020204" pitchFamily="34" charset="0"/>
                <a:buChar char="•"/>
                <a:defRPr/>
              </a:pPr>
              <a:r>
                <a:rPr lang="en-GB" sz="1400">
                  <a:cs typeface="Calibri" panose="020F0502020204030204" pitchFamily="34" charset="0"/>
                </a:rPr>
                <a:t>Excellent communication and stakeholder management skills</a:t>
              </a:r>
            </a:p>
            <a:p>
              <a:pPr marL="285750" lvl="0" indent="-285750">
                <a:spcAft>
                  <a:spcPts val="1200"/>
                </a:spcAft>
                <a:buFont typeface="Arial" panose="020B0604020202020204" pitchFamily="34" charset="0"/>
                <a:buChar char="•"/>
                <a:defRPr/>
              </a:pPr>
              <a:r>
                <a:rPr lang="en-GB" sz="1400">
                  <a:cs typeface="Calibri" panose="020F0502020204030204" pitchFamily="34" charset="0"/>
                </a:rPr>
                <a:t>Excellent organisational and prioritisation skills</a:t>
              </a:r>
            </a:p>
            <a:p>
              <a:pPr lvl="0">
                <a:spcAft>
                  <a:spcPts val="1200"/>
                </a:spcAft>
                <a:defRPr/>
              </a:pPr>
              <a:endParaRPr lang="en-GB" sz="1400">
                <a:solidFill>
                  <a:srgbClr val="5B9BD5">
                    <a:lumMod val="50000"/>
                  </a:srgbClr>
                </a:solidFill>
                <a:latin typeface="Arial" panose="020B0604020202020204" pitchFamily="34" charset="0"/>
                <a:cs typeface="Arial" panose="020B0604020202020204" pitchFamily="34" charset="0"/>
              </a:endParaRPr>
            </a:p>
            <a:p>
              <a:pPr lvl="0">
                <a:spcAft>
                  <a:spcPts val="1200"/>
                </a:spcAft>
                <a:defRPr/>
              </a:pPr>
              <a:endParaRPr lang="en-GB" sz="1400">
                <a:solidFill>
                  <a:srgbClr val="5B9BD5">
                    <a:lumMod val="50000"/>
                  </a:srgb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261610"/>
            </a:xfrm>
            <a:prstGeom prst="rect">
              <a:avLst/>
            </a:prstGeom>
            <a:noFill/>
          </p:spPr>
          <p:txBody>
            <a:bodyPr wrap="square" rtlCol="0">
              <a:spAutoFit/>
            </a:bodyPr>
            <a:lstStyle/>
            <a:p>
              <a:pPr>
                <a:spcAft>
                  <a:spcPts val="1200"/>
                </a:spcAft>
                <a:defRPr/>
              </a:pPr>
              <a:endParaRPr lang="en-GB" sz="1100" b="1"/>
            </a:p>
          </p:txBody>
        </p:sp>
      </p:grpSp>
    </p:spTree>
    <p:extLst>
      <p:ext uri="{BB962C8B-B14F-4D97-AF65-F5344CB8AC3E}">
        <p14:creationId xmlns:p14="http://schemas.microsoft.com/office/powerpoint/2010/main" val="254700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541695" y="1279160"/>
            <a:ext cx="7905331" cy="4616648"/>
            <a:chOff x="518003" y="1397866"/>
            <a:chExt cx="7905331" cy="4616648"/>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65457"/>
            </a:xfrm>
            <a:prstGeom prst="rect">
              <a:avLst/>
            </a:prstGeom>
          </p:spPr>
          <p:txBody>
            <a:bodyPr wrap="square" numCol="1">
              <a:spAutoFit/>
            </a:bodyPr>
            <a:lstStyle/>
            <a:p>
              <a:pPr>
                <a:lnSpc>
                  <a:spcPct val="107000"/>
                </a:lnSpc>
                <a:spcAft>
                  <a:spcPts val="600"/>
                </a:spcAft>
              </a:pPr>
              <a:endParaRPr lang="en-GB" sz="110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18003" y="1397866"/>
              <a:ext cx="7718907" cy="4616648"/>
            </a:xfrm>
            <a:prstGeom prst="rect">
              <a:avLst/>
            </a:prstGeom>
            <a:noFill/>
          </p:spPr>
          <p:txBody>
            <a:bodyPr wrap="square" lIns="91440" tIns="45720" rIns="91440" bIns="45720" rtlCol="0" anchor="t">
              <a:spAutoFit/>
            </a:bodyPr>
            <a:lstStyle/>
            <a:p>
              <a:r>
                <a:rPr lang="en-GB" sz="1400" dirty="0">
                  <a:solidFill>
                    <a:schemeClr val="accent1">
                      <a:lumMod val="50000"/>
                    </a:schemeClr>
                  </a:solidFill>
                  <a:latin typeface="Arial"/>
                  <a:cs typeface="Arial"/>
                </a:rPr>
                <a:t>Application Process</a:t>
              </a:r>
            </a:p>
            <a:p>
              <a:endParaRPr lang="en-GB" sz="1400">
                <a:cs typeface="Calibri" panose="020F0502020204030204" pitchFamily="34" charset="0"/>
              </a:endParaRPr>
            </a:p>
            <a:p>
              <a:r>
                <a:rPr lang="en-GB" sz="1400" dirty="0">
                  <a:latin typeface="Calibri"/>
                  <a:cs typeface="Calibri"/>
                </a:rPr>
                <a:t>You will be asked to provide evidence against three of the Civil Service behaviours:</a:t>
              </a:r>
            </a:p>
            <a:p>
              <a:pPr marL="285750" indent="-285750">
                <a:buFont typeface="Arial" panose="020B0604020202020204" pitchFamily="34" charset="0"/>
                <a:buChar char="•"/>
              </a:pPr>
              <a:r>
                <a:rPr lang="en-GB" sz="1400" dirty="0">
                  <a:latin typeface="Calibri"/>
                  <a:cs typeface="Calibri"/>
                </a:rPr>
                <a:t>Changing &amp; Improving</a:t>
              </a:r>
            </a:p>
            <a:p>
              <a:pPr marL="285750" indent="-285750">
                <a:buFont typeface="Arial" panose="020B0604020202020204" pitchFamily="34" charset="0"/>
                <a:buChar char="•"/>
              </a:pPr>
              <a:r>
                <a:rPr lang="en-GB" sz="1400" dirty="0">
                  <a:latin typeface="Calibri"/>
                  <a:cs typeface="Calibri"/>
                </a:rPr>
                <a:t>Communicating &amp; Influencing</a:t>
              </a:r>
            </a:p>
            <a:p>
              <a:pPr marL="285750" indent="-285750">
                <a:buFont typeface="Arial" panose="020B0604020202020204" pitchFamily="34" charset="0"/>
                <a:buChar char="•"/>
              </a:pPr>
              <a:r>
                <a:rPr lang="en-GB" sz="1400" dirty="0">
                  <a:latin typeface="Calibri"/>
                  <a:cs typeface="Calibri"/>
                </a:rPr>
                <a:t>Delivering at Pace</a:t>
              </a:r>
            </a:p>
            <a:p>
              <a:endParaRPr lang="en-GB" sz="1400">
                <a:cs typeface="Calibri" panose="020F0502020204030204" pitchFamily="34" charset="0"/>
              </a:endParaRPr>
            </a:p>
            <a:p>
              <a:r>
                <a:rPr lang="en-GB" sz="1400" dirty="0">
                  <a:latin typeface="Calibri"/>
                  <a:cs typeface="Calibri"/>
                </a:rPr>
                <a:t>Should there be a high number of applications, an initial shift shall be carried out against the lead behaviour; </a:t>
              </a:r>
              <a:r>
                <a:rPr lang="en-GB" sz="1400" b="1" dirty="0">
                  <a:latin typeface="Calibri"/>
                  <a:cs typeface="Calibri"/>
                </a:rPr>
                <a:t>Communicating and Influencing</a:t>
              </a:r>
              <a:endParaRPr lang="en-GB" sz="1400" dirty="0">
                <a:cs typeface="Calibri" panose="020F0502020204030204" pitchFamily="34" charset="0"/>
              </a:endParaRPr>
            </a:p>
            <a:p>
              <a:endParaRPr lang="en-GB" sz="1400">
                <a:cs typeface="Calibri" panose="020F0502020204030204" pitchFamily="34" charset="0"/>
              </a:endParaRPr>
            </a:p>
            <a:p>
              <a:r>
                <a:rPr lang="en-GB" sz="1400" dirty="0">
                  <a:solidFill>
                    <a:schemeClr val="accent1">
                      <a:lumMod val="50000"/>
                    </a:schemeClr>
                  </a:solidFill>
                  <a:latin typeface="Arial"/>
                  <a:cs typeface="Arial"/>
                </a:rPr>
                <a:t>Structure of interview </a:t>
              </a:r>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sz="1400">
                <a:cs typeface="Calibri" panose="020F0502020204030204" pitchFamily="34" charset="0"/>
              </a:endParaRPr>
            </a:p>
            <a:p>
              <a:r>
                <a:rPr lang="en-GB" sz="1400" dirty="0">
                  <a:latin typeface="Calibri"/>
                  <a:cs typeface="Calibri"/>
                </a:rPr>
                <a:t>Successful candidates will then be invited for interview and the interviews will take place remotely on MS Teams.  The interview will be comprised of three parts;</a:t>
              </a:r>
              <a:r>
                <a:rPr lang="en-GB" sz="1400" b="1" dirty="0">
                  <a:latin typeface="Calibri"/>
                  <a:cs typeface="Calibri"/>
                </a:rPr>
                <a:t> </a:t>
              </a:r>
              <a:r>
                <a:rPr lang="en-GB" sz="1400" dirty="0">
                  <a:latin typeface="Calibri"/>
                  <a:cs typeface="Calibri"/>
                </a:rPr>
                <a:t>a five-minute presentation; behaviour-based questions and strength-based questions.  Feedback will only be given to candidates who attend an interview. </a:t>
              </a:r>
              <a:endParaRPr lang="en-GB" sz="1400" dirty="0">
                <a:cs typeface="Calibri" panose="020F0502020204030204" pitchFamily="34" charset="0"/>
              </a:endParaRPr>
            </a:p>
            <a:p>
              <a:endParaRPr lang="en-GB" sz="1400">
                <a:cs typeface="Calibri" panose="020F0502020204030204" pitchFamily="34" charset="0"/>
              </a:endParaRPr>
            </a:p>
            <a:p>
              <a:r>
                <a:rPr lang="en-GB" sz="1400" dirty="0">
                  <a:latin typeface="Calibri"/>
                  <a:cs typeface="Calibri"/>
                </a:rPr>
                <a:t>Please note, the question the presentation should focus on is 'What challenges do you see facing probation workforce in next 12 months?'</a:t>
              </a:r>
            </a:p>
            <a:p>
              <a:endParaRPr lang="en-GB" sz="1400">
                <a:solidFill>
                  <a:schemeClr val="accent1">
                    <a:lumMod val="50000"/>
                  </a:schemeClr>
                </a:solidFill>
                <a:latin typeface="Arial" panose="020B0604020202020204" pitchFamily="34" charset="0"/>
                <a:cs typeface="Arial" panose="020B0604020202020204" pitchFamily="34" charset="0"/>
              </a:endParaRPr>
            </a:p>
            <a:p>
              <a:endParaRPr lang="en-GB" sz="1400">
                <a:solidFill>
                  <a:schemeClr val="accent1">
                    <a:lumMod val="50000"/>
                  </a:schemeClr>
                </a:solidFill>
                <a:latin typeface="Arial" panose="020B0604020202020204" pitchFamily="34" charset="0"/>
                <a:cs typeface="Arial" panose="020B0604020202020204" pitchFamily="34" charset="0"/>
              </a:endParaRP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8069322" y="5637106"/>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grpSp>
    </p:spTree>
    <p:extLst>
      <p:ext uri="{BB962C8B-B14F-4D97-AF65-F5344CB8AC3E}">
        <p14:creationId xmlns:p14="http://schemas.microsoft.com/office/powerpoint/2010/main" val="141843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0"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1"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2"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3"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Closing Data</a:t>
            </a:r>
          </a:p>
        </p:txBody>
      </p:sp>
      <p:sp>
        <p:nvSpPr>
          <p:cNvPr id="33" name="Rectangle 32">
            <a:hlinkClick r:id="rId14"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5"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3185487"/>
          </a:xfrm>
          <a:prstGeom prst="rect">
            <a:avLst/>
          </a:prstGeom>
        </p:spPr>
        <p:txBody>
          <a:bodyPr wrap="square">
            <a:spAutoFit/>
          </a:bodyPr>
          <a:lstStyle/>
          <a:p>
            <a:pPr>
              <a:spcAft>
                <a:spcPts val="1800"/>
              </a:spcAft>
            </a:pPr>
            <a:r>
              <a:rPr lang="en-GB" altLang="en-US" sz="1200"/>
              <a:t>To apply for this post please apply through the </a:t>
            </a:r>
            <a:r>
              <a:rPr lang="en-GB" altLang="en-US" sz="1200">
                <a:hlinkClick r:id="rId16"/>
              </a:rPr>
              <a:t>Civil Service Jobs website</a:t>
            </a:r>
            <a:r>
              <a:rPr lang="en-GB" altLang="en-US" sz="1200"/>
              <a:t> or directly through </a:t>
            </a:r>
            <a:r>
              <a:rPr lang="en-GB" altLang="en-US" sz="1200">
                <a:hlinkClick r:id="rId17"/>
              </a:rPr>
              <a:t>MoJ external Jobs</a:t>
            </a:r>
            <a:r>
              <a:rPr lang="en-GB" altLang="en-US" sz="1200"/>
              <a:t>. </a:t>
            </a:r>
          </a:p>
          <a:p>
            <a:pPr>
              <a:spcAft>
                <a:spcPts val="1800"/>
              </a:spcAft>
            </a:pPr>
            <a:r>
              <a:rPr lang="en-GB" altLang="en-US" sz="1200"/>
              <a:t>Once you have completed some basic personal details you will be invited to provide evidence of how you meet behavioural competencies.</a:t>
            </a:r>
          </a:p>
          <a:p>
            <a:pPr>
              <a:spcAft>
                <a:spcPts val="1800"/>
              </a:spcAft>
            </a:pPr>
            <a:r>
              <a:rPr lang="en-GB" altLang="en-US" sz="120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a:t>NB: we will sift against the first competency question if we receive a high number of applications.  In your responses you should briefly introduce the </a:t>
            </a:r>
            <a:r>
              <a:rPr lang="en-GB" altLang="en-US" sz="1200" b="1"/>
              <a:t>context</a:t>
            </a:r>
            <a:r>
              <a:rPr lang="en-GB" altLang="en-US" sz="1200"/>
              <a:t>, but focus the majority of your word allocation to describe the </a:t>
            </a:r>
            <a:r>
              <a:rPr lang="en-GB" altLang="en-US" sz="1200" b="1"/>
              <a:t>actions</a:t>
            </a:r>
            <a:r>
              <a:rPr lang="en-GB" altLang="en-US" sz="1200"/>
              <a:t> you took, with a short conclusion describing the result. If your application progresses to a full sift, all competencies will then be considered. </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146439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a:t>Selection for appointment to the Civil Service is on merit, on the basis of fair and open competition, as outlined in the Civil Service Commission’s </a:t>
            </a:r>
            <a:r>
              <a:rPr lang="en-GB" altLang="en-US" sz="1200">
                <a:hlinkClick r:id="rId16"/>
              </a:rPr>
              <a:t>Recruitment Principles.</a:t>
            </a:r>
            <a:endParaRPr lang="en-GB" altLang="en-US" sz="120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182917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9"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2631490"/>
          </a:xfrm>
          <a:prstGeom prst="rect">
            <a:avLst/>
          </a:prstGeom>
        </p:spPr>
        <p:txBody>
          <a:bodyPr wrap="square">
            <a:spAutoFit/>
          </a:bodyPr>
          <a:lstStyle/>
          <a:p>
            <a:pPr>
              <a:spcAft>
                <a:spcPts val="1800"/>
              </a:spcAft>
            </a:pPr>
            <a:r>
              <a:rPr lang="en-GB" altLang="en-US" sz="1200"/>
              <a:t>The Probation Workforce Programme PMO will manage the recruitment process in conjunction with our Shared Service Centre (SSCL) and can be contacted through SSCL.</a:t>
            </a:r>
          </a:p>
          <a:p>
            <a:pPr>
              <a:spcAft>
                <a:spcPts val="1800"/>
              </a:spcAft>
            </a:pPr>
            <a:r>
              <a:rPr lang="en-GB" altLang="en-US" sz="1200"/>
              <a:t>Applications will be sifted to select those demonstrating the best fit with the post.  The short list candidates will be invited to an interview. It will assess both what candidates are good at but also how they do it. </a:t>
            </a:r>
          </a:p>
          <a:p>
            <a:pPr>
              <a:spcAft>
                <a:spcPts val="1800"/>
              </a:spcAft>
            </a:pPr>
            <a:r>
              <a:rPr lang="en-GB" altLang="en-US" sz="1200"/>
              <a:t>The panel interview will be held in virtually via Ms Teams. You will be advised of these details and of the format in advance of the interview. </a:t>
            </a:r>
          </a:p>
          <a:p>
            <a:pPr>
              <a:spcAft>
                <a:spcPts val="1800"/>
              </a:spcAft>
            </a:pPr>
            <a:r>
              <a:rPr lang="en-GB" altLang="en-US" sz="120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197178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461665"/>
          </a:xfrm>
          <a:prstGeom prst="rect">
            <a:avLst/>
          </a:prstGeom>
        </p:spPr>
        <p:txBody>
          <a:bodyPr wrap="square">
            <a:spAutoFit/>
          </a:bodyPr>
          <a:lstStyle/>
          <a:p>
            <a:pPr>
              <a:spcAft>
                <a:spcPts val="1800"/>
              </a:spcAft>
            </a:pPr>
            <a:r>
              <a:rPr lang="en-GB" altLang="en-US" sz="1200"/>
              <a:t>All interviews are currently taking place on MS Teams. You will be sent an MS Teams link prior to your interview date. </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414019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208966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704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a:t>You must submit your application by the closing date as stated in the advert</a:t>
            </a:r>
          </a:p>
          <a:p>
            <a:pPr>
              <a:spcAft>
                <a:spcPts val="1800"/>
              </a:spcAft>
            </a:pPr>
            <a:r>
              <a:rPr lang="en-GB" altLang="en-US" sz="120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379798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86501"/>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4803339" cy="830997"/>
          </a:xfrm>
          <a:prstGeom prst="rect">
            <a:avLst/>
          </a:prstGeom>
        </p:spPr>
        <p:txBody>
          <a:bodyPr wrap="square" lIns="91440" tIns="45720" rIns="91440" bIns="45720" anchor="t">
            <a:spAutoFit/>
          </a:bodyPr>
          <a:lstStyle/>
          <a:p>
            <a:pPr>
              <a:spcAft>
                <a:spcPts val="1800"/>
              </a:spcAft>
            </a:pPr>
            <a:r>
              <a:rPr lang="en-GB" altLang="en-US" sz="1200" dirty="0">
                <a:latin typeface="Calibri"/>
                <a:cs typeface="Calibri"/>
              </a:rPr>
              <a:t>If you wish to receive a hard copy of the information, or in an alternative format e.g. Audio, Braille or large font then please contact MoJ Recruitment &amp; Vetting Enquiries at </a:t>
            </a:r>
            <a:r>
              <a:rPr lang="en-GB" sz="1200" dirty="0">
                <a:latin typeface="Calibri"/>
                <a:cs typeface="Calibri"/>
                <a:hlinkClick r:id="rId16"/>
              </a:rPr>
              <a:t>MoJ-recruitment-vetting-enquiries@gov.sscl.com</a:t>
            </a:r>
            <a:endParaRPr lang="en-GB" altLang="en-US" sz="1200"/>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380269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4"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6"/>
          <a:srcRect l="13345" t="1082" r="18957"/>
          <a:stretch/>
        </p:blipFill>
        <p:spPr>
          <a:xfrm>
            <a:off x="3320986" y="3429000"/>
            <a:ext cx="2581339" cy="2342971"/>
          </a:xfrm>
          <a:prstGeom prst="rect">
            <a:avLst/>
          </a:prstGeom>
        </p:spPr>
      </p:pic>
      <p:pic>
        <p:nvPicPr>
          <p:cNvPr id="2" name="Picture 1">
            <a:hlinkClick r:id="rId7"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8"/>
          <a:srcRect l="11505" r="18310" b="1505"/>
          <a:stretch/>
        </p:blipFill>
        <p:spPr>
          <a:xfrm>
            <a:off x="574610" y="3429000"/>
            <a:ext cx="2581339" cy="2342971"/>
          </a:xfrm>
          <a:prstGeom prst="rect">
            <a:avLst/>
          </a:prstGeom>
        </p:spPr>
      </p:pic>
      <p:pic>
        <p:nvPicPr>
          <p:cNvPr id="32" name="Picture 31">
            <a:hlinkClick r:id="rId9"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0">
            <a:extLst>
              <a:ext uri="{28A0092B-C50C-407E-A947-70E740481C1C}">
                <a14:useLocalDpi xmlns:a14="http://schemas.microsoft.com/office/drawing/2010/main" val="0"/>
              </a:ext>
            </a:extLst>
          </a:blip>
          <a:srcRect l="21791" r="23927" b="25515"/>
          <a:stretch/>
        </p:blipFill>
        <p:spPr>
          <a:xfrm>
            <a:off x="6254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9"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latin typeface="Arial" panose="020B0604020202020204" pitchFamily="34" charset="0"/>
              <a:cs typeface="Arial" panose="020B0604020202020204" pitchFamily="34" charset="0"/>
            </a:endParaRPr>
          </a:p>
        </p:txBody>
      </p:sp>
      <p:sp>
        <p:nvSpPr>
          <p:cNvPr id="33" name="TextBox 32">
            <a:hlinkClick r:id="rId9"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a:solidFill>
                  <a:schemeClr val="bg1"/>
                </a:solidFill>
                <a:latin typeface="Arial" panose="020B0604020202020204" pitchFamily="34" charset="0"/>
                <a:cs typeface="Arial" panose="020B0604020202020204" pitchFamily="34" charset="0"/>
              </a:rPr>
              <a:t>Welcome</a:t>
            </a:r>
          </a:p>
        </p:txBody>
      </p:sp>
      <p:pic>
        <p:nvPicPr>
          <p:cNvPr id="35" name="Picture 34">
            <a:hlinkClick r:id="rId11"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1"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latin typeface="Arial" panose="020B0604020202020204" pitchFamily="34" charset="0"/>
              <a:cs typeface="Arial" panose="020B0604020202020204" pitchFamily="34" charset="0"/>
            </a:endParaRPr>
          </a:p>
        </p:txBody>
      </p:sp>
      <p:sp>
        <p:nvSpPr>
          <p:cNvPr id="37" name="TextBox 36">
            <a:hlinkClick r:id="rId11"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7"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latin typeface="Arial" panose="020B0604020202020204" pitchFamily="34" charset="0"/>
              <a:cs typeface="Arial" panose="020B0604020202020204" pitchFamily="34" charset="0"/>
            </a:endParaRPr>
          </a:p>
        </p:txBody>
      </p:sp>
      <p:sp>
        <p:nvSpPr>
          <p:cNvPr id="43" name="TextBox 42">
            <a:hlinkClick r:id="rId7"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4"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latin typeface="Arial" panose="020B0604020202020204" pitchFamily="34" charset="0"/>
              <a:cs typeface="Arial" panose="020B0604020202020204" pitchFamily="34" charset="0"/>
            </a:endParaRPr>
          </a:p>
        </p:txBody>
      </p:sp>
      <p:sp>
        <p:nvSpPr>
          <p:cNvPr id="46" name="TextBox 45">
            <a:hlinkClick r:id="rId4"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a:t>If you have any questions about the role or would like to discuss the post further, contact the Probation Workforce PMO at </a:t>
            </a:r>
            <a:r>
              <a:rPr lang="en-GB" altLang="en-US" sz="1200">
                <a:hlinkClick r:id="rId16"/>
              </a:rPr>
              <a:t>probationworkforcePMO@justice.gov.uk</a:t>
            </a:r>
            <a:r>
              <a:rPr lang="en-GB" altLang="en-US" sz="120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Recruitment Process</a:t>
            </a:r>
          </a:p>
        </p:txBody>
      </p:sp>
    </p:spTree>
    <p:extLst>
      <p:ext uri="{BB962C8B-B14F-4D97-AF65-F5344CB8AC3E}">
        <p14:creationId xmlns:p14="http://schemas.microsoft.com/office/powerpoint/2010/main" val="229860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Indicative Timeline</a:t>
            </a:r>
          </a:p>
        </p:txBody>
      </p:sp>
      <p:sp>
        <p:nvSpPr>
          <p:cNvPr id="79" name="Rectangle 2">
            <a:extLst>
              <a:ext uri="{FF2B5EF4-FFF2-40B4-BE49-F238E27FC236}">
                <a16:creationId xmlns:a16="http://schemas.microsoft.com/office/drawing/2014/main" id="{364376E2-CDAE-4CEE-B319-9F19716642FB}"/>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4" name="Rectangle 1">
            <a:extLst>
              <a:ext uri="{FF2B5EF4-FFF2-40B4-BE49-F238E27FC236}">
                <a16:creationId xmlns:a16="http://schemas.microsoft.com/office/drawing/2014/main" id="{60C40D11-0474-45D8-A0A8-478C3C3B897C}"/>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5" name="Rectangle 2">
            <a:extLst>
              <a:ext uri="{FF2B5EF4-FFF2-40B4-BE49-F238E27FC236}">
                <a16:creationId xmlns:a16="http://schemas.microsoft.com/office/drawing/2014/main" id="{BF896379-07B7-408E-99C4-9ED9603DE9F7}"/>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6" name="Rectangle 3">
            <a:extLst>
              <a:ext uri="{FF2B5EF4-FFF2-40B4-BE49-F238E27FC236}">
                <a16:creationId xmlns:a16="http://schemas.microsoft.com/office/drawing/2014/main" id="{0259E35C-5C99-4398-A98B-C72D67688379}"/>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7" name="Rectangle 4">
            <a:extLst>
              <a:ext uri="{FF2B5EF4-FFF2-40B4-BE49-F238E27FC236}">
                <a16:creationId xmlns:a16="http://schemas.microsoft.com/office/drawing/2014/main" id="{2284569F-176D-4748-8523-96350FB27A2B}"/>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8" name="Rectangle 5">
            <a:extLst>
              <a:ext uri="{FF2B5EF4-FFF2-40B4-BE49-F238E27FC236}">
                <a16:creationId xmlns:a16="http://schemas.microsoft.com/office/drawing/2014/main" id="{747FE5CA-A344-4D5C-BA90-6D4BDABEC1F3}"/>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09" name="Marker 5">
            <a:extLst>
              <a:ext uri="{FF2B5EF4-FFF2-40B4-BE49-F238E27FC236}">
                <a16:creationId xmlns:a16="http://schemas.microsoft.com/office/drawing/2014/main" id="{89A8ECAC-46EB-4E06-B2F1-6815D8E72036}"/>
              </a:ext>
            </a:extLst>
          </p:cNvPr>
          <p:cNvGrpSpPr/>
          <p:nvPr/>
        </p:nvGrpSpPr>
        <p:grpSpPr>
          <a:xfrm>
            <a:off x="2524736" y="3315560"/>
            <a:ext cx="455750" cy="435086"/>
            <a:chOff x="3064244" y="3659540"/>
            <a:chExt cx="540000" cy="540000"/>
          </a:xfrm>
        </p:grpSpPr>
        <p:sp>
          <p:nvSpPr>
            <p:cNvPr id="110" name="Oval 7">
              <a:extLst>
                <a:ext uri="{FF2B5EF4-FFF2-40B4-BE49-F238E27FC236}">
                  <a16:creationId xmlns:a16="http://schemas.microsoft.com/office/drawing/2014/main" id="{3D0B05D0-599D-4243-A157-24141124E323}"/>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1" name="Oval 8">
              <a:extLst>
                <a:ext uri="{FF2B5EF4-FFF2-40B4-BE49-F238E27FC236}">
                  <a16:creationId xmlns:a16="http://schemas.microsoft.com/office/drawing/2014/main" id="{B19454A0-D530-4C26-804F-F5AC91EE23BE}"/>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grpSp>
        <p:nvGrpSpPr>
          <p:cNvPr id="112" name="Marker 4">
            <a:extLst>
              <a:ext uri="{FF2B5EF4-FFF2-40B4-BE49-F238E27FC236}">
                <a16:creationId xmlns:a16="http://schemas.microsoft.com/office/drawing/2014/main" id="{29BE8AF6-D271-4FF0-98AF-16F35FDA7AB3}"/>
              </a:ext>
            </a:extLst>
          </p:cNvPr>
          <p:cNvGrpSpPr/>
          <p:nvPr/>
        </p:nvGrpSpPr>
        <p:grpSpPr>
          <a:xfrm>
            <a:off x="3936067" y="3328219"/>
            <a:ext cx="455750" cy="435086"/>
            <a:chOff x="4504969" y="3665239"/>
            <a:chExt cx="540000" cy="540000"/>
          </a:xfrm>
        </p:grpSpPr>
        <p:sp>
          <p:nvSpPr>
            <p:cNvPr id="113" name="Oval 9">
              <a:extLst>
                <a:ext uri="{FF2B5EF4-FFF2-40B4-BE49-F238E27FC236}">
                  <a16:creationId xmlns:a16="http://schemas.microsoft.com/office/drawing/2014/main" id="{A920184E-46D6-4585-ABFE-4BFBD02E4583}"/>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4" name="Oval 10">
              <a:extLst>
                <a:ext uri="{FF2B5EF4-FFF2-40B4-BE49-F238E27FC236}">
                  <a16:creationId xmlns:a16="http://schemas.microsoft.com/office/drawing/2014/main" id="{5C9CDD90-803A-443E-AD37-5784D3E2A895}"/>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grpSp>
        <p:nvGrpSpPr>
          <p:cNvPr id="115" name="Marker 3">
            <a:extLst>
              <a:ext uri="{FF2B5EF4-FFF2-40B4-BE49-F238E27FC236}">
                <a16:creationId xmlns:a16="http://schemas.microsoft.com/office/drawing/2014/main" id="{22F9B813-F61E-4735-8731-4EEB1764686D}"/>
              </a:ext>
            </a:extLst>
          </p:cNvPr>
          <p:cNvGrpSpPr/>
          <p:nvPr/>
        </p:nvGrpSpPr>
        <p:grpSpPr>
          <a:xfrm>
            <a:off x="5179208" y="3313685"/>
            <a:ext cx="455750" cy="435086"/>
            <a:chOff x="5945694" y="3670938"/>
            <a:chExt cx="540000" cy="540000"/>
          </a:xfrm>
        </p:grpSpPr>
        <p:sp>
          <p:nvSpPr>
            <p:cNvPr id="116" name="Oval 11">
              <a:extLst>
                <a:ext uri="{FF2B5EF4-FFF2-40B4-BE49-F238E27FC236}">
                  <a16:creationId xmlns:a16="http://schemas.microsoft.com/office/drawing/2014/main" id="{ABDD2F68-278F-4A27-B364-012FF02A0329}"/>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7" name="Oval 12">
              <a:extLst>
                <a:ext uri="{FF2B5EF4-FFF2-40B4-BE49-F238E27FC236}">
                  <a16:creationId xmlns:a16="http://schemas.microsoft.com/office/drawing/2014/main" id="{B182260F-3EC4-46AE-BE7A-8EBF6A62E6FA}"/>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grpSp>
        <p:nvGrpSpPr>
          <p:cNvPr id="118" name="Marker 2">
            <a:extLst>
              <a:ext uri="{FF2B5EF4-FFF2-40B4-BE49-F238E27FC236}">
                <a16:creationId xmlns:a16="http://schemas.microsoft.com/office/drawing/2014/main" id="{A6E299A1-533D-4FCE-BD98-C744086B0E2E}"/>
              </a:ext>
            </a:extLst>
          </p:cNvPr>
          <p:cNvGrpSpPr/>
          <p:nvPr/>
        </p:nvGrpSpPr>
        <p:grpSpPr>
          <a:xfrm>
            <a:off x="6523546" y="3319086"/>
            <a:ext cx="455750" cy="435086"/>
            <a:chOff x="8984481" y="3676637"/>
            <a:chExt cx="540000" cy="540000"/>
          </a:xfrm>
        </p:grpSpPr>
        <p:sp>
          <p:nvSpPr>
            <p:cNvPr id="119" name="Oval 13">
              <a:extLst>
                <a:ext uri="{FF2B5EF4-FFF2-40B4-BE49-F238E27FC236}">
                  <a16:creationId xmlns:a16="http://schemas.microsoft.com/office/drawing/2014/main" id="{41B1F626-6075-49FB-8C56-E3D1D90109A3}"/>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0" name="Oval 14">
              <a:extLst>
                <a:ext uri="{FF2B5EF4-FFF2-40B4-BE49-F238E27FC236}">
                  <a16:creationId xmlns:a16="http://schemas.microsoft.com/office/drawing/2014/main" id="{C35B34EA-B7EF-49D5-B10E-5C48247B7DFF}"/>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sp>
        <p:nvSpPr>
          <p:cNvPr id="123" name="TextBox 122">
            <a:extLst>
              <a:ext uri="{FF2B5EF4-FFF2-40B4-BE49-F238E27FC236}">
                <a16:creationId xmlns:a16="http://schemas.microsoft.com/office/drawing/2014/main" id="{4FA5E3ED-FDDB-4B87-825E-38B70B55A69A}"/>
              </a:ext>
            </a:extLst>
          </p:cNvPr>
          <p:cNvSpPr txBox="1"/>
          <p:nvPr/>
        </p:nvSpPr>
        <p:spPr>
          <a:xfrm>
            <a:off x="3043822" y="3926741"/>
            <a:ext cx="2373940" cy="338554"/>
          </a:xfrm>
          <a:prstGeom prst="rect">
            <a:avLst/>
          </a:prstGeom>
          <a:noFill/>
        </p:spPr>
        <p:txBody>
          <a:bodyPr wrap="square" lIns="91440" tIns="45720" rIns="91440" bIns="45720" rtlCol="0" anchor="t">
            <a:spAutoFit/>
          </a:bodyPr>
          <a:lstStyle/>
          <a:p>
            <a:pPr algn="ctr"/>
            <a:r>
              <a:rPr lang="en-GB" altLang="ko-KR" sz="1600" b="1" dirty="0">
                <a:solidFill>
                  <a:schemeClr val="tx1">
                    <a:lumMod val="75000"/>
                    <a:lumOff val="25000"/>
                  </a:schemeClr>
                </a:solidFill>
                <a:latin typeface="Calibri"/>
                <a:ea typeface="맑은 고딕"/>
                <a:cs typeface="Arial"/>
              </a:rPr>
              <a:t>Est. WC 12th Sept</a:t>
            </a:r>
            <a:endParaRPr lang="en-GB" altLang="ko-KR" sz="1600" b="1" dirty="0">
              <a:solidFill>
                <a:schemeClr val="tx1">
                  <a:lumMod val="75000"/>
                  <a:lumOff val="25000"/>
                </a:schemeClr>
              </a:solidFill>
              <a:ea typeface="맑은 고딕"/>
              <a:cs typeface="Arial" pitchFamily="34" charset="0"/>
            </a:endParaRPr>
          </a:p>
        </p:txBody>
      </p:sp>
      <p:grpSp>
        <p:nvGrpSpPr>
          <p:cNvPr id="125" name="Group 124">
            <a:extLst>
              <a:ext uri="{FF2B5EF4-FFF2-40B4-BE49-F238E27FC236}">
                <a16:creationId xmlns:a16="http://schemas.microsoft.com/office/drawing/2014/main" id="{4C6343C4-A287-4317-8097-D07F6DAEE594}"/>
              </a:ext>
            </a:extLst>
          </p:cNvPr>
          <p:cNvGrpSpPr/>
          <p:nvPr/>
        </p:nvGrpSpPr>
        <p:grpSpPr>
          <a:xfrm>
            <a:off x="4192189" y="1202996"/>
            <a:ext cx="2113397" cy="1669620"/>
            <a:chOff x="3151553" y="1802164"/>
            <a:chExt cx="1609254" cy="1531320"/>
          </a:xfrm>
        </p:grpSpPr>
        <p:sp>
          <p:nvSpPr>
            <p:cNvPr id="126" name="Rounded Rectangle 8">
              <a:extLst>
                <a:ext uri="{FF2B5EF4-FFF2-40B4-BE49-F238E27FC236}">
                  <a16:creationId xmlns:a16="http://schemas.microsoft.com/office/drawing/2014/main" id="{E34AABBE-6191-4ED5-9A9A-F67AF598B9AF}"/>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27" name="Group 23">
              <a:extLst>
                <a:ext uri="{FF2B5EF4-FFF2-40B4-BE49-F238E27FC236}">
                  <a16:creationId xmlns:a16="http://schemas.microsoft.com/office/drawing/2014/main" id="{66CE8AD2-D1F4-449E-A2D9-D9ED61A26F76}"/>
                </a:ext>
              </a:extLst>
            </p:cNvPr>
            <p:cNvGrpSpPr/>
            <p:nvPr/>
          </p:nvGrpSpPr>
          <p:grpSpPr>
            <a:xfrm>
              <a:off x="3151553" y="1896492"/>
              <a:ext cx="1583150" cy="1436992"/>
              <a:chOff x="3058604" y="1649115"/>
              <a:chExt cx="1663082" cy="1783501"/>
            </a:xfrm>
          </p:grpSpPr>
          <p:sp>
            <p:nvSpPr>
              <p:cNvPr id="128" name="TextBox 127">
                <a:extLst>
                  <a:ext uri="{FF2B5EF4-FFF2-40B4-BE49-F238E27FC236}">
                    <a16:creationId xmlns:a16="http://schemas.microsoft.com/office/drawing/2014/main" id="{4F450CE8-1B9D-47ED-91C8-EEE05428BFAD}"/>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a:solidFill>
                      <a:schemeClr val="tx1">
                        <a:lumMod val="75000"/>
                        <a:lumOff val="25000"/>
                      </a:schemeClr>
                    </a:solidFill>
                    <a:cs typeface="Arial" pitchFamily="34" charset="0"/>
                  </a:rPr>
                  <a:t>Offers</a:t>
                </a:r>
                <a:endParaRPr lang="ko-KR" altLang="en-US" sz="1200" b="1">
                  <a:solidFill>
                    <a:schemeClr val="tx1">
                      <a:lumMod val="75000"/>
                      <a:lumOff val="25000"/>
                    </a:schemeClr>
                  </a:solidFill>
                  <a:cs typeface="Arial" pitchFamily="34" charset="0"/>
                </a:endParaRPr>
              </a:p>
            </p:txBody>
          </p:sp>
          <p:sp>
            <p:nvSpPr>
              <p:cNvPr id="129" name="TextBox 128">
                <a:extLst>
                  <a:ext uri="{FF2B5EF4-FFF2-40B4-BE49-F238E27FC236}">
                    <a16:creationId xmlns:a16="http://schemas.microsoft.com/office/drawing/2014/main" id="{3A128E5B-6021-455F-B700-BC44A861E605}"/>
                  </a:ext>
                </a:extLst>
              </p:cNvPr>
              <p:cNvSpPr txBox="1"/>
              <p:nvPr/>
            </p:nvSpPr>
            <p:spPr>
              <a:xfrm>
                <a:off x="3058604" y="1847349"/>
                <a:ext cx="1663082" cy="1585267"/>
              </a:xfrm>
              <a:prstGeom prst="rect">
                <a:avLst/>
              </a:prstGeom>
              <a:noFill/>
            </p:spPr>
            <p:txBody>
              <a:bodyPr wrap="square" lIns="91440" tIns="45720" rIns="91440" bIns="45720" rtlCol="0" anchor="t">
                <a:spAutoFit/>
              </a:bodyPr>
              <a:lstStyle/>
              <a:p>
                <a:pPr algn="ctr"/>
                <a:r>
                  <a:rPr lang="en-US" altLang="ko-KR" sz="1100" dirty="0">
                    <a:solidFill>
                      <a:schemeClr val="tx1">
                        <a:lumMod val="75000"/>
                        <a:lumOff val="25000"/>
                      </a:schemeClr>
                    </a:solidFill>
                    <a:latin typeface="Calibri"/>
                    <a:ea typeface="맑은 고딕"/>
                    <a:cs typeface="Arial"/>
                  </a:rPr>
                  <a:t>If successful you will be contacted by our shared service team with links to complete onboarding forms – pre-employment checks cannot start until these have been completed</a:t>
                </a:r>
                <a:endParaRPr lang="en-US" altLang="ko-KR" sz="1100" dirty="0">
                  <a:solidFill>
                    <a:schemeClr val="tx1">
                      <a:lumMod val="75000"/>
                      <a:lumOff val="25000"/>
                    </a:schemeClr>
                  </a:solidFill>
                  <a:ea typeface="맑은 고딕"/>
                  <a:cs typeface="Arial" pitchFamily="34" charset="0"/>
                </a:endParaRPr>
              </a:p>
            </p:txBody>
          </p:sp>
        </p:grpSp>
      </p:grpSp>
      <p:grpSp>
        <p:nvGrpSpPr>
          <p:cNvPr id="130" name="Group 129">
            <a:extLst>
              <a:ext uri="{FF2B5EF4-FFF2-40B4-BE49-F238E27FC236}">
                <a16:creationId xmlns:a16="http://schemas.microsoft.com/office/drawing/2014/main" id="{69B257F6-5E5B-4D96-84C6-C779FCB68149}"/>
              </a:ext>
            </a:extLst>
          </p:cNvPr>
          <p:cNvGrpSpPr/>
          <p:nvPr/>
        </p:nvGrpSpPr>
        <p:grpSpPr>
          <a:xfrm>
            <a:off x="1860514" y="1361071"/>
            <a:ext cx="1771659" cy="1476249"/>
            <a:chOff x="225071" y="1742709"/>
            <a:chExt cx="1583153" cy="1476249"/>
          </a:xfrm>
        </p:grpSpPr>
        <p:sp>
          <p:nvSpPr>
            <p:cNvPr id="131" name="Rounded Rectangle 8">
              <a:extLst>
                <a:ext uri="{FF2B5EF4-FFF2-40B4-BE49-F238E27FC236}">
                  <a16:creationId xmlns:a16="http://schemas.microsoft.com/office/drawing/2014/main" id="{EE2A2824-B4C7-4063-A71D-3BAC9DD85B66}"/>
                </a:ext>
              </a:extLst>
            </p:cNvPr>
            <p:cNvSpPr/>
            <p:nvPr/>
          </p:nvSpPr>
          <p:spPr>
            <a:xfrm rot="10800000">
              <a:off x="225074" y="174270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32" name="Group 29">
              <a:extLst>
                <a:ext uri="{FF2B5EF4-FFF2-40B4-BE49-F238E27FC236}">
                  <a16:creationId xmlns:a16="http://schemas.microsoft.com/office/drawing/2014/main" id="{91928DF2-329F-4BC5-A998-5E28AB064C4C}"/>
                </a:ext>
              </a:extLst>
            </p:cNvPr>
            <p:cNvGrpSpPr/>
            <p:nvPr/>
          </p:nvGrpSpPr>
          <p:grpSpPr>
            <a:xfrm>
              <a:off x="225071" y="1815086"/>
              <a:ext cx="1583153" cy="1086918"/>
              <a:chOff x="3169144" y="1621872"/>
              <a:chExt cx="1663085" cy="1349010"/>
            </a:xfrm>
          </p:grpSpPr>
          <p:sp>
            <p:nvSpPr>
              <p:cNvPr id="133" name="TextBox 132">
                <a:extLst>
                  <a:ext uri="{FF2B5EF4-FFF2-40B4-BE49-F238E27FC236}">
                    <a16:creationId xmlns:a16="http://schemas.microsoft.com/office/drawing/2014/main" id="{B131A2A7-F8D6-4B4E-B5AA-AA1CC9C5CC7D}"/>
                  </a:ext>
                </a:extLst>
              </p:cNvPr>
              <p:cNvSpPr txBox="1"/>
              <p:nvPr/>
            </p:nvSpPr>
            <p:spPr>
              <a:xfrm>
                <a:off x="3169144" y="1621872"/>
                <a:ext cx="1608166" cy="343793"/>
              </a:xfrm>
              <a:prstGeom prst="rect">
                <a:avLst/>
              </a:prstGeom>
              <a:noFill/>
            </p:spPr>
            <p:txBody>
              <a:bodyPr wrap="square" rtlCol="0" anchor="ctr">
                <a:spAutoFit/>
              </a:bodyPr>
              <a:lstStyle/>
              <a:p>
                <a:pPr algn="ctr"/>
                <a:r>
                  <a:rPr lang="en-US" altLang="ko-KR" sz="1200" b="1">
                    <a:solidFill>
                      <a:schemeClr val="tx1">
                        <a:lumMod val="75000"/>
                        <a:lumOff val="25000"/>
                      </a:schemeClr>
                    </a:solidFill>
                    <a:cs typeface="Arial" pitchFamily="34" charset="0"/>
                  </a:rPr>
                  <a:t>Application Sifting</a:t>
                </a:r>
                <a:endParaRPr lang="ko-KR" altLang="en-US" sz="1200" b="1">
                  <a:solidFill>
                    <a:schemeClr val="tx1">
                      <a:lumMod val="75000"/>
                      <a:lumOff val="25000"/>
                    </a:schemeClr>
                  </a:solidFill>
                  <a:cs typeface="Arial" pitchFamily="34" charset="0"/>
                </a:endParaRPr>
              </a:p>
            </p:txBody>
          </p:sp>
          <p:sp>
            <p:nvSpPr>
              <p:cNvPr id="134" name="TextBox 133">
                <a:extLst>
                  <a:ext uri="{FF2B5EF4-FFF2-40B4-BE49-F238E27FC236}">
                    <a16:creationId xmlns:a16="http://schemas.microsoft.com/office/drawing/2014/main" id="{464B5568-9552-48DC-A3DC-D97EB03B536A}"/>
                  </a:ext>
                </a:extLst>
              </p:cNvPr>
              <p:cNvSpPr txBox="1"/>
              <p:nvPr/>
            </p:nvSpPr>
            <p:spPr>
              <a:xfrm>
                <a:off x="3185559" y="2015904"/>
                <a:ext cx="1646670" cy="954978"/>
              </a:xfrm>
              <a:prstGeom prst="rect">
                <a:avLst/>
              </a:prstGeom>
              <a:noFill/>
            </p:spPr>
            <p:txBody>
              <a:bodyPr wrap="square" rtlCol="0">
                <a:spAutoFit/>
              </a:bodyPr>
              <a:lstStyle/>
              <a:p>
                <a:pPr algn="ctr"/>
                <a:r>
                  <a:rPr lang="en-GB" altLang="ko-KR" sz="110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135" name="Group 134">
            <a:extLst>
              <a:ext uri="{FF2B5EF4-FFF2-40B4-BE49-F238E27FC236}">
                <a16:creationId xmlns:a16="http://schemas.microsoft.com/office/drawing/2014/main" id="{C1635380-E907-4BD8-BE38-4B0EBF066DAC}"/>
              </a:ext>
            </a:extLst>
          </p:cNvPr>
          <p:cNvGrpSpPr/>
          <p:nvPr/>
        </p:nvGrpSpPr>
        <p:grpSpPr>
          <a:xfrm rot="10800000">
            <a:off x="5653334" y="4276920"/>
            <a:ext cx="2183640" cy="1546199"/>
            <a:chOff x="6481245" y="1318015"/>
            <a:chExt cx="2037450" cy="1542114"/>
          </a:xfrm>
        </p:grpSpPr>
        <p:sp>
          <p:nvSpPr>
            <p:cNvPr id="136" name="Rounded Rectangle 8">
              <a:extLst>
                <a:ext uri="{FF2B5EF4-FFF2-40B4-BE49-F238E27FC236}">
                  <a16:creationId xmlns:a16="http://schemas.microsoft.com/office/drawing/2014/main" id="{C65EAE81-A9E2-4583-8D36-C17651537F2E}"/>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37" name="Group 33">
              <a:extLst>
                <a:ext uri="{FF2B5EF4-FFF2-40B4-BE49-F238E27FC236}">
                  <a16:creationId xmlns:a16="http://schemas.microsoft.com/office/drawing/2014/main" id="{F58A0528-4167-479F-8868-77BF1D6E45A5}"/>
                </a:ext>
              </a:extLst>
            </p:cNvPr>
            <p:cNvGrpSpPr/>
            <p:nvPr/>
          </p:nvGrpSpPr>
          <p:grpSpPr>
            <a:xfrm>
              <a:off x="6481245" y="1318015"/>
              <a:ext cx="2037449" cy="1257884"/>
              <a:chOff x="3121584" y="1462672"/>
              <a:chExt cx="1634849" cy="1561202"/>
            </a:xfrm>
          </p:grpSpPr>
          <p:sp>
            <p:nvSpPr>
              <p:cNvPr id="138" name="TextBox 137">
                <a:extLst>
                  <a:ext uri="{FF2B5EF4-FFF2-40B4-BE49-F238E27FC236}">
                    <a16:creationId xmlns:a16="http://schemas.microsoft.com/office/drawing/2014/main" id="{83E4DA5A-CFBD-4FCC-BA87-239A27E6AC95}"/>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a:solidFill>
                      <a:schemeClr val="tx1">
                        <a:lumMod val="75000"/>
                        <a:lumOff val="25000"/>
                      </a:schemeClr>
                    </a:solidFill>
                    <a:cs typeface="Arial" pitchFamily="34" charset="0"/>
                  </a:rPr>
                  <a:t>Pre-Employment Checks</a:t>
                </a:r>
              </a:p>
            </p:txBody>
          </p:sp>
          <p:sp>
            <p:nvSpPr>
              <p:cNvPr id="139" name="TextBox 138">
                <a:extLst>
                  <a:ext uri="{FF2B5EF4-FFF2-40B4-BE49-F238E27FC236}">
                    <a16:creationId xmlns:a16="http://schemas.microsoft.com/office/drawing/2014/main" id="{8CF88BD3-76FF-4B28-AB05-458B6029443B}"/>
                  </a:ext>
                </a:extLst>
              </p:cNvPr>
              <p:cNvSpPr txBox="1"/>
              <p:nvPr/>
            </p:nvSpPr>
            <p:spPr>
              <a:xfrm rot="10800000">
                <a:off x="3121584" y="1462672"/>
                <a:ext cx="1634849" cy="1161997"/>
              </a:xfrm>
              <a:prstGeom prst="rect">
                <a:avLst/>
              </a:prstGeom>
              <a:noFill/>
            </p:spPr>
            <p:txBody>
              <a:bodyPr wrap="square" lIns="91440" tIns="45720" rIns="91440" bIns="45720" rtlCol="0" anchor="t">
                <a:spAutoFit/>
              </a:bodyPr>
              <a:lstStyle/>
              <a:p>
                <a:pPr algn="ctr"/>
                <a:r>
                  <a:rPr lang="en-GB" altLang="ko-KR" sz="1100" dirty="0">
                    <a:solidFill>
                      <a:schemeClr val="tx1">
                        <a:lumMod val="75000"/>
                        <a:lumOff val="25000"/>
                      </a:schemeClr>
                    </a:solidFill>
                    <a:latin typeface="Calibri"/>
                    <a:ea typeface="맑은 고딕"/>
                    <a:cs typeface="Arial"/>
                  </a:rPr>
                  <a:t>These will start automatically, once completed you will be informed and we will contact you to arrange a start date </a:t>
                </a:r>
                <a:r>
                  <a:rPr lang="en-US" altLang="ko-KR" sz="1100" dirty="0">
                    <a:solidFill>
                      <a:schemeClr val="tx1">
                        <a:lumMod val="75000"/>
                        <a:lumOff val="25000"/>
                      </a:schemeClr>
                    </a:solidFill>
                    <a:latin typeface="Calibri"/>
                    <a:ea typeface="맑은 고딕"/>
                    <a:cs typeface="Arial"/>
                  </a:rPr>
                  <a:t> (usually take 6 to 8 weeks)</a:t>
                </a:r>
                <a:endParaRPr lang="ko-KR" altLang="en-US" sz="1100" dirty="0">
                  <a:solidFill>
                    <a:schemeClr val="tx1">
                      <a:lumMod val="75000"/>
                      <a:lumOff val="25000"/>
                    </a:schemeClr>
                  </a:solidFill>
                  <a:cs typeface="Arial" pitchFamily="34" charset="0"/>
                </a:endParaRPr>
              </a:p>
            </p:txBody>
          </p:sp>
        </p:grpSp>
      </p:grpSp>
      <p:grpSp>
        <p:nvGrpSpPr>
          <p:cNvPr id="140" name="Group 139">
            <a:extLst>
              <a:ext uri="{FF2B5EF4-FFF2-40B4-BE49-F238E27FC236}">
                <a16:creationId xmlns:a16="http://schemas.microsoft.com/office/drawing/2014/main" id="{A86D8500-A360-4587-83C5-2657002493C7}"/>
              </a:ext>
            </a:extLst>
          </p:cNvPr>
          <p:cNvGrpSpPr/>
          <p:nvPr/>
        </p:nvGrpSpPr>
        <p:grpSpPr>
          <a:xfrm>
            <a:off x="774971" y="4290521"/>
            <a:ext cx="1760910" cy="1476249"/>
            <a:chOff x="1342972" y="4284539"/>
            <a:chExt cx="1597303" cy="1476249"/>
          </a:xfrm>
        </p:grpSpPr>
        <p:sp>
          <p:nvSpPr>
            <p:cNvPr id="141" name="Rounded Rectangle 8">
              <a:extLst>
                <a:ext uri="{FF2B5EF4-FFF2-40B4-BE49-F238E27FC236}">
                  <a16:creationId xmlns:a16="http://schemas.microsoft.com/office/drawing/2014/main" id="{F410D1A3-4124-4202-AD65-3A2AB7BAF885}"/>
                </a:ext>
              </a:extLst>
            </p:cNvPr>
            <p:cNvSpPr/>
            <p:nvPr/>
          </p:nvSpPr>
          <p:spPr>
            <a:xfrm>
              <a:off x="1342975" y="428453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42" name="Group 37">
              <a:extLst>
                <a:ext uri="{FF2B5EF4-FFF2-40B4-BE49-F238E27FC236}">
                  <a16:creationId xmlns:a16="http://schemas.microsoft.com/office/drawing/2014/main" id="{92898EEE-397C-4CF3-85CD-95C40F598A19}"/>
                </a:ext>
              </a:extLst>
            </p:cNvPr>
            <p:cNvGrpSpPr/>
            <p:nvPr/>
          </p:nvGrpSpPr>
          <p:grpSpPr>
            <a:xfrm>
              <a:off x="1342972" y="4598591"/>
              <a:ext cx="1597303" cy="892551"/>
              <a:chOff x="3086025" y="1581850"/>
              <a:chExt cx="1677951" cy="1107774"/>
            </a:xfrm>
          </p:grpSpPr>
          <p:sp>
            <p:nvSpPr>
              <p:cNvPr id="143" name="TextBox 142">
                <a:extLst>
                  <a:ext uri="{FF2B5EF4-FFF2-40B4-BE49-F238E27FC236}">
                    <a16:creationId xmlns:a16="http://schemas.microsoft.com/office/drawing/2014/main" id="{B37789C8-B0E9-4B46-919B-9B0C1EB9C40E}"/>
                  </a:ext>
                </a:extLst>
              </p:cNvPr>
              <p:cNvSpPr txBox="1"/>
              <p:nvPr/>
            </p:nvSpPr>
            <p:spPr>
              <a:xfrm>
                <a:off x="3107203" y="1581850"/>
                <a:ext cx="1656773" cy="572986"/>
              </a:xfrm>
              <a:prstGeom prst="rect">
                <a:avLst/>
              </a:prstGeom>
              <a:noFill/>
            </p:spPr>
            <p:txBody>
              <a:bodyPr wrap="square" lIns="91440" tIns="45720" rIns="91440" bIns="45720" rtlCol="0" anchor="ctr">
                <a:spAutoFit/>
              </a:bodyPr>
              <a:lstStyle/>
              <a:p>
                <a:pPr algn="ctr"/>
                <a:r>
                  <a:rPr lang="en-US" altLang="ko-KR" sz="1200" b="1" dirty="0">
                    <a:solidFill>
                      <a:schemeClr val="tx1">
                        <a:lumMod val="75000"/>
                        <a:lumOff val="25000"/>
                      </a:schemeClr>
                    </a:solidFill>
                    <a:latin typeface="Calibri"/>
                    <a:ea typeface="맑은 고딕"/>
                    <a:cs typeface="Arial"/>
                  </a:rPr>
                  <a:t>Advertisement Closing Date – 14/08/2022</a:t>
                </a:r>
                <a:endParaRPr lang="ko-KR" altLang="en-US" sz="1200" b="1" dirty="0">
                  <a:solidFill>
                    <a:schemeClr val="tx1">
                      <a:lumMod val="75000"/>
                      <a:lumOff val="25000"/>
                    </a:schemeClr>
                  </a:solidFill>
                  <a:cs typeface="Arial" pitchFamily="34" charset="0"/>
                </a:endParaRPr>
              </a:p>
            </p:txBody>
          </p:sp>
          <p:sp>
            <p:nvSpPr>
              <p:cNvPr id="144" name="TextBox 143">
                <a:extLst>
                  <a:ext uri="{FF2B5EF4-FFF2-40B4-BE49-F238E27FC236}">
                    <a16:creationId xmlns:a16="http://schemas.microsoft.com/office/drawing/2014/main" id="{B796BF0D-6BDE-4092-B933-87AF6AAAA461}"/>
                  </a:ext>
                </a:extLst>
              </p:cNvPr>
              <p:cNvSpPr txBox="1"/>
              <p:nvPr/>
            </p:nvSpPr>
            <p:spPr>
              <a:xfrm>
                <a:off x="3086025" y="2154836"/>
                <a:ext cx="1663083" cy="534788"/>
              </a:xfrm>
              <a:prstGeom prst="rect">
                <a:avLst/>
              </a:prstGeom>
              <a:noFill/>
            </p:spPr>
            <p:txBody>
              <a:bodyPr wrap="square" rtlCol="0">
                <a:spAutoFit/>
              </a:bodyPr>
              <a:lstStyle/>
              <a:p>
                <a:pPr algn="ctr"/>
                <a:r>
                  <a:rPr lang="en-GB" altLang="ko-KR" sz="1100">
                    <a:solidFill>
                      <a:schemeClr val="tx1">
                        <a:lumMod val="75000"/>
                        <a:lumOff val="25000"/>
                      </a:schemeClr>
                    </a:solidFill>
                    <a:cs typeface="Arial" pitchFamily="34" charset="0"/>
                  </a:rPr>
                  <a:t>Deadline for Submitting CV &amp; Application Form</a:t>
                </a:r>
              </a:p>
            </p:txBody>
          </p:sp>
        </p:grpSp>
      </p:grpSp>
      <p:grpSp>
        <p:nvGrpSpPr>
          <p:cNvPr id="145" name="Group 144">
            <a:extLst>
              <a:ext uri="{FF2B5EF4-FFF2-40B4-BE49-F238E27FC236}">
                <a16:creationId xmlns:a16="http://schemas.microsoft.com/office/drawing/2014/main" id="{605CFADF-5616-4F8C-B1A3-7DC44A3D5CA4}"/>
              </a:ext>
            </a:extLst>
          </p:cNvPr>
          <p:cNvGrpSpPr/>
          <p:nvPr/>
        </p:nvGrpSpPr>
        <p:grpSpPr>
          <a:xfrm>
            <a:off x="3303549" y="4307220"/>
            <a:ext cx="1776507" cy="1476249"/>
            <a:chOff x="5012337" y="4238377"/>
            <a:chExt cx="1583152" cy="1476249"/>
          </a:xfrm>
        </p:grpSpPr>
        <p:sp>
          <p:nvSpPr>
            <p:cNvPr id="146" name="Rounded Rectangle 8">
              <a:extLst>
                <a:ext uri="{FF2B5EF4-FFF2-40B4-BE49-F238E27FC236}">
                  <a16:creationId xmlns:a16="http://schemas.microsoft.com/office/drawing/2014/main" id="{EE87B827-2222-4E29-BE54-C6C3479B28B5}"/>
                </a:ext>
              </a:extLst>
            </p:cNvPr>
            <p:cNvSpPr/>
            <p:nvPr/>
          </p:nvSpPr>
          <p:spPr>
            <a:xfrm>
              <a:off x="5012339" y="4238377"/>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47" name="Group 41">
              <a:extLst>
                <a:ext uri="{FF2B5EF4-FFF2-40B4-BE49-F238E27FC236}">
                  <a16:creationId xmlns:a16="http://schemas.microsoft.com/office/drawing/2014/main" id="{F5FA3CE1-4306-4533-8F49-C47678087E86}"/>
                </a:ext>
              </a:extLst>
            </p:cNvPr>
            <p:cNvGrpSpPr/>
            <p:nvPr/>
          </p:nvGrpSpPr>
          <p:grpSpPr>
            <a:xfrm>
              <a:off x="5012337" y="4557841"/>
              <a:ext cx="1583149" cy="851923"/>
              <a:chOff x="3086024" y="1531274"/>
              <a:chExt cx="1663082" cy="1057350"/>
            </a:xfrm>
          </p:grpSpPr>
          <p:sp>
            <p:nvSpPr>
              <p:cNvPr id="148" name="TextBox 147">
                <a:extLst>
                  <a:ext uri="{FF2B5EF4-FFF2-40B4-BE49-F238E27FC236}">
                    <a16:creationId xmlns:a16="http://schemas.microsoft.com/office/drawing/2014/main" id="{7E7F1632-1E99-43D3-8498-D0DC1577FE89}"/>
                  </a:ext>
                </a:extLst>
              </p:cNvPr>
              <p:cNvSpPr txBox="1"/>
              <p:nvPr/>
            </p:nvSpPr>
            <p:spPr>
              <a:xfrm>
                <a:off x="3306459" y="1531274"/>
                <a:ext cx="1260140" cy="343793"/>
              </a:xfrm>
              <a:prstGeom prst="rect">
                <a:avLst/>
              </a:prstGeom>
              <a:noFill/>
            </p:spPr>
            <p:txBody>
              <a:bodyPr wrap="square" rtlCol="0" anchor="ctr">
                <a:spAutoFit/>
              </a:bodyPr>
              <a:lstStyle/>
              <a:p>
                <a:pPr algn="ctr"/>
                <a:r>
                  <a:rPr lang="en-US" altLang="ko-KR" sz="1200" b="1">
                    <a:solidFill>
                      <a:schemeClr val="tx1">
                        <a:lumMod val="75000"/>
                        <a:lumOff val="25000"/>
                      </a:schemeClr>
                    </a:solidFill>
                    <a:cs typeface="Arial" pitchFamily="34" charset="0"/>
                  </a:rPr>
                  <a:t>Interviews</a:t>
                </a:r>
                <a:endParaRPr lang="ko-KR" altLang="en-US" sz="1200" b="1">
                  <a:solidFill>
                    <a:schemeClr val="tx1">
                      <a:lumMod val="75000"/>
                      <a:lumOff val="25000"/>
                    </a:schemeClr>
                  </a:solidFill>
                  <a:cs typeface="Arial" pitchFamily="34" charset="0"/>
                </a:endParaRPr>
              </a:p>
            </p:txBody>
          </p:sp>
          <p:sp>
            <p:nvSpPr>
              <p:cNvPr id="149" name="TextBox 148">
                <a:extLst>
                  <a:ext uri="{FF2B5EF4-FFF2-40B4-BE49-F238E27FC236}">
                    <a16:creationId xmlns:a16="http://schemas.microsoft.com/office/drawing/2014/main" id="{9969B748-882B-49DE-82C7-A3F114D204E9}"/>
                  </a:ext>
                </a:extLst>
              </p:cNvPr>
              <p:cNvSpPr txBox="1"/>
              <p:nvPr/>
            </p:nvSpPr>
            <p:spPr>
              <a:xfrm>
                <a:off x="3086024" y="2053836"/>
                <a:ext cx="1663082" cy="534788"/>
              </a:xfrm>
              <a:prstGeom prst="rect">
                <a:avLst/>
              </a:prstGeom>
              <a:noFill/>
            </p:spPr>
            <p:txBody>
              <a:bodyPr wrap="square" rtlCol="0">
                <a:spAutoFit/>
              </a:bodyPr>
              <a:lstStyle/>
              <a:p>
                <a:pPr algn="ctr"/>
                <a:r>
                  <a:rPr lang="en-GB" altLang="ko-KR" sz="1100">
                    <a:solidFill>
                      <a:schemeClr val="tx1">
                        <a:lumMod val="75000"/>
                        <a:lumOff val="25000"/>
                      </a:schemeClr>
                    </a:solidFill>
                    <a:cs typeface="Arial" pitchFamily="34" charset="0"/>
                  </a:rPr>
                  <a:t>Successful candidates will be  invited to interview</a:t>
                </a:r>
              </a:p>
            </p:txBody>
          </p:sp>
        </p:grpSp>
      </p:grpSp>
      <p:grpSp>
        <p:nvGrpSpPr>
          <p:cNvPr id="150" name="Marker">
            <a:extLst>
              <a:ext uri="{FF2B5EF4-FFF2-40B4-BE49-F238E27FC236}">
                <a16:creationId xmlns:a16="http://schemas.microsoft.com/office/drawing/2014/main" id="{FA4311C3-8679-4685-82F8-A4E308C9F910}"/>
              </a:ext>
            </a:extLst>
          </p:cNvPr>
          <p:cNvGrpSpPr/>
          <p:nvPr/>
        </p:nvGrpSpPr>
        <p:grpSpPr>
          <a:xfrm>
            <a:off x="1387863" y="3336439"/>
            <a:ext cx="455750" cy="435086"/>
            <a:chOff x="1624244" y="3665239"/>
            <a:chExt cx="540000" cy="540000"/>
          </a:xfrm>
        </p:grpSpPr>
        <p:sp>
          <p:nvSpPr>
            <p:cNvPr id="151" name="Oval 15">
              <a:extLst>
                <a:ext uri="{FF2B5EF4-FFF2-40B4-BE49-F238E27FC236}">
                  <a16:creationId xmlns:a16="http://schemas.microsoft.com/office/drawing/2014/main" id="{44B0DAE6-F3F8-4ACC-9333-0A8D44915D2A}"/>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52" name="Oval 16">
              <a:extLst>
                <a:ext uri="{FF2B5EF4-FFF2-40B4-BE49-F238E27FC236}">
                  <a16:creationId xmlns:a16="http://schemas.microsoft.com/office/drawing/2014/main" id="{01A44FBC-27A1-4043-90C1-2E840C28B4E5}"/>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sp>
        <p:nvSpPr>
          <p:cNvPr id="153" name="date">
            <a:extLst>
              <a:ext uri="{FF2B5EF4-FFF2-40B4-BE49-F238E27FC236}">
                <a16:creationId xmlns:a16="http://schemas.microsoft.com/office/drawing/2014/main" id="{658E0D2F-22BA-4FC0-92F5-5A65C73758AB}"/>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a:solidFill>
                  <a:schemeClr val="tx1">
                    <a:lumMod val="75000"/>
                    <a:lumOff val="25000"/>
                  </a:schemeClr>
                </a:solidFill>
                <a:cs typeface="Arial" charset="0"/>
              </a:rPr>
              <a:t>TBC</a:t>
            </a:r>
            <a:endParaRPr lang="ko-KR" altLang="en-US" sz="1600">
              <a:solidFill>
                <a:schemeClr val="tx1">
                  <a:lumMod val="75000"/>
                  <a:lumOff val="25000"/>
                </a:schemeClr>
              </a:solidFill>
            </a:endParaRPr>
          </a:p>
        </p:txBody>
      </p:sp>
      <p:sp>
        <p:nvSpPr>
          <p:cNvPr id="154" name="AutoShape 2" descr="Image result for got the job">
            <a:extLst>
              <a:ext uri="{FF2B5EF4-FFF2-40B4-BE49-F238E27FC236}">
                <a16:creationId xmlns:a16="http://schemas.microsoft.com/office/drawing/2014/main" id="{4544A2AE-BB1C-4F39-8D44-B7187226254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5" name="Picture 154">
            <a:extLst>
              <a:ext uri="{FF2B5EF4-FFF2-40B4-BE49-F238E27FC236}">
                <a16:creationId xmlns:a16="http://schemas.microsoft.com/office/drawing/2014/main" id="{83E68FD3-076B-4CA1-9899-83F43C2606C5}"/>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156" name="Picture 155">
            <a:extLst>
              <a:ext uri="{FF2B5EF4-FFF2-40B4-BE49-F238E27FC236}">
                <a16:creationId xmlns:a16="http://schemas.microsoft.com/office/drawing/2014/main" id="{E6F462C0-B84A-4BD0-8F1A-89BF5F7168CC}"/>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157" name="Round Same Side Corner Rectangle 39">
            <a:extLst>
              <a:ext uri="{FF2B5EF4-FFF2-40B4-BE49-F238E27FC236}">
                <a16:creationId xmlns:a16="http://schemas.microsoft.com/office/drawing/2014/main" id="{FD716A8D-5222-4081-9303-1E2F0CCF0C6B}"/>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58" name="TextBox 157">
            <a:extLst>
              <a:ext uri="{FF2B5EF4-FFF2-40B4-BE49-F238E27FC236}">
                <a16:creationId xmlns:a16="http://schemas.microsoft.com/office/drawing/2014/main" id="{B723F142-ED15-46B4-8259-CE83C5444D1D}"/>
              </a:ext>
            </a:extLst>
          </p:cNvPr>
          <p:cNvSpPr txBox="1"/>
          <p:nvPr/>
        </p:nvSpPr>
        <p:spPr>
          <a:xfrm>
            <a:off x="39292" y="966282"/>
            <a:ext cx="1711513" cy="1785104"/>
          </a:xfrm>
          <a:prstGeom prst="rect">
            <a:avLst/>
          </a:prstGeom>
          <a:noFill/>
        </p:spPr>
        <p:txBody>
          <a:bodyPr wrap="square" rtlCol="0">
            <a:spAutoFit/>
          </a:bodyPr>
          <a:lstStyle/>
          <a:p>
            <a:r>
              <a:rPr lang="en-GB" sz="1000"/>
              <a:t>Please note that these dates are indicative and could be subject to change. </a:t>
            </a:r>
          </a:p>
          <a:p>
            <a:endParaRPr lang="en-GB" sz="1000"/>
          </a:p>
          <a:p>
            <a:r>
              <a:rPr lang="en-GB" sz="1000"/>
              <a:t>If you are unable to meet these timeframes, please let us know following your application by emailing SSCL. </a:t>
            </a:r>
          </a:p>
          <a:p>
            <a:endParaRPr lang="en-GB" sz="1000"/>
          </a:p>
          <a:p>
            <a:r>
              <a:rPr lang="en-GB" sz="1000"/>
              <a:t>The anticipate timetable is as follows:-</a:t>
            </a:r>
          </a:p>
        </p:txBody>
      </p:sp>
      <p:grpSp>
        <p:nvGrpSpPr>
          <p:cNvPr id="159" name="Group 158">
            <a:extLst>
              <a:ext uri="{FF2B5EF4-FFF2-40B4-BE49-F238E27FC236}">
                <a16:creationId xmlns:a16="http://schemas.microsoft.com/office/drawing/2014/main" id="{1C1C1A8E-7293-4CF8-9F88-6054333C5C75}"/>
              </a:ext>
            </a:extLst>
          </p:cNvPr>
          <p:cNvGrpSpPr/>
          <p:nvPr/>
        </p:nvGrpSpPr>
        <p:grpSpPr>
          <a:xfrm>
            <a:off x="7548503" y="880740"/>
            <a:ext cx="1527988" cy="1821971"/>
            <a:chOff x="7548503" y="880740"/>
            <a:chExt cx="1527988" cy="1821971"/>
          </a:xfrm>
        </p:grpSpPr>
        <p:sp>
          <p:nvSpPr>
            <p:cNvPr id="160" name="Flowchart: Off-page Connector 159">
              <a:extLst>
                <a:ext uri="{FF2B5EF4-FFF2-40B4-BE49-F238E27FC236}">
                  <a16:creationId xmlns:a16="http://schemas.microsoft.com/office/drawing/2014/main" id="{74476E44-ACB2-41B0-BEE7-3AAEFA7D6CD4}"/>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r>
                <a:rPr lang="en-GB" altLang="ko-KR" sz="1100" dirty="0">
                  <a:solidFill>
                    <a:schemeClr val="tx1">
                      <a:lumMod val="75000"/>
                      <a:lumOff val="25000"/>
                    </a:schemeClr>
                  </a:solidFill>
                  <a:ea typeface="맑은 고딕"/>
                  <a:cs typeface="Arial"/>
                </a:rPr>
                <a:t>All new candidates to the Function will be required to complete a two day induction process via MS Teams</a:t>
              </a:r>
            </a:p>
          </p:txBody>
        </p:sp>
        <p:sp>
          <p:nvSpPr>
            <p:cNvPr id="161" name="TextBox 160">
              <a:extLst>
                <a:ext uri="{FF2B5EF4-FFF2-40B4-BE49-F238E27FC236}">
                  <a16:creationId xmlns:a16="http://schemas.microsoft.com/office/drawing/2014/main" id="{C8BAAE3C-C925-45BF-9283-EB916530EF94}"/>
                </a:ext>
              </a:extLst>
            </p:cNvPr>
            <p:cNvSpPr txBox="1"/>
            <p:nvPr/>
          </p:nvSpPr>
          <p:spPr>
            <a:xfrm>
              <a:off x="7548503" y="966282"/>
              <a:ext cx="1517220" cy="276999"/>
            </a:xfrm>
            <a:prstGeom prst="rect">
              <a:avLst/>
            </a:prstGeom>
            <a:noFill/>
          </p:spPr>
          <p:txBody>
            <a:bodyPr wrap="square" rtlCol="0">
              <a:spAutoFit/>
            </a:bodyPr>
            <a:lstStyle/>
            <a:p>
              <a:pPr algn="ctr"/>
              <a:r>
                <a:rPr lang="en-GB" sz="1200" b="1">
                  <a:solidFill>
                    <a:schemeClr val="tx1">
                      <a:lumMod val="75000"/>
                      <a:lumOff val="25000"/>
                    </a:schemeClr>
                  </a:solidFill>
                  <a:cs typeface="Arial" pitchFamily="34" charset="0"/>
                </a:rPr>
                <a:t>Induction</a:t>
              </a:r>
            </a:p>
          </p:txBody>
        </p:sp>
      </p:grpSp>
      <p:sp>
        <p:nvSpPr>
          <p:cNvPr id="73" name="TextBox 72">
            <a:extLst>
              <a:ext uri="{FF2B5EF4-FFF2-40B4-BE49-F238E27FC236}">
                <a16:creationId xmlns:a16="http://schemas.microsoft.com/office/drawing/2014/main" id="{D53F19CA-CE6A-4A3F-8748-C76B0DC9E893}"/>
              </a:ext>
            </a:extLst>
          </p:cNvPr>
          <p:cNvSpPr txBox="1"/>
          <p:nvPr/>
        </p:nvSpPr>
        <p:spPr>
          <a:xfrm>
            <a:off x="1659671" y="2918887"/>
            <a:ext cx="2393485" cy="338554"/>
          </a:xfrm>
          <a:prstGeom prst="rect">
            <a:avLst/>
          </a:prstGeom>
          <a:noFill/>
        </p:spPr>
        <p:txBody>
          <a:bodyPr wrap="square" lIns="91440" tIns="45720" rIns="91440" bIns="45720" rtlCol="0" anchor="t">
            <a:spAutoFit/>
          </a:bodyPr>
          <a:lstStyle/>
          <a:p>
            <a:pPr algn="ctr"/>
            <a:r>
              <a:rPr lang="en-US" altLang="ko-KR" sz="1600" b="1" dirty="0">
                <a:solidFill>
                  <a:schemeClr val="tx1">
                    <a:lumMod val="75000"/>
                    <a:lumOff val="25000"/>
                  </a:schemeClr>
                </a:solidFill>
                <a:latin typeface="Calibri"/>
                <a:ea typeface="맑은 고딕"/>
                <a:cs typeface="Arial"/>
              </a:rPr>
              <a:t>Est. End August</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78043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17" name="Rectangle 16">
            <a:hlinkClick r:id="rId9"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0"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a:t>Civil Servants taking up appointment on promotion will adopt the modernised Civil Service Terms and Conditions which came into effect on 1</a:t>
            </a:r>
            <a:r>
              <a:rPr lang="en-GB" altLang="en-US" sz="1200" baseline="30000"/>
              <a:t>st</a:t>
            </a:r>
            <a:r>
              <a:rPr lang="en-GB" altLang="en-US" sz="120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a:t>The post is advertised to suitably qualified people in the external market, and to existing Civil Servants and those in accredited Non Departmental Public Bodies.  </a:t>
            </a:r>
          </a:p>
          <a:p>
            <a:pPr>
              <a:spcAft>
                <a:spcPts val="600"/>
              </a:spcAft>
              <a:defRPr/>
            </a:pPr>
            <a:r>
              <a:rPr lang="en-GB" sz="1200"/>
              <a:t>To be eligible for employment you must be a national from the following countries:</a:t>
            </a:r>
          </a:p>
          <a:p>
            <a:pPr marL="171450" indent="-171450">
              <a:buFont typeface="Arial" panose="020B0604020202020204" pitchFamily="34" charset="0"/>
              <a:buChar char="•"/>
              <a:defRPr/>
            </a:pPr>
            <a:r>
              <a:rPr lang="en-GB" sz="1200"/>
              <a:t>The United Kingdom</a:t>
            </a:r>
          </a:p>
          <a:p>
            <a:pPr marL="171450" indent="-171450">
              <a:buFont typeface="Arial" panose="020B0604020202020204" pitchFamily="34" charset="0"/>
              <a:buChar char="•"/>
              <a:defRPr/>
            </a:pPr>
            <a:r>
              <a:rPr lang="en-GB" sz="1200"/>
              <a:t>The Republic of Ireland</a:t>
            </a:r>
          </a:p>
          <a:p>
            <a:pPr marL="171450" indent="-171450">
              <a:buFont typeface="Arial" panose="020B0604020202020204" pitchFamily="34" charset="0"/>
              <a:buChar char="•"/>
              <a:defRPr/>
            </a:pPr>
            <a:r>
              <a:rPr lang="en-GB" sz="1200"/>
              <a:t>The Commonwealth*</a:t>
            </a:r>
          </a:p>
          <a:p>
            <a:pPr marL="171450" indent="-171450">
              <a:buFont typeface="Arial" panose="020B0604020202020204" pitchFamily="34" charset="0"/>
              <a:buChar char="•"/>
              <a:defRPr/>
            </a:pPr>
            <a:r>
              <a:rPr lang="en-GB" sz="1200"/>
              <a:t>A European Economic Area (EEA) Member State</a:t>
            </a:r>
          </a:p>
          <a:p>
            <a:pPr marL="171450" indent="-171450">
              <a:buFont typeface="Arial" panose="020B0604020202020204" pitchFamily="34" charset="0"/>
              <a:buChar char="•"/>
              <a:defRPr/>
            </a:pPr>
            <a:r>
              <a:rPr lang="en-GB" sz="1200"/>
              <a:t>Switzerland</a:t>
            </a:r>
          </a:p>
          <a:p>
            <a:pPr marL="171450" indent="-171450">
              <a:spcAft>
                <a:spcPts val="1800"/>
              </a:spcAft>
              <a:buFont typeface="Arial" panose="020B0604020202020204" pitchFamily="34" charset="0"/>
              <a:buChar char="•"/>
              <a:defRPr/>
            </a:pPr>
            <a:r>
              <a:rPr lang="en-GB" sz="1200"/>
              <a:t>Turkey</a:t>
            </a:r>
          </a:p>
          <a:p>
            <a:pPr>
              <a:spcAft>
                <a:spcPts val="1800"/>
              </a:spcAft>
              <a:defRPr/>
            </a:pPr>
            <a:r>
              <a:rPr lang="en-GB" sz="1200"/>
              <a:t>Certain family members of EEA, Switzerland and Turkish nationals are also eligible to apply regardless of their nationality. </a:t>
            </a:r>
          </a:p>
          <a:p>
            <a:pPr>
              <a:defRPr/>
            </a:pPr>
            <a:r>
              <a:rPr lang="en-GB" sz="1200"/>
              <a:t>(*Commonwealth citizens not yet in the UK, who have no right to abode in the UK and who do not have leave to enter the UK are ineligible to apply)</a:t>
            </a:r>
          </a:p>
          <a:p>
            <a:pPr>
              <a:defRPr/>
            </a:pPr>
            <a:r>
              <a:rPr lang="en-GB" sz="1200"/>
              <a:t>For further information on whether you are eligible, please visit </a:t>
            </a:r>
            <a:r>
              <a:rPr lang="en-GB" sz="1200">
                <a:hlinkClick r:id="rId16"/>
              </a:rPr>
              <a:t>gov.uk</a:t>
            </a:r>
            <a:r>
              <a:rPr lang="en-GB" sz="1200"/>
              <a:t>. </a:t>
            </a:r>
          </a:p>
        </p:txBody>
      </p:sp>
    </p:spTree>
    <p:extLst>
      <p:ext uri="{BB962C8B-B14F-4D97-AF65-F5344CB8AC3E}">
        <p14:creationId xmlns:p14="http://schemas.microsoft.com/office/powerpoint/2010/main" val="3056631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585323"/>
          </a:xfrm>
          <a:prstGeom prst="rect">
            <a:avLst/>
          </a:prstGeom>
        </p:spPr>
        <p:txBody>
          <a:bodyPr wrap="square">
            <a:spAutoFit/>
          </a:bodyPr>
          <a:lstStyle/>
          <a:p>
            <a:pPr>
              <a:spcAft>
                <a:spcPts val="1800"/>
              </a:spcAft>
            </a:pPr>
            <a:r>
              <a:rPr lang="en-GB" altLang="en-US" sz="120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a:t>The successful candidate will be required to give up any conflicting interests and his/her other business and financial interests may be published. </a:t>
            </a:r>
          </a:p>
          <a:p>
            <a:pPr>
              <a:spcAft>
                <a:spcPts val="1800"/>
              </a:spcAft>
            </a:pPr>
            <a:r>
              <a:rPr lang="en-GB" altLang="en-US" sz="1200"/>
              <a:t>If you believe you may have a conflict of interest, please contact </a:t>
            </a:r>
            <a:r>
              <a:rPr lang="en-GB" altLang="en-US" sz="1200">
                <a:hlinkClick r:id="rId16"/>
              </a:rPr>
              <a:t>probationworkforcePMO@justice.gov.uk</a:t>
            </a:r>
            <a:r>
              <a:rPr lang="en-GB" altLang="en-US" sz="120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a:t>'substantial' means more than minor or trivial </a:t>
            </a:r>
          </a:p>
          <a:p>
            <a:pPr marL="171450" indent="-171450">
              <a:spcAft>
                <a:spcPts val="600"/>
              </a:spcAft>
              <a:buFont typeface="Arial" panose="020B0604020202020204" pitchFamily="34" charset="0"/>
              <a:buChar char="•"/>
              <a:defRPr/>
            </a:pPr>
            <a:r>
              <a:rPr lang="en-GB" sz="120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a:t>'normal day-to-day activities' include everyday things like eating, washing, walking and going shopping. </a:t>
            </a:r>
          </a:p>
          <a:p>
            <a:pPr>
              <a:spcAft>
                <a:spcPts val="600"/>
              </a:spcAft>
              <a:defRPr/>
            </a:pPr>
            <a:r>
              <a:rPr lang="en-GB" sz="120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 </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a:t>All civil servants are subject to the provisions of the Civil Service Code that details the Civil Service values, standards of behaviour and rights and responsibilities. </a:t>
            </a:r>
          </a:p>
          <a:p>
            <a:pPr>
              <a:spcAft>
                <a:spcPts val="1800"/>
              </a:spcAft>
            </a:pPr>
            <a:r>
              <a:rPr lang="en-GB" altLang="en-US" sz="1200"/>
              <a:t>For further information, visit </a:t>
            </a:r>
            <a:r>
              <a:rPr lang="en-GB" altLang="en-US" sz="1200">
                <a:hlinkClick r:id="rId16"/>
              </a:rPr>
              <a:t>gov.uk</a:t>
            </a:r>
            <a:r>
              <a:rPr lang="en-GB" altLang="en-US" sz="1200"/>
              <a:t>. </a:t>
            </a:r>
          </a:p>
        </p:txBody>
      </p:sp>
    </p:spTree>
    <p:extLst>
      <p:ext uri="{BB962C8B-B14F-4D97-AF65-F5344CB8AC3E}">
        <p14:creationId xmlns:p14="http://schemas.microsoft.com/office/powerpoint/2010/main" val="381278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3514823" y="1058550"/>
            <a:ext cx="5335499" cy="4847481"/>
          </a:xfrm>
          <a:prstGeom prst="rect">
            <a:avLst/>
          </a:prstGeom>
        </p:spPr>
        <p:txBody>
          <a:bodyPr wrap="square">
            <a:spAutoFit/>
          </a:bodyPr>
          <a:lstStyle/>
          <a:p>
            <a:pPr>
              <a:spcAft>
                <a:spcPts val="1800"/>
              </a:spcAft>
            </a:pPr>
            <a:r>
              <a:rPr lang="en-GB" altLang="en-US" sz="1100">
                <a:solidFill>
                  <a:schemeClr val="tx1">
                    <a:lumMod val="75000"/>
                    <a:lumOff val="25000"/>
                  </a:schemeClr>
                </a:solidFill>
              </a:rPr>
              <a:t>Thank you for your interest in this </a:t>
            </a:r>
            <a:r>
              <a:rPr lang="en-GB" altLang="en-US" sz="1100"/>
              <a:t>role within </a:t>
            </a:r>
            <a:r>
              <a:rPr lang="en-GB" altLang="en-US" sz="1100">
                <a:solidFill>
                  <a:schemeClr val="tx1">
                    <a:lumMod val="75000"/>
                    <a:lumOff val="25000"/>
                  </a:schemeClr>
                </a:solidFill>
              </a:rPr>
              <a:t>the Probation Workforce Programme, HMPPS. It is an exciting time to be joining the PWP which will introduce a number of changes to strengthen our probation workforce, which will help us take advantage of opportunities to develop a joined-up approach to addressing some of the very real issues facing our workforce, as well as ensuring real alignment and coordination with other key areas of work, including the Probation Reform Programme.</a:t>
            </a:r>
          </a:p>
          <a:p>
            <a:pPr>
              <a:spcAft>
                <a:spcPts val="1800"/>
              </a:spcAft>
            </a:pPr>
            <a:r>
              <a:rPr lang="en-GB" altLang="en-US" sz="1100">
                <a:solidFill>
                  <a:schemeClr val="tx1">
                    <a:lumMod val="75000"/>
                    <a:lumOff val="25000"/>
                  </a:schemeClr>
                </a:solidFill>
              </a:rPr>
              <a:t>The probation service has a 100-year plus history in rehabilitation and public service. As someone who joined the service in the 1990s, I have observed many changes in roles and responsibilities; however, one aspect of probation which remains constant is our belief that offenders can change, if they are provided with support, hope and opportunity. Over the years NPS’ work has been extended to providing support for victims of serious crime: this challenging work also requires a high degree of skill and professionalism. </a:t>
            </a:r>
          </a:p>
          <a:p>
            <a:pPr>
              <a:spcAft>
                <a:spcPts val="1800"/>
              </a:spcAft>
            </a:pPr>
            <a:r>
              <a:rPr lang="en-GB" altLang="en-US" sz="1100">
                <a:solidFill>
                  <a:schemeClr val="tx1">
                    <a:lumMod val="75000"/>
                    <a:lumOff val="25000"/>
                  </a:schemeClr>
                </a:solidFill>
              </a:rPr>
              <a:t>Our greatest asset in providing an effective service to victims and people on probation is our staff, which is why the PWP has an extraordinary purpose in ensuring we drive forward the changes and reforms required to ensure we have the most effective, futureproof and inclusive workforce system possible for our staff members and to deliver our core purpose of protecting the public. With a complete workforce with highly skilled and trained staff who are motivated, rewarded and provided with access to comprehensive training and professional development whilst working in the right places across the service, I believe the NPS can achieve the best results in reducing offending and protecting the public. </a:t>
            </a:r>
          </a:p>
          <a:p>
            <a:pPr>
              <a:spcAft>
                <a:spcPts val="1800"/>
              </a:spcAft>
            </a:pPr>
            <a:r>
              <a:rPr lang="en-GB" altLang="en-US" sz="1100">
                <a:solidFill>
                  <a:schemeClr val="tx1">
                    <a:lumMod val="75000"/>
                    <a:lumOff val="25000"/>
                  </a:schemeClr>
                </a:solidFill>
              </a:rPr>
              <a:t>We welcome people from a wide range of backgrounds and with varied experience and are committed to being a great employer. We look forward to receiving your application and wish you all the best with it!</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a:p>
        </p:txBody>
      </p:sp>
      <p:sp>
        <p:nvSpPr>
          <p:cNvPr id="44" name="Rectangle 43">
            <a:extLst>
              <a:ext uri="{FF2B5EF4-FFF2-40B4-BE49-F238E27FC236}">
                <a16:creationId xmlns:a16="http://schemas.microsoft.com/office/drawing/2014/main" id="{BBEFCD29-A7D9-4A88-BC29-D80F96445003}"/>
              </a:ext>
            </a:extLst>
          </p:cNvPr>
          <p:cNvSpPr/>
          <p:nvPr/>
        </p:nvSpPr>
        <p:spPr>
          <a:xfrm>
            <a:off x="2040636" y="2597620"/>
            <a:ext cx="1328843" cy="1154162"/>
          </a:xfrm>
          <a:prstGeom prst="rect">
            <a:avLst/>
          </a:prstGeom>
        </p:spPr>
        <p:txBody>
          <a:bodyPr wrap="square">
            <a:spAutoFit/>
          </a:bodyPr>
          <a:lstStyle/>
          <a:p>
            <a:pPr>
              <a:spcAft>
                <a:spcPts val="1200"/>
              </a:spcAft>
            </a:pPr>
            <a:r>
              <a:rPr lang="en-GB" altLang="en-US" sz="1400">
                <a:solidFill>
                  <a:srgbClr val="1D619D"/>
                </a:solidFill>
                <a:latin typeface="Arial" panose="020B0604020202020204" pitchFamily="34" charset="0"/>
                <a:cs typeface="Arial" panose="020B0604020202020204" pitchFamily="34" charset="0"/>
              </a:rPr>
              <a:t>Ian Barrow</a:t>
            </a:r>
            <a:br>
              <a:rPr lang="en-GB" altLang="en-US" sz="1400">
                <a:solidFill>
                  <a:schemeClr val="tx1">
                    <a:lumMod val="75000"/>
                    <a:lumOff val="25000"/>
                  </a:schemeClr>
                </a:solidFill>
                <a:latin typeface="Arial" panose="020B0604020202020204" pitchFamily="34" charset="0"/>
                <a:cs typeface="Arial" panose="020B0604020202020204" pitchFamily="34" charset="0"/>
              </a:rPr>
            </a:br>
            <a:r>
              <a:rPr lang="en-GB" sz="1100"/>
              <a:t>Executive Director &amp; Programme Director Probation Workforce Programme (PWP)</a:t>
            </a:r>
            <a:endParaRPr lang="en-GB" altLang="en-US" sz="140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5416E9-8B13-4039-ABF9-26DF978644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96411" y="2396452"/>
            <a:ext cx="2028126" cy="1609885"/>
          </a:xfrm>
          <a:prstGeom prst="rect">
            <a:avLst/>
          </a:prstGeom>
        </p:spPr>
      </p:pic>
    </p:spTree>
    <p:extLst>
      <p:ext uri="{BB962C8B-B14F-4D97-AF65-F5344CB8AC3E}">
        <p14:creationId xmlns:p14="http://schemas.microsoft.com/office/powerpoint/2010/main" val="345331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00050" y="1741731"/>
            <a:ext cx="7905331" cy="2519551"/>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7085923-B3F4-4BA4-BF9F-05E969837821}"/>
              </a:ext>
            </a:extLst>
          </p:cNvPr>
          <p:cNvSpPr/>
          <p:nvPr/>
        </p:nvSpPr>
        <p:spPr>
          <a:xfrm>
            <a:off x="480723" y="1031741"/>
            <a:ext cx="8182554" cy="5124480"/>
          </a:xfrm>
          <a:prstGeom prst="rect">
            <a:avLst/>
          </a:prstGeom>
        </p:spPr>
        <p:txBody>
          <a:bodyPr wrap="square">
            <a:spAutoFit/>
          </a:bodyPr>
          <a:lstStyle/>
          <a:p>
            <a:pPr>
              <a:spcAft>
                <a:spcPts val="1200"/>
              </a:spcAft>
              <a:defRPr/>
            </a:pPr>
            <a:r>
              <a:rPr lang="en-GB" sz="1400" b="1">
                <a:solidFill>
                  <a:srgbClr val="1D619D"/>
                </a:solidFill>
                <a:latin typeface="Arial" panose="020B0604020202020204" pitchFamily="34" charset="0"/>
                <a:cs typeface="Arial" panose="020B0604020202020204" pitchFamily="34" charset="0"/>
              </a:rPr>
              <a:t>Our Vision </a:t>
            </a:r>
          </a:p>
          <a:p>
            <a:pPr>
              <a:spcAft>
                <a:spcPts val="1200"/>
              </a:spcAft>
              <a:defRPr/>
            </a:pPr>
            <a:r>
              <a:rPr lang="en-GB" sz="1100">
                <a:latin typeface="+mn-lt"/>
                <a:cs typeface="Arial" panose="020B0604020202020204" pitchFamily="34" charset="0"/>
              </a:rPr>
              <a:t>Working together to protect the public and help people lead law-abiding and positive lives. </a:t>
            </a:r>
          </a:p>
          <a:p>
            <a:pPr>
              <a:spcAft>
                <a:spcPts val="600"/>
              </a:spcAft>
              <a:defRPr/>
            </a:pPr>
            <a:r>
              <a:rPr lang="en-GB" sz="1400" b="1">
                <a:solidFill>
                  <a:srgbClr val="1D619D"/>
                </a:solidFill>
                <a:latin typeface="Arial" panose="020B0604020202020204" pitchFamily="34" charset="0"/>
                <a:cs typeface="Arial" panose="020B0604020202020204" pitchFamily="34" charset="0"/>
              </a:rPr>
              <a:t>Our Principles </a:t>
            </a:r>
          </a:p>
          <a:p>
            <a:pPr>
              <a:spcAft>
                <a:spcPts val="600"/>
              </a:spcAft>
              <a:defRPr/>
            </a:pPr>
            <a:r>
              <a:rPr lang="en-GB" sz="1200" b="1">
                <a:solidFill>
                  <a:srgbClr val="7030A0"/>
                </a:solidFill>
                <a:latin typeface="Arial" panose="020B0604020202020204" pitchFamily="34" charset="0"/>
                <a:cs typeface="Arial" panose="020B0604020202020204" pitchFamily="34" charset="0"/>
              </a:rPr>
              <a:t>Enable people to do their best</a:t>
            </a:r>
          </a:p>
          <a:p>
            <a:pPr>
              <a:spcAft>
                <a:spcPts val="600"/>
              </a:spcAft>
              <a:defRPr/>
            </a:pPr>
            <a:r>
              <a:rPr lang="en-GB" sz="1100">
                <a:latin typeface="+mn-lt"/>
                <a:cs typeface="Arial" panose="020B0604020202020204" pitchFamily="34" charset="0"/>
              </a:rPr>
              <a:t>The relationships we develop are critical to helping those across our service. </a:t>
            </a:r>
          </a:p>
          <a:p>
            <a:pPr>
              <a:spcAft>
                <a:spcPts val="600"/>
              </a:spcAft>
              <a:defRPr/>
            </a:pPr>
            <a:r>
              <a:rPr lang="en-GB" sz="1200" b="1">
                <a:solidFill>
                  <a:srgbClr val="7030A0"/>
                </a:solidFill>
                <a:latin typeface="Arial" panose="020B0604020202020204" pitchFamily="34" charset="0"/>
                <a:cs typeface="Arial" panose="020B0604020202020204" pitchFamily="34" charset="0"/>
              </a:rPr>
              <a:t>An open, learning culture</a:t>
            </a:r>
          </a:p>
          <a:p>
            <a:pPr>
              <a:spcAft>
                <a:spcPts val="1200"/>
              </a:spcAft>
              <a:defRPr/>
            </a:pPr>
            <a:r>
              <a:rPr lang="en-GB" sz="1100">
                <a:solidFill>
                  <a:srgbClr val="000000"/>
                </a:solidFill>
              </a:rPr>
              <a:t>Our work is affected by changes in technology and society. </a:t>
            </a:r>
          </a:p>
          <a:p>
            <a:pPr>
              <a:spcAft>
                <a:spcPts val="600"/>
              </a:spcAft>
              <a:defRPr/>
            </a:pPr>
            <a:r>
              <a:rPr lang="en-GB" sz="1200" b="1">
                <a:solidFill>
                  <a:srgbClr val="7030A0"/>
                </a:solidFill>
                <a:latin typeface="Arial" panose="020B0604020202020204" pitchFamily="34" charset="0"/>
                <a:cs typeface="Arial" panose="020B0604020202020204" pitchFamily="34" charset="0"/>
              </a:rPr>
              <a:t>Transform through partnerships </a:t>
            </a:r>
          </a:p>
          <a:p>
            <a:pPr>
              <a:spcAft>
                <a:spcPts val="1200"/>
              </a:spcAft>
              <a:defRPr/>
            </a:pPr>
            <a:r>
              <a:rPr lang="en-GB" sz="1100">
                <a:solidFill>
                  <a:srgbClr val="000000"/>
                </a:solidFill>
              </a:rPr>
              <a:t>Strong partnerships with other public and third sector organisations.</a:t>
            </a:r>
          </a:p>
          <a:p>
            <a:pPr>
              <a:spcAft>
                <a:spcPts val="600"/>
              </a:spcAft>
              <a:defRPr/>
            </a:pPr>
            <a:r>
              <a:rPr lang="en-GB" sz="1200" b="1">
                <a:solidFill>
                  <a:srgbClr val="7030A0"/>
                </a:solidFill>
                <a:latin typeface="Arial" panose="020B0604020202020204" pitchFamily="34" charset="0"/>
                <a:cs typeface="Arial" panose="020B0604020202020204" pitchFamily="34" charset="0"/>
              </a:rPr>
              <a:t>Modernise our estates and technology </a:t>
            </a:r>
          </a:p>
          <a:p>
            <a:pPr>
              <a:spcAft>
                <a:spcPts val="1200"/>
              </a:spcAft>
              <a:defRPr/>
            </a:pPr>
            <a:r>
              <a:rPr lang="en-GB" sz="1100">
                <a:solidFill>
                  <a:srgbClr val="000000"/>
                </a:solidFill>
              </a:rPr>
              <a:t>Ensure our prisons are decent and support our efforts to rehabilitate those in our care.</a:t>
            </a:r>
          </a:p>
          <a:p>
            <a:pPr>
              <a:spcAft>
                <a:spcPts val="1200"/>
              </a:spcAft>
              <a:defRPr/>
            </a:pPr>
            <a:r>
              <a:rPr lang="en-GB" sz="1400" b="1">
                <a:solidFill>
                  <a:srgbClr val="1D619D"/>
                </a:solidFill>
                <a:latin typeface="Arial" panose="020B0604020202020204" pitchFamily="34" charset="0"/>
                <a:cs typeface="Arial" panose="020B0604020202020204" pitchFamily="34" charset="0"/>
              </a:rPr>
              <a:t>Our Outcomes  </a:t>
            </a:r>
            <a:endParaRPr lang="en-GB" sz="1400">
              <a:solidFill>
                <a:srgbClr val="000000"/>
              </a:solidFill>
            </a:endParaRPr>
          </a:p>
          <a:p>
            <a:pPr marL="171450" indent="-171450">
              <a:spcAft>
                <a:spcPts val="1200"/>
              </a:spcAft>
              <a:buFont typeface="Arial" panose="020B0604020202020204" pitchFamily="34" charset="0"/>
              <a:buChar char="•"/>
              <a:defRPr/>
            </a:pPr>
            <a:r>
              <a:rPr lang="en-GB" sz="1100">
                <a:solidFill>
                  <a:srgbClr val="000000"/>
                </a:solidFill>
              </a:rPr>
              <a:t>Public Protection </a:t>
            </a:r>
          </a:p>
          <a:p>
            <a:pPr marL="171450" indent="-171450">
              <a:spcAft>
                <a:spcPts val="1200"/>
              </a:spcAft>
              <a:buFont typeface="Arial" panose="020B0604020202020204" pitchFamily="34" charset="0"/>
              <a:buChar char="•"/>
              <a:defRPr/>
            </a:pPr>
            <a:r>
              <a:rPr lang="en-GB" sz="1100">
                <a:solidFill>
                  <a:srgbClr val="000000"/>
                </a:solidFill>
              </a:rPr>
              <a:t>Decent and safe prisons </a:t>
            </a:r>
          </a:p>
          <a:p>
            <a:pPr marL="171450" indent="-171450">
              <a:spcAft>
                <a:spcPts val="1200"/>
              </a:spcAft>
              <a:buFont typeface="Arial" panose="020B0604020202020204" pitchFamily="34" charset="0"/>
              <a:buChar char="•"/>
              <a:defRPr/>
            </a:pPr>
            <a:r>
              <a:rPr lang="en-GB" sz="1100">
                <a:solidFill>
                  <a:srgbClr val="000000"/>
                </a:solidFill>
              </a:rPr>
              <a:t>Reduced Reoffending </a:t>
            </a:r>
          </a:p>
          <a:p>
            <a:pPr marL="171450" indent="-171450">
              <a:spcAft>
                <a:spcPts val="1200"/>
              </a:spcAft>
              <a:buFont typeface="Arial" panose="020B0604020202020204" pitchFamily="34" charset="0"/>
              <a:buChar char="•"/>
              <a:defRPr/>
            </a:pPr>
            <a:r>
              <a:rPr lang="en-GB" sz="1100">
                <a:solidFill>
                  <a:srgbClr val="000000"/>
                </a:solidFill>
              </a:rPr>
              <a:t>High-quality sentence management </a:t>
            </a:r>
          </a:p>
          <a:p>
            <a:pPr marL="171450" indent="-171450">
              <a:spcAft>
                <a:spcPts val="1200"/>
              </a:spcAft>
              <a:buFont typeface="Arial" panose="020B0604020202020204" pitchFamily="34" charset="0"/>
              <a:buChar char="•"/>
              <a:defRPr/>
            </a:pPr>
            <a:r>
              <a:rPr lang="en-GB" sz="1100">
                <a:solidFill>
                  <a:srgbClr val="000000"/>
                </a:solidFill>
              </a:rPr>
              <a:t>Diverse, skilled and valued workforce </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3" y="595108"/>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Working in HMPPS </a:t>
            </a:r>
          </a:p>
        </p:txBody>
      </p:sp>
    </p:spTree>
    <p:extLst>
      <p:ext uri="{BB962C8B-B14F-4D97-AF65-F5344CB8AC3E}">
        <p14:creationId xmlns:p14="http://schemas.microsoft.com/office/powerpoint/2010/main" val="377786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317788" y="1788915"/>
            <a:ext cx="8005232" cy="4401205"/>
            <a:chOff x="456848" y="1869409"/>
            <a:chExt cx="8005232" cy="4401205"/>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65457"/>
            </a:xfrm>
            <a:prstGeom prst="rect">
              <a:avLst/>
            </a:prstGeom>
          </p:spPr>
          <p:txBody>
            <a:bodyPr wrap="square" numCol="1">
              <a:spAutoFit/>
            </a:bodyPr>
            <a:lstStyle/>
            <a:p>
              <a:pPr>
                <a:lnSpc>
                  <a:spcPct val="107000"/>
                </a:lnSpc>
                <a:spcAft>
                  <a:spcPts val="600"/>
                </a:spcAft>
              </a:pPr>
              <a:endParaRPr lang="en-GB" sz="110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456848" y="1869409"/>
              <a:ext cx="8005232" cy="4401205"/>
            </a:xfrm>
            <a:prstGeom prst="rect">
              <a:avLst/>
            </a:prstGeom>
            <a:noFill/>
          </p:spPr>
          <p:txBody>
            <a:bodyPr wrap="square" rtlCol="0">
              <a:spAutoFit/>
            </a:bodyPr>
            <a:lstStyle/>
            <a:p>
              <a:endParaRPr lang="en-GB" sz="1400">
                <a:cs typeface="Calibri" panose="020F0502020204030204" pitchFamily="34" charset="0"/>
              </a:endParaRPr>
            </a:p>
            <a:p>
              <a:r>
                <a:rPr lang="en-GB" sz="1400">
                  <a:cs typeface="Calibri" panose="020F0502020204030204" pitchFamily="34" charset="0"/>
                </a:rPr>
                <a:t>The </a:t>
              </a:r>
              <a:r>
                <a:rPr lang="en-GB" sz="1400" b="1">
                  <a:cs typeface="Calibri" panose="020F0502020204030204" pitchFamily="34" charset="0"/>
                </a:rPr>
                <a:t>Review Team </a:t>
              </a:r>
              <a:r>
                <a:rPr lang="en-GB" sz="1400">
                  <a:cs typeface="Calibri" panose="020F0502020204030204" pitchFamily="34" charset="0"/>
                </a:rPr>
                <a:t>is looking for a Policy Lead to support and manage planned sprints of a review of managerial roles within the Probation Service with the aim of making capacity and efficiency saving recommendations which will inform policy and procedure.  This will involve:</a:t>
              </a:r>
            </a:p>
            <a:p>
              <a:pPr marL="628650" lvl="1" indent="-171450">
                <a:buFont typeface="Arial" panose="020B0604020202020204" pitchFamily="34" charset="0"/>
                <a:buChar char="•"/>
              </a:pPr>
              <a:r>
                <a:rPr lang="en-GB" sz="1400">
                  <a:cs typeface="Calibri" panose="020F0502020204030204" pitchFamily="34" charset="0"/>
                </a:rPr>
                <a:t>Gathering and analysing a wide range of evidence sources; </a:t>
              </a:r>
            </a:p>
            <a:p>
              <a:pPr marL="628650" lvl="1" indent="-171450">
                <a:buFont typeface="Arial" panose="020B0604020202020204" pitchFamily="34" charset="0"/>
                <a:buChar char="•"/>
              </a:pPr>
              <a:r>
                <a:rPr lang="en-GB" sz="1400">
                  <a:cs typeface="Calibri" panose="020F0502020204030204" pitchFamily="34" charset="0"/>
                </a:rPr>
                <a:t>Carrying out policy reviews and research exercises;</a:t>
              </a:r>
            </a:p>
            <a:p>
              <a:pPr marL="628650" lvl="1" indent="-171450">
                <a:buFont typeface="Arial" panose="020B0604020202020204" pitchFamily="34" charset="0"/>
                <a:buChar char="•"/>
              </a:pPr>
              <a:r>
                <a:rPr lang="en-GB" sz="1400">
                  <a:cs typeface="Calibri" panose="020F0502020204030204" pitchFamily="34" charset="0"/>
                </a:rPr>
                <a:t>Carrying out stakeholder engagement through qualitive focus groups;</a:t>
              </a:r>
            </a:p>
            <a:p>
              <a:pPr marL="628650" lvl="1" indent="-171450">
                <a:buFont typeface="Arial" panose="020B0604020202020204" pitchFamily="34" charset="0"/>
                <a:buChar char="•"/>
              </a:pPr>
              <a:r>
                <a:rPr lang="en-GB" sz="1400">
                  <a:cs typeface="Calibri" panose="020F0502020204030204" pitchFamily="34" charset="0"/>
                </a:rPr>
                <a:t>Engaging with workforce planning colleagues;</a:t>
              </a:r>
            </a:p>
            <a:p>
              <a:pPr marL="628650" lvl="1" indent="-171450">
                <a:buFont typeface="Arial" panose="020B0604020202020204" pitchFamily="34" charset="0"/>
                <a:buChar char="•"/>
              </a:pPr>
              <a:r>
                <a:rPr lang="en-GB" sz="1400">
                  <a:cs typeface="Calibri" panose="020F0502020204030204" pitchFamily="34" charset="0"/>
                </a:rPr>
                <a:t>Engaging with wider stakeholders across HMPPS;</a:t>
              </a:r>
            </a:p>
            <a:p>
              <a:pPr marL="628650" lvl="1" indent="-171450">
                <a:buFont typeface="Arial" panose="020B0604020202020204" pitchFamily="34" charset="0"/>
                <a:buChar char="•"/>
              </a:pPr>
              <a:r>
                <a:rPr lang="en-GB" sz="1400">
                  <a:cs typeface="Calibri" panose="020F0502020204030204" pitchFamily="34" charset="0"/>
                </a:rPr>
                <a:t>Collaborative policy design with trade union representatives; </a:t>
              </a:r>
            </a:p>
            <a:p>
              <a:pPr marL="628650" lvl="1" indent="-171450">
                <a:buFont typeface="Arial" panose="020B0604020202020204" pitchFamily="34" charset="0"/>
                <a:buChar char="•"/>
              </a:pPr>
              <a:r>
                <a:rPr lang="en-GB" sz="1400">
                  <a:cs typeface="Calibri" panose="020F0502020204030204" pitchFamily="34" charset="0"/>
                </a:rPr>
                <a:t>Presenting recommendations about policy changes to senior leaders;</a:t>
              </a:r>
            </a:p>
            <a:p>
              <a:pPr marL="628650" lvl="1" indent="-171450">
                <a:buFont typeface="Arial" panose="020B0604020202020204" pitchFamily="34" charset="0"/>
                <a:buChar char="•"/>
              </a:pPr>
              <a:r>
                <a:rPr lang="en-GB" sz="1400">
                  <a:cs typeface="Calibri" panose="020F0502020204030204" pitchFamily="34" charset="0"/>
                </a:rPr>
                <a:t>Implementing and communicating policy changes to staff; and</a:t>
              </a:r>
            </a:p>
            <a:p>
              <a:pPr marL="628650" lvl="1" indent="-171450">
                <a:buFont typeface="Arial" panose="020B0604020202020204" pitchFamily="34" charset="0"/>
                <a:buChar char="•"/>
              </a:pPr>
              <a:r>
                <a:rPr lang="en-GB" sz="1400">
                  <a:cs typeface="Calibri" panose="020F0502020204030204" pitchFamily="34" charset="0"/>
                </a:rPr>
                <a:t>Measuring implementation progress and iteratively responding accordingly.</a:t>
              </a:r>
            </a:p>
            <a:p>
              <a:pPr marL="628650" lvl="1" indent="-171450">
                <a:buFont typeface="Arial" panose="020B0604020202020204" pitchFamily="34" charset="0"/>
                <a:buChar char="•"/>
              </a:pPr>
              <a:endParaRPr lang="en-GB" sz="1400">
                <a:cs typeface="Calibri" panose="020F0502020204030204" pitchFamily="34" charset="0"/>
              </a:endParaRPr>
            </a:p>
            <a:p>
              <a:pPr marL="285750" indent="-285750">
                <a:buFontTx/>
                <a:buChar char="-"/>
              </a:pPr>
              <a:endParaRPr lang="en-GB" sz="1400">
                <a:cs typeface="Calibri" panose="020F0502020204030204" pitchFamily="34" charset="0"/>
              </a:endParaRPr>
            </a:p>
            <a:p>
              <a:r>
                <a:rPr lang="en-GB" sz="1400">
                  <a:cs typeface="Calibri" panose="020F0502020204030204" pitchFamily="34" charset="0"/>
                </a:rPr>
                <a:t>The Role: </a:t>
              </a:r>
            </a:p>
            <a:p>
              <a:r>
                <a:rPr lang="en-GB" sz="1400">
                  <a:cs typeface="Calibri" panose="020F0502020204030204" pitchFamily="34" charset="0"/>
                </a:rPr>
                <a:t>The role will require you to work with a range of stakeholders across the organisation and outside it to ensure that the project delivers on its objectives. You will have the chance to make a difference to the well-being of managers within the Probation Service and their ability to manage their workloads and deliver a services which manages risk, and rehabilitates to reduce reoffending.</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328808" y="1196958"/>
            <a:ext cx="8262298" cy="710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67500" lnSpcReduction="200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endParaRPr lang="en-GB">
              <a:solidFill>
                <a:schemeClr val="accent1">
                  <a:lumMod val="50000"/>
                </a:schemeClr>
              </a:solidFill>
            </a:endParaRPr>
          </a:p>
          <a:p>
            <a:r>
              <a:rPr lang="en-GB">
                <a:solidFill>
                  <a:schemeClr val="accent1">
                    <a:lumMod val="50000"/>
                  </a:schemeClr>
                </a:solidFill>
              </a:rPr>
              <a:t>The Strategy, Design and Architecture - Review Team  </a:t>
            </a:r>
          </a:p>
          <a:p>
            <a:endParaRPr lang="en-GB">
              <a:solidFill>
                <a:schemeClr val="accent1">
                  <a:lumMod val="50000"/>
                </a:schemeClr>
              </a:solidFill>
            </a:endParaRPr>
          </a:p>
          <a:p>
            <a:r>
              <a:rPr lang="en-GB">
                <a:solidFill>
                  <a:schemeClr val="accent1">
                    <a:lumMod val="50000"/>
                  </a:schemeClr>
                </a:solidFill>
              </a:rPr>
              <a:t> Managerial Role Review Project</a:t>
            </a:r>
          </a:p>
        </p:txBody>
      </p:sp>
      <p:sp>
        <p:nvSpPr>
          <p:cNvPr id="20" name="TextBox 19">
            <a:extLst>
              <a:ext uri="{FF2B5EF4-FFF2-40B4-BE49-F238E27FC236}">
                <a16:creationId xmlns:a16="http://schemas.microsoft.com/office/drawing/2014/main" id="{7F70E090-A0A0-4A33-B12D-41A8902015CD}"/>
              </a:ext>
            </a:extLst>
          </p:cNvPr>
          <p:cNvSpPr txBox="1"/>
          <p:nvPr/>
        </p:nvSpPr>
        <p:spPr>
          <a:xfrm>
            <a:off x="246490" y="614001"/>
            <a:ext cx="4595854" cy="369332"/>
          </a:xfrm>
          <a:prstGeom prst="rect">
            <a:avLst/>
          </a:prstGeom>
          <a:noFill/>
        </p:spPr>
        <p:txBody>
          <a:bodyPr wrap="square">
            <a:spAutoFit/>
          </a:bodyPr>
          <a:lstStyle/>
          <a:p>
            <a:pPr eaLnBrk="1" hangingPunct="1">
              <a:defRPr/>
            </a:pPr>
            <a:r>
              <a:rPr lang="en-GB" altLang="en-US" b="1">
                <a:solidFill>
                  <a:schemeClr val="accent1">
                    <a:lumMod val="50000"/>
                  </a:schemeClr>
                </a:solidFill>
              </a:rPr>
              <a:t>Vacancy Description</a:t>
            </a:r>
          </a:p>
        </p:txBody>
      </p:sp>
    </p:spTree>
    <p:extLst>
      <p:ext uri="{BB962C8B-B14F-4D97-AF65-F5344CB8AC3E}">
        <p14:creationId xmlns:p14="http://schemas.microsoft.com/office/powerpoint/2010/main" val="332122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71E78E-D497-4496-8A54-690EF6C5E899}"/>
              </a:ext>
            </a:extLst>
          </p:cNvPr>
          <p:cNvSpPr/>
          <p:nvPr/>
        </p:nvSpPr>
        <p:spPr>
          <a:xfrm>
            <a:off x="737419" y="3914310"/>
            <a:ext cx="7648634" cy="1496929"/>
          </a:xfrm>
          <a:prstGeom prst="rect">
            <a:avLst/>
          </a:prstGeom>
        </p:spPr>
        <p:txBody>
          <a:bodyPr wrap="square" numCol="1">
            <a:spAutoFit/>
          </a:bodyPr>
          <a:lstStyle/>
          <a:p>
            <a:pPr>
              <a:lnSpc>
                <a:spcPct val="107000"/>
              </a:lnSpc>
              <a:spcAft>
                <a:spcPts val="600"/>
              </a:spcAft>
            </a:pPr>
            <a:endParaRPr lang="en-GB" sz="110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391236" y="6283580"/>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Policy Lead </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1" y="583151"/>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8059029" y="5705359"/>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grpSp>
      <p:sp>
        <p:nvSpPr>
          <p:cNvPr id="6" name="Rectangle 5">
            <a:extLst>
              <a:ext uri="{FF2B5EF4-FFF2-40B4-BE49-F238E27FC236}">
                <a16:creationId xmlns:a16="http://schemas.microsoft.com/office/drawing/2014/main" id="{9AAFAAB1-2849-4244-8D33-19795CB325D6}"/>
              </a:ext>
            </a:extLst>
          </p:cNvPr>
          <p:cNvSpPr/>
          <p:nvPr/>
        </p:nvSpPr>
        <p:spPr>
          <a:xfrm>
            <a:off x="480721" y="1005225"/>
            <a:ext cx="8086229" cy="1600438"/>
          </a:xfrm>
          <a:prstGeom prst="rect">
            <a:avLst/>
          </a:prstGeom>
        </p:spPr>
        <p:txBody>
          <a:bodyPr wrap="square">
            <a:spAutoFit/>
          </a:bodyPr>
          <a:lstStyle/>
          <a:p>
            <a:r>
              <a:rPr lang="en-GB" sz="1400">
                <a:solidFill>
                  <a:schemeClr val="accent1">
                    <a:lumMod val="50000"/>
                  </a:schemeClr>
                </a:solidFill>
                <a:latin typeface="Arial" panose="020B0604020202020204" pitchFamily="34" charset="0"/>
                <a:cs typeface="Arial" panose="020B0604020202020204" pitchFamily="34" charset="0"/>
              </a:rPr>
              <a:t>The Team - Capacity &amp; Efficiency Project </a:t>
            </a:r>
            <a:endParaRPr lang="en-GB" sz="1400">
              <a:cs typeface="Calibri" panose="020F0502020204030204" pitchFamily="34" charset="0"/>
            </a:endParaRPr>
          </a:p>
          <a:p>
            <a:r>
              <a:rPr lang="en-GB" sz="1400">
                <a:cs typeface="Calibri" panose="020F0502020204030204" pitchFamily="34" charset="0"/>
              </a:rPr>
              <a:t>This Capacity and Efficiency Project is working to develop the strategy and supporting policies to identify and attract the future probation workforce, and enabling us to retain talent and develop individuals.  The team lead on policy development in; the end to end recruitment process; reliably and efficiently forecasting demand for qualified probation officers; improving the diversity of the workforce so that it better reflects the UK population; creating opportunities to retain staff for longer; and deploying staff to the right role at the right grade.</a:t>
            </a:r>
          </a:p>
        </p:txBody>
      </p:sp>
      <p:grpSp>
        <p:nvGrpSpPr>
          <p:cNvPr id="32" name="Group 31">
            <a:extLst>
              <a:ext uri="{FF2B5EF4-FFF2-40B4-BE49-F238E27FC236}">
                <a16:creationId xmlns:a16="http://schemas.microsoft.com/office/drawing/2014/main" id="{DD58407F-DD96-4EFA-8399-AD5104ED69FC}"/>
              </a:ext>
            </a:extLst>
          </p:cNvPr>
          <p:cNvGrpSpPr/>
          <p:nvPr/>
        </p:nvGrpSpPr>
        <p:grpSpPr>
          <a:xfrm>
            <a:off x="480720" y="2716608"/>
            <a:ext cx="8272276" cy="3439083"/>
            <a:chOff x="527979" y="1540248"/>
            <a:chExt cx="7779882" cy="3439083"/>
          </a:xfrm>
        </p:grpSpPr>
        <p:sp>
          <p:nvSpPr>
            <p:cNvPr id="33" name="Rectangle 32">
              <a:extLst>
                <a:ext uri="{FF2B5EF4-FFF2-40B4-BE49-F238E27FC236}">
                  <a16:creationId xmlns:a16="http://schemas.microsoft.com/office/drawing/2014/main" id="{119AFDAD-A0F2-45F5-A741-D2AC56915E5F}"/>
                </a:ext>
              </a:extLst>
            </p:cNvPr>
            <p:cNvSpPr/>
            <p:nvPr/>
          </p:nvSpPr>
          <p:spPr>
            <a:xfrm>
              <a:off x="527979" y="1855014"/>
              <a:ext cx="7779882" cy="3124317"/>
            </a:xfrm>
            <a:prstGeom prst="rect">
              <a:avLst/>
            </a:prstGeom>
          </p:spPr>
          <p:txBody>
            <a:bodyPr wrap="square" numCol="1">
              <a:spAutoFit/>
            </a:bodyPr>
            <a:lstStyle/>
            <a:p>
              <a:pPr>
                <a:lnSpc>
                  <a:spcPct val="107000"/>
                </a:lnSpc>
                <a:spcAft>
                  <a:spcPts val="600"/>
                </a:spcAft>
              </a:pPr>
              <a:r>
                <a:rPr lang="en-GB" sz="1400">
                  <a:ea typeface="Calibri" panose="020F0502020204030204" pitchFamily="34" charset="0"/>
                  <a:cs typeface="Times New Roman" panose="02020603050405020304" pitchFamily="18" charset="0"/>
                </a:rPr>
                <a:t>We are looking for a Policy Lead to support and manage the Recruitment of New Trainee Probation Officers (PQiPs) in meeting the national annual target with the aim of reducing staff caseloads and developing recruitment policy and procedure: This will involve </a:t>
              </a:r>
            </a:p>
            <a:p>
              <a:pPr marL="171450" indent="-171450">
                <a:lnSpc>
                  <a:spcPct val="107000"/>
                </a:lnSpc>
                <a:spcAft>
                  <a:spcPts val="0"/>
                </a:spcAft>
                <a:buFont typeface="Arial" panose="020B0604020202020204" pitchFamily="34" charset="0"/>
                <a:buChar char="•"/>
              </a:pPr>
              <a:r>
                <a:rPr lang="en-GB" sz="1400">
                  <a:ea typeface="Calibri" panose="020F0502020204030204" pitchFamily="34" charset="0"/>
                  <a:cs typeface="Times New Roman" panose="02020603050405020304" pitchFamily="18" charset="0"/>
                </a:rPr>
                <a:t>Being seen as a subject matter expert providing advice and guidance on all elements of recruitment policy </a:t>
              </a:r>
            </a:p>
            <a:p>
              <a:pPr marL="171450" indent="-171450">
                <a:lnSpc>
                  <a:spcPct val="107000"/>
                </a:lnSpc>
                <a:spcAft>
                  <a:spcPts val="0"/>
                </a:spcAft>
                <a:buFont typeface="Arial" panose="020B0604020202020204" pitchFamily="34" charset="0"/>
                <a:buChar char="•"/>
              </a:pPr>
              <a:r>
                <a:rPr lang="en-GB" sz="1400">
                  <a:ea typeface="Calibri" panose="020F0502020204030204" pitchFamily="34" charset="0"/>
                  <a:cs typeface="Times New Roman" panose="02020603050405020304" pitchFamily="18" charset="0"/>
                </a:rPr>
                <a:t>Devise the most effective and efficient way of developing and implementing national recruitment policy by  communicating, engaging and consulting with a wide range of policy and operational stakeholders and staff</a:t>
              </a:r>
            </a:p>
            <a:p>
              <a:pPr marL="171450" indent="-171450">
                <a:lnSpc>
                  <a:spcPct val="107000"/>
                </a:lnSpc>
                <a:spcAft>
                  <a:spcPts val="0"/>
                </a:spcAft>
                <a:buFont typeface="Arial" panose="020B0604020202020204" pitchFamily="34" charset="0"/>
                <a:buChar char="•"/>
              </a:pPr>
              <a:r>
                <a:rPr lang="en-GB" sz="1400">
                  <a:ea typeface="Calibri" panose="020F0502020204030204" pitchFamily="34" charset="0"/>
                  <a:cs typeface="Times New Roman" panose="02020603050405020304" pitchFamily="18" charset="0"/>
                </a:rPr>
                <a:t>Draft briefings and reports to support the PQiP recruitment work at all levels of stakeholders</a:t>
              </a:r>
            </a:p>
            <a:p>
              <a:pPr marL="171450" indent="-171450">
                <a:lnSpc>
                  <a:spcPct val="107000"/>
                </a:lnSpc>
                <a:spcAft>
                  <a:spcPts val="0"/>
                </a:spcAft>
                <a:buFont typeface="Arial" panose="020B0604020202020204" pitchFamily="34" charset="0"/>
                <a:buChar char="•"/>
              </a:pPr>
              <a:r>
                <a:rPr lang="en-GB" sz="1400">
                  <a:ea typeface="Calibri" panose="020F0502020204030204" pitchFamily="34" charset="0"/>
                  <a:cs typeface="Times New Roman" panose="02020603050405020304" pitchFamily="18" charset="0"/>
                </a:rPr>
                <a:t>Set up projects with appropriate governance arrangements , identify risks and mitigating actions and report on progress to all levels of stakeholders</a:t>
              </a:r>
            </a:p>
            <a:p>
              <a:pPr marL="171450" indent="-171450">
                <a:lnSpc>
                  <a:spcPct val="107000"/>
                </a:lnSpc>
                <a:spcAft>
                  <a:spcPts val="0"/>
                </a:spcAft>
                <a:buFont typeface="Arial" panose="020B0604020202020204" pitchFamily="34" charset="0"/>
                <a:buChar char="•"/>
              </a:pPr>
              <a:r>
                <a:rPr lang="en-GB" sz="1400">
                  <a:ea typeface="Calibri" panose="020F0502020204030204" pitchFamily="34" charset="0"/>
                  <a:cs typeface="Times New Roman" panose="02020603050405020304" pitchFamily="18" charset="0"/>
                </a:rPr>
                <a:t>Provide support to the Senior Policy Manager and stakeholders </a:t>
              </a:r>
            </a:p>
            <a:p>
              <a:pPr marL="171450" indent="-171450">
                <a:lnSpc>
                  <a:spcPct val="107000"/>
                </a:lnSpc>
                <a:spcAft>
                  <a:spcPts val="0"/>
                </a:spcAft>
                <a:buFont typeface="Arial" panose="020B0604020202020204" pitchFamily="34" charset="0"/>
                <a:buChar char="•"/>
              </a:pPr>
              <a:r>
                <a:rPr lang="en-GB" sz="1400">
                  <a:ea typeface="Calibri" panose="020F0502020204030204" pitchFamily="34" charset="0"/>
                  <a:cs typeface="Times New Roman" panose="02020603050405020304" pitchFamily="18" charset="0"/>
                </a:rPr>
                <a:t>Undertake statistical analysis of data for briefing and reporting purposes </a:t>
              </a:r>
            </a:p>
            <a:p>
              <a:pPr>
                <a:lnSpc>
                  <a:spcPct val="107000"/>
                </a:lnSpc>
                <a:spcAft>
                  <a:spcPts val="0"/>
                </a:spcAft>
              </a:pPr>
              <a:endParaRPr lang="en-GB" sz="1400">
                <a:ea typeface="Calibri" panose="020F0502020204030204" pitchFamily="34" charset="0"/>
                <a:cs typeface="Times New Roman" panose="02020603050405020304" pitchFamily="18" charset="0"/>
              </a:endParaRPr>
            </a:p>
            <a:p>
              <a:pPr>
                <a:lnSpc>
                  <a:spcPct val="107000"/>
                </a:lnSpc>
                <a:spcAft>
                  <a:spcPts val="0"/>
                </a:spcAft>
              </a:pPr>
              <a:endParaRPr lang="en-GB" sz="120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601C0A80-9E2A-4FC4-AB02-138C9539F1D4}"/>
                </a:ext>
              </a:extLst>
            </p:cNvPr>
            <p:cNvSpPr txBox="1"/>
            <p:nvPr/>
          </p:nvSpPr>
          <p:spPr>
            <a:xfrm>
              <a:off x="527979" y="1540248"/>
              <a:ext cx="3575275" cy="307777"/>
            </a:xfrm>
            <a:prstGeom prst="rect">
              <a:avLst/>
            </a:prstGeom>
            <a:noFill/>
          </p:spPr>
          <p:txBody>
            <a:bodyPr wrap="square" rtlCol="0">
              <a:spAutoFit/>
            </a:bodyPr>
            <a:lstStyle/>
            <a:p>
              <a:r>
                <a:rPr lang="en-GB" sz="1400">
                  <a:solidFill>
                    <a:schemeClr val="accent1">
                      <a:lumMod val="50000"/>
                    </a:schemeClr>
                  </a:solidFill>
                  <a:latin typeface="Arial" panose="020B0604020202020204" pitchFamily="34" charset="0"/>
                  <a:cs typeface="Arial" panose="020B0604020202020204" pitchFamily="34" charset="0"/>
                </a:rPr>
                <a:t>The Role</a:t>
              </a:r>
            </a:p>
          </p:txBody>
        </p:sp>
      </p:grpSp>
    </p:spTree>
    <p:extLst>
      <p:ext uri="{BB962C8B-B14F-4D97-AF65-F5344CB8AC3E}">
        <p14:creationId xmlns:p14="http://schemas.microsoft.com/office/powerpoint/2010/main" val="374627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00050" y="616660"/>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009020"/>
            <a:ext cx="4572000" cy="307777"/>
          </a:xfrm>
          <a:prstGeom prst="rect">
            <a:avLst/>
          </a:prstGeom>
        </p:spPr>
        <p:txBody>
          <a:bodyPr wrap="square">
            <a:spAutoFit/>
          </a:bodyPr>
          <a:lstStyle/>
          <a:p>
            <a:pPr>
              <a:spcAft>
                <a:spcPts val="1200"/>
              </a:spcAft>
              <a:defRPr/>
            </a:pPr>
            <a:r>
              <a:rPr lang="en-GB" sz="140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383395" y="1324331"/>
            <a:ext cx="8386255" cy="4745447"/>
            <a:chOff x="383395" y="1858260"/>
            <a:chExt cx="8386255" cy="5800354"/>
          </a:xfrm>
        </p:grpSpPr>
        <p:sp>
          <p:nvSpPr>
            <p:cNvPr id="32" name="Rectangle 31">
              <a:extLst>
                <a:ext uri="{FF2B5EF4-FFF2-40B4-BE49-F238E27FC236}">
                  <a16:creationId xmlns:a16="http://schemas.microsoft.com/office/drawing/2014/main" id="{42459BBE-D01F-4E53-80CC-E693BA68FBF9}"/>
                </a:ext>
              </a:extLst>
            </p:cNvPr>
            <p:cNvSpPr/>
            <p:nvPr/>
          </p:nvSpPr>
          <p:spPr>
            <a:xfrm>
              <a:off x="383395" y="1858260"/>
              <a:ext cx="8369601" cy="5691881"/>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00050" y="1959261"/>
              <a:ext cx="8369600" cy="5699353"/>
            </a:xfrm>
            <a:prstGeom prst="rect">
              <a:avLst/>
            </a:prstGeom>
          </p:spPr>
          <p:txBody>
            <a:bodyPr wrap="square">
              <a:spAutoFit/>
            </a:bodyPr>
            <a:lstStyle/>
            <a:p>
              <a:pPr>
                <a:spcAft>
                  <a:spcPts val="200"/>
                </a:spcAft>
                <a:defRPr/>
              </a:pPr>
              <a:r>
                <a:rPr lang="en-GB" sz="1200" b="1"/>
                <a:t>Job Title</a:t>
              </a:r>
            </a:p>
            <a:p>
              <a:pPr>
                <a:spcAft>
                  <a:spcPts val="200"/>
                </a:spcAft>
                <a:defRPr/>
              </a:pPr>
              <a:r>
                <a:rPr lang="en-GB" sz="1200"/>
                <a:t>Policy Lead </a:t>
              </a:r>
            </a:p>
            <a:p>
              <a:pPr>
                <a:spcAft>
                  <a:spcPts val="200"/>
                </a:spcAft>
                <a:defRPr/>
              </a:pPr>
              <a:endParaRPr lang="en-GB" sz="1200" b="1"/>
            </a:p>
            <a:p>
              <a:pPr>
                <a:spcAft>
                  <a:spcPts val="200"/>
                </a:spcAft>
                <a:defRPr/>
              </a:pPr>
              <a:r>
                <a:rPr lang="en-GB" sz="1200" b="1"/>
                <a:t>Organisation Grade</a:t>
              </a:r>
            </a:p>
            <a:p>
              <a:pPr>
                <a:spcAft>
                  <a:spcPts val="200"/>
                </a:spcAft>
                <a:defRPr/>
              </a:pPr>
              <a:r>
                <a:rPr lang="en-GB" sz="1200"/>
                <a:t>Band 8</a:t>
              </a:r>
            </a:p>
            <a:p>
              <a:pPr>
                <a:spcAft>
                  <a:spcPts val="200"/>
                </a:spcAft>
                <a:defRPr/>
              </a:pPr>
              <a:endParaRPr lang="en-GB" sz="1200" b="1"/>
            </a:p>
            <a:p>
              <a:pPr>
                <a:spcAft>
                  <a:spcPts val="200"/>
                </a:spcAft>
                <a:defRPr/>
              </a:pPr>
              <a:r>
                <a:rPr lang="en-GB" sz="1200" b="1"/>
                <a:t>Civil Service Grade</a:t>
              </a:r>
            </a:p>
            <a:p>
              <a:pPr>
                <a:spcAft>
                  <a:spcPts val="200"/>
                </a:spcAft>
                <a:defRPr/>
              </a:pPr>
              <a:r>
                <a:rPr lang="en-GB" sz="1200"/>
                <a:t>SEO</a:t>
              </a:r>
            </a:p>
            <a:p>
              <a:pPr>
                <a:spcAft>
                  <a:spcPts val="200"/>
                </a:spcAft>
                <a:defRPr/>
              </a:pPr>
              <a:endParaRPr lang="en-GB" sz="1200" b="1"/>
            </a:p>
            <a:p>
              <a:pPr>
                <a:lnSpc>
                  <a:spcPct val="100000"/>
                </a:lnSpc>
                <a:spcBef>
                  <a:spcPts val="0"/>
                </a:spcBef>
                <a:spcAft>
                  <a:spcPts val="600"/>
                </a:spcAft>
                <a:defRPr/>
              </a:pPr>
              <a:r>
                <a:rPr lang="en-GB" sz="1200" b="1">
                  <a:latin typeface="+mn-lt"/>
                </a:rPr>
                <a:t>Location &amp; Terms of Appointment </a:t>
              </a:r>
            </a:p>
            <a:p>
              <a:r>
                <a:rPr lang="en-GB" sz="1200"/>
                <a:t>This position is based nationally, and some travel may be required, but currently programme staff are working remotely due to Covid 19 Guidelines. </a:t>
              </a:r>
              <a:endParaRPr lang="en-GB" sz="1200" b="1">
                <a:latin typeface="+mn-lt"/>
              </a:endParaRPr>
            </a:p>
            <a:p>
              <a:endParaRPr lang="en-GB" sz="1200" b="1">
                <a:latin typeface="+mn-lt"/>
              </a:endParaRPr>
            </a:p>
            <a:p>
              <a:r>
                <a:rPr lang="en-GB" sz="1200" b="1">
                  <a:latin typeface="+mn-lt"/>
                </a:rPr>
                <a:t>This is a Fixed-Term Appointment for 24 months for external candidates OR a 24 month Loan for existing staff. There</a:t>
              </a:r>
              <a:r>
                <a:rPr lang="en-GB" sz="1200" b="1" i="1">
                  <a:latin typeface="+mn-lt"/>
                </a:rPr>
                <a:t> may </a:t>
              </a:r>
              <a:r>
                <a:rPr lang="en-GB" sz="1200" b="1">
                  <a:latin typeface="+mn-lt"/>
                </a:rPr>
                <a:t>be opportunity for extension after the initial 24 months. </a:t>
              </a:r>
            </a:p>
            <a:p>
              <a:endParaRPr lang="en-GB" sz="1200" b="1">
                <a:latin typeface="+mn-lt"/>
              </a:endParaRPr>
            </a:p>
            <a:p>
              <a:r>
                <a:rPr lang="en-GB" sz="1200"/>
                <a:t>The Loan is subject to the approval of the selected candidate's Business Unit, which should be obtained before confirmation of appointment. If appointed on Loan from your home department for initially up to 24 months, you will remain on existing Terms &amp; Conditions.</a:t>
              </a:r>
            </a:p>
            <a:p>
              <a:endParaRPr lang="en-GB" sz="1200"/>
            </a:p>
            <a:p>
              <a:r>
                <a:rPr lang="en-GB" sz="1200">
                  <a:solidFill>
                    <a:prstClr val="black"/>
                  </a:solidFill>
                </a:rPr>
                <a:t>There may be the potential of the role being made permanent.</a:t>
              </a:r>
              <a:endParaRPr lang="en-GB" sz="1200"/>
            </a:p>
            <a:p>
              <a:pPr>
                <a:lnSpc>
                  <a:spcPct val="100000"/>
                </a:lnSpc>
                <a:spcBef>
                  <a:spcPts val="0"/>
                </a:spcBef>
                <a:spcAft>
                  <a:spcPts val="600"/>
                </a:spcAft>
                <a:defRPr/>
              </a:pPr>
              <a:r>
                <a:rPr lang="en-GB" sz="1200"/>
                <a:t>Standard working hours for this post are 37 hours per week excluding breaks which are unpaid.</a:t>
              </a:r>
            </a:p>
            <a:p>
              <a:pPr>
                <a:lnSpc>
                  <a:spcPct val="100000"/>
                </a:lnSpc>
                <a:spcBef>
                  <a:spcPts val="0"/>
                </a:spcBef>
                <a:spcAft>
                  <a:spcPts val="600"/>
                </a:spcAft>
                <a:defRPr/>
              </a:pPr>
              <a:endParaRPr lang="en-GB" sz="800"/>
            </a:p>
          </p:txBody>
        </p:sp>
      </p:grpSp>
    </p:spTree>
    <p:extLst>
      <p:ext uri="{BB962C8B-B14F-4D97-AF65-F5344CB8AC3E}">
        <p14:creationId xmlns:p14="http://schemas.microsoft.com/office/powerpoint/2010/main" val="302962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2" y="1357590"/>
            <a:ext cx="8369599" cy="4124206"/>
          </a:xfrm>
          <a:prstGeom prst="rect">
            <a:avLst/>
          </a:prstGeom>
        </p:spPr>
        <p:txBody>
          <a:bodyPr wrap="square">
            <a:spAutoFit/>
          </a:bodyPr>
          <a:lstStyle/>
          <a:p>
            <a:pPr>
              <a:spcAft>
                <a:spcPts val="1200"/>
              </a:spcAft>
              <a:defRPr/>
            </a:pPr>
            <a:r>
              <a:rPr lang="en-GB" sz="1400">
                <a:solidFill>
                  <a:schemeClr val="accent1">
                    <a:lumMod val="50000"/>
                  </a:schemeClr>
                </a:solidFill>
                <a:latin typeface="Arial" panose="020B0604020202020204" pitchFamily="34" charset="0"/>
                <a:cs typeface="Arial" panose="020B0604020202020204" pitchFamily="34" charset="0"/>
              </a:rPr>
              <a:t>Introduction</a:t>
            </a:r>
          </a:p>
          <a:p>
            <a:r>
              <a:rPr lang="en-GB" sz="1400"/>
              <a:t>The Ministry of Justice’s (MoJ) priorities include improving public safety and reducing reoffending by reforming prisons, probation and youth justice, and building a justice system which makes access to justice swifter and more certain for all citizens whatever their background.  Policy professionals in the MoJ help to improve the government’s ability to protect the public and reduce reoffending, and to provide a more effective, transparent and responsive criminal justice system for victims and the public.</a:t>
            </a:r>
          </a:p>
          <a:p>
            <a:endParaRPr lang="en-GB" sz="1400"/>
          </a:p>
          <a:p>
            <a:r>
              <a:rPr lang="en-GB" sz="1400"/>
              <a:t>HM Prisons and Probation Service (HMPPS) is responsible for the delivery of probation services in England and Wales, and in January 2020 it launched an ambitious five-year programme to deliver the vision of a strengthened, innovative and professional probation workforce which is leading the criminal justice system to protect the public and reduce re-offending, and respond to the impact of increasing numbers of police officers and sentencing reform.  </a:t>
            </a:r>
          </a:p>
          <a:p>
            <a:endParaRPr lang="en-GB" sz="1400"/>
          </a:p>
          <a:p>
            <a:r>
              <a:rPr lang="en-GB" sz="1400"/>
              <a:t>The Probation Workforce Programme (PWP) recognises that to make sure our probation workforce is fit for the future, resilient and able to respond to upcoming challenges we must do more to ensure we attract the right people to the profession; support every member of the workforce to build their capability and skills on an ongoing basis; allow those working across probation the opportunity to develop and further their careers; and make sure that our workforce feels valued and appreciated. </a:t>
            </a:r>
            <a:endParaRPr lang="en-GB" sz="1400">
              <a:solidFill>
                <a:schemeClr val="accent1">
                  <a:lumMod val="50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906314D-E834-47E7-951B-A494BD3AE391}"/>
              </a:ext>
            </a:extLst>
          </p:cNvPr>
          <p:cNvGrpSpPr/>
          <p:nvPr/>
        </p:nvGrpSpPr>
        <p:grpSpPr>
          <a:xfrm>
            <a:off x="7649665" y="5756190"/>
            <a:ext cx="818727" cy="371339"/>
            <a:chOff x="7643531" y="5521037"/>
            <a:chExt cx="818727" cy="371339"/>
          </a:xfrm>
        </p:grpSpPr>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grpSp>
    </p:spTree>
    <p:extLst>
      <p:ext uri="{BB962C8B-B14F-4D97-AF65-F5344CB8AC3E}">
        <p14:creationId xmlns:p14="http://schemas.microsoft.com/office/powerpoint/2010/main" val="137534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279160"/>
            <a:ext cx="8172580" cy="3539430"/>
            <a:chOff x="527979" y="1488675"/>
            <a:chExt cx="8172580" cy="353943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65457"/>
            </a:xfrm>
            <a:prstGeom prst="rect">
              <a:avLst/>
            </a:prstGeom>
          </p:spPr>
          <p:txBody>
            <a:bodyPr wrap="square" numCol="1">
              <a:spAutoFit/>
            </a:bodyPr>
            <a:lstStyle/>
            <a:p>
              <a:pPr>
                <a:lnSpc>
                  <a:spcPct val="107000"/>
                </a:lnSpc>
                <a:spcAft>
                  <a:spcPts val="600"/>
                </a:spcAft>
              </a:pPr>
              <a:endParaRPr lang="en-GB" sz="110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488675"/>
              <a:ext cx="8172580" cy="3539430"/>
            </a:xfrm>
            <a:prstGeom prst="rect">
              <a:avLst/>
            </a:prstGeom>
            <a:noFill/>
          </p:spPr>
          <p:txBody>
            <a:bodyPr wrap="square" rtlCol="0">
              <a:spAutoFit/>
            </a:bodyPr>
            <a:lstStyle/>
            <a:p>
              <a:r>
                <a:rPr lang="en-GB" sz="1400">
                  <a:solidFill>
                    <a:schemeClr val="accent1">
                      <a:lumMod val="50000"/>
                    </a:schemeClr>
                  </a:solidFill>
                  <a:latin typeface="Arial" panose="020B0604020202020204" pitchFamily="34" charset="0"/>
                  <a:cs typeface="Arial" panose="020B0604020202020204" pitchFamily="34" charset="0"/>
                </a:rPr>
                <a:t>The role</a:t>
              </a:r>
            </a:p>
            <a:p>
              <a:endParaRPr lang="en-GB" sz="1400">
                <a:cs typeface="Calibri" panose="020F0502020204030204" pitchFamily="34" charset="0"/>
              </a:endParaRPr>
            </a:p>
            <a:p>
              <a:r>
                <a:rPr lang="en-GB" sz="1400">
                  <a:cs typeface="Calibri" panose="020F0502020204030204" pitchFamily="34" charset="0"/>
                </a:rPr>
                <a:t>The role of a Policy Lead within the programme is to understand a given problem and its context, bringing together and interrogating different data sources, assessing the impact of change, and collaborating with stakeholders to devise solutions and advise senior leaders on the optimal ways of achieving preferred outcomes.  The programme is looking to recruit a number of Policy Leads in the capability project and a merit list will be maintained for 12 months, so that candidates who meet the required standards can be offered a post as the programme continues to grow.</a:t>
              </a:r>
            </a:p>
            <a:p>
              <a:endParaRPr lang="en-GB" sz="1400">
                <a:cs typeface="Calibri" panose="020F0502020204030204" pitchFamily="34" charset="0"/>
              </a:endParaRPr>
            </a:p>
            <a:p>
              <a:r>
                <a:rPr lang="en-GB" sz="1400">
                  <a:cs typeface="Calibri" panose="020F0502020204030204" pitchFamily="34" charset="0"/>
                </a:rPr>
                <a:t>You will be expected to interpret both qualitative and quantitative staff data, and insights from staff and leaders across the business, and use it to help inform and determine how to monitor policy changes.</a:t>
              </a:r>
            </a:p>
            <a:p>
              <a:r>
                <a:rPr lang="en-GB" sz="1400">
                  <a:cs typeface="Calibri" panose="020F0502020204030204" pitchFamily="34" charset="0"/>
                </a:rPr>
                <a:t>We’re a friendly, hard-working team looking for positive self-starters with policy skills to analyse problems and develop solutions ranging from urgent short-term work to longer term policy development, collaborating with colleagues across probation, MoJ and HMPPS.  Knowledge of probation is not essential; strong policy development and senior stakeholder handling skills are </a:t>
              </a:r>
              <a:r>
                <a:rPr lang="en-GB" sz="1400" b="1">
                  <a:cs typeface="Calibri" panose="020F0502020204030204" pitchFamily="34" charset="0"/>
                </a:rPr>
                <a:t>essential.</a:t>
              </a:r>
            </a:p>
            <a:p>
              <a:r>
                <a:rPr lang="en-GB" sz="1400">
                  <a:cs typeface="Calibri" panose="020F0502020204030204" pitchFamily="34" charset="0"/>
                </a:rPr>
                <a:t>  </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Band 8 Policy Lead</a:t>
            </a:r>
            <a:br>
              <a:rPr lang="en-GB" sz="1100" b="1">
                <a:solidFill>
                  <a:schemeClr val="bg1"/>
                </a:solidFill>
                <a:latin typeface="Arial" panose="020B0604020202020204" pitchFamily="34" charset="0"/>
                <a:cs typeface="Arial" panose="020B0604020202020204" pitchFamily="34" charset="0"/>
              </a:rPr>
            </a:br>
            <a:r>
              <a:rPr lang="en-GB" sz="1100" b="1">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a:solidFill>
                    <a:schemeClr val="tx1">
                      <a:lumMod val="65000"/>
                      <a:lumOff val="35000"/>
                    </a:schemeClr>
                  </a:solidFill>
                </a:rPr>
                <a:t>&lt;&lt;</a:t>
              </a:r>
            </a:p>
          </p:txBody>
        </p:sp>
      </p:grpSp>
    </p:spTree>
    <p:extLst>
      <p:ext uri="{BB962C8B-B14F-4D97-AF65-F5344CB8AC3E}">
        <p14:creationId xmlns:p14="http://schemas.microsoft.com/office/powerpoint/2010/main" val="7266024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3" ma:contentTypeDescription="Create a new document." ma:contentTypeScope="" ma:versionID="835b871893c0bbf66fd99c87615ad22b">
  <xsd:schema xmlns:xsd="http://www.w3.org/2001/XMLSchema" xmlns:xs="http://www.w3.org/2001/XMLSchema" xmlns:p="http://schemas.microsoft.com/office/2006/metadata/properties" xmlns:ns3="eba624c0-40c3-4cca-abda-92d66bdf49ec" xmlns:ns4="07eca7b1-41cf-405d-ab9b-9852a2089dc6" targetNamespace="http://schemas.microsoft.com/office/2006/metadata/properties" ma:root="true" ma:fieldsID="0b101464ce6ce00feb886a4839c2c110" ns3:_="" ns4:_="">
    <xsd:import namespace="eba624c0-40c3-4cca-abda-92d66bdf49ec"/>
    <xsd:import namespace="07eca7b1-41cf-405d-ab9b-9852a2089dc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A34E44-9D65-4021-8028-5F22061EA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624c0-40c3-4cca-abda-92d66bdf49ec"/>
    <ds:schemaRef ds:uri="07eca7b1-41cf-405d-ab9b-9852a2089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3.xml><?xml version="1.0" encoding="utf-8"?>
<ds:datastoreItem xmlns:ds="http://schemas.openxmlformats.org/officeDocument/2006/customXml" ds:itemID="{6AA16AAD-B8D1-4750-B971-29FCEEBDCBF7}">
  <ds:schemaRefs>
    <ds:schemaRef ds:uri="eba624c0-40c3-4cca-abda-92d66bdf49ec"/>
    <ds:schemaRef ds:uri="07eca7b1-41cf-405d-ab9b-9852a2089dc6"/>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0</TotalTime>
  <Words>4279</Words>
  <Application>Microsoft Office PowerPoint</Application>
  <PresentationFormat>On-screen Show (4:3)</PresentationFormat>
  <Paragraphs>564</Paragraphs>
  <Slides>29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Calibri</vt:lpstr>
      <vt:lpstr>Office Theme</vt:lpstr>
      <vt:lpstr>1_Office Theme</vt:lpstr>
      <vt:lpstr>Probation Workforce Programme (PWP)  C&amp;E and MMR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Kerstin</cp:lastModifiedBy>
  <cp:revision>23</cp:revision>
  <dcterms:created xsi:type="dcterms:W3CDTF">2017-05-10T07:48:09Z</dcterms:created>
  <dcterms:modified xsi:type="dcterms:W3CDTF">2022-07-25T10:27:05Z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