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258" r:id="rId3"/>
    <p:sldId id="259" r:id="rId4"/>
    <p:sldId id="260" r:id="rId5"/>
    <p:sldId id="261" r:id="rId6"/>
    <p:sldId id="257"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6327"/>
  </p:normalViewPr>
  <p:slideViewPr>
    <p:cSldViewPr snapToGrid="0" snapToObjects="1" showGuides="1">
      <p:cViewPr varScale="1">
        <p:scale>
          <a:sx n="114" d="100"/>
          <a:sy n="114" d="100"/>
        </p:scale>
        <p:origin x="46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A49149-B57C-7E49-89EA-D1494E9291F6}" type="datetimeFigureOut">
              <a:rPr lang="en-US" smtClean="0"/>
              <a:t>5/18/2023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D8A50D-95A0-3449-9134-B4955750AE5B}" type="slidenum">
              <a:rPr lang="en-US" smtClean="0"/>
              <a:t>‹#›</a:t>
            </a:fld>
            <a:endParaRPr lang="en-US"/>
          </a:p>
        </p:txBody>
      </p:sp>
    </p:spTree>
    <p:extLst>
      <p:ext uri="{BB962C8B-B14F-4D97-AF65-F5344CB8AC3E}">
        <p14:creationId xmlns:p14="http://schemas.microsoft.com/office/powerpoint/2010/main" val="1142649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862D1-1675-3B4F-9A6A-51B011948592}"/>
              </a:ext>
            </a:extLst>
          </p:cNvPr>
          <p:cNvSpPr>
            <a:spLocks noGrp="1"/>
          </p:cNvSpPr>
          <p:nvPr>
            <p:ph type="title" hasCustomPrompt="1"/>
          </p:nvPr>
        </p:nvSpPr>
        <p:spPr>
          <a:xfrm>
            <a:off x="439385" y="2101929"/>
            <a:ext cx="11313413" cy="535648"/>
          </a:xfrm>
          <a:prstGeom prst="rect">
            <a:avLst/>
          </a:prstGeom>
        </p:spPr>
        <p:txBody>
          <a:bodyPr/>
          <a:lstStyle>
            <a:lvl1pPr>
              <a:defRPr sz="3600" b="1">
                <a:solidFill>
                  <a:srgbClr val="7030A0"/>
                </a:solidFill>
              </a:defRPr>
            </a:lvl1pPr>
          </a:lstStyle>
          <a:p>
            <a:r>
              <a:rPr lang="en-GB" dirty="0"/>
              <a:t>Presentation title goes here</a:t>
            </a:r>
            <a:endParaRPr lang="en-US" dirty="0"/>
          </a:p>
        </p:txBody>
      </p:sp>
      <p:sp>
        <p:nvSpPr>
          <p:cNvPr id="3" name="Content Placeholder 2">
            <a:extLst>
              <a:ext uri="{FF2B5EF4-FFF2-40B4-BE49-F238E27FC236}">
                <a16:creationId xmlns:a16="http://schemas.microsoft.com/office/drawing/2014/main" id="{26A9FAFB-EEB1-B94B-953A-0FDF5C583B7B}"/>
              </a:ext>
            </a:extLst>
          </p:cNvPr>
          <p:cNvSpPr>
            <a:spLocks noGrp="1"/>
          </p:cNvSpPr>
          <p:nvPr>
            <p:ph idx="1" hasCustomPrompt="1"/>
          </p:nvPr>
        </p:nvSpPr>
        <p:spPr>
          <a:xfrm>
            <a:off x="439385" y="2767846"/>
            <a:ext cx="11313413" cy="365126"/>
          </a:xfrm>
          <a:prstGeom prst="rect">
            <a:avLst/>
          </a:prstGeom>
        </p:spPr>
        <p:txBody>
          <a:bodyPr/>
          <a:lstStyle>
            <a:lvl1pPr>
              <a:buFontTx/>
              <a:buNone/>
              <a:defRPr sz="2400">
                <a:solidFill>
                  <a:srgbClr val="7030A0"/>
                </a:solidFill>
                <a:latin typeface="+mj-lt"/>
              </a:defRPr>
            </a:lvl1pPr>
            <a:lvl2pPr>
              <a:buFontTx/>
              <a:buNone/>
              <a:defRPr>
                <a:solidFill>
                  <a:srgbClr val="7030A0"/>
                </a:solidFill>
                <a:latin typeface="+mj-lt"/>
              </a:defRPr>
            </a:lvl2pPr>
            <a:lvl3pPr>
              <a:buFontTx/>
              <a:buNone/>
              <a:defRPr>
                <a:solidFill>
                  <a:srgbClr val="7030A0"/>
                </a:solidFill>
                <a:latin typeface="+mj-lt"/>
              </a:defRPr>
            </a:lvl3pPr>
            <a:lvl4pPr>
              <a:buFontTx/>
              <a:buNone/>
              <a:defRPr>
                <a:solidFill>
                  <a:srgbClr val="7030A0"/>
                </a:solidFill>
                <a:latin typeface="+mj-lt"/>
              </a:defRPr>
            </a:lvl4pPr>
            <a:lvl5pPr>
              <a:buFontTx/>
              <a:buNone/>
              <a:defRPr>
                <a:solidFill>
                  <a:srgbClr val="7030A0"/>
                </a:solidFill>
                <a:latin typeface="+mj-lt"/>
              </a:defRPr>
            </a:lvl5pPr>
          </a:lstStyle>
          <a:p>
            <a:pPr lvl="0"/>
            <a:r>
              <a:rPr lang="en-GB" dirty="0"/>
              <a:t>Subtitle goes here</a:t>
            </a:r>
          </a:p>
        </p:txBody>
      </p:sp>
    </p:spTree>
    <p:extLst>
      <p:ext uri="{BB962C8B-B14F-4D97-AF65-F5344CB8AC3E}">
        <p14:creationId xmlns:p14="http://schemas.microsoft.com/office/powerpoint/2010/main" val="1859447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08296A4-9FA0-3A40-A16A-24E06DFFD123}"/>
              </a:ext>
            </a:extLst>
          </p:cNvPr>
          <p:cNvSpPr>
            <a:spLocks noGrp="1"/>
          </p:cNvSpPr>
          <p:nvPr>
            <p:ph type="title" hasCustomPrompt="1"/>
          </p:nvPr>
        </p:nvSpPr>
        <p:spPr>
          <a:xfrm>
            <a:off x="439385" y="2101929"/>
            <a:ext cx="11313413" cy="535648"/>
          </a:xfrm>
          <a:prstGeom prst="rect">
            <a:avLst/>
          </a:prstGeom>
        </p:spPr>
        <p:txBody>
          <a:bodyPr/>
          <a:lstStyle>
            <a:lvl1pPr>
              <a:defRPr sz="3600" b="1">
                <a:solidFill>
                  <a:srgbClr val="7030A0"/>
                </a:solidFill>
              </a:defRPr>
            </a:lvl1pPr>
          </a:lstStyle>
          <a:p>
            <a:r>
              <a:rPr lang="en-GB" dirty="0"/>
              <a:t>Section divider goes here</a:t>
            </a:r>
            <a:endParaRPr lang="en-US" dirty="0"/>
          </a:p>
        </p:txBody>
      </p:sp>
      <p:sp>
        <p:nvSpPr>
          <p:cNvPr id="10" name="Content Placeholder 2">
            <a:extLst>
              <a:ext uri="{FF2B5EF4-FFF2-40B4-BE49-F238E27FC236}">
                <a16:creationId xmlns:a16="http://schemas.microsoft.com/office/drawing/2014/main" id="{A7B03276-F0E3-3B48-8A60-2BC9ACE1A068}"/>
              </a:ext>
            </a:extLst>
          </p:cNvPr>
          <p:cNvSpPr>
            <a:spLocks noGrp="1"/>
          </p:cNvSpPr>
          <p:nvPr>
            <p:ph idx="1" hasCustomPrompt="1"/>
          </p:nvPr>
        </p:nvSpPr>
        <p:spPr>
          <a:xfrm>
            <a:off x="439385" y="2767846"/>
            <a:ext cx="11313413" cy="365126"/>
          </a:xfrm>
          <a:prstGeom prst="rect">
            <a:avLst/>
          </a:prstGeom>
        </p:spPr>
        <p:txBody>
          <a:bodyPr/>
          <a:lstStyle>
            <a:lvl1pPr>
              <a:buFontTx/>
              <a:buNone/>
              <a:defRPr sz="2400">
                <a:solidFill>
                  <a:srgbClr val="7030A0"/>
                </a:solidFill>
                <a:latin typeface="+mj-lt"/>
              </a:defRPr>
            </a:lvl1pPr>
            <a:lvl2pPr>
              <a:buFontTx/>
              <a:buNone/>
              <a:defRPr>
                <a:solidFill>
                  <a:srgbClr val="7030A0"/>
                </a:solidFill>
                <a:latin typeface="+mj-lt"/>
              </a:defRPr>
            </a:lvl2pPr>
            <a:lvl3pPr>
              <a:buFontTx/>
              <a:buNone/>
              <a:defRPr>
                <a:solidFill>
                  <a:srgbClr val="7030A0"/>
                </a:solidFill>
                <a:latin typeface="+mj-lt"/>
              </a:defRPr>
            </a:lvl3pPr>
            <a:lvl4pPr>
              <a:buFontTx/>
              <a:buNone/>
              <a:defRPr>
                <a:solidFill>
                  <a:srgbClr val="7030A0"/>
                </a:solidFill>
                <a:latin typeface="+mj-lt"/>
              </a:defRPr>
            </a:lvl4pPr>
            <a:lvl5pPr>
              <a:buFontTx/>
              <a:buNone/>
              <a:defRPr>
                <a:solidFill>
                  <a:srgbClr val="7030A0"/>
                </a:solidFill>
                <a:latin typeface="+mj-lt"/>
              </a:defRPr>
            </a:lvl5pPr>
          </a:lstStyle>
          <a:p>
            <a:pPr lvl="0"/>
            <a:r>
              <a:rPr lang="en-GB" dirty="0"/>
              <a:t>Subtitle goes here</a:t>
            </a:r>
          </a:p>
        </p:txBody>
      </p:sp>
    </p:spTree>
    <p:extLst>
      <p:ext uri="{BB962C8B-B14F-4D97-AF65-F5344CB8AC3E}">
        <p14:creationId xmlns:p14="http://schemas.microsoft.com/office/powerpoint/2010/main" val="2205342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D32D1-BD1B-9B41-AF84-030CA4A06A90}"/>
              </a:ext>
            </a:extLst>
          </p:cNvPr>
          <p:cNvSpPr>
            <a:spLocks noGrp="1"/>
          </p:cNvSpPr>
          <p:nvPr>
            <p:ph type="title" hasCustomPrompt="1"/>
          </p:nvPr>
        </p:nvSpPr>
        <p:spPr>
          <a:xfrm>
            <a:off x="439200" y="365125"/>
            <a:ext cx="11313602" cy="1325563"/>
          </a:xfrm>
          <a:prstGeom prst="rect">
            <a:avLst/>
          </a:prstGeom>
        </p:spPr>
        <p:txBody>
          <a:bodyPr/>
          <a:lstStyle>
            <a:lvl1pPr>
              <a:defRPr sz="2400"/>
            </a:lvl1pPr>
          </a:lstStyle>
          <a:p>
            <a:r>
              <a:rPr lang="en-GB" dirty="0"/>
              <a:t>Presentation title two columns / picture</a:t>
            </a:r>
            <a:endParaRPr lang="en-US" dirty="0"/>
          </a:p>
        </p:txBody>
      </p:sp>
      <p:sp>
        <p:nvSpPr>
          <p:cNvPr id="3" name="Content Placeholder 2">
            <a:extLst>
              <a:ext uri="{FF2B5EF4-FFF2-40B4-BE49-F238E27FC236}">
                <a16:creationId xmlns:a16="http://schemas.microsoft.com/office/drawing/2014/main" id="{B51772C9-68D0-404D-9CC2-150EE9B0DC26}"/>
              </a:ext>
            </a:extLst>
          </p:cNvPr>
          <p:cNvSpPr>
            <a:spLocks noGrp="1"/>
          </p:cNvSpPr>
          <p:nvPr>
            <p:ph sz="half" idx="1"/>
          </p:nvPr>
        </p:nvSpPr>
        <p:spPr>
          <a:xfrm>
            <a:off x="439201" y="1825625"/>
            <a:ext cx="5448644" cy="4084521"/>
          </a:xfrm>
          <a:prstGeom prst="rect">
            <a:avLst/>
          </a:prstGeom>
        </p:spPr>
        <p:txBody>
          <a:bodyPr/>
          <a:lstStyle>
            <a:lvl1pPr>
              <a:buNone/>
              <a:defRPr sz="2400"/>
            </a:lvl1pPr>
          </a:lstStyle>
          <a:p>
            <a:pPr lvl="0"/>
            <a:r>
              <a:rPr lang="en-US"/>
              <a:t>Click to edit Master text styles</a:t>
            </a:r>
          </a:p>
        </p:txBody>
      </p:sp>
      <p:sp>
        <p:nvSpPr>
          <p:cNvPr id="4" name="Content Placeholder 3">
            <a:extLst>
              <a:ext uri="{FF2B5EF4-FFF2-40B4-BE49-F238E27FC236}">
                <a16:creationId xmlns:a16="http://schemas.microsoft.com/office/drawing/2014/main" id="{2C6CC4AF-FF7A-BF43-BC46-C1C0F77FBCE8}"/>
              </a:ext>
            </a:extLst>
          </p:cNvPr>
          <p:cNvSpPr>
            <a:spLocks noGrp="1"/>
          </p:cNvSpPr>
          <p:nvPr>
            <p:ph sz="half" idx="2"/>
          </p:nvPr>
        </p:nvSpPr>
        <p:spPr>
          <a:xfrm>
            <a:off x="6304154" y="1825625"/>
            <a:ext cx="5448645" cy="4084521"/>
          </a:xfrm>
          <a:prstGeom prst="rect">
            <a:avLst/>
          </a:prstGeom>
        </p:spPr>
        <p:txBody>
          <a:bodyPr/>
          <a:lstStyle>
            <a:lvl1pPr>
              <a:buNone/>
              <a:defRPr sz="2400"/>
            </a:lvl1pPr>
          </a:lstStyle>
          <a:p>
            <a:pPr lvl="0"/>
            <a:r>
              <a:rPr lang="en-US"/>
              <a:t>Click to edit Master text styles</a:t>
            </a:r>
          </a:p>
        </p:txBody>
      </p:sp>
    </p:spTree>
    <p:extLst>
      <p:ext uri="{BB962C8B-B14F-4D97-AF65-F5344CB8AC3E}">
        <p14:creationId xmlns:p14="http://schemas.microsoft.com/office/powerpoint/2010/main" val="387441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D32D1-BD1B-9B41-AF84-030CA4A06A90}"/>
              </a:ext>
            </a:extLst>
          </p:cNvPr>
          <p:cNvSpPr>
            <a:spLocks noGrp="1"/>
          </p:cNvSpPr>
          <p:nvPr>
            <p:ph type="title" hasCustomPrompt="1"/>
          </p:nvPr>
        </p:nvSpPr>
        <p:spPr>
          <a:xfrm>
            <a:off x="446049" y="365125"/>
            <a:ext cx="11306750" cy="1325563"/>
          </a:xfrm>
          <a:prstGeom prst="rect">
            <a:avLst/>
          </a:prstGeom>
        </p:spPr>
        <p:txBody>
          <a:bodyPr/>
          <a:lstStyle>
            <a:lvl1pPr>
              <a:defRPr sz="2400"/>
            </a:lvl1pPr>
          </a:lstStyle>
          <a:p>
            <a:r>
              <a:rPr lang="en-GB" dirty="0"/>
              <a:t>Presentation title one column / picture</a:t>
            </a:r>
            <a:endParaRPr lang="en-US" dirty="0"/>
          </a:p>
        </p:txBody>
      </p:sp>
      <p:sp>
        <p:nvSpPr>
          <p:cNvPr id="3" name="Content Placeholder 2">
            <a:extLst>
              <a:ext uri="{FF2B5EF4-FFF2-40B4-BE49-F238E27FC236}">
                <a16:creationId xmlns:a16="http://schemas.microsoft.com/office/drawing/2014/main" id="{B51772C9-68D0-404D-9CC2-150EE9B0DC26}"/>
              </a:ext>
            </a:extLst>
          </p:cNvPr>
          <p:cNvSpPr>
            <a:spLocks noGrp="1"/>
          </p:cNvSpPr>
          <p:nvPr>
            <p:ph sz="half" idx="1"/>
          </p:nvPr>
        </p:nvSpPr>
        <p:spPr>
          <a:xfrm>
            <a:off x="446049" y="1825625"/>
            <a:ext cx="11306750" cy="4351338"/>
          </a:xfrm>
          <a:prstGeom prst="rect">
            <a:avLst/>
          </a:prstGeom>
        </p:spPr>
        <p:txBody>
          <a:bodyPr/>
          <a:lstStyle>
            <a:lvl1pPr>
              <a:buNone/>
              <a:defRPr sz="2400"/>
            </a:lvl1pPr>
          </a:lstStyle>
          <a:p>
            <a:pPr lvl="0"/>
            <a:r>
              <a:rPr lang="en-US"/>
              <a:t>Click to edit Master text styles</a:t>
            </a:r>
          </a:p>
        </p:txBody>
      </p:sp>
    </p:spTree>
    <p:extLst>
      <p:ext uri="{BB962C8B-B14F-4D97-AF65-F5344CB8AC3E}">
        <p14:creationId xmlns:p14="http://schemas.microsoft.com/office/powerpoint/2010/main" val="6693098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318EF0-62D9-F242-9F7C-33658F720C78}"/>
              </a:ext>
            </a:extLst>
          </p:cNvPr>
          <p:cNvSpPr>
            <a:spLocks noGrp="1"/>
          </p:cNvSpPr>
          <p:nvPr>
            <p:ph type="title"/>
          </p:nvPr>
        </p:nvSpPr>
        <p:spPr>
          <a:xfrm>
            <a:off x="669073" y="365125"/>
            <a:ext cx="10684727"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3047060-90BF-6949-9CB6-931BF6B90DE1}"/>
              </a:ext>
            </a:extLst>
          </p:cNvPr>
          <p:cNvSpPr>
            <a:spLocks noGrp="1"/>
          </p:cNvSpPr>
          <p:nvPr>
            <p:ph type="body" idx="1"/>
          </p:nvPr>
        </p:nvSpPr>
        <p:spPr>
          <a:xfrm>
            <a:off x="669073" y="1825625"/>
            <a:ext cx="1068472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id="{97F729A5-7369-DA42-89F0-1C6FE2380121}"/>
              </a:ext>
            </a:extLst>
          </p:cNvPr>
          <p:cNvSpPr txBox="1"/>
          <p:nvPr userDrawn="1"/>
        </p:nvSpPr>
        <p:spPr>
          <a:xfrm>
            <a:off x="3216925" y="6279615"/>
            <a:ext cx="8535873" cy="338554"/>
          </a:xfrm>
          <a:prstGeom prst="rect">
            <a:avLst/>
          </a:prstGeom>
          <a:noFill/>
        </p:spPr>
        <p:txBody>
          <a:bodyPr wrap="square" rtlCol="0">
            <a:spAutoFit/>
          </a:bodyPr>
          <a:lstStyle/>
          <a:p>
            <a:pPr algn="r"/>
            <a:fld id="{3F5CCEBB-904A-6D40-BA4B-9803D6425421}" type="slidenum">
              <a:rPr lang="en-US" sz="1600" b="1" smtClean="0">
                <a:solidFill>
                  <a:schemeClr val="bg1"/>
                </a:solidFill>
                <a:latin typeface="+mj-lt"/>
              </a:rPr>
              <a:pPr algn="r"/>
              <a:t>‹#›</a:t>
            </a:fld>
            <a:endParaRPr lang="en-US" sz="1600" b="1" dirty="0">
              <a:solidFill>
                <a:schemeClr val="bg1"/>
              </a:solidFill>
              <a:latin typeface="+mj-lt"/>
            </a:endParaRPr>
          </a:p>
        </p:txBody>
      </p:sp>
    </p:spTree>
    <p:extLst>
      <p:ext uri="{BB962C8B-B14F-4D97-AF65-F5344CB8AC3E}">
        <p14:creationId xmlns:p14="http://schemas.microsoft.com/office/powerpoint/2010/main" val="948683133"/>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60" r:id="rId4"/>
  </p:sldLayoutIdLst>
  <p:hf hdr="0" dt="0"/>
  <p:txStyles>
    <p:titleStyle>
      <a:lvl1pPr algn="l" defTabSz="914400" rtl="0" eaLnBrk="1" latinLnBrk="0" hangingPunct="1">
        <a:lnSpc>
          <a:spcPct val="90000"/>
        </a:lnSpc>
        <a:spcBef>
          <a:spcPct val="0"/>
        </a:spcBef>
        <a:buNone/>
        <a:defRPr sz="3600" b="1" kern="1200">
          <a:solidFill>
            <a:srgbClr val="7030A0"/>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030A0"/>
        </a:buClr>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7030A0"/>
        </a:buClr>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7030A0"/>
        </a:buClr>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7030A0"/>
        </a:buClr>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7030A0"/>
        </a:buClr>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gov.uk/government/publications/success-profile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B5547-F2F2-0544-B4A7-1C6558521DED}"/>
              </a:ext>
            </a:extLst>
          </p:cNvPr>
          <p:cNvSpPr>
            <a:spLocks noGrp="1"/>
          </p:cNvSpPr>
          <p:nvPr>
            <p:ph type="title"/>
          </p:nvPr>
        </p:nvSpPr>
        <p:spPr/>
        <p:txBody>
          <a:bodyPr>
            <a:normAutofit fontScale="90000"/>
          </a:bodyPr>
          <a:lstStyle/>
          <a:p>
            <a:r>
              <a:rPr lang="en-US" dirty="0"/>
              <a:t>Role : Support </a:t>
            </a:r>
            <a:r>
              <a:rPr lang="en-US"/>
              <a:t>Services Administration </a:t>
            </a:r>
            <a:r>
              <a:rPr lang="en-US" dirty="0"/>
              <a:t>– Visits Booking</a:t>
            </a:r>
          </a:p>
        </p:txBody>
      </p:sp>
      <p:sp>
        <p:nvSpPr>
          <p:cNvPr id="3" name="Content Placeholder 2">
            <a:extLst>
              <a:ext uri="{FF2B5EF4-FFF2-40B4-BE49-F238E27FC236}">
                <a16:creationId xmlns:a16="http://schemas.microsoft.com/office/drawing/2014/main" id="{FA6E8851-DDF6-464E-AF87-5B0ED924083B}"/>
              </a:ext>
            </a:extLst>
          </p:cNvPr>
          <p:cNvSpPr>
            <a:spLocks noGrp="1"/>
          </p:cNvSpPr>
          <p:nvPr>
            <p:ph idx="1"/>
          </p:nvPr>
        </p:nvSpPr>
        <p:spPr/>
        <p:txBody>
          <a:bodyPr>
            <a:normAutofit fontScale="92500" lnSpcReduction="10000"/>
          </a:bodyPr>
          <a:lstStyle/>
          <a:p>
            <a:r>
              <a:rPr lang="en-US" dirty="0"/>
              <a:t>Grade : Band 2</a:t>
            </a:r>
          </a:p>
        </p:txBody>
      </p:sp>
    </p:spTree>
    <p:extLst>
      <p:ext uri="{BB962C8B-B14F-4D97-AF65-F5344CB8AC3E}">
        <p14:creationId xmlns:p14="http://schemas.microsoft.com/office/powerpoint/2010/main" val="3696981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DE647-34C3-2648-ABE0-1BD2B1CD5351}"/>
              </a:ext>
            </a:extLst>
          </p:cNvPr>
          <p:cNvSpPr>
            <a:spLocks noGrp="1"/>
          </p:cNvSpPr>
          <p:nvPr>
            <p:ph type="title"/>
          </p:nvPr>
        </p:nvSpPr>
        <p:spPr>
          <a:xfrm>
            <a:off x="439200" y="146757"/>
            <a:ext cx="11313602" cy="1543932"/>
          </a:xfrm>
        </p:spPr>
        <p:txBody>
          <a:bodyPr/>
          <a:lstStyle/>
          <a:p>
            <a:r>
              <a:rPr lang="en-US" dirty="0"/>
              <a:t>HM Prison &amp; Probation Service (HMPPS)</a:t>
            </a:r>
          </a:p>
        </p:txBody>
      </p:sp>
      <p:sp>
        <p:nvSpPr>
          <p:cNvPr id="3" name="Content Placeholder 2">
            <a:extLst>
              <a:ext uri="{FF2B5EF4-FFF2-40B4-BE49-F238E27FC236}">
                <a16:creationId xmlns:a16="http://schemas.microsoft.com/office/drawing/2014/main" id="{A51BA831-B85F-FA4D-9CBA-3006EB80DB5F}"/>
              </a:ext>
            </a:extLst>
          </p:cNvPr>
          <p:cNvSpPr>
            <a:spLocks noGrp="1"/>
          </p:cNvSpPr>
          <p:nvPr>
            <p:ph sz="half" idx="1"/>
          </p:nvPr>
        </p:nvSpPr>
        <p:spPr>
          <a:xfrm>
            <a:off x="439201" y="1512711"/>
            <a:ext cx="11313596" cy="2156178"/>
          </a:xfrm>
        </p:spPr>
        <p:txBody>
          <a:bodyPr>
            <a:normAutofit fontScale="70000" lnSpcReduction="20000"/>
          </a:bodyPr>
          <a:lstStyle/>
          <a:p>
            <a:pPr marL="0" indent="0"/>
            <a:r>
              <a:rPr lang="en-US" sz="2600" b="1" dirty="0">
                <a:solidFill>
                  <a:srgbClr val="7030A0"/>
                </a:solidFill>
              </a:rPr>
              <a:t>What we do</a:t>
            </a:r>
          </a:p>
          <a:p>
            <a:pPr marL="0" indent="0"/>
            <a:r>
              <a:rPr lang="en-GB" sz="2300" b="0" i="0" dirty="0">
                <a:solidFill>
                  <a:srgbClr val="0B0C0C"/>
                </a:solidFill>
                <a:effectLst/>
              </a:rPr>
              <a:t>Her Majesty’s Prison and Probation Service (HMPPS) is to here to prevent victims by changing lives.</a:t>
            </a:r>
            <a:br>
              <a:rPr lang="en-GB" sz="2300" b="0" i="0" dirty="0">
                <a:solidFill>
                  <a:srgbClr val="0B0C0C"/>
                </a:solidFill>
                <a:effectLst/>
              </a:rPr>
            </a:br>
            <a:br>
              <a:rPr lang="en-GB" sz="2300" b="0" i="0" dirty="0">
                <a:solidFill>
                  <a:srgbClr val="0B0C0C"/>
                </a:solidFill>
                <a:effectLst/>
              </a:rPr>
            </a:br>
            <a:r>
              <a:rPr lang="en-GB" sz="2300" b="0" i="0" dirty="0">
                <a:solidFill>
                  <a:srgbClr val="0B0C0C"/>
                </a:solidFill>
                <a:effectLst/>
              </a:rPr>
              <a:t>We work with our partners to carry out the sentences given by the courts, either in custody or the community.</a:t>
            </a:r>
          </a:p>
          <a:p>
            <a:pPr marL="0" indent="0"/>
            <a:br>
              <a:rPr lang="en-GB" sz="2300" b="0" i="0" dirty="0">
                <a:solidFill>
                  <a:srgbClr val="0B0C0C"/>
                </a:solidFill>
                <a:effectLst/>
              </a:rPr>
            </a:br>
            <a:r>
              <a:rPr lang="en-GB" sz="2300" b="0" i="0" dirty="0">
                <a:solidFill>
                  <a:srgbClr val="0B0C0C"/>
                </a:solidFill>
                <a:effectLst/>
              </a:rPr>
              <a:t>We reduce reoffending by rehabilitating the people in our care through education and employment. </a:t>
            </a:r>
          </a:p>
          <a:p>
            <a:pPr marL="0" indent="0"/>
            <a:r>
              <a:rPr lang="en-GB" sz="2300" b="0" i="0" dirty="0">
                <a:solidFill>
                  <a:srgbClr val="0B0C0C"/>
                </a:solidFill>
                <a:effectLst/>
              </a:rPr>
              <a:t>The agency is made up of Her Majesty’s Prison Service, the Probation Service and a headquarters focussed on creating tools and learning.</a:t>
            </a:r>
            <a:br>
              <a:rPr lang="en-GB" sz="2300" b="0" i="0" dirty="0">
                <a:solidFill>
                  <a:srgbClr val="0B0C0C"/>
                </a:solidFill>
                <a:effectLst/>
              </a:rPr>
            </a:br>
            <a:endParaRPr lang="en-US" sz="2300" dirty="0"/>
          </a:p>
        </p:txBody>
      </p:sp>
      <p:sp>
        <p:nvSpPr>
          <p:cNvPr id="4" name="Content Placeholder 3">
            <a:extLst>
              <a:ext uri="{FF2B5EF4-FFF2-40B4-BE49-F238E27FC236}">
                <a16:creationId xmlns:a16="http://schemas.microsoft.com/office/drawing/2014/main" id="{7D6CD8CE-FC50-C741-8B6B-5EFA0EBD5CB1}"/>
              </a:ext>
            </a:extLst>
          </p:cNvPr>
          <p:cNvSpPr>
            <a:spLocks noGrp="1"/>
          </p:cNvSpPr>
          <p:nvPr>
            <p:ph sz="half" idx="2"/>
          </p:nvPr>
        </p:nvSpPr>
        <p:spPr>
          <a:xfrm>
            <a:off x="439201" y="3567289"/>
            <a:ext cx="11105447" cy="5605347"/>
          </a:xfrm>
        </p:spPr>
        <p:txBody>
          <a:bodyPr>
            <a:normAutofit/>
          </a:bodyPr>
          <a:lstStyle/>
          <a:p>
            <a:r>
              <a:rPr lang="en-US" sz="1800" b="1" dirty="0">
                <a:solidFill>
                  <a:srgbClr val="7030A0"/>
                </a:solidFill>
              </a:rPr>
              <a:t>Responsibilities</a:t>
            </a:r>
          </a:p>
          <a:p>
            <a:r>
              <a:rPr lang="en-GB" sz="1600" b="0" i="0" dirty="0">
                <a:solidFill>
                  <a:srgbClr val="0B0C0C"/>
                </a:solidFill>
                <a:effectLst/>
              </a:rPr>
              <a:t>Within England and Wales, we are responsible for:</a:t>
            </a:r>
          </a:p>
          <a:p>
            <a:pPr marL="285750" indent="-285750">
              <a:buFont typeface="Arial" panose="020B0604020202020204" pitchFamily="34" charset="0"/>
              <a:buChar char="•"/>
            </a:pPr>
            <a:r>
              <a:rPr lang="en-GB" sz="1600" b="0" i="0" dirty="0">
                <a:solidFill>
                  <a:srgbClr val="0B0C0C"/>
                </a:solidFill>
                <a:effectLst/>
              </a:rPr>
              <a:t>running prison and probation services</a:t>
            </a:r>
          </a:p>
          <a:p>
            <a:pPr marL="285750" indent="-285750">
              <a:buFont typeface="Arial" panose="020B0604020202020204" pitchFamily="34" charset="0"/>
              <a:buChar char="•"/>
            </a:pPr>
            <a:r>
              <a:rPr lang="en-GB" sz="1600" b="0" i="0" dirty="0">
                <a:solidFill>
                  <a:srgbClr val="0B0C0C"/>
                </a:solidFill>
                <a:effectLst/>
              </a:rPr>
              <a:t>rehabilitation services for people in our care leaving prison</a:t>
            </a:r>
          </a:p>
          <a:p>
            <a:pPr algn="l">
              <a:buFont typeface="Arial" panose="020B0604020202020204" pitchFamily="34" charset="0"/>
              <a:buChar char="•"/>
            </a:pPr>
            <a:r>
              <a:rPr lang="en-GB" sz="1600" b="0" i="0" dirty="0">
                <a:solidFill>
                  <a:srgbClr val="0B0C0C"/>
                </a:solidFill>
                <a:effectLst/>
              </a:rPr>
              <a:t> making sure support is available to stop people reoffending</a:t>
            </a:r>
          </a:p>
          <a:p>
            <a:pPr algn="l">
              <a:buFont typeface="Arial" panose="020B0604020202020204" pitchFamily="34" charset="0"/>
              <a:buChar char="•"/>
            </a:pPr>
            <a:r>
              <a:rPr lang="en-GB" sz="1600" b="0" i="0" dirty="0">
                <a:solidFill>
                  <a:srgbClr val="0B0C0C"/>
                </a:solidFill>
                <a:effectLst/>
              </a:rPr>
              <a:t> contract managing private sector prisons and services such as, the prisoner escort service &amp; electronic tagging</a:t>
            </a:r>
          </a:p>
          <a:p>
            <a:pPr algn="l"/>
            <a:r>
              <a:rPr lang="en-GB" sz="1600" b="0" i="0" dirty="0">
                <a:solidFill>
                  <a:srgbClr val="0B0C0C"/>
                </a:solidFill>
                <a:effectLst/>
              </a:rPr>
              <a:t>Through HM Prison Service: we manage public sector prisons and the contract for private prisons in England and Wales.</a:t>
            </a:r>
          </a:p>
          <a:p>
            <a:pPr marL="0" indent="0"/>
            <a:br>
              <a:rPr lang="en-GB" sz="1600" b="0" i="0" dirty="0">
                <a:solidFill>
                  <a:srgbClr val="0B0C0C"/>
                </a:solidFill>
                <a:effectLst/>
              </a:rPr>
            </a:br>
            <a:br>
              <a:rPr lang="en-US" dirty="0"/>
            </a:br>
            <a:br>
              <a:rPr lang="en-US" dirty="0"/>
            </a:br>
            <a:endParaRPr lang="en-US" dirty="0"/>
          </a:p>
        </p:txBody>
      </p:sp>
      <p:pic>
        <p:nvPicPr>
          <p:cNvPr id="5" name="Picture 4">
            <a:extLst>
              <a:ext uri="{FF2B5EF4-FFF2-40B4-BE49-F238E27FC236}">
                <a16:creationId xmlns:a16="http://schemas.microsoft.com/office/drawing/2014/main" id="{6DDF7966-88FC-4E94-9E3C-4DC5D87F5E8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116710" y="243945"/>
            <a:ext cx="3636087" cy="1415521"/>
          </a:xfrm>
          <a:prstGeom prst="rect">
            <a:avLst/>
          </a:prstGeom>
          <a:noFill/>
          <a:ln>
            <a:noFill/>
          </a:ln>
        </p:spPr>
      </p:pic>
    </p:spTree>
    <p:extLst>
      <p:ext uri="{BB962C8B-B14F-4D97-AF65-F5344CB8AC3E}">
        <p14:creationId xmlns:p14="http://schemas.microsoft.com/office/powerpoint/2010/main" val="3864100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DE647-34C3-2648-ABE0-1BD2B1CD5351}"/>
              </a:ext>
            </a:extLst>
          </p:cNvPr>
          <p:cNvSpPr>
            <a:spLocks noGrp="1"/>
          </p:cNvSpPr>
          <p:nvPr>
            <p:ph type="title"/>
          </p:nvPr>
        </p:nvSpPr>
        <p:spPr>
          <a:xfrm>
            <a:off x="439200" y="1"/>
            <a:ext cx="11313602" cy="993421"/>
          </a:xfrm>
        </p:spPr>
        <p:txBody>
          <a:bodyPr/>
          <a:lstStyle/>
          <a:p>
            <a:r>
              <a:rPr lang="en-US" dirty="0"/>
              <a:t>HMP Full Sutton</a:t>
            </a:r>
          </a:p>
        </p:txBody>
      </p:sp>
      <p:sp>
        <p:nvSpPr>
          <p:cNvPr id="3" name="Content Placeholder 2">
            <a:extLst>
              <a:ext uri="{FF2B5EF4-FFF2-40B4-BE49-F238E27FC236}">
                <a16:creationId xmlns:a16="http://schemas.microsoft.com/office/drawing/2014/main" id="{A51BA831-B85F-FA4D-9CBA-3006EB80DB5F}"/>
              </a:ext>
            </a:extLst>
          </p:cNvPr>
          <p:cNvSpPr>
            <a:spLocks noGrp="1"/>
          </p:cNvSpPr>
          <p:nvPr>
            <p:ph sz="half" idx="1"/>
          </p:nvPr>
        </p:nvSpPr>
        <p:spPr>
          <a:xfrm>
            <a:off x="439201" y="824089"/>
            <a:ext cx="11313596" cy="4933244"/>
          </a:xfrm>
        </p:spPr>
        <p:txBody>
          <a:bodyPr>
            <a:normAutofit fontScale="85000" lnSpcReduction="20000"/>
          </a:bodyPr>
          <a:lstStyle/>
          <a:p>
            <a:pPr marL="0" indent="0"/>
            <a:r>
              <a:rPr lang="en-US" sz="1600" b="1" dirty="0">
                <a:solidFill>
                  <a:srgbClr val="7030A0"/>
                </a:solidFill>
                <a:latin typeface="Arial" panose="020B0604020202020204" pitchFamily="34" charset="0"/>
                <a:cs typeface="Arial" panose="020B0604020202020204" pitchFamily="34" charset="0"/>
              </a:rPr>
              <a:t>About us</a:t>
            </a:r>
          </a:p>
          <a:p>
            <a:pPr marL="0" indent="0"/>
            <a:r>
              <a:rPr lang="en-GB" sz="1600" i="0" dirty="0">
                <a:effectLst/>
                <a:latin typeface="Arial" panose="020B0604020202020204" pitchFamily="34" charset="0"/>
                <a:cs typeface="Arial" panose="020B0604020202020204" pitchFamily="34" charset="0"/>
              </a:rPr>
              <a:t>HM Prison Full Sutton is a men's prison in the village of Full Sutton, near Pocklington, 10 miles east of York. </a:t>
            </a:r>
            <a:r>
              <a:rPr lang="en-GB" sz="1600" dirty="0">
                <a:latin typeface="Arial" panose="020B0604020202020204" pitchFamily="34" charset="0"/>
                <a:cs typeface="Arial" panose="020B0604020202020204" pitchFamily="34" charset="0"/>
              </a:rPr>
              <a:t>It</a:t>
            </a:r>
            <a:r>
              <a:rPr lang="en-GB" sz="1600" i="0" dirty="0">
                <a:effectLst/>
                <a:latin typeface="Arial" panose="020B0604020202020204" pitchFamily="34" charset="0"/>
                <a:cs typeface="Arial" panose="020B0604020202020204" pitchFamily="34" charset="0"/>
              </a:rPr>
              <a:t> is operated by Her Majesty's Prison Service and holds up to 596 prisoners and has a staff of almost 650.</a:t>
            </a:r>
          </a:p>
          <a:p>
            <a:pPr marL="0" indent="0"/>
            <a:r>
              <a:rPr lang="en-GB" sz="1600" dirty="0">
                <a:effectLst/>
                <a:latin typeface="Arial" panose="020B0604020202020204" pitchFamily="34" charset="0"/>
                <a:ea typeface="Times New Roman" panose="02020603050405020304" pitchFamily="18" charset="0"/>
                <a:cs typeface="Arial" panose="020B0604020202020204" pitchFamily="34" charset="0"/>
              </a:rPr>
              <a:t>HMP Full Sutton opened in 1987 and is a High Security Dispersal establishment which is part of the Long Term and High Security Estate Directorate, with a complex prisoner population.  The establishment accommodates both vulnerable prisoners as well as those convicted of more mainstream offences. Residential accommodation is split over six wings, a Segregation Unit, and a Healthcare Centre (24hr cover). The prison also has a Closed Supervision Centre (CSC) and a Separation Centre.</a:t>
            </a:r>
          </a:p>
          <a:p>
            <a:pPr marL="0" indent="0"/>
            <a:r>
              <a:rPr lang="en-US" sz="1600" b="1" dirty="0">
                <a:solidFill>
                  <a:srgbClr val="7030A0"/>
                </a:solidFill>
                <a:latin typeface="Arial" panose="020B0604020202020204" pitchFamily="34" charset="0"/>
                <a:cs typeface="Arial" panose="020B0604020202020204" pitchFamily="34" charset="0"/>
              </a:rPr>
              <a:t>Why join HMP Full Sutton</a:t>
            </a:r>
          </a:p>
          <a:p>
            <a:pPr marL="0" indent="0"/>
            <a:r>
              <a:rPr lang="en-GB" sz="1600" b="0" i="0" dirty="0">
                <a:solidFill>
                  <a:srgbClr val="0B0C0C"/>
                </a:solidFill>
                <a:effectLst/>
                <a:latin typeface="Arial" panose="020B0604020202020204" pitchFamily="34" charset="0"/>
                <a:cs typeface="Arial" panose="020B0604020202020204" pitchFamily="34" charset="0"/>
              </a:rPr>
              <a:t>Working in the Prison Service offers a unique challenge – that’s why we are committed to ensuring that anyone joining the service is equipped with the right skills, and the right level of support from their 1st day in the job and throughout their career with us.</a:t>
            </a:r>
          </a:p>
          <a:p>
            <a:pPr algn="l"/>
            <a:r>
              <a:rPr lang="en-GB" sz="1600" b="1" i="0" dirty="0">
                <a:solidFill>
                  <a:srgbClr val="0B0C0C"/>
                </a:solidFill>
                <a:effectLst/>
                <a:latin typeface="Arial" panose="020B0604020202020204" pitchFamily="34" charset="0"/>
                <a:cs typeface="Arial" panose="020B0604020202020204" pitchFamily="34" charset="0"/>
              </a:rPr>
              <a:t>	Staff training</a:t>
            </a:r>
          </a:p>
          <a:p>
            <a:pPr algn="l"/>
            <a:r>
              <a:rPr lang="en-GB" sz="1600" b="0" i="0" dirty="0">
                <a:solidFill>
                  <a:srgbClr val="0B0C0C"/>
                </a:solidFill>
                <a:effectLst/>
                <a:latin typeface="Arial" panose="020B0604020202020204" pitchFamily="34" charset="0"/>
                <a:cs typeface="Arial" panose="020B0604020202020204" pitchFamily="34" charset="0"/>
              </a:rPr>
              <a:t>	We are committed to ensuring that all Prison Service employees have access to additional training &amp; learning, in addition to our formal apprenticeships, to aid in professional development. There are a wide range of courses available to all employees, both operational and non-operational – with a mixture of face-to-face and virtual learning on offer.</a:t>
            </a:r>
          </a:p>
          <a:p>
            <a:pPr algn="l"/>
            <a:r>
              <a:rPr lang="en-GB" sz="1600" b="1" i="0" dirty="0">
                <a:solidFill>
                  <a:srgbClr val="0B0C0C"/>
                </a:solidFill>
                <a:effectLst/>
                <a:latin typeface="Arial" panose="020B0604020202020204" pitchFamily="34" charset="0"/>
                <a:cs typeface="Arial" panose="020B0604020202020204" pitchFamily="34" charset="0"/>
              </a:rPr>
              <a:t>	Mentoring</a:t>
            </a:r>
          </a:p>
          <a:p>
            <a:pPr algn="l"/>
            <a:r>
              <a:rPr lang="en-GB" sz="1600" b="0" i="0" dirty="0">
                <a:solidFill>
                  <a:srgbClr val="0B0C0C"/>
                </a:solidFill>
                <a:effectLst/>
                <a:latin typeface="Arial" panose="020B0604020202020204" pitchFamily="34" charset="0"/>
                <a:cs typeface="Arial" panose="020B0604020202020204" pitchFamily="34" charset="0"/>
              </a:rPr>
              <a:t>	As a new member of staf</a:t>
            </a:r>
            <a:r>
              <a:rPr lang="en-GB" sz="1600" dirty="0">
                <a:solidFill>
                  <a:srgbClr val="0B0C0C"/>
                </a:solidFill>
                <a:latin typeface="Arial" panose="020B0604020202020204" pitchFamily="34" charset="0"/>
                <a:cs typeface="Arial" panose="020B0604020202020204" pitchFamily="34" charset="0"/>
              </a:rPr>
              <a:t>f, you will be supported by a </a:t>
            </a:r>
            <a:r>
              <a:rPr lang="en-GB" sz="1600" b="0" i="0" dirty="0">
                <a:solidFill>
                  <a:srgbClr val="0B0C0C"/>
                </a:solidFill>
                <a:effectLst/>
                <a:latin typeface="Arial" panose="020B0604020202020204" pitchFamily="34" charset="0"/>
                <a:cs typeface="Arial" panose="020B0604020202020204" pitchFamily="34" charset="0"/>
              </a:rPr>
              <a:t>New Colleague Mentor who will support you by helping to ensure you feel welcomed, supported, capable and confident in your role as you us, and through your early journey with us, setting you in good stead for your career in the prison service. They will support you with your onboarding experience and ease your transition into the prison environment.</a:t>
            </a:r>
          </a:p>
          <a:p>
            <a:pPr algn="l"/>
            <a:r>
              <a:rPr lang="en-GB" sz="1600" b="1" i="0" dirty="0">
                <a:solidFill>
                  <a:srgbClr val="0B0C0C"/>
                </a:solidFill>
                <a:effectLst/>
                <a:latin typeface="Arial" panose="020B0604020202020204" pitchFamily="34" charset="0"/>
                <a:cs typeface="Arial" panose="020B0604020202020204" pitchFamily="34" charset="0"/>
              </a:rPr>
              <a:t>	Treating you fairly - values &amp; inclusivity</a:t>
            </a:r>
          </a:p>
          <a:p>
            <a:pPr algn="l"/>
            <a:r>
              <a:rPr lang="en-GB" sz="1600" b="0" i="0" dirty="0">
                <a:solidFill>
                  <a:srgbClr val="0B0C0C"/>
                </a:solidFill>
                <a:effectLst/>
                <a:latin typeface="Arial" panose="020B0604020202020204" pitchFamily="34" charset="0"/>
                <a:cs typeface="Arial" panose="020B0604020202020204" pitchFamily="34" charset="0"/>
              </a:rPr>
              <a:t>	Running through the core of the Prison Service &amp; HMPPS as a whole is a commitment to fairness, equality and inclusivity in everything that we do. As an organisation, we are absolutely committed to rooting out discrimination and ensuring that the Prison Service is an inclusive place to work for all.</a:t>
            </a:r>
          </a:p>
          <a:p>
            <a:pPr algn="l"/>
            <a:endParaRPr lang="en-GB" sz="1600" b="0" i="0" dirty="0">
              <a:solidFill>
                <a:srgbClr val="0B0C0C"/>
              </a:solidFill>
              <a:effectLst/>
            </a:endParaRPr>
          </a:p>
          <a:p>
            <a:pPr marL="0" indent="0"/>
            <a:endParaRPr lang="en-US" sz="1600" b="1" dirty="0">
              <a:solidFill>
                <a:srgbClr val="7030A0"/>
              </a:solidFill>
            </a:endParaRPr>
          </a:p>
        </p:txBody>
      </p:sp>
    </p:spTree>
    <p:extLst>
      <p:ext uri="{BB962C8B-B14F-4D97-AF65-F5344CB8AC3E}">
        <p14:creationId xmlns:p14="http://schemas.microsoft.com/office/powerpoint/2010/main" val="343609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DE647-34C3-2648-ABE0-1BD2B1CD5351}"/>
              </a:ext>
            </a:extLst>
          </p:cNvPr>
          <p:cNvSpPr>
            <a:spLocks noGrp="1"/>
          </p:cNvSpPr>
          <p:nvPr>
            <p:ph type="title"/>
          </p:nvPr>
        </p:nvSpPr>
        <p:spPr>
          <a:xfrm>
            <a:off x="439200" y="1"/>
            <a:ext cx="11313602" cy="1433688"/>
          </a:xfrm>
        </p:spPr>
        <p:txBody>
          <a:bodyPr/>
          <a:lstStyle/>
          <a:p>
            <a:r>
              <a:rPr lang="en-US" dirty="0"/>
              <a:t>HMP Full Sutton</a:t>
            </a:r>
          </a:p>
        </p:txBody>
      </p:sp>
      <p:sp>
        <p:nvSpPr>
          <p:cNvPr id="3" name="Content Placeholder 2">
            <a:extLst>
              <a:ext uri="{FF2B5EF4-FFF2-40B4-BE49-F238E27FC236}">
                <a16:creationId xmlns:a16="http://schemas.microsoft.com/office/drawing/2014/main" id="{A51BA831-B85F-FA4D-9CBA-3006EB80DB5F}"/>
              </a:ext>
            </a:extLst>
          </p:cNvPr>
          <p:cNvSpPr>
            <a:spLocks noGrp="1"/>
          </p:cNvSpPr>
          <p:nvPr>
            <p:ph sz="half" idx="1"/>
          </p:nvPr>
        </p:nvSpPr>
        <p:spPr>
          <a:xfrm>
            <a:off x="439201" y="1049868"/>
            <a:ext cx="11313596" cy="5633153"/>
          </a:xfrm>
        </p:spPr>
        <p:txBody>
          <a:bodyPr>
            <a:normAutofit fontScale="55000" lnSpcReduction="20000"/>
          </a:bodyPr>
          <a:lstStyle/>
          <a:p>
            <a:pPr algn="l"/>
            <a:r>
              <a:rPr lang="en-GB" sz="2200" b="1" i="0" dirty="0">
                <a:solidFill>
                  <a:srgbClr val="0B0C0C"/>
                </a:solidFill>
                <a:effectLst/>
              </a:rPr>
              <a:t>	</a:t>
            </a:r>
            <a:r>
              <a:rPr lang="en-GB" sz="2500" b="1" i="0" dirty="0">
                <a:solidFill>
                  <a:srgbClr val="0B0C0C"/>
                </a:solidFill>
                <a:effectLst/>
                <a:latin typeface="Arial" panose="020B0604020202020204" pitchFamily="34" charset="0"/>
                <a:cs typeface="Arial" panose="020B0604020202020204" pitchFamily="34" charset="0"/>
              </a:rPr>
              <a:t>Occupational Health</a:t>
            </a:r>
          </a:p>
          <a:p>
            <a:pPr algn="l"/>
            <a:r>
              <a:rPr lang="en-GB" sz="2500" b="0" i="0" dirty="0">
                <a:solidFill>
                  <a:srgbClr val="0B0C0C"/>
                </a:solidFill>
                <a:effectLst/>
                <a:latin typeface="Arial" panose="020B0604020202020204" pitchFamily="34" charset="0"/>
                <a:cs typeface="Arial" panose="020B0604020202020204" pitchFamily="34" charset="0"/>
              </a:rPr>
              <a:t>	As Prison Service employees, staff have full access to our staff OH service. An OH Workplace Wellbeing Platform hosted by HMPPS OH provider (Optima Health) was launched at the end of 2021 providing both workplace health and general health advice. The platform also signposts to EAP and offers guidance from a range of issues that can affect everybody from menopause, to financial management to coping with the Ukraine crisis and Covid-19 recovery.</a:t>
            </a:r>
          </a:p>
          <a:p>
            <a:r>
              <a:rPr lang="en-GB" sz="2500" b="1" i="0" dirty="0">
                <a:solidFill>
                  <a:srgbClr val="0B0C0C"/>
                </a:solidFill>
                <a:effectLst/>
                <a:latin typeface="Arial" panose="020B0604020202020204" pitchFamily="34" charset="0"/>
                <a:cs typeface="Arial" panose="020B0604020202020204" pitchFamily="34" charset="0"/>
              </a:rPr>
              <a:t>	Pension benefits</a:t>
            </a:r>
          </a:p>
          <a:p>
            <a:pPr algn="l"/>
            <a:r>
              <a:rPr lang="en-GB" sz="2500" b="0" i="0" dirty="0">
                <a:solidFill>
                  <a:srgbClr val="0B0C0C"/>
                </a:solidFill>
                <a:effectLst/>
                <a:latin typeface="Arial" panose="020B0604020202020204" pitchFamily="34" charset="0"/>
                <a:cs typeface="Arial" panose="020B0604020202020204" pitchFamily="34" charset="0"/>
              </a:rPr>
              <a:t>	Prison Service employees are members of the Civil Service Pension ’Alpha’ Scheme, which is a Defined Benefit (this means staff will be provided with annual estimates of the benefits they could receive on reaching pension age) scheme which provides a secure pension for life with no investment uncertainties (as there are with other occupational schemes). Public sector schemes are still among the best occupational pension schemes available. The contribution you make into the scheme is one of the lowest of the public sector schemes (currently around 5.4% of your pay), and we as the employer make a significant contribution into the pension (currently 27% of your pay).</a:t>
            </a:r>
            <a:endParaRPr lang="en-GB" sz="2500" dirty="0">
              <a:solidFill>
                <a:srgbClr val="0B0C0C"/>
              </a:solidFill>
              <a:latin typeface="Arial" panose="020B0604020202020204" pitchFamily="34" charset="0"/>
              <a:cs typeface="Arial" panose="020B0604020202020204" pitchFamily="34" charset="0"/>
            </a:endParaRPr>
          </a:p>
          <a:p>
            <a:pPr algn="l"/>
            <a:r>
              <a:rPr lang="en-GB" sz="2500" b="1" i="0" dirty="0">
                <a:solidFill>
                  <a:srgbClr val="0B0C0C"/>
                </a:solidFill>
                <a:effectLst/>
                <a:latin typeface="Arial" panose="020B0604020202020204" pitchFamily="34" charset="0"/>
                <a:cs typeface="Arial" panose="020B0604020202020204" pitchFamily="34" charset="0"/>
              </a:rPr>
              <a:t>	Sick pay</a:t>
            </a:r>
          </a:p>
          <a:p>
            <a:pPr algn="l"/>
            <a:r>
              <a:rPr lang="en-GB" sz="2500" b="0" i="0" dirty="0">
                <a:solidFill>
                  <a:srgbClr val="0B0C0C"/>
                </a:solidFill>
                <a:effectLst/>
                <a:latin typeface="Arial" panose="020B0604020202020204" pitchFamily="34" charset="0"/>
                <a:cs typeface="Arial" panose="020B0604020202020204" pitchFamily="34" charset="0"/>
              </a:rPr>
              <a:t>	We believe in creating a workplace environment that supports our wellbeing and empowers us to look after our health. HMPPS recognises that employees may be absent from work due to ill-health from time to time during the course of their employment. During such absences, it is essential to provide employees with all possible help and support to encourage a swift recovery and return to work, so reducing any adverse effect on services.</a:t>
            </a:r>
          </a:p>
          <a:p>
            <a:pPr algn="l"/>
            <a:r>
              <a:rPr lang="en-GB" sz="2500" b="0" i="0" dirty="0">
                <a:solidFill>
                  <a:srgbClr val="0B0C0C"/>
                </a:solidFill>
                <a:effectLst/>
                <a:latin typeface="Arial" panose="020B0604020202020204" pitchFamily="34" charset="0"/>
                <a:cs typeface="Arial" panose="020B0604020202020204" pitchFamily="34" charset="0"/>
              </a:rPr>
              <a:t>	Sick pay entitlements vary across different business groups and they depend on whether staff are on pre-modernised or modernised Terms and Conditions. For example, staff new to MoJ, on modernised Terms and Conditions are as follows:</a:t>
            </a:r>
          </a:p>
          <a:p>
            <a:pPr marL="0" indent="0" algn="l"/>
            <a:r>
              <a:rPr lang="en-GB" sz="2500" dirty="0">
                <a:solidFill>
                  <a:srgbClr val="0B0C0C"/>
                </a:solidFill>
                <a:latin typeface="Arial" panose="020B0604020202020204" pitchFamily="34" charset="0"/>
                <a:cs typeface="Arial" panose="020B0604020202020204" pitchFamily="34" charset="0"/>
              </a:rPr>
              <a:t>    </a:t>
            </a:r>
            <a:r>
              <a:rPr lang="en-GB" sz="2500" b="0" i="0" dirty="0">
                <a:solidFill>
                  <a:srgbClr val="0B0C0C"/>
                </a:solidFill>
                <a:effectLst/>
                <a:latin typeface="Arial" panose="020B0604020202020204" pitchFamily="34" charset="0"/>
                <a:cs typeface="Arial" panose="020B0604020202020204" pitchFamily="34" charset="0"/>
              </a:rPr>
              <a:t>Sick pay entitlement is subject an employee’s length of service up to a maximum of 10 months sick pay in a 4-year rolling period.</a:t>
            </a:r>
          </a:p>
          <a:p>
            <a:pPr algn="l"/>
            <a:r>
              <a:rPr lang="en-GB" sz="2500" b="1" i="0" dirty="0">
                <a:solidFill>
                  <a:srgbClr val="0B0C0C"/>
                </a:solidFill>
                <a:effectLst/>
                <a:latin typeface="Arial" panose="020B0604020202020204" pitchFamily="34" charset="0"/>
                <a:cs typeface="Arial" panose="020B0604020202020204" pitchFamily="34" charset="0"/>
              </a:rPr>
              <a:t>	Annual leave</a:t>
            </a:r>
          </a:p>
          <a:p>
            <a:pPr algn="l"/>
            <a:r>
              <a:rPr lang="en-GB" sz="2500" b="0" i="0" dirty="0">
                <a:solidFill>
                  <a:srgbClr val="0B0C0C"/>
                </a:solidFill>
                <a:effectLst/>
                <a:latin typeface="Arial" panose="020B0604020202020204" pitchFamily="34" charset="0"/>
                <a:cs typeface="Arial" panose="020B0604020202020204" pitchFamily="34" charset="0"/>
              </a:rPr>
              <a:t>	Those new to the Prison Service are entitled to 25 days’ annual holiday (rising to 30 days after 10 years’ service) and paid time off for public holidays and 1 extra privilege day. Due to the 24/7 nature of operational roles, staff in these posts are expected to work on some public and bank holidays. Any that they do work, however, will be added to their annual leave entitlement.</a:t>
            </a:r>
          </a:p>
          <a:p>
            <a:pPr marL="0" indent="0"/>
            <a:endParaRPr lang="en-US" sz="2500" dirty="0">
              <a:latin typeface="Arial" panose="020B0604020202020204" pitchFamily="34" charset="0"/>
              <a:cs typeface="Arial" panose="020B0604020202020204" pitchFamily="34" charset="0"/>
            </a:endParaRPr>
          </a:p>
          <a:p>
            <a:pPr marL="0" indent="0"/>
            <a:endParaRPr lang="en-US" sz="1600" dirty="0"/>
          </a:p>
        </p:txBody>
      </p:sp>
    </p:spTree>
    <p:extLst>
      <p:ext uri="{BB962C8B-B14F-4D97-AF65-F5344CB8AC3E}">
        <p14:creationId xmlns:p14="http://schemas.microsoft.com/office/powerpoint/2010/main" val="3976485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DE647-34C3-2648-ABE0-1BD2B1CD5351}"/>
              </a:ext>
            </a:extLst>
          </p:cNvPr>
          <p:cNvSpPr>
            <a:spLocks noGrp="1"/>
          </p:cNvSpPr>
          <p:nvPr>
            <p:ph type="title"/>
          </p:nvPr>
        </p:nvSpPr>
        <p:spPr>
          <a:xfrm>
            <a:off x="439200" y="101601"/>
            <a:ext cx="11313602" cy="1298221"/>
          </a:xfrm>
        </p:spPr>
        <p:txBody>
          <a:bodyPr/>
          <a:lstStyle/>
          <a:p>
            <a:r>
              <a:rPr lang="en-US" dirty="0"/>
              <a:t>HMPPS Values</a:t>
            </a:r>
          </a:p>
        </p:txBody>
      </p:sp>
      <p:sp>
        <p:nvSpPr>
          <p:cNvPr id="3" name="Content Placeholder 2">
            <a:extLst>
              <a:ext uri="{FF2B5EF4-FFF2-40B4-BE49-F238E27FC236}">
                <a16:creationId xmlns:a16="http://schemas.microsoft.com/office/drawing/2014/main" id="{A51BA831-B85F-FA4D-9CBA-3006EB80DB5F}"/>
              </a:ext>
            </a:extLst>
          </p:cNvPr>
          <p:cNvSpPr>
            <a:spLocks noGrp="1"/>
          </p:cNvSpPr>
          <p:nvPr>
            <p:ph sz="half" idx="1"/>
          </p:nvPr>
        </p:nvSpPr>
        <p:spPr>
          <a:xfrm>
            <a:off x="439201" y="1027290"/>
            <a:ext cx="11313596" cy="5465586"/>
          </a:xfrm>
        </p:spPr>
        <p:txBody>
          <a:bodyPr>
            <a:normAutofit/>
          </a:bodyPr>
          <a:lstStyle/>
          <a:p>
            <a:pPr algn="l"/>
            <a:r>
              <a:rPr lang="en-GB" sz="1600" b="0" i="0" dirty="0">
                <a:solidFill>
                  <a:srgbClr val="0B0C0C"/>
                </a:solidFill>
                <a:effectLst/>
              </a:rPr>
              <a:t>	</a:t>
            </a:r>
            <a:r>
              <a:rPr lang="en-GB" sz="1600" b="0" i="0" dirty="0">
                <a:solidFill>
                  <a:srgbClr val="0B0C0C"/>
                </a:solidFill>
                <a:effectLst/>
                <a:latin typeface="Arial" panose="020B0604020202020204" pitchFamily="34" charset="0"/>
                <a:cs typeface="Arial" panose="020B0604020202020204" pitchFamily="34" charset="0"/>
              </a:rPr>
              <a:t>Our </a:t>
            </a:r>
            <a:r>
              <a:rPr lang="en-GB" sz="1600" b="1" i="0" dirty="0">
                <a:solidFill>
                  <a:srgbClr val="0B0C0C"/>
                </a:solidFill>
                <a:effectLst/>
                <a:latin typeface="Arial" panose="020B0604020202020204" pitchFamily="34" charset="0"/>
                <a:cs typeface="Arial" panose="020B0604020202020204" pitchFamily="34" charset="0"/>
              </a:rPr>
              <a:t>values</a:t>
            </a:r>
            <a:r>
              <a:rPr lang="en-GB" sz="1600" b="0" i="0" dirty="0">
                <a:solidFill>
                  <a:srgbClr val="0B0C0C"/>
                </a:solidFill>
                <a:effectLst/>
                <a:latin typeface="Arial" panose="020B0604020202020204" pitchFamily="34" charset="0"/>
                <a:cs typeface="Arial" panose="020B0604020202020204" pitchFamily="34" charset="0"/>
              </a:rPr>
              <a:t> (outlined below) are important to us – they reflect the reasons we do what we do and inspire us to do our best for one another and for those we manage. They remind us that the work we do really matters They unite us in our common purpose.</a:t>
            </a:r>
          </a:p>
          <a:p>
            <a:pPr marL="0" indent="0" algn="l"/>
            <a:r>
              <a:rPr lang="en-GB" sz="1600" b="1" i="0" dirty="0">
                <a:solidFill>
                  <a:srgbClr val="0B0C0C"/>
                </a:solidFill>
                <a:effectLst/>
                <a:latin typeface="Arial" panose="020B0604020202020204" pitchFamily="34" charset="0"/>
                <a:cs typeface="Arial" panose="020B0604020202020204" pitchFamily="34" charset="0"/>
              </a:rPr>
              <a:t>	Purpose</a:t>
            </a:r>
            <a:br>
              <a:rPr lang="en-GB" sz="1600" b="0" i="0" dirty="0">
                <a:solidFill>
                  <a:srgbClr val="0B0C0C"/>
                </a:solidFill>
                <a:effectLst/>
                <a:latin typeface="Arial" panose="020B0604020202020204" pitchFamily="34" charset="0"/>
                <a:cs typeface="Arial" panose="020B0604020202020204" pitchFamily="34" charset="0"/>
              </a:rPr>
            </a:br>
            <a:r>
              <a:rPr lang="en-GB" sz="1600" b="0" i="0" dirty="0">
                <a:solidFill>
                  <a:srgbClr val="0B0C0C"/>
                </a:solidFill>
                <a:effectLst/>
                <a:latin typeface="Arial" panose="020B0604020202020204" pitchFamily="34" charset="0"/>
                <a:cs typeface="Arial" panose="020B0604020202020204" pitchFamily="34" charset="0"/>
              </a:rPr>
              <a:t>	Justice matters. We are proud to make a difference for the public we serve.</a:t>
            </a:r>
          </a:p>
          <a:p>
            <a:pPr marL="0" indent="0" algn="l"/>
            <a:r>
              <a:rPr lang="en-GB" sz="1600" b="1" i="0" dirty="0">
                <a:solidFill>
                  <a:srgbClr val="0B0C0C"/>
                </a:solidFill>
                <a:effectLst/>
                <a:latin typeface="Arial" panose="020B0604020202020204" pitchFamily="34" charset="0"/>
                <a:cs typeface="Arial" panose="020B0604020202020204" pitchFamily="34" charset="0"/>
              </a:rPr>
              <a:t>	Humanity</a:t>
            </a:r>
            <a:br>
              <a:rPr lang="en-GB" sz="1600" b="0" i="0" dirty="0">
                <a:solidFill>
                  <a:srgbClr val="0B0C0C"/>
                </a:solidFill>
                <a:effectLst/>
                <a:latin typeface="Arial" panose="020B0604020202020204" pitchFamily="34" charset="0"/>
                <a:cs typeface="Arial" panose="020B0604020202020204" pitchFamily="34" charset="0"/>
              </a:rPr>
            </a:br>
            <a:r>
              <a:rPr lang="en-GB" sz="1600" b="0" i="0" dirty="0">
                <a:solidFill>
                  <a:srgbClr val="0B0C0C"/>
                </a:solidFill>
                <a:effectLst/>
                <a:latin typeface="Arial" panose="020B0604020202020204" pitchFamily="34" charset="0"/>
                <a:cs typeface="Arial" panose="020B0604020202020204" pitchFamily="34" charset="0"/>
              </a:rPr>
              <a:t>	We treat others as we would like to be treated. We value everyone, supporting and encouraging them to be the 	best they can be.</a:t>
            </a:r>
          </a:p>
          <a:p>
            <a:pPr marL="0" indent="0" algn="l"/>
            <a:r>
              <a:rPr lang="en-GB" sz="1600" b="1" i="0" dirty="0">
                <a:solidFill>
                  <a:srgbClr val="0B0C0C"/>
                </a:solidFill>
                <a:effectLst/>
                <a:latin typeface="Arial" panose="020B0604020202020204" pitchFamily="34" charset="0"/>
                <a:cs typeface="Arial" panose="020B0604020202020204" pitchFamily="34" charset="0"/>
              </a:rPr>
              <a:t>	Openness</a:t>
            </a:r>
            <a:br>
              <a:rPr lang="en-GB" sz="1600" b="0" i="0" dirty="0">
                <a:solidFill>
                  <a:srgbClr val="0B0C0C"/>
                </a:solidFill>
                <a:effectLst/>
                <a:latin typeface="Arial" panose="020B0604020202020204" pitchFamily="34" charset="0"/>
                <a:cs typeface="Arial" panose="020B0604020202020204" pitchFamily="34" charset="0"/>
              </a:rPr>
            </a:br>
            <a:r>
              <a:rPr lang="en-GB" sz="1600" b="0" i="0" dirty="0">
                <a:solidFill>
                  <a:srgbClr val="0B0C0C"/>
                </a:solidFill>
                <a:effectLst/>
                <a:latin typeface="Arial" panose="020B0604020202020204" pitchFamily="34" charset="0"/>
                <a:cs typeface="Arial" panose="020B0604020202020204" pitchFamily="34" charset="0"/>
              </a:rPr>
              <a:t>	We innovate, share, and learn. We are courageous and curious, relentlessly pursuing ideas to improve the 	services we deliver.</a:t>
            </a:r>
          </a:p>
          <a:p>
            <a:pPr marL="0" indent="0" algn="l"/>
            <a:r>
              <a:rPr lang="en-GB" sz="1600" b="1" i="0" dirty="0">
                <a:solidFill>
                  <a:srgbClr val="0B0C0C"/>
                </a:solidFill>
                <a:effectLst/>
                <a:latin typeface="Arial" panose="020B0604020202020204" pitchFamily="34" charset="0"/>
                <a:cs typeface="Arial" panose="020B0604020202020204" pitchFamily="34" charset="0"/>
              </a:rPr>
              <a:t>	Together</a:t>
            </a:r>
            <a:br>
              <a:rPr lang="en-GB" sz="1600" b="0" i="0" dirty="0">
                <a:solidFill>
                  <a:srgbClr val="0B0C0C"/>
                </a:solidFill>
                <a:effectLst/>
                <a:latin typeface="Arial" panose="020B0604020202020204" pitchFamily="34" charset="0"/>
                <a:cs typeface="Arial" panose="020B0604020202020204" pitchFamily="34" charset="0"/>
              </a:rPr>
            </a:br>
            <a:r>
              <a:rPr lang="en-GB" sz="1600" b="0" i="0" dirty="0">
                <a:solidFill>
                  <a:srgbClr val="0B0C0C"/>
                </a:solidFill>
                <a:effectLst/>
                <a:latin typeface="Arial" panose="020B0604020202020204" pitchFamily="34" charset="0"/>
                <a:cs typeface="Arial" panose="020B0604020202020204" pitchFamily="34" charset="0"/>
              </a:rPr>
              <a:t>	We listen, collaborate and contribute, acting together for our common purpose.</a:t>
            </a:r>
          </a:p>
          <a:p>
            <a:pPr algn="l"/>
            <a:r>
              <a:rPr lang="en-GB" sz="1600" b="0" i="0" dirty="0">
                <a:solidFill>
                  <a:srgbClr val="0B0C0C"/>
                </a:solidFill>
                <a:effectLst/>
                <a:latin typeface="Arial" panose="020B0604020202020204" pitchFamily="34" charset="0"/>
                <a:cs typeface="Arial" panose="020B0604020202020204" pitchFamily="34" charset="0"/>
              </a:rPr>
              <a:t>	Our </a:t>
            </a:r>
            <a:r>
              <a:rPr lang="en-GB" sz="1600" b="1" i="0" dirty="0">
                <a:solidFill>
                  <a:srgbClr val="0B0C0C"/>
                </a:solidFill>
                <a:effectLst/>
                <a:latin typeface="Arial" panose="020B0604020202020204" pitchFamily="34" charset="0"/>
                <a:cs typeface="Arial" panose="020B0604020202020204" pitchFamily="34" charset="0"/>
              </a:rPr>
              <a:t>vision</a:t>
            </a:r>
            <a:r>
              <a:rPr lang="en-GB" sz="1600" b="0" i="0" dirty="0">
                <a:solidFill>
                  <a:srgbClr val="0B0C0C"/>
                </a:solidFill>
                <a:effectLst/>
                <a:latin typeface="Arial" panose="020B0604020202020204" pitchFamily="34" charset="0"/>
                <a:cs typeface="Arial" panose="020B0604020202020204" pitchFamily="34" charset="0"/>
              </a:rPr>
              <a:t> is for HMPPS to work together to protect the public and help people lead law-abiding and positive lives. This vision is supported by four principles:</a:t>
            </a:r>
          </a:p>
          <a:p>
            <a:pPr lvl="1"/>
            <a:r>
              <a:rPr lang="en-GB" sz="1600" b="0" i="0" dirty="0">
                <a:solidFill>
                  <a:srgbClr val="0B0C0C"/>
                </a:solidFill>
                <a:effectLst/>
                <a:latin typeface="Arial" panose="020B0604020202020204" pitchFamily="34" charset="0"/>
                <a:cs typeface="Arial" panose="020B0604020202020204" pitchFamily="34" charset="0"/>
              </a:rPr>
              <a:t>enabling people to be their best</a:t>
            </a:r>
          </a:p>
          <a:p>
            <a:pPr lvl="1"/>
            <a:r>
              <a:rPr lang="en-GB" sz="1600" b="0" i="0" dirty="0">
                <a:solidFill>
                  <a:srgbClr val="0B0C0C"/>
                </a:solidFill>
                <a:effectLst/>
                <a:latin typeface="Arial" panose="020B0604020202020204" pitchFamily="34" charset="0"/>
                <a:cs typeface="Arial" panose="020B0604020202020204" pitchFamily="34" charset="0"/>
              </a:rPr>
              <a:t>an open learning culture</a:t>
            </a:r>
          </a:p>
          <a:p>
            <a:pPr lvl="1"/>
            <a:r>
              <a:rPr lang="en-GB" sz="1600" b="0" i="0" dirty="0">
                <a:solidFill>
                  <a:srgbClr val="0B0C0C"/>
                </a:solidFill>
                <a:effectLst/>
                <a:latin typeface="Arial" panose="020B0604020202020204" pitchFamily="34" charset="0"/>
                <a:cs typeface="Arial" panose="020B0604020202020204" pitchFamily="34" charset="0"/>
              </a:rPr>
              <a:t>transforming through partnerships, and</a:t>
            </a:r>
          </a:p>
          <a:p>
            <a:pPr lvl="1"/>
            <a:r>
              <a:rPr lang="en-GB" sz="1600" b="0" i="0" dirty="0">
                <a:solidFill>
                  <a:srgbClr val="0B0C0C"/>
                </a:solidFill>
                <a:effectLst/>
                <a:latin typeface="Arial" panose="020B0604020202020204" pitchFamily="34" charset="0"/>
                <a:cs typeface="Arial" panose="020B0604020202020204" pitchFamily="34" charset="0"/>
              </a:rPr>
              <a:t>modernising our estates and technology</a:t>
            </a:r>
          </a:p>
          <a:p>
            <a:pPr marL="0" indent="0"/>
            <a:endParaRPr lang="en-US" sz="1600" dirty="0"/>
          </a:p>
        </p:txBody>
      </p:sp>
    </p:spTree>
    <p:extLst>
      <p:ext uri="{BB962C8B-B14F-4D97-AF65-F5344CB8AC3E}">
        <p14:creationId xmlns:p14="http://schemas.microsoft.com/office/powerpoint/2010/main" val="3828956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AE92C-CF71-2442-9838-4401178DFABA}"/>
              </a:ext>
            </a:extLst>
          </p:cNvPr>
          <p:cNvSpPr>
            <a:spLocks noGrp="1"/>
          </p:cNvSpPr>
          <p:nvPr>
            <p:ph type="title"/>
          </p:nvPr>
        </p:nvSpPr>
        <p:spPr>
          <a:xfrm>
            <a:off x="292630" y="2644164"/>
            <a:ext cx="11177946" cy="889258"/>
          </a:xfrm>
        </p:spPr>
        <p:txBody>
          <a:bodyPr>
            <a:normAutofit fontScale="90000"/>
          </a:bodyPr>
          <a:lstStyle/>
          <a:p>
            <a:pPr algn="l"/>
            <a:br>
              <a:rPr lang="en-US" dirty="0"/>
            </a:br>
            <a:br>
              <a:rPr lang="en-US" dirty="0"/>
            </a:br>
            <a:br>
              <a:rPr lang="en-GB" b="1" i="0" dirty="0">
                <a:solidFill>
                  <a:srgbClr val="0B0C0C"/>
                </a:solidFill>
                <a:effectLst/>
                <a:latin typeface="+mj-lt"/>
              </a:rPr>
            </a:br>
            <a:r>
              <a:rPr lang="en-GB" b="1" i="0" dirty="0">
                <a:solidFill>
                  <a:srgbClr val="0B0C0C"/>
                </a:solidFill>
                <a:effectLst/>
                <a:latin typeface="+mj-lt"/>
              </a:rPr>
              <a:t>	</a:t>
            </a:r>
            <a:br>
              <a:rPr lang="en-US" dirty="0"/>
            </a:br>
            <a:br>
              <a:rPr lang="en-US" dirty="0"/>
            </a:br>
            <a:r>
              <a:rPr lang="en-US" dirty="0"/>
              <a:t>	</a:t>
            </a:r>
            <a:br>
              <a:rPr lang="en-US" dirty="0"/>
            </a:br>
            <a:br>
              <a:rPr lang="en-US" dirty="0"/>
            </a:br>
            <a:endParaRPr lang="en-US" dirty="0"/>
          </a:p>
        </p:txBody>
      </p:sp>
      <p:sp>
        <p:nvSpPr>
          <p:cNvPr id="3" name="Content Placeholder 2">
            <a:extLst>
              <a:ext uri="{FF2B5EF4-FFF2-40B4-BE49-F238E27FC236}">
                <a16:creationId xmlns:a16="http://schemas.microsoft.com/office/drawing/2014/main" id="{41B5A4A9-99C2-0140-AB1D-0C57645445C3}"/>
              </a:ext>
            </a:extLst>
          </p:cNvPr>
          <p:cNvSpPr>
            <a:spLocks noGrp="1"/>
          </p:cNvSpPr>
          <p:nvPr>
            <p:ph idx="1"/>
          </p:nvPr>
        </p:nvSpPr>
        <p:spPr>
          <a:xfrm>
            <a:off x="474134" y="214491"/>
            <a:ext cx="11414132" cy="564444"/>
          </a:xfrm>
        </p:spPr>
        <p:txBody>
          <a:bodyPr>
            <a:noAutofit/>
          </a:bodyPr>
          <a:lstStyle/>
          <a:p>
            <a:r>
              <a:rPr lang="en-US" b="1" dirty="0"/>
              <a:t>Success Profiles</a:t>
            </a:r>
          </a:p>
          <a:p>
            <a:endParaRPr lang="en-US" b="1" dirty="0"/>
          </a:p>
          <a:p>
            <a:r>
              <a:rPr lang="en-US" sz="1400" dirty="0">
                <a:solidFill>
                  <a:schemeClr val="tx1"/>
                </a:solidFill>
                <a:latin typeface="Arial" panose="020B0604020202020204" pitchFamily="34" charset="0"/>
                <a:cs typeface="Arial" panose="020B0604020202020204" pitchFamily="34" charset="0"/>
              </a:rPr>
              <a:t>	</a:t>
            </a:r>
            <a:r>
              <a:rPr lang="en-US" sz="1600" dirty="0">
                <a:solidFill>
                  <a:schemeClr val="tx1"/>
                </a:solidFill>
                <a:latin typeface="Arial" panose="020B0604020202020204" pitchFamily="34" charset="0"/>
                <a:cs typeface="Arial" panose="020B0604020202020204" pitchFamily="34" charset="0"/>
              </a:rPr>
              <a:t>We will be using the Civil Service Success Profiles to attract and retain people of talent and experience from a range of sectors and walks of life</a:t>
            </a:r>
          </a:p>
          <a:p>
            <a:r>
              <a:rPr lang="en-US" sz="1600" dirty="0">
                <a:solidFill>
                  <a:schemeClr val="tx1"/>
                </a:solidFill>
                <a:latin typeface="Arial" panose="020B0604020202020204" pitchFamily="34" charset="0"/>
                <a:cs typeface="Arial" panose="020B0604020202020204" pitchFamily="34" charset="0"/>
              </a:rPr>
              <a:t>	The elements that will be used for this role are:</a:t>
            </a:r>
          </a:p>
          <a:p>
            <a:endParaRPr lang="en-US" sz="1600" dirty="0">
              <a:solidFill>
                <a:schemeClr val="tx1"/>
              </a:solidFill>
              <a:latin typeface="Arial" panose="020B0604020202020204" pitchFamily="34" charset="0"/>
              <a:cs typeface="Arial" panose="020B0604020202020204" pitchFamily="34" charset="0"/>
            </a:endParaRPr>
          </a:p>
          <a:p>
            <a:r>
              <a:rPr lang="en-US" sz="1600" dirty="0">
                <a:solidFill>
                  <a:schemeClr val="tx1"/>
                </a:solidFill>
                <a:latin typeface="Arial" panose="020B0604020202020204" pitchFamily="34" charset="0"/>
                <a:cs typeface="Arial" panose="020B0604020202020204" pitchFamily="34" charset="0"/>
              </a:rPr>
              <a:t>	</a:t>
            </a:r>
            <a:r>
              <a:rPr lang="en-US" sz="1600" u="sng" dirty="0" err="1">
                <a:solidFill>
                  <a:schemeClr val="tx1"/>
                </a:solidFill>
                <a:latin typeface="Arial" panose="020B0604020202020204" pitchFamily="34" charset="0"/>
                <a:cs typeface="Arial" panose="020B0604020202020204" pitchFamily="34" charset="0"/>
              </a:rPr>
              <a:t>Behaviours</a:t>
            </a:r>
            <a:r>
              <a:rPr lang="en-US" sz="1600" dirty="0">
                <a:solidFill>
                  <a:schemeClr val="tx1"/>
                </a:solidFill>
                <a:latin typeface="Arial" panose="020B0604020202020204" pitchFamily="34" charset="0"/>
                <a:cs typeface="Arial" panose="020B0604020202020204" pitchFamily="34" charset="0"/>
              </a:rPr>
              <a:t> – the actions and activities that people do which result in effective performance in a job.</a:t>
            </a:r>
          </a:p>
          <a:p>
            <a:endParaRPr lang="en-US" sz="1600" dirty="0">
              <a:solidFill>
                <a:schemeClr val="tx1"/>
              </a:solidFill>
              <a:latin typeface="Arial" panose="020B0604020202020204" pitchFamily="34" charset="0"/>
              <a:cs typeface="Arial" panose="020B0604020202020204" pitchFamily="34" charset="0"/>
            </a:endParaRPr>
          </a:p>
          <a:p>
            <a:r>
              <a:rPr lang="en-US" sz="1600" dirty="0">
                <a:solidFill>
                  <a:schemeClr val="tx1"/>
                </a:solidFill>
                <a:latin typeface="Arial" panose="020B0604020202020204" pitchFamily="34" charset="0"/>
                <a:cs typeface="Arial" panose="020B0604020202020204" pitchFamily="34" charset="0"/>
              </a:rPr>
              <a:t>	</a:t>
            </a:r>
            <a:r>
              <a:rPr lang="en-US" sz="1600" u="sng" dirty="0">
                <a:solidFill>
                  <a:schemeClr val="tx1"/>
                </a:solidFill>
                <a:latin typeface="Arial" panose="020B0604020202020204" pitchFamily="34" charset="0"/>
                <a:cs typeface="Arial" panose="020B0604020202020204" pitchFamily="34" charset="0"/>
              </a:rPr>
              <a:t>Strengths</a:t>
            </a:r>
            <a:r>
              <a:rPr lang="en-US" sz="1600" dirty="0">
                <a:solidFill>
                  <a:schemeClr val="tx1"/>
                </a:solidFill>
                <a:latin typeface="Arial" panose="020B0604020202020204" pitchFamily="34" charset="0"/>
                <a:cs typeface="Arial" panose="020B0604020202020204" pitchFamily="34" charset="0"/>
              </a:rPr>
              <a:t> - </a:t>
            </a:r>
            <a:r>
              <a:rPr lang="en-GB" sz="1600" dirty="0">
                <a:solidFill>
                  <a:schemeClr val="tx1"/>
                </a:solidFill>
                <a:latin typeface="Arial" panose="020B0604020202020204" pitchFamily="34" charset="0"/>
                <a:cs typeface="Arial" panose="020B0604020202020204" pitchFamily="34" charset="0"/>
              </a:rPr>
              <a:t>the things we do regularly, do well and that motivate us.</a:t>
            </a:r>
            <a:endParaRPr lang="en-US" sz="1600" dirty="0">
              <a:solidFill>
                <a:schemeClr val="tx1"/>
              </a:solidFill>
              <a:latin typeface="Arial" panose="020B0604020202020204" pitchFamily="34" charset="0"/>
              <a:cs typeface="Arial" panose="020B0604020202020204" pitchFamily="34" charset="0"/>
            </a:endParaRPr>
          </a:p>
          <a:p>
            <a:endParaRPr lang="en-US" sz="1600" dirty="0">
              <a:solidFill>
                <a:schemeClr val="tx1"/>
              </a:solidFill>
              <a:latin typeface="Arial" panose="020B0604020202020204" pitchFamily="34" charset="0"/>
              <a:cs typeface="Arial" panose="020B0604020202020204" pitchFamily="34" charset="0"/>
            </a:endParaRPr>
          </a:p>
          <a:p>
            <a:r>
              <a:rPr lang="en-US" sz="1600" dirty="0">
                <a:solidFill>
                  <a:schemeClr val="tx1"/>
                </a:solidFill>
                <a:latin typeface="Arial" panose="020B0604020202020204" pitchFamily="34" charset="0"/>
                <a:cs typeface="Arial" panose="020B0604020202020204" pitchFamily="34" charset="0"/>
              </a:rPr>
              <a:t>	</a:t>
            </a:r>
          </a:p>
          <a:p>
            <a:endParaRPr lang="en-US" sz="1600" dirty="0">
              <a:solidFill>
                <a:schemeClr val="tx1"/>
              </a:solidFill>
              <a:latin typeface="Arial" panose="020B0604020202020204" pitchFamily="34" charset="0"/>
              <a:cs typeface="Arial" panose="020B0604020202020204" pitchFamily="34" charset="0"/>
            </a:endParaRPr>
          </a:p>
          <a:p>
            <a:endParaRPr lang="en-US" sz="1600" dirty="0">
              <a:solidFill>
                <a:schemeClr val="tx1"/>
              </a:solidFill>
              <a:latin typeface="Arial" panose="020B0604020202020204" pitchFamily="34" charset="0"/>
              <a:cs typeface="Arial" panose="020B0604020202020204" pitchFamily="34" charset="0"/>
            </a:endParaRPr>
          </a:p>
          <a:p>
            <a:endParaRPr lang="en-US" sz="1600" dirty="0">
              <a:solidFill>
                <a:schemeClr val="tx1"/>
              </a:solidFill>
              <a:latin typeface="Arial" panose="020B0604020202020204" pitchFamily="34" charset="0"/>
              <a:cs typeface="Arial" panose="020B0604020202020204" pitchFamily="34" charset="0"/>
            </a:endParaRPr>
          </a:p>
          <a:p>
            <a:endParaRPr lang="en-US" sz="1600" dirty="0">
              <a:solidFill>
                <a:schemeClr val="tx1"/>
              </a:solidFill>
              <a:latin typeface="Arial" panose="020B0604020202020204" pitchFamily="34" charset="0"/>
              <a:cs typeface="Arial" panose="020B0604020202020204" pitchFamily="34" charset="0"/>
            </a:endParaRPr>
          </a:p>
          <a:p>
            <a:r>
              <a:rPr lang="en-US" sz="1600" dirty="0">
                <a:solidFill>
                  <a:schemeClr val="tx1"/>
                </a:solidFill>
                <a:latin typeface="Arial" panose="020B0604020202020204" pitchFamily="34" charset="0"/>
                <a:cs typeface="Arial" panose="020B0604020202020204" pitchFamily="34" charset="0"/>
              </a:rPr>
              <a:t>Full details of Success Profiles can be found at:  </a:t>
            </a:r>
            <a:r>
              <a:rPr lang="en-GB" sz="1600" dirty="0">
                <a:solidFill>
                  <a:schemeClr val="tx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Success Profiles - GOV.UK (www.gov.uk)</a:t>
            </a:r>
            <a:endParaRPr lang="en-US" sz="1600" dirty="0">
              <a:solidFill>
                <a:schemeClr val="tx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2A7D1498-910A-48CF-9091-8B37B46DD503}"/>
              </a:ext>
            </a:extLst>
          </p:cNvPr>
          <p:cNvPicPr>
            <a:picLocks noChangeAspect="1"/>
          </p:cNvPicPr>
          <p:nvPr/>
        </p:nvPicPr>
        <p:blipFill>
          <a:blip r:embed="rId3"/>
          <a:stretch>
            <a:fillRect/>
          </a:stretch>
        </p:blipFill>
        <p:spPr>
          <a:xfrm>
            <a:off x="7958667" y="2771775"/>
            <a:ext cx="3262490" cy="2626876"/>
          </a:xfrm>
          <a:prstGeom prst="rect">
            <a:avLst/>
          </a:prstGeom>
        </p:spPr>
      </p:pic>
    </p:spTree>
    <p:extLst>
      <p:ext uri="{BB962C8B-B14F-4D97-AF65-F5344CB8AC3E}">
        <p14:creationId xmlns:p14="http://schemas.microsoft.com/office/powerpoint/2010/main" val="2854091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glish Template USE" id="{EC7FBA58-E54E-DB46-8269-29B1A055FDCE}" vid="{373FD4C6-9422-CF48-ACB2-114F1F152E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HMPPS-PowerPoint-template-English (1)</Template>
  <TotalTime>116</TotalTime>
  <Words>1338</Words>
  <Application>Microsoft Office PowerPoint</Application>
  <PresentationFormat>Widescreen</PresentationFormat>
  <Paragraphs>65</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Role : Support Services Administration – Visits Booking</vt:lpstr>
      <vt:lpstr>HM Prison &amp; Probation Service (HMPPS)</vt:lpstr>
      <vt:lpstr>HMP Full Sutton</vt:lpstr>
      <vt:lpstr>HMP Full Sutton</vt:lpstr>
      <vt:lpstr>HMPPS Values</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Role (Complete)</dc:title>
  <dc:creator>Fisher, Sue</dc:creator>
  <cp:lastModifiedBy>Broomfield, Paula [HMPS]</cp:lastModifiedBy>
  <cp:revision>9</cp:revision>
  <dcterms:created xsi:type="dcterms:W3CDTF">2022-08-16T09:49:22Z</dcterms:created>
  <dcterms:modified xsi:type="dcterms:W3CDTF">2023-05-18T09:10:08Z</dcterms:modified>
</cp:coreProperties>
</file>