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31"/>
  </p:notesMasterIdLst>
  <p:sldIdLst>
    <p:sldId id="342" r:id="rId6"/>
    <p:sldId id="265" r:id="rId7"/>
    <p:sldId id="341" r:id="rId8"/>
    <p:sldId id="323" r:id="rId9"/>
    <p:sldId id="328" r:id="rId10"/>
    <p:sldId id="329" r:id="rId11"/>
    <p:sldId id="336" r:id="rId12"/>
    <p:sldId id="332" r:id="rId13"/>
    <p:sldId id="305" r:id="rId14"/>
    <p:sldId id="306" r:id="rId15"/>
    <p:sldId id="338" r:id="rId16"/>
    <p:sldId id="308" r:id="rId17"/>
    <p:sldId id="309" r:id="rId18"/>
    <p:sldId id="310" r:id="rId19"/>
    <p:sldId id="311" r:id="rId20"/>
    <p:sldId id="312" r:id="rId21"/>
    <p:sldId id="339" r:id="rId22"/>
    <p:sldId id="314" r:id="rId23"/>
    <p:sldId id="315" r:id="rId24"/>
    <p:sldId id="316" r:id="rId25"/>
    <p:sldId id="317" r:id="rId26"/>
    <p:sldId id="318" r:id="rId27"/>
    <p:sldId id="319" r:id="rId28"/>
    <p:sldId id="320" r:id="rId29"/>
    <p:sldId id="32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6"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DEEBF7"/>
    <a:srgbClr val="3B9F5B"/>
    <a:srgbClr val="F04C74"/>
    <a:srgbClr val="0C619D"/>
    <a:srgbClr val="5C649E"/>
    <a:srgbClr val="4D4D4D"/>
    <a:srgbClr val="133F67"/>
    <a:srgbClr val="EB213D"/>
    <a:srgbClr val="7FB4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4" autoAdjust="0"/>
    <p:restoredTop sz="93907" autoAdjust="0"/>
  </p:normalViewPr>
  <p:slideViewPr>
    <p:cSldViewPr snapToGrid="0">
      <p:cViewPr varScale="1">
        <p:scale>
          <a:sx n="68" d="100"/>
          <a:sy n="68" d="100"/>
        </p:scale>
        <p:origin x="58" y="37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24/03/2021</a:t>
            </a:fld>
            <a:endParaRPr lang="en-GB" dirty="0"/>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dirty="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dirty="0"/>
          </a:p>
        </p:txBody>
      </p:sp>
    </p:spTree>
    <p:extLst>
      <p:ext uri="{BB962C8B-B14F-4D97-AF65-F5344CB8AC3E}">
        <p14:creationId xmlns:p14="http://schemas.microsoft.com/office/powerpoint/2010/main" val="399534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dirty="0"/>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dirty="0"/>
          </a:p>
        </p:txBody>
      </p:sp>
    </p:spTree>
    <p:extLst>
      <p:ext uri="{BB962C8B-B14F-4D97-AF65-F5344CB8AC3E}">
        <p14:creationId xmlns:p14="http://schemas.microsoft.com/office/powerpoint/2010/main" val="200439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dirty="0"/>
          </a:p>
        </p:txBody>
      </p:sp>
    </p:spTree>
    <p:extLst>
      <p:ext uri="{BB962C8B-B14F-4D97-AF65-F5344CB8AC3E}">
        <p14:creationId xmlns:p14="http://schemas.microsoft.com/office/powerpoint/2010/main" val="291850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dirty="0"/>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301729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3871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30350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0194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7219961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8235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24170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dirty="0"/>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dirty="0"/>
          </a:p>
        </p:txBody>
      </p:sp>
    </p:spTree>
    <p:extLst>
      <p:ext uri="{BB962C8B-B14F-4D97-AF65-F5344CB8AC3E}">
        <p14:creationId xmlns:p14="http://schemas.microsoft.com/office/powerpoint/2010/main" val="249209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26272693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slide" Target="slide2.xml"/><Relationship Id="rId16" Type="http://schemas.openxmlformats.org/officeDocument/2006/relationships/hyperlink" Target="http://civilservicecommission.independent.gov.uk/wp-content/uploads/2015/05/RECRUITMENT-PRINCIPLES-FINAL.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slide" Target="slide3.xml"/><Relationship Id="rId15" Type="http://schemas.openxmlformats.org/officeDocument/2006/relationships/slide" Target="slide16.xml"/><Relationship Id="rId10" Type="http://schemas.openxmlformats.org/officeDocument/2006/relationships/slide" Target="slide10.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1.xml"/><Relationship Id="rId2" Type="http://schemas.openxmlformats.org/officeDocument/2006/relationships/slide" Target="slide2.xml"/><Relationship Id="rId16"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3.xml"/><Relationship Id="rId15" Type="http://schemas.openxmlformats.org/officeDocument/2006/relationships/slide" Target="slide15.xml"/><Relationship Id="rId10" Type="http://schemas.openxmlformats.org/officeDocument/2006/relationships/slide" Target="slide18.xml"/><Relationship Id="rId4" Type="http://schemas.openxmlformats.org/officeDocument/2006/relationships/image" Target="../media/image21.svg"/><Relationship Id="rId9" Type="http://schemas.openxmlformats.org/officeDocument/2006/relationships/slide" Target="slide13.xml"/><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slide" Target="slide3.xml"/><Relationship Id="rId15" Type="http://schemas.openxmlformats.org/officeDocument/2006/relationships/slide" Target="slide16.xml"/><Relationship Id="rId10" Type="http://schemas.openxmlformats.org/officeDocument/2006/relationships/slide" Target="slide10.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slide" Target="slide3.xml"/><Relationship Id="rId15" Type="http://schemas.openxmlformats.org/officeDocument/2006/relationships/slide" Target="slide16.xml"/><Relationship Id="rId10" Type="http://schemas.openxmlformats.org/officeDocument/2006/relationships/slide" Target="slide10.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slide" Target="slide3.xml"/><Relationship Id="rId15" Type="http://schemas.openxmlformats.org/officeDocument/2006/relationships/slide" Target="slide16.xml"/><Relationship Id="rId10" Type="http://schemas.openxmlformats.org/officeDocument/2006/relationships/slide" Target="slide10.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slide" Target="slide3.xml"/><Relationship Id="rId15" Type="http://schemas.openxmlformats.org/officeDocument/2006/relationships/slide" Target="slide16.xml"/><Relationship Id="rId10" Type="http://schemas.openxmlformats.org/officeDocument/2006/relationships/slide" Target="slide10.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15.xml"/></Relationships>
</file>

<file path=ppt/slides/_rels/slide1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3.xml"/><Relationship Id="rId2" Type="http://schemas.openxmlformats.org/officeDocument/2006/relationships/slide" Target="slide2.xml"/><Relationship Id="rId16" Type="http://schemas.openxmlformats.org/officeDocument/2006/relationships/hyperlink" Target="mailto:probationworkforcePMO@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slide" Target="slide3.xml"/><Relationship Id="rId15" Type="http://schemas.openxmlformats.org/officeDocument/2006/relationships/slide" Target="slide16.xml"/><Relationship Id="rId10" Type="http://schemas.openxmlformats.org/officeDocument/2006/relationships/slide" Target="slide10.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0.png"/><Relationship Id="rId7"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5.jpg"/><Relationship Id="rId5" Type="http://schemas.openxmlformats.org/officeDocument/2006/relationships/slide" Target="slide3.xml"/><Relationship Id="rId10" Type="http://schemas.openxmlformats.org/officeDocument/2006/relationships/image" Target="../media/image24.jpg"/><Relationship Id="rId4" Type="http://schemas.openxmlformats.org/officeDocument/2006/relationships/image" Target="../media/image21.svg"/><Relationship Id="rId9"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21.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23.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2.xml"/><Relationship Id="rId3" Type="http://schemas.openxmlformats.org/officeDocument/2006/relationships/image" Target="../media/image14.png"/><Relationship Id="rId7" Type="http://schemas.openxmlformats.org/officeDocument/2006/relationships/slide" Target="slide9.xml"/><Relationship Id="rId12" Type="http://schemas.openxmlformats.org/officeDocument/2006/relationships/image" Target="../media/image19.jpg"/><Relationship Id="rId2" Type="http://schemas.openxmlformats.org/officeDocument/2006/relationships/slide" Target="slide5.xml"/><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slide" Target="slide4.xml"/><Relationship Id="rId5" Type="http://schemas.openxmlformats.org/officeDocument/2006/relationships/image" Target="../media/image15.png"/><Relationship Id="rId15" Type="http://schemas.openxmlformats.org/officeDocument/2006/relationships/image" Target="../media/image21.svg"/><Relationship Id="rId10" Type="http://schemas.openxmlformats.org/officeDocument/2006/relationships/image" Target="../media/image18.jpg"/><Relationship Id="rId4" Type="http://schemas.openxmlformats.org/officeDocument/2006/relationships/slide" Target="slide18.xml"/><Relationship Id="rId9" Type="http://schemas.openxmlformats.org/officeDocument/2006/relationships/slide" Target="slide3.xml"/><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23.xml"/></Relationships>
</file>

<file path=ppt/slides/_rels/slide2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21.xml"/><Relationship Id="rId2" Type="http://schemas.openxmlformats.org/officeDocument/2006/relationships/slide" Target="slide2.xml"/><Relationship Id="rId16" Type="http://schemas.openxmlformats.org/officeDocument/2006/relationships/hyperlink" Target="mailto:probationworkforcePMO@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21.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23.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image" Target="../media/image23.JPG"/><Relationship Id="rId5" Type="http://schemas.openxmlformats.org/officeDocument/2006/relationships/slide" Target="slide9.xml"/><Relationship Id="rId10" Type="http://schemas.openxmlformats.org/officeDocument/2006/relationships/image" Target="../media/image21.svg"/><Relationship Id="rId4" Type="http://schemas.openxmlformats.org/officeDocument/2006/relationships/slide" Target="slide5.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0.png"/><Relationship Id="rId7"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18.xml"/><Relationship Id="rId4" Type="http://schemas.openxmlformats.org/officeDocument/2006/relationships/image" Target="../media/image21.svg"/><Relationship Id="rId9" Type="http://schemas.openxmlformats.org/officeDocument/2006/relationships/slide" Target="slide16.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0.png"/><Relationship Id="rId7"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18.xml"/><Relationship Id="rId4" Type="http://schemas.openxmlformats.org/officeDocument/2006/relationships/image" Target="../media/image21.svg"/><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0.png"/><Relationship Id="rId7"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18.xml"/><Relationship Id="rId4" Type="http://schemas.openxmlformats.org/officeDocument/2006/relationships/image" Target="../media/image21.svg"/><Relationship Id="rId9" Type="http://schemas.openxmlformats.org/officeDocument/2006/relationships/slide" Target="slide13.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0.png"/><Relationship Id="rId7"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18.xml"/><Relationship Id="rId4" Type="http://schemas.openxmlformats.org/officeDocument/2006/relationships/image" Target="../media/image21.svg"/><Relationship Id="rId9"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0.png"/><Relationship Id="rId7"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18.xml"/><Relationship Id="rId4" Type="http://schemas.openxmlformats.org/officeDocument/2006/relationships/image" Target="../media/image21.svg"/><Relationship Id="rId9"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image" Target="../media/image20.png"/><Relationship Id="rId7" Type="http://schemas.openxmlformats.org/officeDocument/2006/relationships/slide" Target="slide5.xml"/><Relationship Id="rId12" Type="http://schemas.openxmlformats.org/officeDocument/2006/relationships/slide" Target="slide13.xml"/><Relationship Id="rId17" Type="http://schemas.openxmlformats.org/officeDocument/2006/relationships/hyperlink" Target="https://justicejobs.tal.net/vx/lang-en-GB/appcentre-1/brand-2/user-24778/xf-38258249e8a0/wid-1/candidate/jobboard/vacancy/3/adv/" TargetMode="External"/><Relationship Id="rId2" Type="http://schemas.openxmlformats.org/officeDocument/2006/relationships/slide" Target="slide2.xml"/><Relationship Id="rId16" Type="http://schemas.openxmlformats.org/officeDocument/2006/relationships/hyperlink" Target="https://www.civilservicejobs.service.gov.uk/csr/index.cgi"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2.xml"/><Relationship Id="rId5" Type="http://schemas.openxmlformats.org/officeDocument/2006/relationships/slide" Target="slide3.xml"/><Relationship Id="rId15" Type="http://schemas.openxmlformats.org/officeDocument/2006/relationships/slide" Target="slide16.xml"/><Relationship Id="rId10" Type="http://schemas.openxmlformats.org/officeDocument/2006/relationships/slide" Target="slide10.xml"/><Relationship Id="rId4" Type="http://schemas.openxmlformats.org/officeDocument/2006/relationships/image" Target="../media/image21.svg"/><Relationship Id="rId9" Type="http://schemas.openxmlformats.org/officeDocument/2006/relationships/slide" Target="slide18.xml"/><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DB69-35A3-4583-9DC9-631E62C1959C}"/>
              </a:ext>
            </a:extLst>
          </p:cNvPr>
          <p:cNvSpPr>
            <a:spLocks noGrp="1"/>
          </p:cNvSpPr>
          <p:nvPr>
            <p:ph type="title"/>
          </p:nvPr>
        </p:nvSpPr>
        <p:spPr/>
        <p:txBody>
          <a:bodyPr/>
          <a:lstStyle/>
          <a:p>
            <a:r>
              <a:rPr lang="en-GB" sz="3600" dirty="0"/>
              <a:t>Probation Workforce Programme (PWP)  </a:t>
            </a:r>
            <a:endParaRPr lang="en-GB" dirty="0"/>
          </a:p>
        </p:txBody>
      </p:sp>
      <p:pic>
        <p:nvPicPr>
          <p:cNvPr id="4" name="Picture 3">
            <a:extLst>
              <a:ext uri="{FF2B5EF4-FFF2-40B4-BE49-F238E27FC236}">
                <a16:creationId xmlns:a16="http://schemas.microsoft.com/office/drawing/2014/main" id="{DF6823C6-4A7F-4F32-8C5A-415D7C44CF21}"/>
              </a:ext>
            </a:extLst>
          </p:cNvPr>
          <p:cNvPicPr>
            <a:picLocks noChangeAspect="1"/>
          </p:cNvPicPr>
          <p:nvPr/>
        </p:nvPicPr>
        <p:blipFill>
          <a:blip r:embed="rId2"/>
          <a:stretch>
            <a:fillRect/>
          </a:stretch>
        </p:blipFill>
        <p:spPr>
          <a:xfrm>
            <a:off x="581306" y="634424"/>
            <a:ext cx="2139881" cy="944962"/>
          </a:xfrm>
          <a:prstGeom prst="rect">
            <a:avLst/>
          </a:prstGeom>
        </p:spPr>
      </p:pic>
      <p:sp>
        <p:nvSpPr>
          <p:cNvPr id="5" name="Text Placeholder 3">
            <a:extLst>
              <a:ext uri="{FF2B5EF4-FFF2-40B4-BE49-F238E27FC236}">
                <a16:creationId xmlns:a16="http://schemas.microsoft.com/office/drawing/2014/main" id="{ABB9018B-E6D5-4F15-AD83-F19486011075}"/>
              </a:ext>
            </a:extLst>
          </p:cNvPr>
          <p:cNvSpPr>
            <a:spLocks noGrp="1"/>
          </p:cNvSpPr>
          <p:nvPr>
            <p:ph type="body" idx="1"/>
          </p:nvPr>
        </p:nvSpPr>
        <p:spPr>
          <a:xfrm>
            <a:off x="712788" y="3838575"/>
            <a:ext cx="5360987" cy="1912938"/>
          </a:xfrm>
        </p:spPr>
        <p:txBody>
          <a:bodyPr>
            <a:noAutofit/>
          </a:bodyPr>
          <a:lstStyle/>
          <a:p>
            <a:r>
              <a:rPr lang="en-GB" dirty="0"/>
              <a:t>Role:</a:t>
            </a:r>
            <a:r>
              <a:rPr lang="en-GB" b="0" dirty="0"/>
              <a:t> Policy Advisor</a:t>
            </a:r>
            <a:endParaRPr lang="en-US" b="0" dirty="0"/>
          </a:p>
          <a:p>
            <a:r>
              <a:rPr lang="en-GB" dirty="0"/>
              <a:t>Location: </a:t>
            </a:r>
            <a:r>
              <a:rPr lang="en-GB" b="0" dirty="0"/>
              <a:t>National</a:t>
            </a:r>
          </a:p>
          <a:p>
            <a:r>
              <a:rPr lang="en-GB" dirty="0"/>
              <a:t>Grade: </a:t>
            </a:r>
            <a:r>
              <a:rPr lang="en-GB" b="0" dirty="0"/>
              <a:t>Band 6</a:t>
            </a:r>
          </a:p>
          <a:p>
            <a:endParaRPr lang="en-GB" b="0" dirty="0"/>
          </a:p>
          <a:p>
            <a:endParaRPr lang="en-GB" dirty="0"/>
          </a:p>
        </p:txBody>
      </p:sp>
    </p:spTree>
    <p:extLst>
      <p:ext uri="{BB962C8B-B14F-4D97-AF65-F5344CB8AC3E}">
        <p14:creationId xmlns:p14="http://schemas.microsoft.com/office/powerpoint/2010/main" val="164499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6"/>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
        <p:nvSpPr>
          <p:cNvPr id="31" name="TextBox 30">
            <a:extLst>
              <a:ext uri="{FF2B5EF4-FFF2-40B4-BE49-F238E27FC236}">
                <a16:creationId xmlns:a16="http://schemas.microsoft.com/office/drawing/2014/main" id="{101CE795-6D33-475F-9C1D-1FCC93A7504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182917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9"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6"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295787"/>
            <a:ext cx="4803339" cy="2631490"/>
          </a:xfrm>
          <a:prstGeom prst="rect">
            <a:avLst/>
          </a:prstGeom>
        </p:spPr>
        <p:txBody>
          <a:bodyPr wrap="square">
            <a:spAutoFit/>
          </a:bodyPr>
          <a:lstStyle/>
          <a:p>
            <a:pPr>
              <a:spcAft>
                <a:spcPts val="1800"/>
              </a:spcAft>
            </a:pPr>
            <a:r>
              <a:rPr lang="en-GB" altLang="en-US" sz="1200" dirty="0"/>
              <a:t>The Probation Workforce Programme PMO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with the post.  The short list candidates will be invited to an interview. It will assess both what candidates are good at but also how they do it. </a:t>
            </a:r>
          </a:p>
          <a:p>
            <a:pPr>
              <a:spcAft>
                <a:spcPts val="1800"/>
              </a:spcAft>
            </a:pPr>
            <a:r>
              <a:rPr lang="en-GB" altLang="en-US" sz="1200" dirty="0"/>
              <a:t>The panel interview will be held in virtually via Ms Teams. You will be advised of these details and of the format in advance of the interview.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
        <p:nvSpPr>
          <p:cNvPr id="31" name="TextBox 30">
            <a:extLst>
              <a:ext uri="{FF2B5EF4-FFF2-40B4-BE49-F238E27FC236}">
                <a16:creationId xmlns:a16="http://schemas.microsoft.com/office/drawing/2014/main" id="{3AA0D0C8-BFBC-4598-9574-0E44F0869839}"/>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197178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461665"/>
          </a:xfrm>
          <a:prstGeom prst="rect">
            <a:avLst/>
          </a:prstGeom>
        </p:spPr>
        <p:txBody>
          <a:bodyPr wrap="square">
            <a:spAutoFit/>
          </a:bodyPr>
          <a:lstStyle/>
          <a:p>
            <a:pPr>
              <a:spcAft>
                <a:spcPts val="1800"/>
              </a:spcAft>
            </a:pPr>
            <a:r>
              <a:rPr lang="en-GB" altLang="en-US" sz="1200" dirty="0"/>
              <a:t>All interviews are currently taking place on Ms Teams. You will be sent an MS Teams link prior to your interview date. </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
        <p:nvSpPr>
          <p:cNvPr id="32" name="TextBox 31">
            <a:extLst>
              <a:ext uri="{FF2B5EF4-FFF2-40B4-BE49-F238E27FC236}">
                <a16:creationId xmlns:a16="http://schemas.microsoft.com/office/drawing/2014/main" id="{8A465C2B-2779-4641-ADE7-4D7E1801D278}"/>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4140195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
        <p:nvSpPr>
          <p:cNvPr id="31" name="TextBox 30">
            <a:extLst>
              <a:ext uri="{FF2B5EF4-FFF2-40B4-BE49-F238E27FC236}">
                <a16:creationId xmlns:a16="http://schemas.microsoft.com/office/drawing/2014/main" id="{424C3411-64ED-46F5-A095-E853A6B90CF0}"/>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208966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You must submit your application by the closing date outlined on the advert. </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
        <p:nvSpPr>
          <p:cNvPr id="31" name="TextBox 30">
            <a:extLst>
              <a:ext uri="{FF2B5EF4-FFF2-40B4-BE49-F238E27FC236}">
                <a16:creationId xmlns:a16="http://schemas.microsoft.com/office/drawing/2014/main" id="{BD6B6D87-CD27-4FE6-A805-CE50484E0CBC}"/>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79798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4803339" cy="830997"/>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
        <p:nvSpPr>
          <p:cNvPr id="31" name="TextBox 30">
            <a:extLst>
              <a:ext uri="{FF2B5EF4-FFF2-40B4-BE49-F238E27FC236}">
                <a16:creationId xmlns:a16="http://schemas.microsoft.com/office/drawing/2014/main" id="{9F870DF3-C387-428E-B519-CE4D821B300A}"/>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80269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contact the Probation Workforce PMO at </a:t>
            </a:r>
            <a:r>
              <a:rPr lang="en-GB" altLang="en-US" sz="1200" dirty="0">
                <a:hlinkClick r:id="rId16"/>
              </a:rPr>
              <a:t>probationworkforcePMO@justice.gov.uk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
        <p:nvSpPr>
          <p:cNvPr id="31" name="TextBox 30">
            <a:extLst>
              <a:ext uri="{FF2B5EF4-FFF2-40B4-BE49-F238E27FC236}">
                <a16:creationId xmlns:a16="http://schemas.microsoft.com/office/drawing/2014/main" id="{E24EE5C0-2E21-47CC-AD50-99BF4B68C23E}"/>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229860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79" name="Rectangle 2">
            <a:extLst>
              <a:ext uri="{FF2B5EF4-FFF2-40B4-BE49-F238E27FC236}">
                <a16:creationId xmlns:a16="http://schemas.microsoft.com/office/drawing/2014/main" id="{364376E2-CDAE-4CEE-B319-9F19716642FB}"/>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4" name="Rectangle 1">
            <a:extLst>
              <a:ext uri="{FF2B5EF4-FFF2-40B4-BE49-F238E27FC236}">
                <a16:creationId xmlns:a16="http://schemas.microsoft.com/office/drawing/2014/main" id="{60C40D11-0474-45D8-A0A8-478C3C3B897C}"/>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5" name="Rectangle 2">
            <a:extLst>
              <a:ext uri="{FF2B5EF4-FFF2-40B4-BE49-F238E27FC236}">
                <a16:creationId xmlns:a16="http://schemas.microsoft.com/office/drawing/2014/main" id="{BF896379-07B7-408E-99C4-9ED9603DE9F7}"/>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6" name="Rectangle 3">
            <a:extLst>
              <a:ext uri="{FF2B5EF4-FFF2-40B4-BE49-F238E27FC236}">
                <a16:creationId xmlns:a16="http://schemas.microsoft.com/office/drawing/2014/main" id="{0259E35C-5C99-4398-A98B-C72D67688379}"/>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7" name="Rectangle 4">
            <a:extLst>
              <a:ext uri="{FF2B5EF4-FFF2-40B4-BE49-F238E27FC236}">
                <a16:creationId xmlns:a16="http://schemas.microsoft.com/office/drawing/2014/main" id="{2284569F-176D-4748-8523-96350FB27A2B}"/>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8" name="Rectangle 5">
            <a:extLst>
              <a:ext uri="{FF2B5EF4-FFF2-40B4-BE49-F238E27FC236}">
                <a16:creationId xmlns:a16="http://schemas.microsoft.com/office/drawing/2014/main" id="{747FE5CA-A344-4D5C-BA90-6D4BDABEC1F3}"/>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09" name="Marker 5">
            <a:extLst>
              <a:ext uri="{FF2B5EF4-FFF2-40B4-BE49-F238E27FC236}">
                <a16:creationId xmlns:a16="http://schemas.microsoft.com/office/drawing/2014/main" id="{89A8ECAC-46EB-4E06-B2F1-6815D8E72036}"/>
              </a:ext>
            </a:extLst>
          </p:cNvPr>
          <p:cNvGrpSpPr/>
          <p:nvPr/>
        </p:nvGrpSpPr>
        <p:grpSpPr>
          <a:xfrm>
            <a:off x="2524736" y="3315560"/>
            <a:ext cx="455750" cy="435086"/>
            <a:chOff x="3064244" y="3659540"/>
            <a:chExt cx="540000" cy="540000"/>
          </a:xfrm>
        </p:grpSpPr>
        <p:sp>
          <p:nvSpPr>
            <p:cNvPr id="110" name="Oval 7">
              <a:extLst>
                <a:ext uri="{FF2B5EF4-FFF2-40B4-BE49-F238E27FC236}">
                  <a16:creationId xmlns:a16="http://schemas.microsoft.com/office/drawing/2014/main" id="{3D0B05D0-599D-4243-A157-24141124E323}"/>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11" name="Oval 8">
              <a:extLst>
                <a:ext uri="{FF2B5EF4-FFF2-40B4-BE49-F238E27FC236}">
                  <a16:creationId xmlns:a16="http://schemas.microsoft.com/office/drawing/2014/main" id="{B19454A0-D530-4C26-804F-F5AC91EE23BE}"/>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12" name="Marker 4">
            <a:extLst>
              <a:ext uri="{FF2B5EF4-FFF2-40B4-BE49-F238E27FC236}">
                <a16:creationId xmlns:a16="http://schemas.microsoft.com/office/drawing/2014/main" id="{29BE8AF6-D271-4FF0-98AF-16F35FDA7AB3}"/>
              </a:ext>
            </a:extLst>
          </p:cNvPr>
          <p:cNvGrpSpPr/>
          <p:nvPr/>
        </p:nvGrpSpPr>
        <p:grpSpPr>
          <a:xfrm>
            <a:off x="3936067" y="3328219"/>
            <a:ext cx="455750" cy="435086"/>
            <a:chOff x="4504969" y="3665239"/>
            <a:chExt cx="540000" cy="540000"/>
          </a:xfrm>
        </p:grpSpPr>
        <p:sp>
          <p:nvSpPr>
            <p:cNvPr id="113" name="Oval 9">
              <a:extLst>
                <a:ext uri="{FF2B5EF4-FFF2-40B4-BE49-F238E27FC236}">
                  <a16:creationId xmlns:a16="http://schemas.microsoft.com/office/drawing/2014/main" id="{A920184E-46D6-4585-ABFE-4BFBD02E4583}"/>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14" name="Oval 10">
              <a:extLst>
                <a:ext uri="{FF2B5EF4-FFF2-40B4-BE49-F238E27FC236}">
                  <a16:creationId xmlns:a16="http://schemas.microsoft.com/office/drawing/2014/main" id="{5C9CDD90-803A-443E-AD37-5784D3E2A895}"/>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15" name="Marker 3">
            <a:extLst>
              <a:ext uri="{FF2B5EF4-FFF2-40B4-BE49-F238E27FC236}">
                <a16:creationId xmlns:a16="http://schemas.microsoft.com/office/drawing/2014/main" id="{22F9B813-F61E-4735-8731-4EEB1764686D}"/>
              </a:ext>
            </a:extLst>
          </p:cNvPr>
          <p:cNvGrpSpPr/>
          <p:nvPr/>
        </p:nvGrpSpPr>
        <p:grpSpPr>
          <a:xfrm>
            <a:off x="5179208" y="3313685"/>
            <a:ext cx="455750" cy="435086"/>
            <a:chOff x="5945694" y="3670938"/>
            <a:chExt cx="540000" cy="540000"/>
          </a:xfrm>
        </p:grpSpPr>
        <p:sp>
          <p:nvSpPr>
            <p:cNvPr id="116" name="Oval 11">
              <a:extLst>
                <a:ext uri="{FF2B5EF4-FFF2-40B4-BE49-F238E27FC236}">
                  <a16:creationId xmlns:a16="http://schemas.microsoft.com/office/drawing/2014/main" id="{ABDD2F68-278F-4A27-B364-012FF02A0329}"/>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17" name="Oval 12">
              <a:extLst>
                <a:ext uri="{FF2B5EF4-FFF2-40B4-BE49-F238E27FC236}">
                  <a16:creationId xmlns:a16="http://schemas.microsoft.com/office/drawing/2014/main" id="{B182260F-3EC4-46AE-BE7A-8EBF6A62E6FA}"/>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118" name="Marker 2">
            <a:extLst>
              <a:ext uri="{FF2B5EF4-FFF2-40B4-BE49-F238E27FC236}">
                <a16:creationId xmlns:a16="http://schemas.microsoft.com/office/drawing/2014/main" id="{A6E299A1-533D-4FCE-BD98-C744086B0E2E}"/>
              </a:ext>
            </a:extLst>
          </p:cNvPr>
          <p:cNvGrpSpPr/>
          <p:nvPr/>
        </p:nvGrpSpPr>
        <p:grpSpPr>
          <a:xfrm>
            <a:off x="6523546" y="3319086"/>
            <a:ext cx="455750" cy="435086"/>
            <a:chOff x="8984481" y="3676637"/>
            <a:chExt cx="540000" cy="540000"/>
          </a:xfrm>
        </p:grpSpPr>
        <p:sp>
          <p:nvSpPr>
            <p:cNvPr id="119" name="Oval 13">
              <a:extLst>
                <a:ext uri="{FF2B5EF4-FFF2-40B4-BE49-F238E27FC236}">
                  <a16:creationId xmlns:a16="http://schemas.microsoft.com/office/drawing/2014/main" id="{41B1F626-6075-49FB-8C56-E3D1D90109A3}"/>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20" name="Oval 14">
              <a:extLst>
                <a:ext uri="{FF2B5EF4-FFF2-40B4-BE49-F238E27FC236}">
                  <a16:creationId xmlns:a16="http://schemas.microsoft.com/office/drawing/2014/main" id="{C35B34EA-B7EF-49D5-B10E-5C48247B7DFF}"/>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23" name="TextBox 122">
            <a:extLst>
              <a:ext uri="{FF2B5EF4-FFF2-40B4-BE49-F238E27FC236}">
                <a16:creationId xmlns:a16="http://schemas.microsoft.com/office/drawing/2014/main" id="{4FA5E3ED-FDDB-4B87-825E-38B70B55A69A}"/>
              </a:ext>
            </a:extLst>
          </p:cNvPr>
          <p:cNvSpPr txBox="1"/>
          <p:nvPr/>
        </p:nvSpPr>
        <p:spPr>
          <a:xfrm>
            <a:off x="3103127" y="3945170"/>
            <a:ext cx="2350813" cy="338554"/>
          </a:xfrm>
          <a:prstGeom prst="rect">
            <a:avLst/>
          </a:prstGeom>
          <a:noFill/>
        </p:spPr>
        <p:txBody>
          <a:bodyPr wrap="square" rtlCol="0">
            <a:spAutoFit/>
          </a:bodyPr>
          <a:lstStyle/>
          <a:p>
            <a:pPr algn="ctr"/>
            <a:r>
              <a:rPr lang="en-GB" altLang="ko-KR" sz="1600" b="1" dirty="0">
                <a:solidFill>
                  <a:schemeClr val="tx1">
                    <a:lumMod val="75000"/>
                    <a:lumOff val="25000"/>
                  </a:schemeClr>
                </a:solidFill>
                <a:cs typeface="Arial" pitchFamily="34" charset="0"/>
              </a:rPr>
              <a:t>Est. Late April/ Early May</a:t>
            </a:r>
            <a:endParaRPr lang="ko-KR" altLang="en-US" sz="1600" b="1" dirty="0">
              <a:solidFill>
                <a:schemeClr val="tx1">
                  <a:lumMod val="75000"/>
                  <a:lumOff val="25000"/>
                </a:schemeClr>
              </a:solidFill>
              <a:cs typeface="Arial" pitchFamily="34" charset="0"/>
            </a:endParaRPr>
          </a:p>
        </p:txBody>
      </p:sp>
      <p:grpSp>
        <p:nvGrpSpPr>
          <p:cNvPr id="125" name="Group 124">
            <a:extLst>
              <a:ext uri="{FF2B5EF4-FFF2-40B4-BE49-F238E27FC236}">
                <a16:creationId xmlns:a16="http://schemas.microsoft.com/office/drawing/2014/main" id="{4C6343C4-A287-4317-8097-D07F6DAEE594}"/>
              </a:ext>
            </a:extLst>
          </p:cNvPr>
          <p:cNvGrpSpPr/>
          <p:nvPr/>
        </p:nvGrpSpPr>
        <p:grpSpPr>
          <a:xfrm>
            <a:off x="4494361" y="1340945"/>
            <a:ext cx="1811224" cy="1476249"/>
            <a:chOff x="3177657" y="1802164"/>
            <a:chExt cx="1583150" cy="1476249"/>
          </a:xfrm>
        </p:grpSpPr>
        <p:sp>
          <p:nvSpPr>
            <p:cNvPr id="126" name="Rounded Rectangle 8">
              <a:extLst>
                <a:ext uri="{FF2B5EF4-FFF2-40B4-BE49-F238E27FC236}">
                  <a16:creationId xmlns:a16="http://schemas.microsoft.com/office/drawing/2014/main" id="{E34AABBE-6191-4ED5-9A9A-F67AF598B9AF}"/>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27" name="Group 23">
              <a:extLst>
                <a:ext uri="{FF2B5EF4-FFF2-40B4-BE49-F238E27FC236}">
                  <a16:creationId xmlns:a16="http://schemas.microsoft.com/office/drawing/2014/main" id="{66CE8AD2-D1F4-449E-A2D9-D9ED61A26F76}"/>
                </a:ext>
              </a:extLst>
            </p:cNvPr>
            <p:cNvGrpSpPr/>
            <p:nvPr/>
          </p:nvGrpSpPr>
          <p:grpSpPr>
            <a:xfrm>
              <a:off x="3177657" y="1896492"/>
              <a:ext cx="1583150" cy="1171050"/>
              <a:chOff x="3086025" y="1649115"/>
              <a:chExt cx="1663082" cy="1453430"/>
            </a:xfrm>
          </p:grpSpPr>
          <p:sp>
            <p:nvSpPr>
              <p:cNvPr id="128" name="TextBox 127">
                <a:extLst>
                  <a:ext uri="{FF2B5EF4-FFF2-40B4-BE49-F238E27FC236}">
                    <a16:creationId xmlns:a16="http://schemas.microsoft.com/office/drawing/2014/main" id="{4F450CE8-1B9D-47ED-91C8-EEE05428BFAD}"/>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129" name="TextBox 128">
                <a:extLst>
                  <a:ext uri="{FF2B5EF4-FFF2-40B4-BE49-F238E27FC236}">
                    <a16:creationId xmlns:a16="http://schemas.microsoft.com/office/drawing/2014/main" id="{3A128E5B-6021-455F-B700-BC44A861E605}"/>
                  </a:ext>
                </a:extLst>
              </p:cNvPr>
              <p:cNvSpPr txBox="1"/>
              <p:nvPr/>
            </p:nvSpPr>
            <p:spPr>
              <a:xfrm>
                <a:off x="3086025" y="1937468"/>
                <a:ext cx="1663082" cy="1165077"/>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130" name="Group 129">
            <a:extLst>
              <a:ext uri="{FF2B5EF4-FFF2-40B4-BE49-F238E27FC236}">
                <a16:creationId xmlns:a16="http://schemas.microsoft.com/office/drawing/2014/main" id="{69B257F6-5E5B-4D96-84C6-C779FCB68149}"/>
              </a:ext>
            </a:extLst>
          </p:cNvPr>
          <p:cNvGrpSpPr/>
          <p:nvPr/>
        </p:nvGrpSpPr>
        <p:grpSpPr>
          <a:xfrm>
            <a:off x="1860514" y="1361071"/>
            <a:ext cx="1771659" cy="1476249"/>
            <a:chOff x="225071" y="1742709"/>
            <a:chExt cx="1583153" cy="1476249"/>
          </a:xfrm>
        </p:grpSpPr>
        <p:sp>
          <p:nvSpPr>
            <p:cNvPr id="131" name="Rounded Rectangle 8">
              <a:extLst>
                <a:ext uri="{FF2B5EF4-FFF2-40B4-BE49-F238E27FC236}">
                  <a16:creationId xmlns:a16="http://schemas.microsoft.com/office/drawing/2014/main" id="{EE2A2824-B4C7-4063-A71D-3BAC9DD85B66}"/>
                </a:ext>
              </a:extLst>
            </p:cNvPr>
            <p:cNvSpPr/>
            <p:nvPr/>
          </p:nvSpPr>
          <p:spPr>
            <a:xfrm rot="10800000">
              <a:off x="225074" y="174270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32" name="Group 29">
              <a:extLst>
                <a:ext uri="{FF2B5EF4-FFF2-40B4-BE49-F238E27FC236}">
                  <a16:creationId xmlns:a16="http://schemas.microsoft.com/office/drawing/2014/main" id="{91928DF2-329F-4BC5-A998-5E28AB064C4C}"/>
                </a:ext>
              </a:extLst>
            </p:cNvPr>
            <p:cNvGrpSpPr/>
            <p:nvPr/>
          </p:nvGrpSpPr>
          <p:grpSpPr>
            <a:xfrm>
              <a:off x="225071" y="1815086"/>
              <a:ext cx="1583153" cy="1086918"/>
              <a:chOff x="3169144" y="1621872"/>
              <a:chExt cx="1663085" cy="1349010"/>
            </a:xfrm>
          </p:grpSpPr>
          <p:sp>
            <p:nvSpPr>
              <p:cNvPr id="133" name="TextBox 132">
                <a:extLst>
                  <a:ext uri="{FF2B5EF4-FFF2-40B4-BE49-F238E27FC236}">
                    <a16:creationId xmlns:a16="http://schemas.microsoft.com/office/drawing/2014/main" id="{B131A2A7-F8D6-4B4E-B5AA-AA1CC9C5CC7D}"/>
                  </a:ext>
                </a:extLst>
              </p:cNvPr>
              <p:cNvSpPr txBox="1"/>
              <p:nvPr/>
            </p:nvSpPr>
            <p:spPr>
              <a:xfrm>
                <a:off x="3169144" y="1621872"/>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p:txBody>
          </p:sp>
          <p:sp>
            <p:nvSpPr>
              <p:cNvPr id="134" name="TextBox 133">
                <a:extLst>
                  <a:ext uri="{FF2B5EF4-FFF2-40B4-BE49-F238E27FC236}">
                    <a16:creationId xmlns:a16="http://schemas.microsoft.com/office/drawing/2014/main" id="{464B5568-9552-48DC-A3DC-D97EB03B536A}"/>
                  </a:ext>
                </a:extLst>
              </p:cNvPr>
              <p:cNvSpPr txBox="1"/>
              <p:nvPr/>
            </p:nvSpPr>
            <p:spPr>
              <a:xfrm>
                <a:off x="3185559" y="2015904"/>
                <a:ext cx="1646670" cy="95497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135" name="Group 134">
            <a:extLst>
              <a:ext uri="{FF2B5EF4-FFF2-40B4-BE49-F238E27FC236}">
                <a16:creationId xmlns:a16="http://schemas.microsoft.com/office/drawing/2014/main" id="{C1635380-E907-4BD8-BE38-4B0EBF066DAC}"/>
              </a:ext>
            </a:extLst>
          </p:cNvPr>
          <p:cNvGrpSpPr/>
          <p:nvPr/>
        </p:nvGrpSpPr>
        <p:grpSpPr>
          <a:xfrm rot="10800000">
            <a:off x="5653334" y="4276919"/>
            <a:ext cx="2183640" cy="1480160"/>
            <a:chOff x="6481245" y="1383880"/>
            <a:chExt cx="2037450" cy="1476249"/>
          </a:xfrm>
        </p:grpSpPr>
        <p:sp>
          <p:nvSpPr>
            <p:cNvPr id="136" name="Rounded Rectangle 8">
              <a:extLst>
                <a:ext uri="{FF2B5EF4-FFF2-40B4-BE49-F238E27FC236}">
                  <a16:creationId xmlns:a16="http://schemas.microsoft.com/office/drawing/2014/main" id="{C65EAE81-A9E2-4583-8D36-C17651537F2E}"/>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37" name="Group 33">
              <a:extLst>
                <a:ext uri="{FF2B5EF4-FFF2-40B4-BE49-F238E27FC236}">
                  <a16:creationId xmlns:a16="http://schemas.microsoft.com/office/drawing/2014/main" id="{F58A0528-4167-479F-8868-77BF1D6E45A5}"/>
                </a:ext>
              </a:extLst>
            </p:cNvPr>
            <p:cNvGrpSpPr/>
            <p:nvPr/>
          </p:nvGrpSpPr>
          <p:grpSpPr>
            <a:xfrm>
              <a:off x="6481245" y="1484811"/>
              <a:ext cx="2037449" cy="1091088"/>
              <a:chOff x="3121584" y="1669688"/>
              <a:chExt cx="1634849" cy="1354186"/>
            </a:xfrm>
          </p:grpSpPr>
          <p:sp>
            <p:nvSpPr>
              <p:cNvPr id="138" name="TextBox 137">
                <a:extLst>
                  <a:ext uri="{FF2B5EF4-FFF2-40B4-BE49-F238E27FC236}">
                    <a16:creationId xmlns:a16="http://schemas.microsoft.com/office/drawing/2014/main" id="{83E4DA5A-CFBD-4FCC-BA87-239A27E6AC95}"/>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139" name="TextBox 138">
                <a:extLst>
                  <a:ext uri="{FF2B5EF4-FFF2-40B4-BE49-F238E27FC236}">
                    <a16:creationId xmlns:a16="http://schemas.microsoft.com/office/drawing/2014/main" id="{8CF88BD3-76FF-4B28-AB05-458B6029443B}"/>
                  </a:ext>
                </a:extLst>
              </p:cNvPr>
              <p:cNvSpPr txBox="1"/>
              <p:nvPr/>
            </p:nvSpPr>
            <p:spPr>
              <a:xfrm rot="10800000">
                <a:off x="3121584" y="1669688"/>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grpSp>
        <p:nvGrpSpPr>
          <p:cNvPr id="140" name="Group 139">
            <a:extLst>
              <a:ext uri="{FF2B5EF4-FFF2-40B4-BE49-F238E27FC236}">
                <a16:creationId xmlns:a16="http://schemas.microsoft.com/office/drawing/2014/main" id="{A86D8500-A360-4587-83C5-2657002493C7}"/>
              </a:ext>
            </a:extLst>
          </p:cNvPr>
          <p:cNvGrpSpPr/>
          <p:nvPr/>
        </p:nvGrpSpPr>
        <p:grpSpPr>
          <a:xfrm>
            <a:off x="774971" y="4290521"/>
            <a:ext cx="1760910" cy="1476249"/>
            <a:chOff x="1342972" y="4284539"/>
            <a:chExt cx="1597303" cy="1476249"/>
          </a:xfrm>
        </p:grpSpPr>
        <p:sp>
          <p:nvSpPr>
            <p:cNvPr id="141" name="Rounded Rectangle 8">
              <a:extLst>
                <a:ext uri="{FF2B5EF4-FFF2-40B4-BE49-F238E27FC236}">
                  <a16:creationId xmlns:a16="http://schemas.microsoft.com/office/drawing/2014/main" id="{F410D1A3-4124-4202-AD65-3A2AB7BAF885}"/>
                </a:ext>
              </a:extLst>
            </p:cNvPr>
            <p:cNvSpPr/>
            <p:nvPr/>
          </p:nvSpPr>
          <p:spPr>
            <a:xfrm>
              <a:off x="1342975" y="428453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42" name="Group 37">
              <a:extLst>
                <a:ext uri="{FF2B5EF4-FFF2-40B4-BE49-F238E27FC236}">
                  <a16:creationId xmlns:a16="http://schemas.microsoft.com/office/drawing/2014/main" id="{92898EEE-397C-4CF3-85CD-95C40F598A19}"/>
                </a:ext>
              </a:extLst>
            </p:cNvPr>
            <p:cNvGrpSpPr/>
            <p:nvPr/>
          </p:nvGrpSpPr>
          <p:grpSpPr>
            <a:xfrm>
              <a:off x="1342972" y="4598591"/>
              <a:ext cx="1597303" cy="1061828"/>
              <a:chOff x="3086025" y="1581850"/>
              <a:chExt cx="1677951" cy="1317869"/>
            </a:xfrm>
          </p:grpSpPr>
          <p:sp>
            <p:nvSpPr>
              <p:cNvPr id="143" name="TextBox 142">
                <a:extLst>
                  <a:ext uri="{FF2B5EF4-FFF2-40B4-BE49-F238E27FC236}">
                    <a16:creationId xmlns:a16="http://schemas.microsoft.com/office/drawing/2014/main" id="{B37789C8-B0E9-4B46-919B-9B0C1EB9C40E}"/>
                  </a:ext>
                </a:extLst>
              </p:cNvPr>
              <p:cNvSpPr txBox="1"/>
              <p:nvPr/>
            </p:nvSpPr>
            <p:spPr>
              <a:xfrm>
                <a:off x="3107203" y="1581850"/>
                <a:ext cx="1656773" cy="572986"/>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 </a:t>
                </a:r>
                <a:endParaRPr lang="ko-KR" altLang="en-US" sz="1200" b="1" dirty="0">
                  <a:solidFill>
                    <a:schemeClr val="tx1">
                      <a:lumMod val="75000"/>
                      <a:lumOff val="25000"/>
                    </a:schemeClr>
                  </a:solidFill>
                  <a:cs typeface="Arial" pitchFamily="34" charset="0"/>
                </a:endParaRPr>
              </a:p>
            </p:txBody>
          </p:sp>
          <p:sp>
            <p:nvSpPr>
              <p:cNvPr id="144" name="TextBox 143">
                <a:extLst>
                  <a:ext uri="{FF2B5EF4-FFF2-40B4-BE49-F238E27FC236}">
                    <a16:creationId xmlns:a16="http://schemas.microsoft.com/office/drawing/2014/main" id="{B796BF0D-6BDE-4092-B933-87AF6AAAA461}"/>
                  </a:ext>
                </a:extLst>
              </p:cNvPr>
              <p:cNvSpPr txBox="1"/>
              <p:nvPr/>
            </p:nvSpPr>
            <p:spPr>
              <a:xfrm>
                <a:off x="3086025" y="2154836"/>
                <a:ext cx="1663083" cy="744883"/>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Application Form – please see vacancy advert for closing date </a:t>
                </a:r>
              </a:p>
            </p:txBody>
          </p:sp>
        </p:grpSp>
      </p:grpSp>
      <p:grpSp>
        <p:nvGrpSpPr>
          <p:cNvPr id="145" name="Group 144">
            <a:extLst>
              <a:ext uri="{FF2B5EF4-FFF2-40B4-BE49-F238E27FC236}">
                <a16:creationId xmlns:a16="http://schemas.microsoft.com/office/drawing/2014/main" id="{605CFADF-5616-4F8C-B1A3-7DC44A3D5CA4}"/>
              </a:ext>
            </a:extLst>
          </p:cNvPr>
          <p:cNvGrpSpPr/>
          <p:nvPr/>
        </p:nvGrpSpPr>
        <p:grpSpPr>
          <a:xfrm>
            <a:off x="3303549" y="4307220"/>
            <a:ext cx="1776507" cy="1476249"/>
            <a:chOff x="5012337" y="4238377"/>
            <a:chExt cx="1583152" cy="1476249"/>
          </a:xfrm>
        </p:grpSpPr>
        <p:sp>
          <p:nvSpPr>
            <p:cNvPr id="146" name="Rounded Rectangle 8">
              <a:extLst>
                <a:ext uri="{FF2B5EF4-FFF2-40B4-BE49-F238E27FC236}">
                  <a16:creationId xmlns:a16="http://schemas.microsoft.com/office/drawing/2014/main" id="{EE87B827-2222-4E29-BE54-C6C3479B28B5}"/>
                </a:ext>
              </a:extLst>
            </p:cNvPr>
            <p:cNvSpPr/>
            <p:nvPr/>
          </p:nvSpPr>
          <p:spPr>
            <a:xfrm>
              <a:off x="5012339" y="4238377"/>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147" name="Group 41">
              <a:extLst>
                <a:ext uri="{FF2B5EF4-FFF2-40B4-BE49-F238E27FC236}">
                  <a16:creationId xmlns:a16="http://schemas.microsoft.com/office/drawing/2014/main" id="{F5FA3CE1-4306-4533-8F49-C47678087E86}"/>
                </a:ext>
              </a:extLst>
            </p:cNvPr>
            <p:cNvGrpSpPr/>
            <p:nvPr/>
          </p:nvGrpSpPr>
          <p:grpSpPr>
            <a:xfrm>
              <a:off x="5012337" y="4557841"/>
              <a:ext cx="1583149" cy="851923"/>
              <a:chOff x="3086024" y="1531274"/>
              <a:chExt cx="1663082" cy="1057350"/>
            </a:xfrm>
          </p:grpSpPr>
          <p:sp>
            <p:nvSpPr>
              <p:cNvPr id="148" name="TextBox 147">
                <a:extLst>
                  <a:ext uri="{FF2B5EF4-FFF2-40B4-BE49-F238E27FC236}">
                    <a16:creationId xmlns:a16="http://schemas.microsoft.com/office/drawing/2014/main" id="{7E7F1632-1E99-43D3-8498-D0DC1577FE89}"/>
                  </a:ext>
                </a:extLst>
              </p:cNvPr>
              <p:cNvSpPr txBox="1"/>
              <p:nvPr/>
            </p:nvSpPr>
            <p:spPr>
              <a:xfrm>
                <a:off x="3306459" y="1531274"/>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Interviews</a:t>
                </a:r>
                <a:endParaRPr lang="ko-KR" altLang="en-US" sz="1200" b="1" dirty="0">
                  <a:solidFill>
                    <a:schemeClr val="tx1">
                      <a:lumMod val="75000"/>
                      <a:lumOff val="25000"/>
                    </a:schemeClr>
                  </a:solidFill>
                  <a:cs typeface="Arial" pitchFamily="34" charset="0"/>
                </a:endParaRPr>
              </a:p>
            </p:txBody>
          </p:sp>
          <p:sp>
            <p:nvSpPr>
              <p:cNvPr id="149" name="TextBox 148">
                <a:extLst>
                  <a:ext uri="{FF2B5EF4-FFF2-40B4-BE49-F238E27FC236}">
                    <a16:creationId xmlns:a16="http://schemas.microsoft.com/office/drawing/2014/main" id="{9969B748-882B-49DE-82C7-A3F114D204E9}"/>
                  </a:ext>
                </a:extLst>
              </p:cNvPr>
              <p:cNvSpPr txBox="1"/>
              <p:nvPr/>
            </p:nvSpPr>
            <p:spPr>
              <a:xfrm>
                <a:off x="3086024" y="2053836"/>
                <a:ext cx="1663082"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Successful candidates will be  invited to interview</a:t>
                </a:r>
              </a:p>
            </p:txBody>
          </p:sp>
        </p:grpSp>
      </p:grpSp>
      <p:grpSp>
        <p:nvGrpSpPr>
          <p:cNvPr id="150" name="Marker">
            <a:extLst>
              <a:ext uri="{FF2B5EF4-FFF2-40B4-BE49-F238E27FC236}">
                <a16:creationId xmlns:a16="http://schemas.microsoft.com/office/drawing/2014/main" id="{FA4311C3-8679-4685-82F8-A4E308C9F910}"/>
              </a:ext>
            </a:extLst>
          </p:cNvPr>
          <p:cNvGrpSpPr/>
          <p:nvPr/>
        </p:nvGrpSpPr>
        <p:grpSpPr>
          <a:xfrm>
            <a:off x="1387863" y="3336439"/>
            <a:ext cx="455750" cy="435086"/>
            <a:chOff x="1624244" y="3665239"/>
            <a:chExt cx="540000" cy="540000"/>
          </a:xfrm>
        </p:grpSpPr>
        <p:sp>
          <p:nvSpPr>
            <p:cNvPr id="151" name="Oval 15">
              <a:extLst>
                <a:ext uri="{FF2B5EF4-FFF2-40B4-BE49-F238E27FC236}">
                  <a16:creationId xmlns:a16="http://schemas.microsoft.com/office/drawing/2014/main" id="{44B0DAE6-F3F8-4ACC-9333-0A8D44915D2A}"/>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52" name="Oval 16">
              <a:extLst>
                <a:ext uri="{FF2B5EF4-FFF2-40B4-BE49-F238E27FC236}">
                  <a16:creationId xmlns:a16="http://schemas.microsoft.com/office/drawing/2014/main" id="{01A44FBC-27A1-4043-90C1-2E840C28B4E5}"/>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53" name="date">
            <a:extLst>
              <a:ext uri="{FF2B5EF4-FFF2-40B4-BE49-F238E27FC236}">
                <a16:creationId xmlns:a16="http://schemas.microsoft.com/office/drawing/2014/main" id="{658E0D2F-22BA-4FC0-92F5-5A65C73758AB}"/>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154" name="AutoShape 2" descr="Image result for got the job">
            <a:extLst>
              <a:ext uri="{FF2B5EF4-FFF2-40B4-BE49-F238E27FC236}">
                <a16:creationId xmlns:a16="http://schemas.microsoft.com/office/drawing/2014/main" id="{4544A2AE-BB1C-4F39-8D44-B7187226254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5" name="Picture 154">
            <a:extLst>
              <a:ext uri="{FF2B5EF4-FFF2-40B4-BE49-F238E27FC236}">
                <a16:creationId xmlns:a16="http://schemas.microsoft.com/office/drawing/2014/main" id="{83E68FD3-076B-4CA1-9899-83F43C2606C5}"/>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156" name="Picture 155">
            <a:extLst>
              <a:ext uri="{FF2B5EF4-FFF2-40B4-BE49-F238E27FC236}">
                <a16:creationId xmlns:a16="http://schemas.microsoft.com/office/drawing/2014/main" id="{E6F462C0-B84A-4BD0-8F1A-89BF5F7168CC}"/>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157" name="Round Same Side Corner Rectangle 39">
            <a:extLst>
              <a:ext uri="{FF2B5EF4-FFF2-40B4-BE49-F238E27FC236}">
                <a16:creationId xmlns:a16="http://schemas.microsoft.com/office/drawing/2014/main" id="{FD716A8D-5222-4081-9303-1E2F0CCF0C6B}"/>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58" name="TextBox 157">
            <a:extLst>
              <a:ext uri="{FF2B5EF4-FFF2-40B4-BE49-F238E27FC236}">
                <a16:creationId xmlns:a16="http://schemas.microsoft.com/office/drawing/2014/main" id="{B723F142-ED15-46B4-8259-CE83C5444D1D}"/>
              </a:ext>
            </a:extLst>
          </p:cNvPr>
          <p:cNvSpPr txBox="1"/>
          <p:nvPr/>
        </p:nvSpPr>
        <p:spPr>
          <a:xfrm>
            <a:off x="39292" y="966282"/>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59" name="Group 158">
            <a:extLst>
              <a:ext uri="{FF2B5EF4-FFF2-40B4-BE49-F238E27FC236}">
                <a16:creationId xmlns:a16="http://schemas.microsoft.com/office/drawing/2014/main" id="{1C1C1A8E-7293-4CF8-9F88-6054333C5C75}"/>
              </a:ext>
            </a:extLst>
          </p:cNvPr>
          <p:cNvGrpSpPr/>
          <p:nvPr/>
        </p:nvGrpSpPr>
        <p:grpSpPr>
          <a:xfrm>
            <a:off x="7548503" y="880740"/>
            <a:ext cx="1527988" cy="1821971"/>
            <a:chOff x="7548503" y="880740"/>
            <a:chExt cx="1527988" cy="1821971"/>
          </a:xfrm>
        </p:grpSpPr>
        <p:sp>
          <p:nvSpPr>
            <p:cNvPr id="160" name="Flowchart: Off-page Connector 159">
              <a:extLst>
                <a:ext uri="{FF2B5EF4-FFF2-40B4-BE49-F238E27FC236}">
                  <a16:creationId xmlns:a16="http://schemas.microsoft.com/office/drawing/2014/main" id="{74476E44-ACB2-41B0-BEE7-3AAEFA7D6CD4}"/>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two day induction process via Skype or at our Leeds hub.</a:t>
              </a:r>
              <a:endParaRPr lang="en-GB" sz="1100" dirty="0"/>
            </a:p>
          </p:txBody>
        </p:sp>
        <p:sp>
          <p:nvSpPr>
            <p:cNvPr id="161" name="TextBox 160">
              <a:extLst>
                <a:ext uri="{FF2B5EF4-FFF2-40B4-BE49-F238E27FC236}">
                  <a16:creationId xmlns:a16="http://schemas.microsoft.com/office/drawing/2014/main" id="{C8BAAE3C-C925-45BF-9283-EB916530EF94}"/>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sp>
        <p:nvSpPr>
          <p:cNvPr id="73" name="TextBox 72">
            <a:extLst>
              <a:ext uri="{FF2B5EF4-FFF2-40B4-BE49-F238E27FC236}">
                <a16:creationId xmlns:a16="http://schemas.microsoft.com/office/drawing/2014/main" id="{D53F19CA-CE6A-4A3F-8748-C76B0DC9E893}"/>
              </a:ext>
            </a:extLst>
          </p:cNvPr>
          <p:cNvSpPr txBox="1"/>
          <p:nvPr/>
        </p:nvSpPr>
        <p:spPr>
          <a:xfrm>
            <a:off x="1794627" y="2919336"/>
            <a:ext cx="1837546"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Est. Mid April</a:t>
            </a:r>
            <a:endParaRPr lang="ko-KR" altLang="en-US" sz="1600" b="1" dirty="0">
              <a:solidFill>
                <a:schemeClr val="tx1">
                  <a:lumMod val="75000"/>
                  <a:lumOff val="25000"/>
                </a:schemeClr>
              </a:solidFill>
              <a:cs typeface="Arial" pitchFamily="34" charset="0"/>
            </a:endParaRPr>
          </a:p>
        </p:txBody>
      </p:sp>
      <p:sp>
        <p:nvSpPr>
          <p:cNvPr id="74" name="TextBox 73">
            <a:extLst>
              <a:ext uri="{FF2B5EF4-FFF2-40B4-BE49-F238E27FC236}">
                <a16:creationId xmlns:a16="http://schemas.microsoft.com/office/drawing/2014/main" id="{A55A2270-75DF-4A60-A49B-AAF0D6D682CB}"/>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78043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9"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0"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1"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2"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3"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4"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5"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
        <p:nvSpPr>
          <p:cNvPr id="34" name="TextBox 33">
            <a:extLst>
              <a:ext uri="{FF2B5EF4-FFF2-40B4-BE49-F238E27FC236}">
                <a16:creationId xmlns:a16="http://schemas.microsoft.com/office/drawing/2014/main" id="{3F4BA932-526F-477F-8834-E68D3364FB24}"/>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138262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6"/>
              </a:rPr>
              <a:t>gov.uk</a:t>
            </a:r>
            <a:r>
              <a:rPr lang="en-GB" sz="1200" dirty="0"/>
              <a:t>. </a:t>
            </a:r>
          </a:p>
        </p:txBody>
      </p:sp>
      <p:sp>
        <p:nvSpPr>
          <p:cNvPr id="31" name="TextBox 30">
            <a:extLst>
              <a:ext uri="{FF2B5EF4-FFF2-40B4-BE49-F238E27FC236}">
                <a16:creationId xmlns:a16="http://schemas.microsoft.com/office/drawing/2014/main" id="{4C07817A-7D84-42B1-8538-122F0FF7C332}"/>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05663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4"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6"/>
          <a:srcRect l="13345" t="1082" r="18957"/>
          <a:stretch/>
        </p:blipFill>
        <p:spPr>
          <a:xfrm>
            <a:off x="3320986" y="3429000"/>
            <a:ext cx="2581339" cy="2342971"/>
          </a:xfrm>
          <a:prstGeom prst="rect">
            <a:avLst/>
          </a:prstGeom>
        </p:spPr>
      </p:pic>
      <p:pic>
        <p:nvPicPr>
          <p:cNvPr id="2" name="Picture 1">
            <a:hlinkClick r:id="rId7"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8"/>
          <a:srcRect l="11505" r="18310" b="1505"/>
          <a:stretch/>
        </p:blipFill>
        <p:spPr>
          <a:xfrm>
            <a:off x="574610" y="3429000"/>
            <a:ext cx="2581339" cy="2342971"/>
          </a:xfrm>
          <a:prstGeom prst="rect">
            <a:avLst/>
          </a:prstGeom>
        </p:spPr>
      </p:pic>
      <p:pic>
        <p:nvPicPr>
          <p:cNvPr id="32" name="Picture 31">
            <a:hlinkClick r:id="rId9"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0">
            <a:extLst>
              <a:ext uri="{28A0092B-C50C-407E-A947-70E740481C1C}">
                <a14:useLocalDpi xmlns:a14="http://schemas.microsoft.com/office/drawing/2010/main" val="0"/>
              </a:ext>
            </a:extLst>
          </a:blip>
          <a:srcRect l="21791" r="23927" b="25515"/>
          <a:stretch/>
        </p:blipFill>
        <p:spPr>
          <a:xfrm>
            <a:off x="6254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9"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9"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1"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2">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1"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1"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7"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7"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4"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4"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3"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
        <p:nvSpPr>
          <p:cNvPr id="31" name="TextBox 30">
            <a:extLst>
              <a:ext uri="{FF2B5EF4-FFF2-40B4-BE49-F238E27FC236}">
                <a16:creationId xmlns:a16="http://schemas.microsoft.com/office/drawing/2014/main" id="{AAB0AF00-F0C2-4CD2-AB4D-B0C187571810}"/>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742486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
        <p:nvSpPr>
          <p:cNvPr id="31" name="TextBox 30">
            <a:extLst>
              <a:ext uri="{FF2B5EF4-FFF2-40B4-BE49-F238E27FC236}">
                <a16:creationId xmlns:a16="http://schemas.microsoft.com/office/drawing/2014/main" id="{58FDCA02-0D72-4D35-AF84-03D05B41073E}"/>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22614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585323"/>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6"/>
              </a:rPr>
              <a:t>probationworkforcePMO@justice.gov.uk</a:t>
            </a:r>
            <a:r>
              <a:rPr lang="en-GB" altLang="en-US" sz="1200" dirty="0"/>
              <a:t> before submitting your application</a:t>
            </a:r>
          </a:p>
        </p:txBody>
      </p:sp>
      <p:sp>
        <p:nvSpPr>
          <p:cNvPr id="31" name="TextBox 30">
            <a:extLst>
              <a:ext uri="{FF2B5EF4-FFF2-40B4-BE49-F238E27FC236}">
                <a16:creationId xmlns:a16="http://schemas.microsoft.com/office/drawing/2014/main" id="{DEB99515-85F2-4E27-A468-3844516A8C7F}"/>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675507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extLst>
              <a:ext uri="{FF2B5EF4-FFF2-40B4-BE49-F238E27FC236}">
                <a16:creationId xmlns:a16="http://schemas.microsoft.com/office/drawing/2014/main" id="{C1E0EC0D-1FB5-45E7-9212-95E2C29B6FE4}"/>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2834595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2" name="TextBox 31">
            <a:extLst>
              <a:ext uri="{FF2B5EF4-FFF2-40B4-BE49-F238E27FC236}">
                <a16:creationId xmlns:a16="http://schemas.microsoft.com/office/drawing/2014/main" id="{5C8D0943-A8A0-42BC-92C6-3E8291FD9918}"/>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1883575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6"/>
              </a:rPr>
              <a:t>gov.uk</a:t>
            </a:r>
            <a:r>
              <a:rPr lang="en-GB" altLang="en-US" sz="1200" dirty="0"/>
              <a:t>. </a:t>
            </a:r>
          </a:p>
        </p:txBody>
      </p:sp>
      <p:sp>
        <p:nvSpPr>
          <p:cNvPr id="31" name="TextBox 30">
            <a:extLst>
              <a:ext uri="{FF2B5EF4-FFF2-40B4-BE49-F238E27FC236}">
                <a16:creationId xmlns:a16="http://schemas.microsoft.com/office/drawing/2014/main" id="{81138D49-A5D1-4E46-A1B8-CBE8B54B896D}"/>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81278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FFFFF"/>
                </a:solidFill>
                <a:latin typeface="Arial" panose="020B0604020202020204" pitchFamily="34" charset="0"/>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0D79842-E5ED-42D3-B170-343DF49B3CA9}"/>
              </a:ext>
            </a:extLst>
          </p:cNvPr>
          <p:cNvSpPr/>
          <p:nvPr/>
        </p:nvSpPr>
        <p:spPr>
          <a:xfrm>
            <a:off x="3514823" y="1058550"/>
            <a:ext cx="5335499" cy="4678204"/>
          </a:xfrm>
          <a:prstGeom prst="rect">
            <a:avLst/>
          </a:prstGeom>
        </p:spPr>
        <p:txBody>
          <a:bodyPr wrap="square">
            <a:spAutoFit/>
          </a:bodyPr>
          <a:lstStyle/>
          <a:p>
            <a:pPr>
              <a:spcAft>
                <a:spcPts val="1800"/>
              </a:spcAft>
            </a:pPr>
            <a:r>
              <a:rPr lang="en-GB" altLang="en-US" sz="1100" dirty="0">
                <a:solidFill>
                  <a:schemeClr val="tx1">
                    <a:lumMod val="75000"/>
                    <a:lumOff val="25000"/>
                  </a:schemeClr>
                </a:solidFill>
              </a:rPr>
              <a:t>Thank you for your interest in this role within the Probation Workforce Programme, HMPPS. It is an exciting time to be joining the PWP which will introduce a number of changes to strengthen our probation workforce, which will help us take advantage of opportunities to develop a joined-up approach to addressing some of the very real issues facing our workforce, as well as ensuring real alignment and coordination with other key areas of work, including the Probation Reform Programme.</a:t>
            </a:r>
          </a:p>
          <a:p>
            <a:pPr>
              <a:spcAft>
                <a:spcPts val="1800"/>
              </a:spcAft>
            </a:pPr>
            <a:r>
              <a:rPr lang="en-GB" altLang="en-US" sz="1100" dirty="0">
                <a:solidFill>
                  <a:schemeClr val="tx1">
                    <a:lumMod val="75000"/>
                    <a:lumOff val="25000"/>
                  </a:schemeClr>
                </a:solidFill>
              </a:rPr>
              <a:t>The probation service has a 100-year plus history in rehabilitation and public service. As someone who joined the service in the 1990s, I have observed many changes in roles and responsibilities; however, one aspect of probation which remains constant is our belief that offenders can change, if they are provided with support, hope and opportunity. Over the years NPS’ work has been extended to providing support for victims of serious crime: this challenging work also requires a high degree of skill and professionalism. </a:t>
            </a:r>
          </a:p>
          <a:p>
            <a:pPr>
              <a:spcAft>
                <a:spcPts val="1800"/>
              </a:spcAft>
            </a:pPr>
            <a:r>
              <a:rPr lang="en-GB" altLang="en-US" sz="1100" dirty="0">
                <a:solidFill>
                  <a:schemeClr val="tx1">
                    <a:lumMod val="75000"/>
                    <a:lumOff val="25000"/>
                  </a:schemeClr>
                </a:solidFill>
              </a:rPr>
              <a:t>Our greatest asset in providing an effective service to victims and offenders is our staff, which is why the PWP has an extraordinary purpose in ensuring we drive forward the changes and reforms required to ensure we have the most effective, futureproof and inclusive workforce system possible for our staff members and to deliver our core purpose of protecting the public. With a complete workforce with highly skilled and trained staff who are motivated, rewarded and provided with access to comprehensive training and professional development whilst working in the right places across the service, I believe the NPS can achieve the best results in reducing offending and protecting the public. </a:t>
            </a:r>
          </a:p>
          <a:p>
            <a:pPr>
              <a:spcAft>
                <a:spcPts val="1800"/>
              </a:spcAft>
            </a:pPr>
            <a:r>
              <a:rPr lang="en-GB" altLang="en-US" sz="1100" dirty="0">
                <a:solidFill>
                  <a:schemeClr val="tx1">
                    <a:lumMod val="75000"/>
                    <a:lumOff val="25000"/>
                  </a:schemeClr>
                </a:solidFill>
              </a:rPr>
              <a:t>We welcome people from a wide range of backgrounds and with varied experience and are committed to being a great employer. We look forward to receiving your application and wish you all the best with it!</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endParaRPr lang="en-GB" altLang="en-US" sz="1700" b="0" dirty="0"/>
          </a:p>
        </p:txBody>
      </p:sp>
      <p:sp>
        <p:nvSpPr>
          <p:cNvPr id="44" name="Rectangle 43">
            <a:extLst>
              <a:ext uri="{FF2B5EF4-FFF2-40B4-BE49-F238E27FC236}">
                <a16:creationId xmlns:a16="http://schemas.microsoft.com/office/drawing/2014/main" id="{BBEFCD29-A7D9-4A88-BC29-D80F96445003}"/>
              </a:ext>
            </a:extLst>
          </p:cNvPr>
          <p:cNvSpPr/>
          <p:nvPr/>
        </p:nvSpPr>
        <p:spPr>
          <a:xfrm>
            <a:off x="2040636" y="2597620"/>
            <a:ext cx="1328843" cy="1154162"/>
          </a:xfrm>
          <a:prstGeom prst="rect">
            <a:avLst/>
          </a:prstGeom>
        </p:spPr>
        <p:txBody>
          <a:bodyPr wrap="square">
            <a:spAutoFit/>
          </a:bodyPr>
          <a:lstStyle/>
          <a:p>
            <a:pPr>
              <a:spcAft>
                <a:spcPts val="1200"/>
              </a:spcAft>
            </a:pPr>
            <a:r>
              <a:rPr lang="en-GB" altLang="en-US" sz="1400" dirty="0">
                <a:solidFill>
                  <a:srgbClr val="1D619D"/>
                </a:solidFill>
                <a:latin typeface="Arial" panose="020B0604020202020204" pitchFamily="34" charset="0"/>
                <a:cs typeface="Arial" panose="020B0604020202020204" pitchFamily="34" charset="0"/>
              </a:rPr>
              <a:t>Ian Barrow</a:t>
            </a:r>
            <a:br>
              <a:rPr lang="en-GB" altLang="en-US" sz="1400" dirty="0">
                <a:solidFill>
                  <a:schemeClr val="tx1">
                    <a:lumMod val="75000"/>
                    <a:lumOff val="25000"/>
                  </a:schemeClr>
                </a:solidFill>
                <a:latin typeface="Arial" panose="020B0604020202020204" pitchFamily="34" charset="0"/>
                <a:cs typeface="Arial" panose="020B0604020202020204" pitchFamily="34" charset="0"/>
              </a:rPr>
            </a:br>
            <a:r>
              <a:rPr lang="en-GB" sz="1100" dirty="0"/>
              <a:t>Executive Director &amp; Programme Director Probation Workforce Programme (PWP)</a:t>
            </a:r>
            <a:endParaRPr lang="en-GB" altLang="en-U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5416E9-8B13-4039-ABF9-26DF978644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96411" y="2396452"/>
            <a:ext cx="2028126" cy="1609885"/>
          </a:xfrm>
          <a:prstGeom prst="rect">
            <a:avLst/>
          </a:prstGeom>
        </p:spPr>
      </p:pic>
      <p:sp>
        <p:nvSpPr>
          <p:cNvPr id="21" name="TextBox 20">
            <a:extLst>
              <a:ext uri="{FF2B5EF4-FFF2-40B4-BE49-F238E27FC236}">
                <a16:creationId xmlns:a16="http://schemas.microsoft.com/office/drawing/2014/main" id="{B35BAB28-0B9E-4FB2-9151-B7B44C0009F8}"/>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45331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00050" y="1741731"/>
            <a:ext cx="7905331" cy="2519551"/>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80723" y="1031741"/>
            <a:ext cx="8182554" cy="5124480"/>
          </a:xfrm>
          <a:prstGeom prst="rect">
            <a:avLst/>
          </a:prstGeom>
        </p:spPr>
        <p:txBody>
          <a:bodyPr wrap="square">
            <a:spAutoFit/>
          </a:bodyPr>
          <a:lstStyle/>
          <a:p>
            <a:pPr>
              <a:spcAft>
                <a:spcPts val="1200"/>
              </a:spcAft>
              <a:defRPr/>
            </a:pPr>
            <a:r>
              <a:rPr lang="en-GB" sz="1400" b="1" dirty="0">
                <a:solidFill>
                  <a:srgbClr val="1D619D"/>
                </a:solidFill>
                <a:latin typeface="Arial" panose="020B0604020202020204" pitchFamily="34" charset="0"/>
                <a:cs typeface="Arial" panose="020B0604020202020204" pitchFamily="34" charset="0"/>
              </a:rPr>
              <a:t>Our Vision </a:t>
            </a:r>
          </a:p>
          <a:p>
            <a:pPr>
              <a:spcAft>
                <a:spcPts val="1200"/>
              </a:spcAft>
              <a:defRPr/>
            </a:pPr>
            <a:r>
              <a:rPr lang="en-GB" sz="1100" dirty="0">
                <a:latin typeface="+mn-lt"/>
                <a:cs typeface="Arial" panose="020B0604020202020204" pitchFamily="34" charset="0"/>
              </a:rPr>
              <a:t>Working together to protect the public and help people lead law-abiding and positive lives. </a:t>
            </a:r>
          </a:p>
          <a:p>
            <a:pPr>
              <a:spcAft>
                <a:spcPts val="600"/>
              </a:spcAft>
              <a:defRPr/>
            </a:pPr>
            <a:r>
              <a:rPr lang="en-GB" sz="1400" b="1" dirty="0">
                <a:solidFill>
                  <a:srgbClr val="1D619D"/>
                </a:solidFill>
                <a:latin typeface="Arial" panose="020B0604020202020204" pitchFamily="34" charset="0"/>
                <a:cs typeface="Arial" panose="020B0604020202020204" pitchFamily="34" charset="0"/>
              </a:rPr>
              <a:t>Our Principles </a:t>
            </a:r>
          </a:p>
          <a:p>
            <a:pPr>
              <a:spcAft>
                <a:spcPts val="600"/>
              </a:spcAft>
              <a:defRPr/>
            </a:pPr>
            <a:r>
              <a:rPr lang="en-GB" sz="1200" b="1" dirty="0">
                <a:solidFill>
                  <a:srgbClr val="7030A0"/>
                </a:solidFill>
                <a:latin typeface="Arial" panose="020B0604020202020204" pitchFamily="34" charset="0"/>
                <a:cs typeface="Arial" panose="020B0604020202020204" pitchFamily="34" charset="0"/>
              </a:rPr>
              <a:t>Enable people to do their best</a:t>
            </a:r>
          </a:p>
          <a:p>
            <a:pPr>
              <a:spcAft>
                <a:spcPts val="600"/>
              </a:spcAft>
              <a:defRPr/>
            </a:pPr>
            <a:r>
              <a:rPr lang="en-GB" sz="1100" dirty="0">
                <a:latin typeface="+mn-lt"/>
                <a:cs typeface="Arial" panose="020B0604020202020204" pitchFamily="34" charset="0"/>
              </a:rPr>
              <a:t>The relationships we develop are critical to helping those across our service. </a:t>
            </a:r>
          </a:p>
          <a:p>
            <a:pPr>
              <a:spcAft>
                <a:spcPts val="600"/>
              </a:spcAft>
              <a:defRPr/>
            </a:pPr>
            <a:r>
              <a:rPr lang="en-GB" sz="1200" b="1" dirty="0">
                <a:solidFill>
                  <a:srgbClr val="7030A0"/>
                </a:solidFill>
                <a:latin typeface="Arial" panose="020B0604020202020204" pitchFamily="34" charset="0"/>
                <a:cs typeface="Arial" panose="020B0604020202020204" pitchFamily="34" charset="0"/>
              </a:rPr>
              <a:t>An open, learning culture</a:t>
            </a:r>
          </a:p>
          <a:p>
            <a:pPr>
              <a:spcAft>
                <a:spcPts val="1200"/>
              </a:spcAft>
              <a:defRPr/>
            </a:pPr>
            <a:r>
              <a:rPr lang="en-GB" sz="1100" dirty="0">
                <a:solidFill>
                  <a:srgbClr val="000000"/>
                </a:solidFill>
              </a:rPr>
              <a:t>Our work is affected by changes in technology and society. </a:t>
            </a:r>
          </a:p>
          <a:p>
            <a:pPr>
              <a:spcAft>
                <a:spcPts val="600"/>
              </a:spcAft>
              <a:defRPr/>
            </a:pPr>
            <a:r>
              <a:rPr lang="en-GB" sz="1200" b="1" dirty="0">
                <a:solidFill>
                  <a:srgbClr val="7030A0"/>
                </a:solidFill>
                <a:latin typeface="Arial" panose="020B0604020202020204" pitchFamily="34" charset="0"/>
                <a:cs typeface="Arial" panose="020B0604020202020204" pitchFamily="34" charset="0"/>
              </a:rPr>
              <a:t>Transform through partnerships </a:t>
            </a:r>
          </a:p>
          <a:p>
            <a:pPr>
              <a:spcAft>
                <a:spcPts val="1200"/>
              </a:spcAft>
              <a:defRPr/>
            </a:pPr>
            <a:r>
              <a:rPr lang="en-GB" sz="1100" dirty="0">
                <a:solidFill>
                  <a:srgbClr val="000000"/>
                </a:solidFill>
              </a:rPr>
              <a:t>Strong partnerships with other public and third sector organisations.</a:t>
            </a:r>
          </a:p>
          <a:p>
            <a:pPr>
              <a:spcAft>
                <a:spcPts val="600"/>
              </a:spcAft>
              <a:defRPr/>
            </a:pPr>
            <a:r>
              <a:rPr lang="en-GB" sz="1200" b="1" dirty="0">
                <a:solidFill>
                  <a:srgbClr val="7030A0"/>
                </a:solidFill>
                <a:latin typeface="Arial" panose="020B0604020202020204" pitchFamily="34" charset="0"/>
                <a:cs typeface="Arial" panose="020B0604020202020204" pitchFamily="34" charset="0"/>
              </a:rPr>
              <a:t>Modernise our estates and technology </a:t>
            </a:r>
          </a:p>
          <a:p>
            <a:pPr>
              <a:spcAft>
                <a:spcPts val="1200"/>
              </a:spcAft>
              <a:defRPr/>
            </a:pPr>
            <a:r>
              <a:rPr lang="en-GB" sz="1100" dirty="0">
                <a:solidFill>
                  <a:srgbClr val="000000"/>
                </a:solidFill>
              </a:rPr>
              <a:t>Ensure our prisons are decent and support our efforts to rehabilitate those in our care.</a:t>
            </a:r>
          </a:p>
          <a:p>
            <a:pPr>
              <a:spcAft>
                <a:spcPts val="1200"/>
              </a:spcAft>
              <a:defRPr/>
            </a:pPr>
            <a:r>
              <a:rPr lang="en-GB" sz="1400" b="1" dirty="0">
                <a:solidFill>
                  <a:srgbClr val="1D619D"/>
                </a:solidFill>
                <a:latin typeface="Arial" panose="020B0604020202020204" pitchFamily="34" charset="0"/>
                <a:cs typeface="Arial" panose="020B0604020202020204" pitchFamily="34" charset="0"/>
              </a:rPr>
              <a:t>Our Outcomes  </a:t>
            </a:r>
            <a:endParaRPr lang="en-GB" sz="1400" dirty="0">
              <a:solidFill>
                <a:srgbClr val="000000"/>
              </a:solidFill>
            </a:endParaRPr>
          </a:p>
          <a:p>
            <a:pPr marL="171450" indent="-171450">
              <a:spcAft>
                <a:spcPts val="1200"/>
              </a:spcAft>
              <a:buFont typeface="Arial" panose="020B0604020202020204" pitchFamily="34" charset="0"/>
              <a:buChar char="•"/>
              <a:defRPr/>
            </a:pPr>
            <a:r>
              <a:rPr lang="en-GB" sz="1100" dirty="0">
                <a:solidFill>
                  <a:srgbClr val="000000"/>
                </a:solidFill>
              </a:rPr>
              <a:t>Public Protection </a:t>
            </a:r>
          </a:p>
          <a:p>
            <a:pPr marL="171450" indent="-171450">
              <a:spcAft>
                <a:spcPts val="1200"/>
              </a:spcAft>
              <a:buFont typeface="Arial" panose="020B0604020202020204" pitchFamily="34" charset="0"/>
              <a:buChar char="•"/>
              <a:defRPr/>
            </a:pPr>
            <a:r>
              <a:rPr lang="en-GB" sz="1100" dirty="0">
                <a:solidFill>
                  <a:srgbClr val="000000"/>
                </a:solidFill>
              </a:rPr>
              <a:t>Decent and safe prisons </a:t>
            </a:r>
          </a:p>
          <a:p>
            <a:pPr marL="171450" indent="-171450">
              <a:spcAft>
                <a:spcPts val="1200"/>
              </a:spcAft>
              <a:buFont typeface="Arial" panose="020B0604020202020204" pitchFamily="34" charset="0"/>
              <a:buChar char="•"/>
              <a:defRPr/>
            </a:pPr>
            <a:r>
              <a:rPr lang="en-GB" sz="1100" dirty="0">
                <a:solidFill>
                  <a:srgbClr val="000000"/>
                </a:solidFill>
              </a:rPr>
              <a:t>Reduced Reoffending </a:t>
            </a:r>
          </a:p>
          <a:p>
            <a:pPr marL="171450" indent="-171450">
              <a:spcAft>
                <a:spcPts val="1200"/>
              </a:spcAft>
              <a:buFont typeface="Arial" panose="020B0604020202020204" pitchFamily="34" charset="0"/>
              <a:buChar char="•"/>
              <a:defRPr/>
            </a:pPr>
            <a:r>
              <a:rPr lang="en-GB" sz="1100" dirty="0">
                <a:solidFill>
                  <a:srgbClr val="000000"/>
                </a:solidFill>
              </a:rPr>
              <a:t>High-quality sentence management </a:t>
            </a:r>
          </a:p>
          <a:p>
            <a:pPr marL="171450" indent="-171450">
              <a:spcAft>
                <a:spcPts val="1200"/>
              </a:spcAft>
              <a:buFont typeface="Arial" panose="020B0604020202020204" pitchFamily="34" charset="0"/>
              <a:buChar char="•"/>
              <a:defRPr/>
            </a:pPr>
            <a:r>
              <a:rPr lang="en-GB" sz="1100" dirty="0">
                <a:solidFill>
                  <a:srgbClr val="000000"/>
                </a:solidFill>
              </a:rPr>
              <a:t>Diverse, skilled and valued workforce </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3" y="595108"/>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HMPPS </a:t>
            </a:r>
          </a:p>
        </p:txBody>
      </p:sp>
      <p:sp>
        <p:nvSpPr>
          <p:cNvPr id="18" name="TextBox 17">
            <a:extLst>
              <a:ext uri="{FF2B5EF4-FFF2-40B4-BE49-F238E27FC236}">
                <a16:creationId xmlns:a16="http://schemas.microsoft.com/office/drawing/2014/main" id="{CE72BD20-9B11-4FBA-ADEC-A143CA0B145C}"/>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77786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00050" y="616660"/>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009020"/>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387199" y="1312976"/>
            <a:ext cx="8382451" cy="4359123"/>
            <a:chOff x="387199" y="1845682"/>
            <a:chExt cx="8382451" cy="5265367"/>
          </a:xfrm>
        </p:grpSpPr>
        <p:sp>
          <p:nvSpPr>
            <p:cNvPr id="32" name="Rectangle 31">
              <a:extLst>
                <a:ext uri="{FF2B5EF4-FFF2-40B4-BE49-F238E27FC236}">
                  <a16:creationId xmlns:a16="http://schemas.microsoft.com/office/drawing/2014/main" id="{42459BBE-D01F-4E53-80CC-E693BA68FBF9}"/>
                </a:ext>
              </a:extLst>
            </p:cNvPr>
            <p:cNvSpPr/>
            <p:nvPr/>
          </p:nvSpPr>
          <p:spPr>
            <a:xfrm>
              <a:off x="387199" y="1845682"/>
              <a:ext cx="8369601" cy="5265367"/>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583263BB-59DF-41E2-9494-1D796E160C6C}"/>
                </a:ext>
              </a:extLst>
            </p:cNvPr>
            <p:cNvSpPr/>
            <p:nvPr/>
          </p:nvSpPr>
          <p:spPr>
            <a:xfrm>
              <a:off x="400050" y="1954826"/>
              <a:ext cx="8369600" cy="5018788"/>
            </a:xfrm>
            <a:prstGeom prst="rect">
              <a:avLst/>
            </a:prstGeom>
          </p:spPr>
          <p:txBody>
            <a:bodyPr wrap="square" lIns="91440" tIns="45720" rIns="91440" bIns="45720" anchor="t">
              <a:spAutoFit/>
            </a:bodyPr>
            <a:lstStyle/>
            <a:p>
              <a:pPr>
                <a:spcAft>
                  <a:spcPts val="200"/>
                </a:spcAft>
                <a:defRPr/>
              </a:pPr>
              <a:r>
                <a:rPr lang="en-GB" sz="1200" b="1" dirty="0"/>
                <a:t>Job Title</a:t>
              </a:r>
              <a:endParaRPr lang="en-GB" sz="1200" dirty="0">
                <a:cs typeface="Calibri"/>
              </a:endParaRPr>
            </a:p>
            <a:p>
              <a:pPr>
                <a:spcAft>
                  <a:spcPts val="200"/>
                </a:spcAft>
                <a:defRPr/>
              </a:pPr>
              <a:r>
                <a:rPr lang="en-GB" sz="1200" dirty="0">
                  <a:cs typeface="Calibri"/>
                </a:rPr>
                <a:t>Policy Advisor </a:t>
              </a:r>
            </a:p>
            <a:p>
              <a:pPr>
                <a:spcAft>
                  <a:spcPts val="200"/>
                </a:spcAft>
                <a:defRPr/>
              </a:pPr>
              <a:endParaRPr lang="en-GB" sz="1200" dirty="0">
                <a:cs typeface="Calibri"/>
              </a:endParaRPr>
            </a:p>
            <a:p>
              <a:pPr>
                <a:spcAft>
                  <a:spcPts val="1200"/>
                </a:spcAft>
                <a:defRPr/>
              </a:pPr>
              <a:r>
                <a:rPr lang="en-GB" sz="1200" b="1" dirty="0"/>
                <a:t>Organisation Grade </a:t>
              </a:r>
            </a:p>
            <a:p>
              <a:pPr>
                <a:spcAft>
                  <a:spcPts val="1200"/>
                </a:spcAft>
                <a:defRPr/>
              </a:pPr>
              <a:r>
                <a:rPr lang="en-GB" sz="1200" dirty="0"/>
                <a:t>Band 6 </a:t>
              </a:r>
              <a:endParaRPr lang="en-GB" sz="1200" dirty="0">
                <a:cs typeface="Calibri" panose="020F0502020204030204" pitchFamily="34" charset="0"/>
              </a:endParaRPr>
            </a:p>
            <a:p>
              <a:pPr>
                <a:lnSpc>
                  <a:spcPct val="100000"/>
                </a:lnSpc>
                <a:spcBef>
                  <a:spcPts val="0"/>
                </a:spcBef>
                <a:spcAft>
                  <a:spcPts val="600"/>
                </a:spcAft>
                <a:defRPr/>
              </a:pPr>
              <a:r>
                <a:rPr lang="en-GB" sz="1200" b="1" dirty="0">
                  <a:latin typeface="+mn-lt"/>
                </a:rPr>
                <a:t>Location &amp; Terms of Appointment </a:t>
              </a:r>
            </a:p>
            <a:p>
              <a:r>
                <a:rPr lang="en-GB" sz="1200" dirty="0">
                  <a:latin typeface="Calibri"/>
                  <a:cs typeface="Calibri"/>
                </a:rPr>
                <a:t>This position is based nationally, and some travel may be required, but currently programme staff are working remotely due to Covid 19 Guidelines. </a:t>
              </a:r>
              <a:endParaRPr lang="en-GB" sz="1200" b="1" dirty="0">
                <a:latin typeface="Calibri" panose="020F0502020204030204"/>
                <a:cs typeface="Calibri" panose="020F0502020204030204"/>
              </a:endParaRPr>
            </a:p>
            <a:p>
              <a:pPr lvl="0"/>
              <a:endParaRPr lang="en-GB" sz="1200" b="1" dirty="0">
                <a:solidFill>
                  <a:prstClr val="black"/>
                </a:solidFill>
                <a:latin typeface="Calibri" panose="020F0502020204030204"/>
              </a:endParaRPr>
            </a:p>
            <a:p>
              <a:pPr lvl="0"/>
              <a:r>
                <a:rPr lang="en-GB" sz="1200" b="1" dirty="0">
                  <a:solidFill>
                    <a:prstClr val="black"/>
                  </a:solidFill>
                  <a:latin typeface="Calibri" panose="020F0502020204030204"/>
                </a:rPr>
                <a:t>This is a Fixed-Term Appointment for 24 months for external candidates OR a 24 month Loan for existing staff. There</a:t>
              </a:r>
              <a:r>
                <a:rPr lang="en-GB" sz="1200" b="1" i="1" dirty="0">
                  <a:solidFill>
                    <a:prstClr val="black"/>
                  </a:solidFill>
                  <a:latin typeface="Calibri" panose="020F0502020204030204"/>
                </a:rPr>
                <a:t> may </a:t>
              </a:r>
              <a:r>
                <a:rPr lang="en-GB" sz="1200" b="1" dirty="0">
                  <a:solidFill>
                    <a:prstClr val="black"/>
                  </a:solidFill>
                  <a:latin typeface="Calibri" panose="020F0502020204030204"/>
                </a:rPr>
                <a:t>be opportunity for extension after the initial 24 months. </a:t>
              </a:r>
            </a:p>
            <a:p>
              <a:pPr lvl="0"/>
              <a:endParaRPr lang="en-GB" sz="1200" b="1" dirty="0">
                <a:solidFill>
                  <a:prstClr val="black"/>
                </a:solidFill>
                <a:latin typeface="Calibri" panose="020F0502020204030204"/>
              </a:endParaRPr>
            </a:p>
            <a:p>
              <a:pPr lvl="0"/>
              <a:r>
                <a:rPr lang="en-GB" sz="1200" dirty="0">
                  <a:solidFill>
                    <a:prstClr val="black"/>
                  </a:solidFill>
                </a:rPr>
                <a:t>The Loan is subject to the approval of the selected candidate's Business Unit, which should be obtained before confirmation of appointment. If appointed on Loan from your home department for initially up to 24 months, you will remain on existing Terms &amp; Conditions. There </a:t>
              </a:r>
              <a:r>
                <a:rPr lang="en-GB" sz="1200" i="1" dirty="0">
                  <a:solidFill>
                    <a:prstClr val="black"/>
                  </a:solidFill>
                </a:rPr>
                <a:t>may</a:t>
              </a:r>
              <a:r>
                <a:rPr lang="en-GB" sz="1200" dirty="0">
                  <a:solidFill>
                    <a:prstClr val="black"/>
                  </a:solidFill>
                </a:rPr>
                <a:t> be opportunity for the Loan period or Fixed Term Appointment to be extended after the initial 24 month period.</a:t>
              </a:r>
              <a:endParaRPr lang="en-GB" sz="1200" b="1" dirty="0">
                <a:solidFill>
                  <a:prstClr val="black"/>
                </a:solidFill>
                <a:latin typeface="Calibri" panose="020F0502020204030204"/>
              </a:endParaRPr>
            </a:p>
            <a:p>
              <a:pPr lvl="0">
                <a:spcBef>
                  <a:spcPts val="0"/>
                </a:spcBef>
                <a:spcAft>
                  <a:spcPts val="600"/>
                </a:spcAft>
                <a:defRPr/>
              </a:pPr>
              <a:endParaRPr lang="en-GB" sz="1200" dirty="0">
                <a:solidFill>
                  <a:prstClr val="black"/>
                </a:solidFill>
              </a:endParaRPr>
            </a:p>
            <a:p>
              <a:pPr lvl="0">
                <a:spcBef>
                  <a:spcPts val="0"/>
                </a:spcBef>
                <a:spcAft>
                  <a:spcPts val="600"/>
                </a:spcAft>
                <a:defRPr/>
              </a:pPr>
              <a:r>
                <a:rPr lang="en-GB" sz="1200" dirty="0">
                  <a:solidFill>
                    <a:prstClr val="black"/>
                  </a:solidFill>
                </a:rPr>
                <a:t>Standard working hours for this post are 37 hours per week excluding breaks which are unpaid.</a:t>
              </a:r>
            </a:p>
            <a:p>
              <a:pPr>
                <a:lnSpc>
                  <a:spcPct val="100000"/>
                </a:lnSpc>
                <a:spcBef>
                  <a:spcPts val="0"/>
                </a:spcBef>
                <a:spcAft>
                  <a:spcPts val="600"/>
                </a:spcAft>
                <a:defRPr/>
              </a:pPr>
              <a:endParaRPr lang="en-GB" sz="800" dirty="0"/>
            </a:p>
          </p:txBody>
        </p:sp>
      </p:grpSp>
      <p:sp>
        <p:nvSpPr>
          <p:cNvPr id="35" name="TextBox 34">
            <a:extLst>
              <a:ext uri="{FF2B5EF4-FFF2-40B4-BE49-F238E27FC236}">
                <a16:creationId xmlns:a16="http://schemas.microsoft.com/office/drawing/2014/main" id="{5661E229-EB2D-485E-BDC2-E182ADB7571B}"/>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02962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2" y="1357590"/>
            <a:ext cx="8369599" cy="4124206"/>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r>
              <a:rPr lang="en-GB" sz="1400" dirty="0"/>
              <a:t>The Ministry of Justice’s (MoJ) priorities include improving public safety and reducing reoffending by reforming prisons, probation and youth justice, and building a justice system which makes access to justice swifter and more certain for all citizens whatever their background.  Policy professionals in the MoJ help to improve the government’s ability to protect the public and reduce reoffending, and to provide a more effective, transparent and responsive criminal justice system for victims and the public.</a:t>
            </a:r>
          </a:p>
          <a:p>
            <a:endParaRPr lang="en-GB" sz="1400" dirty="0"/>
          </a:p>
          <a:p>
            <a:r>
              <a:rPr lang="en-GB" sz="1400" dirty="0"/>
              <a:t>HM Prisons and Probation Service (HMPPS) is responsible for the delivery of probation services in England and Wales, and in January 2020 it launched an ambitious five-year programme to deliver the vision of a strengthened, innovative and professional probation workforce which is leading the criminal justice system to protect the public and reduce re-offending, and respond to the impact of increasing numbers of police officers and sentencing reform.  </a:t>
            </a:r>
          </a:p>
          <a:p>
            <a:endParaRPr lang="en-GB" sz="1400" dirty="0"/>
          </a:p>
          <a:p>
            <a:r>
              <a:rPr lang="en-GB" sz="1400" dirty="0"/>
              <a:t>The Probation Workforce Programme (PWP) recognises that to make sure our probation workforce is fit for the future, resilient and able to respond to upcoming challenges we must do more to ensure we attract the right people to the profession; support every member of the workforce to build their capability and skills on an ongoing basis; allow those working across probation the opportunity to develop and further their careers; and make sure that our workforce feels valued and appreciated. </a:t>
            </a:r>
            <a:endParaRPr lang="en-GB" sz="1400" dirty="0">
              <a:solidFill>
                <a:schemeClr val="accent1">
                  <a:lumMod val="50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906314D-E834-47E7-951B-A494BD3AE391}"/>
              </a:ext>
            </a:extLst>
          </p:cNvPr>
          <p:cNvGrpSpPr/>
          <p:nvPr/>
        </p:nvGrpSpPr>
        <p:grpSpPr>
          <a:xfrm>
            <a:off x="7649665" y="5756190"/>
            <a:ext cx="818727" cy="371339"/>
            <a:chOff x="7643531" y="5521037"/>
            <a:chExt cx="818727" cy="371339"/>
          </a:xfrm>
        </p:grpSpPr>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sp>
        <p:nvSpPr>
          <p:cNvPr id="20" name="TextBox 19">
            <a:extLst>
              <a:ext uri="{FF2B5EF4-FFF2-40B4-BE49-F238E27FC236}">
                <a16:creationId xmlns:a16="http://schemas.microsoft.com/office/drawing/2014/main" id="{01F1594A-6E4B-4C7C-AEA4-A0EB0FEA4723}"/>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137534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1049"/>
            <a:ext cx="8005232" cy="3970318"/>
            <a:chOff x="529026" y="1272004"/>
            <a:chExt cx="8005232" cy="3970318"/>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65457"/>
            </a:xfrm>
            <a:prstGeom prst="rect">
              <a:avLst/>
            </a:prstGeom>
          </p:spPr>
          <p:txBody>
            <a:bodyPr wrap="square" numCol="1">
              <a:spAutoFit/>
            </a:bodyPr>
            <a:lstStyle/>
            <a:p>
              <a:pPr>
                <a:lnSpc>
                  <a:spcPct val="107000"/>
                </a:lnSpc>
                <a:spcAft>
                  <a:spcPts val="600"/>
                </a:spcAft>
              </a:pPr>
              <a:endParaRPr lang="en-GB" sz="11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9026" y="1272004"/>
              <a:ext cx="8005232" cy="3970318"/>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The Team - Infrastructure Team (Learning and Development Model)</a:t>
              </a:r>
            </a:p>
            <a:p>
              <a:endParaRPr lang="en-GB" sz="1400" dirty="0">
                <a:cs typeface="Calibri" panose="020F0502020204030204" pitchFamily="34" charset="0"/>
              </a:endParaRPr>
            </a:p>
            <a:p>
              <a:r>
                <a:rPr lang="en-GB" sz="1400" dirty="0">
                  <a:cs typeface="Calibri" panose="020F0502020204030204" pitchFamily="34" charset="0"/>
                </a:rPr>
                <a:t>Our team is responsible for building the organisational and system capacity and capability required to support the probation workforce into the future. Crucially, we are developing a new learning and development delivery model that will provide end to end learning design and delivery services to probation staff. The model will provide a sustainable, modernised approach to learning to meet increasing L&amp;D demand and deliver the professionalisation agenda.  The new L&amp;D model will also make use of evidence-based learning delivery methods and will take full advantage of the latest learning technology.  In conjunction with the introduction of the new L&amp;D model, the team will be working with key stakeholders across NPS, HMPPS and the MoJ to support a wider culture change in how probation staff access and engage in learning and development.</a:t>
              </a:r>
            </a:p>
            <a:p>
              <a:endParaRPr lang="en-GB" sz="1400" dirty="0">
                <a:cs typeface="Calibri" panose="020F0502020204030204" pitchFamily="34" charset="0"/>
              </a:endParaRPr>
            </a:p>
            <a:p>
              <a:r>
                <a:rPr lang="en-GB" sz="1400" dirty="0">
                  <a:cs typeface="Calibri" panose="020F0502020204030204" pitchFamily="34" charset="0"/>
                </a:rPr>
                <a:t>The job holders will have the opportunity to work on and learn about a variety of work areas, and will be expected to play a flexible role in the team to support delivery across the workstreams according to future priorities. These are exciting, fast-paced roles that offer opportunities to work in partnership with wider HMPPS Probation Workforce Programme staff, frontline staff, analysts and wider policy professionals. Successful candidates will command the confidence of colleagues and stakeholders and have experience of drafting and working collaboratively with others in a team.</a:t>
              </a:r>
              <a:r>
                <a:rPr lang="en-GB" sz="1400" dirty="0">
                  <a:solidFill>
                    <a:schemeClr val="accent1">
                      <a:lumMod val="50000"/>
                    </a:schemeClr>
                  </a:solidFill>
                  <a:latin typeface="Arial" panose="020B0604020202020204" pitchFamily="34" charset="0"/>
                  <a:cs typeface="Arial" panose="020B0604020202020204" pitchFamily="34" charset="0"/>
                </a:rPr>
                <a:t> </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90698" y="529524"/>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
        <p:nvSpPr>
          <p:cNvPr id="32" name="TextBox 31">
            <a:extLst>
              <a:ext uri="{FF2B5EF4-FFF2-40B4-BE49-F238E27FC236}">
                <a16:creationId xmlns:a16="http://schemas.microsoft.com/office/drawing/2014/main" id="{7A7485D9-07F6-4F9B-B452-BC3A3285DF1E}"/>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374627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541695" y="1279160"/>
            <a:ext cx="7905331" cy="3754874"/>
            <a:chOff x="518003" y="1397866"/>
            <a:chExt cx="7905331" cy="3754874"/>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65457"/>
            </a:xfrm>
            <a:prstGeom prst="rect">
              <a:avLst/>
            </a:prstGeom>
          </p:spPr>
          <p:txBody>
            <a:bodyPr wrap="square" numCol="1">
              <a:spAutoFit/>
            </a:bodyPr>
            <a:lstStyle/>
            <a:p>
              <a:pPr>
                <a:lnSpc>
                  <a:spcPct val="107000"/>
                </a:lnSpc>
                <a:spcAft>
                  <a:spcPts val="600"/>
                </a:spcAft>
              </a:pPr>
              <a:endParaRPr lang="en-GB" sz="11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18003" y="1397866"/>
              <a:ext cx="7718907" cy="3754874"/>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Application Process</a:t>
              </a:r>
              <a:endParaRPr lang="en-GB" sz="1400" dirty="0">
                <a:latin typeface="Arial" panose="020B0604020202020204" pitchFamily="34" charset="0"/>
                <a:cs typeface="Arial" panose="020B0604020202020204" pitchFamily="34" charset="0"/>
              </a:endParaRPr>
            </a:p>
            <a:p>
              <a:endParaRPr lang="en-GB" sz="1400" dirty="0">
                <a:cs typeface="Calibri" panose="020F0502020204030204" pitchFamily="34" charset="0"/>
              </a:endParaRPr>
            </a:p>
            <a:p>
              <a:r>
                <a:rPr lang="en-GB" sz="1400" dirty="0">
                  <a:cs typeface="Calibri" panose="020F0502020204030204" pitchFamily="34" charset="0"/>
                </a:rPr>
                <a:t>You will be asked to provide evidence against four of the Civil Service behaviours:</a:t>
              </a:r>
            </a:p>
            <a:p>
              <a:pPr marL="285750" indent="-285750">
                <a:buFont typeface="Arial" panose="020B0604020202020204" pitchFamily="34" charset="0"/>
                <a:buChar char="•"/>
              </a:pPr>
              <a:r>
                <a:rPr lang="en-GB" sz="1400" dirty="0">
                  <a:cs typeface="Calibri" panose="020F0502020204030204" pitchFamily="34" charset="0"/>
                </a:rPr>
                <a:t>Changing &amp; Improving</a:t>
              </a:r>
            </a:p>
            <a:p>
              <a:pPr marL="285750" indent="-285750">
                <a:buFont typeface="Arial" panose="020B0604020202020204" pitchFamily="34" charset="0"/>
                <a:buChar char="•"/>
              </a:pPr>
              <a:r>
                <a:rPr lang="en-GB" sz="1400" dirty="0">
                  <a:cs typeface="Calibri" panose="020F0502020204030204" pitchFamily="34" charset="0"/>
                </a:rPr>
                <a:t>Working Together </a:t>
              </a:r>
            </a:p>
            <a:p>
              <a:pPr marL="285750" indent="-285750">
                <a:buFont typeface="Arial" panose="020B0604020202020204" pitchFamily="34" charset="0"/>
                <a:buChar char="•"/>
              </a:pPr>
              <a:r>
                <a:rPr lang="en-GB" sz="1400" dirty="0">
                  <a:cs typeface="Calibri" panose="020F0502020204030204" pitchFamily="34" charset="0"/>
                </a:rPr>
                <a:t>Communicating and Influencing </a:t>
              </a:r>
            </a:p>
            <a:p>
              <a:pPr marL="285750" indent="-285750">
                <a:buFont typeface="Arial" panose="020B0604020202020204" pitchFamily="34" charset="0"/>
                <a:buChar char="•"/>
              </a:pPr>
              <a:r>
                <a:rPr lang="en-GB" sz="1400" dirty="0">
                  <a:cs typeface="Calibri" panose="020F0502020204030204" pitchFamily="34" charset="0"/>
                </a:rPr>
                <a:t>Delivering at Pace</a:t>
              </a:r>
            </a:p>
            <a:p>
              <a:endParaRPr lang="en-GB" sz="1400" dirty="0">
                <a:cs typeface="Calibri" panose="020F0502020204030204" pitchFamily="34" charset="0"/>
              </a:endParaRPr>
            </a:p>
            <a:p>
              <a:r>
                <a:rPr lang="en-GB" sz="1400" dirty="0">
                  <a:cs typeface="Calibri" panose="020F0502020204030204" pitchFamily="34" charset="0"/>
                </a:rPr>
                <a:t>Should there be a high number of applications, an initial shift shall be carried out against the lead behaviour; </a:t>
              </a:r>
              <a:r>
                <a:rPr lang="en-GB" sz="1400" b="1" dirty="0">
                  <a:cs typeface="Calibri" panose="020F0502020204030204" pitchFamily="34" charset="0"/>
                </a:rPr>
                <a:t>Working Together</a:t>
              </a:r>
              <a:r>
                <a:rPr lang="en-GB" sz="1400" dirty="0">
                  <a:cs typeface="Calibri" panose="020F0502020204030204" pitchFamily="34" charset="0"/>
                </a:rPr>
                <a:t>.  </a:t>
              </a:r>
            </a:p>
            <a:p>
              <a:endParaRPr lang="en-GB" sz="1400" dirty="0">
                <a:cs typeface="Calibri" panose="020F0502020204030204" pitchFamily="34" charset="0"/>
              </a:endParaRPr>
            </a:p>
            <a:p>
              <a:r>
                <a:rPr lang="en-GB" sz="1400" dirty="0">
                  <a:solidFill>
                    <a:schemeClr val="accent1">
                      <a:lumMod val="50000"/>
                    </a:schemeClr>
                  </a:solidFill>
                  <a:latin typeface="Arial" panose="020B0604020202020204" pitchFamily="34" charset="0"/>
                  <a:cs typeface="Arial" panose="020B0604020202020204" pitchFamily="34" charset="0"/>
                </a:rPr>
                <a:t>Structure of interview </a:t>
              </a:r>
              <a:endParaRPr lang="en-GB" sz="1400" dirty="0">
                <a:cs typeface="Calibri" panose="020F0502020204030204" pitchFamily="34" charset="0"/>
              </a:endParaRPr>
            </a:p>
            <a:p>
              <a:r>
                <a:rPr lang="en-GB" sz="1400" dirty="0">
                  <a:cs typeface="Calibri" panose="020F0502020204030204" pitchFamily="34" charset="0"/>
                </a:rPr>
                <a:t>Successful candidates will then be invited for interview and the interviews will take place remotely.  The interview will be comprised of two parts; behaviour-based questions and strength-based questions.  Feedback will only be given to candidates who attend an interview. </a:t>
              </a:r>
            </a:p>
            <a:p>
              <a:endParaRPr lang="en-GB" sz="1400" dirty="0">
                <a:solidFill>
                  <a:schemeClr val="accent1">
                    <a:lumMod val="50000"/>
                  </a:schemeClr>
                </a:solidFill>
                <a:latin typeface="Arial" panose="020B0604020202020204" pitchFamily="34" charset="0"/>
                <a:cs typeface="Arial" panose="020B0604020202020204" pitchFamily="34" charset="0"/>
              </a:endParaRPr>
            </a:p>
            <a:p>
              <a:endParaRPr lang="en-GB" sz="1400" dirty="0">
                <a:solidFill>
                  <a:schemeClr val="accent1">
                    <a:lumMod val="50000"/>
                  </a:schemeClr>
                </a:solidFill>
                <a:latin typeface="Arial" panose="020B0604020202020204" pitchFamily="34" charset="0"/>
                <a:cs typeface="Arial" panose="020B0604020202020204" pitchFamily="34" charset="0"/>
              </a:endParaRP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
        <p:nvSpPr>
          <p:cNvPr id="32" name="TextBox 31">
            <a:extLst>
              <a:ext uri="{FF2B5EF4-FFF2-40B4-BE49-F238E27FC236}">
                <a16:creationId xmlns:a16="http://schemas.microsoft.com/office/drawing/2014/main" id="{ED246E4F-15F5-4C7D-9DFC-25C24BD1F43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141843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0"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1"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1"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2"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3"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Data</a:t>
            </a:r>
          </a:p>
        </p:txBody>
      </p:sp>
      <p:sp>
        <p:nvSpPr>
          <p:cNvPr id="33" name="Rectangle 32">
            <a:hlinkClick r:id="rId14"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5"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3185487"/>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6"/>
              </a:rPr>
              <a:t>Civil Service Jobs website</a:t>
            </a:r>
            <a:r>
              <a:rPr lang="en-GB" altLang="en-US" sz="1200" dirty="0"/>
              <a:t> or directly through </a:t>
            </a:r>
            <a:r>
              <a:rPr lang="en-GB" altLang="en-US" sz="1200" dirty="0">
                <a:hlinkClick r:id="rId17"/>
              </a:rPr>
              <a:t>MoJ external Jobs</a:t>
            </a:r>
            <a:r>
              <a:rPr lang="en-GB" altLang="en-US" sz="1200" dirty="0"/>
              <a:t>. </a:t>
            </a:r>
          </a:p>
          <a:p>
            <a:pPr>
              <a:spcAft>
                <a:spcPts val="1800"/>
              </a:spcAft>
            </a:pPr>
            <a:r>
              <a:rPr lang="en-GB" altLang="en-US" sz="1200" dirty="0"/>
              <a:t>Once you have completed some basic personal details you will be invited to provide evidence of how you meet behavioural competencies.</a:t>
            </a:r>
          </a:p>
          <a:p>
            <a:pPr>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
        <p:nvSpPr>
          <p:cNvPr id="35" name="TextBox 34">
            <a:extLst>
              <a:ext uri="{FF2B5EF4-FFF2-40B4-BE49-F238E27FC236}">
                <a16:creationId xmlns:a16="http://schemas.microsoft.com/office/drawing/2014/main" id="{E312EDE1-1FF8-472E-BE24-143AF033BA86}"/>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Policy Advisor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Tree>
    <p:extLst>
      <p:ext uri="{BB962C8B-B14F-4D97-AF65-F5344CB8AC3E}">
        <p14:creationId xmlns:p14="http://schemas.microsoft.com/office/powerpoint/2010/main" val="14643970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000C9BC2B3F64BBF70F17A69D29D97" ma:contentTypeVersion="13" ma:contentTypeDescription="Create a new document." ma:contentTypeScope="" ma:versionID="7b69cf2270a3082f9fe5f8b16b576f72">
  <xsd:schema xmlns:xsd="http://www.w3.org/2001/XMLSchema" xmlns:xs="http://www.w3.org/2001/XMLSchema" xmlns:p="http://schemas.microsoft.com/office/2006/metadata/properties" xmlns:ns3="ecd3c5f3-2023-4cd9-8a2e-660de56a63d2" xmlns:ns4="abc30b31-be04-4af6-8f94-1bb50ec2d42d" targetNamespace="http://schemas.microsoft.com/office/2006/metadata/properties" ma:root="true" ma:fieldsID="e7a2bacc89982216a565b4c7432f2c32" ns3:_="" ns4:_="">
    <xsd:import namespace="ecd3c5f3-2023-4cd9-8a2e-660de56a63d2"/>
    <xsd:import namespace="abc30b31-be04-4af6-8f94-1bb50ec2d42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3c5f3-2023-4cd9-8a2e-660de56a63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c30b31-be04-4af6-8f94-1bb50ec2d4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A16AAD-B8D1-4750-B971-29FCEEBDCBF7}">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abc30b31-be04-4af6-8f94-1bb50ec2d42d"/>
    <ds:schemaRef ds:uri="ecd3c5f3-2023-4cd9-8a2e-660de56a63d2"/>
    <ds:schemaRef ds:uri="http://www.w3.org/XML/1998/namespace"/>
  </ds:schemaRefs>
</ds:datastoreItem>
</file>

<file path=customXml/itemProps2.xml><?xml version="1.0" encoding="utf-8"?>
<ds:datastoreItem xmlns:ds="http://schemas.openxmlformats.org/officeDocument/2006/customXml" ds:itemID="{0B8CAB9A-3DAE-4DDC-91AE-26127E503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3c5f3-2023-4cd9-8a2e-660de56a63d2"/>
    <ds:schemaRef ds:uri="abc30b31-be04-4af6-8f94-1bb50ec2d4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B3D3AD-CDDD-4202-846D-66BAFF6625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2414</TotalTime>
  <Words>3504</Words>
  <Application>Microsoft Office PowerPoint</Application>
  <PresentationFormat>On-screen Show (4:3)</PresentationFormat>
  <Paragraphs>469</Paragraphs>
  <Slides>25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25</vt:i4>
      </vt:variant>
    </vt:vector>
  </HeadingPairs>
  <TitlesOfParts>
    <vt:vector size="29" baseType="lpstr">
      <vt:lpstr>Arial</vt:lpstr>
      <vt:lpstr>Calibri</vt:lpstr>
      <vt:lpstr>Office Theme</vt:lpstr>
      <vt:lpstr>1_Office Theme</vt:lpstr>
      <vt:lpstr>Probation Workforce Programme (PWP)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Annie</cp:lastModifiedBy>
  <cp:revision>153</cp:revision>
  <dcterms:created xsi:type="dcterms:W3CDTF">2017-05-10T07:48:09Z</dcterms:created>
  <dcterms:modified xsi:type="dcterms:W3CDTF">2021-03-24T16:26:12Z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0x010100C9000C9BC2B3F64BBF70F17A69D29D97</vt:lpwstr>
  </property>
</Properties>
</file>