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
  </p:notesMasterIdLst>
  <p:sldIdLst>
    <p:sldId id="257" r:id="rId2"/>
    <p:sldId id="258" r:id="rId3"/>
    <p:sldId id="259"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66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10"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CC436CD-BAC9-458C-B881-07B866A53C43}" type="datetimeFigureOut">
              <a:rPr lang="en-GB" smtClean="0"/>
              <a:t>08/02/2019</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4E440AE-4661-43F1-B77A-D09D198B93C2}" type="slidenum">
              <a:rPr lang="en-GB" smtClean="0"/>
              <a:t>‹#›</a:t>
            </a:fld>
            <a:endParaRPr lang="en-GB"/>
          </a:p>
        </p:txBody>
      </p:sp>
    </p:spTree>
    <p:extLst>
      <p:ext uri="{BB962C8B-B14F-4D97-AF65-F5344CB8AC3E}">
        <p14:creationId xmlns:p14="http://schemas.microsoft.com/office/powerpoint/2010/main" val="18215159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357854E2-65DC-40A4-90A8-FD626A216840}" type="slidenum">
              <a:rPr lang="en-GB" smtClean="0"/>
              <a:t>1</a:t>
            </a:fld>
            <a:endParaRPr lang="en-GB"/>
          </a:p>
        </p:txBody>
      </p:sp>
    </p:spTree>
    <p:extLst>
      <p:ext uri="{BB962C8B-B14F-4D97-AF65-F5344CB8AC3E}">
        <p14:creationId xmlns:p14="http://schemas.microsoft.com/office/powerpoint/2010/main" val="8673467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9EBE463B-3E1D-43F1-B327-0BEB09409E61}" type="slidenum">
              <a:rPr lang="en-GB" smtClean="0"/>
              <a:t>2</a:t>
            </a:fld>
            <a:endParaRPr lang="en-GB"/>
          </a:p>
        </p:txBody>
      </p:sp>
    </p:spTree>
    <p:extLst>
      <p:ext uri="{BB962C8B-B14F-4D97-AF65-F5344CB8AC3E}">
        <p14:creationId xmlns:p14="http://schemas.microsoft.com/office/powerpoint/2010/main" val="25324531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357854E2-65DC-40A4-90A8-FD626A216840}" type="slidenum">
              <a:rPr lang="en-GB" smtClean="0"/>
              <a:t>3</a:t>
            </a:fld>
            <a:endParaRPr lang="en-GB"/>
          </a:p>
        </p:txBody>
      </p:sp>
    </p:spTree>
    <p:extLst>
      <p:ext uri="{BB962C8B-B14F-4D97-AF65-F5344CB8AC3E}">
        <p14:creationId xmlns:p14="http://schemas.microsoft.com/office/powerpoint/2010/main" val="6630873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6DEAA3-C74A-4C5E-A872-C8A16E98201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DDC47B15-6BA0-4E38-8017-47A7791065B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3F879B3A-42DE-4256-91A8-212949FE4E03}"/>
              </a:ext>
            </a:extLst>
          </p:cNvPr>
          <p:cNvSpPr>
            <a:spLocks noGrp="1"/>
          </p:cNvSpPr>
          <p:nvPr>
            <p:ph type="dt" sz="half" idx="10"/>
          </p:nvPr>
        </p:nvSpPr>
        <p:spPr/>
        <p:txBody>
          <a:bodyPr/>
          <a:lstStyle/>
          <a:p>
            <a:fld id="{031085E7-955B-403F-BD7A-27F597522B02}" type="datetimeFigureOut">
              <a:rPr lang="en-GB" smtClean="0"/>
              <a:t>08/02/2019</a:t>
            </a:fld>
            <a:endParaRPr lang="en-GB"/>
          </a:p>
        </p:txBody>
      </p:sp>
      <p:sp>
        <p:nvSpPr>
          <p:cNvPr id="5" name="Footer Placeholder 4">
            <a:extLst>
              <a:ext uri="{FF2B5EF4-FFF2-40B4-BE49-F238E27FC236}">
                <a16:creationId xmlns:a16="http://schemas.microsoft.com/office/drawing/2014/main" id="{A1476E05-9731-4660-8B75-1EC17EE9D66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F3BE7BB-3860-48E8-8578-D1F023DA1E0D}"/>
              </a:ext>
            </a:extLst>
          </p:cNvPr>
          <p:cNvSpPr>
            <a:spLocks noGrp="1"/>
          </p:cNvSpPr>
          <p:nvPr>
            <p:ph type="sldNum" sz="quarter" idx="12"/>
          </p:nvPr>
        </p:nvSpPr>
        <p:spPr/>
        <p:txBody>
          <a:bodyPr/>
          <a:lstStyle/>
          <a:p>
            <a:fld id="{E46E9FDE-0580-4DA7-9679-18C7A8E0C235}" type="slidenum">
              <a:rPr lang="en-GB" smtClean="0"/>
              <a:t>‹#›</a:t>
            </a:fld>
            <a:endParaRPr lang="en-GB"/>
          </a:p>
        </p:txBody>
      </p:sp>
    </p:spTree>
    <p:extLst>
      <p:ext uri="{BB962C8B-B14F-4D97-AF65-F5344CB8AC3E}">
        <p14:creationId xmlns:p14="http://schemas.microsoft.com/office/powerpoint/2010/main" val="19845603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2B0A95-38E5-49A4-A156-A41CE6E93D5B}"/>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7A87C25C-8F0F-4861-B5BB-7FAC46F734C0}"/>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EC31E5D-4919-46E0-B859-9830E1F7FB1C}"/>
              </a:ext>
            </a:extLst>
          </p:cNvPr>
          <p:cNvSpPr>
            <a:spLocks noGrp="1"/>
          </p:cNvSpPr>
          <p:nvPr>
            <p:ph type="dt" sz="half" idx="10"/>
          </p:nvPr>
        </p:nvSpPr>
        <p:spPr/>
        <p:txBody>
          <a:bodyPr/>
          <a:lstStyle/>
          <a:p>
            <a:fld id="{031085E7-955B-403F-BD7A-27F597522B02}" type="datetimeFigureOut">
              <a:rPr lang="en-GB" smtClean="0"/>
              <a:t>08/02/2019</a:t>
            </a:fld>
            <a:endParaRPr lang="en-GB"/>
          </a:p>
        </p:txBody>
      </p:sp>
      <p:sp>
        <p:nvSpPr>
          <p:cNvPr id="5" name="Footer Placeholder 4">
            <a:extLst>
              <a:ext uri="{FF2B5EF4-FFF2-40B4-BE49-F238E27FC236}">
                <a16:creationId xmlns:a16="http://schemas.microsoft.com/office/drawing/2014/main" id="{20BC74FC-84BA-419F-8FA1-85179C33F6C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5352DA2-9F59-4093-9278-FCCC8FF02917}"/>
              </a:ext>
            </a:extLst>
          </p:cNvPr>
          <p:cNvSpPr>
            <a:spLocks noGrp="1"/>
          </p:cNvSpPr>
          <p:nvPr>
            <p:ph type="sldNum" sz="quarter" idx="12"/>
          </p:nvPr>
        </p:nvSpPr>
        <p:spPr/>
        <p:txBody>
          <a:bodyPr/>
          <a:lstStyle/>
          <a:p>
            <a:fld id="{E46E9FDE-0580-4DA7-9679-18C7A8E0C235}" type="slidenum">
              <a:rPr lang="en-GB" smtClean="0"/>
              <a:t>‹#›</a:t>
            </a:fld>
            <a:endParaRPr lang="en-GB"/>
          </a:p>
        </p:txBody>
      </p:sp>
    </p:spTree>
    <p:extLst>
      <p:ext uri="{BB962C8B-B14F-4D97-AF65-F5344CB8AC3E}">
        <p14:creationId xmlns:p14="http://schemas.microsoft.com/office/powerpoint/2010/main" val="14908842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4DEFEDC-53BD-4036-9729-33C121B4FE95}"/>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75966889-1A14-44E1-B66E-681003E5929D}"/>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E381D59-1930-4D72-B8A0-38F137920212}"/>
              </a:ext>
            </a:extLst>
          </p:cNvPr>
          <p:cNvSpPr>
            <a:spLocks noGrp="1"/>
          </p:cNvSpPr>
          <p:nvPr>
            <p:ph type="dt" sz="half" idx="10"/>
          </p:nvPr>
        </p:nvSpPr>
        <p:spPr/>
        <p:txBody>
          <a:bodyPr/>
          <a:lstStyle/>
          <a:p>
            <a:fld id="{031085E7-955B-403F-BD7A-27F597522B02}" type="datetimeFigureOut">
              <a:rPr lang="en-GB" smtClean="0"/>
              <a:t>08/02/2019</a:t>
            </a:fld>
            <a:endParaRPr lang="en-GB"/>
          </a:p>
        </p:txBody>
      </p:sp>
      <p:sp>
        <p:nvSpPr>
          <p:cNvPr id="5" name="Footer Placeholder 4">
            <a:extLst>
              <a:ext uri="{FF2B5EF4-FFF2-40B4-BE49-F238E27FC236}">
                <a16:creationId xmlns:a16="http://schemas.microsoft.com/office/drawing/2014/main" id="{6B05EE52-43FA-4D29-83C7-32FF5F59EC7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3215A09-58CB-4BED-8D35-4BD8810167FC}"/>
              </a:ext>
            </a:extLst>
          </p:cNvPr>
          <p:cNvSpPr>
            <a:spLocks noGrp="1"/>
          </p:cNvSpPr>
          <p:nvPr>
            <p:ph type="sldNum" sz="quarter" idx="12"/>
          </p:nvPr>
        </p:nvSpPr>
        <p:spPr/>
        <p:txBody>
          <a:bodyPr/>
          <a:lstStyle/>
          <a:p>
            <a:fld id="{E46E9FDE-0580-4DA7-9679-18C7A8E0C235}" type="slidenum">
              <a:rPr lang="en-GB" smtClean="0"/>
              <a:t>‹#›</a:t>
            </a:fld>
            <a:endParaRPr lang="en-GB"/>
          </a:p>
        </p:txBody>
      </p:sp>
    </p:spTree>
    <p:extLst>
      <p:ext uri="{BB962C8B-B14F-4D97-AF65-F5344CB8AC3E}">
        <p14:creationId xmlns:p14="http://schemas.microsoft.com/office/powerpoint/2010/main" val="9762852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le and Content - Techscape">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287" y="429"/>
            <a:ext cx="12187429" cy="6857143"/>
          </a:xfrm>
          <a:prstGeom prst="rect">
            <a:avLst/>
          </a:prstGeom>
        </p:spPr>
      </p:pic>
      <p:sp>
        <p:nvSpPr>
          <p:cNvPr id="14" name="Content Placeholder 13"/>
          <p:cNvSpPr>
            <a:spLocks noGrp="1"/>
          </p:cNvSpPr>
          <p:nvPr>
            <p:ph sz="quarter" idx="11"/>
          </p:nvPr>
        </p:nvSpPr>
        <p:spPr>
          <a:xfrm>
            <a:off x="664142" y="1605602"/>
            <a:ext cx="10861202" cy="47571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6" name="Title 1"/>
          <p:cNvSpPr>
            <a:spLocks noGrp="1"/>
          </p:cNvSpPr>
          <p:nvPr>
            <p:ph type="title"/>
          </p:nvPr>
        </p:nvSpPr>
        <p:spPr>
          <a:xfrm>
            <a:off x="664143" y="360000"/>
            <a:ext cx="10861200" cy="884182"/>
          </a:xfrm>
        </p:spPr>
        <p:txBody>
          <a:bodyPr/>
          <a:lstStyle/>
          <a:p>
            <a:r>
              <a:rPr lang="en-US"/>
              <a:t>Click to edit Master title style</a:t>
            </a:r>
            <a:endParaRPr lang="en-GB" dirty="0"/>
          </a:p>
        </p:txBody>
      </p:sp>
      <p:sp>
        <p:nvSpPr>
          <p:cNvPr id="5" name="Footer Placeholder 4"/>
          <p:cNvSpPr>
            <a:spLocks noGrp="1"/>
          </p:cNvSpPr>
          <p:nvPr>
            <p:ph type="ftr" sz="quarter" idx="12"/>
          </p:nvPr>
        </p:nvSpPr>
        <p:spPr>
          <a:xfrm>
            <a:off x="2098308" y="6356351"/>
            <a:ext cx="8046492" cy="365125"/>
          </a:xfrm>
        </p:spPr>
        <p:txBody>
          <a:bodyPr/>
          <a:lstStyle/>
          <a:p>
            <a:r>
              <a:rPr lang="en-GB"/>
              <a:t>Restricted: Not for wider circulation. Subject to further consultation.</a:t>
            </a:r>
          </a:p>
        </p:txBody>
      </p:sp>
    </p:spTree>
    <p:extLst>
      <p:ext uri="{BB962C8B-B14F-4D97-AF65-F5344CB8AC3E}">
        <p14:creationId xmlns:p14="http://schemas.microsoft.com/office/powerpoint/2010/main" val="23659165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909F8A-D3C3-4DC5-AD58-9AFE58EC14D2}"/>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2E0DE490-38AD-43D3-B2D1-ACB191C25A1A}"/>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D28991C-8B6C-4A05-AB6F-B7ADE55EC17A}"/>
              </a:ext>
            </a:extLst>
          </p:cNvPr>
          <p:cNvSpPr>
            <a:spLocks noGrp="1"/>
          </p:cNvSpPr>
          <p:nvPr>
            <p:ph type="dt" sz="half" idx="10"/>
          </p:nvPr>
        </p:nvSpPr>
        <p:spPr/>
        <p:txBody>
          <a:bodyPr/>
          <a:lstStyle/>
          <a:p>
            <a:fld id="{031085E7-955B-403F-BD7A-27F597522B02}" type="datetimeFigureOut">
              <a:rPr lang="en-GB" smtClean="0"/>
              <a:t>08/02/2019</a:t>
            </a:fld>
            <a:endParaRPr lang="en-GB"/>
          </a:p>
        </p:txBody>
      </p:sp>
      <p:sp>
        <p:nvSpPr>
          <p:cNvPr id="5" name="Footer Placeholder 4">
            <a:extLst>
              <a:ext uri="{FF2B5EF4-FFF2-40B4-BE49-F238E27FC236}">
                <a16:creationId xmlns:a16="http://schemas.microsoft.com/office/drawing/2014/main" id="{C5D7EDE4-0623-48A2-B665-8ABFB4DA729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1F3EB5D-D173-444B-94BC-60E8BBD2F286}"/>
              </a:ext>
            </a:extLst>
          </p:cNvPr>
          <p:cNvSpPr>
            <a:spLocks noGrp="1"/>
          </p:cNvSpPr>
          <p:nvPr>
            <p:ph type="sldNum" sz="quarter" idx="12"/>
          </p:nvPr>
        </p:nvSpPr>
        <p:spPr/>
        <p:txBody>
          <a:bodyPr/>
          <a:lstStyle/>
          <a:p>
            <a:fld id="{E46E9FDE-0580-4DA7-9679-18C7A8E0C235}" type="slidenum">
              <a:rPr lang="en-GB" smtClean="0"/>
              <a:t>‹#›</a:t>
            </a:fld>
            <a:endParaRPr lang="en-GB"/>
          </a:p>
        </p:txBody>
      </p:sp>
    </p:spTree>
    <p:extLst>
      <p:ext uri="{BB962C8B-B14F-4D97-AF65-F5344CB8AC3E}">
        <p14:creationId xmlns:p14="http://schemas.microsoft.com/office/powerpoint/2010/main" val="40388124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8BA404-4BF3-4F65-B617-5786E69A87B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272E8665-333D-444C-8A1A-F6FAC0448CE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1D07D3DC-C040-4D89-8D07-EB24977F3E0F}"/>
              </a:ext>
            </a:extLst>
          </p:cNvPr>
          <p:cNvSpPr>
            <a:spLocks noGrp="1"/>
          </p:cNvSpPr>
          <p:nvPr>
            <p:ph type="dt" sz="half" idx="10"/>
          </p:nvPr>
        </p:nvSpPr>
        <p:spPr/>
        <p:txBody>
          <a:bodyPr/>
          <a:lstStyle/>
          <a:p>
            <a:fld id="{031085E7-955B-403F-BD7A-27F597522B02}" type="datetimeFigureOut">
              <a:rPr lang="en-GB" smtClean="0"/>
              <a:t>08/02/2019</a:t>
            </a:fld>
            <a:endParaRPr lang="en-GB"/>
          </a:p>
        </p:txBody>
      </p:sp>
      <p:sp>
        <p:nvSpPr>
          <p:cNvPr id="5" name="Footer Placeholder 4">
            <a:extLst>
              <a:ext uri="{FF2B5EF4-FFF2-40B4-BE49-F238E27FC236}">
                <a16:creationId xmlns:a16="http://schemas.microsoft.com/office/drawing/2014/main" id="{69B47498-B391-481D-BEA9-60D7373C32C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0100F58-138B-4D2F-86A3-2C9EFB68DC20}"/>
              </a:ext>
            </a:extLst>
          </p:cNvPr>
          <p:cNvSpPr>
            <a:spLocks noGrp="1"/>
          </p:cNvSpPr>
          <p:nvPr>
            <p:ph type="sldNum" sz="quarter" idx="12"/>
          </p:nvPr>
        </p:nvSpPr>
        <p:spPr/>
        <p:txBody>
          <a:bodyPr/>
          <a:lstStyle/>
          <a:p>
            <a:fld id="{E46E9FDE-0580-4DA7-9679-18C7A8E0C235}" type="slidenum">
              <a:rPr lang="en-GB" smtClean="0"/>
              <a:t>‹#›</a:t>
            </a:fld>
            <a:endParaRPr lang="en-GB"/>
          </a:p>
        </p:txBody>
      </p:sp>
    </p:spTree>
    <p:extLst>
      <p:ext uri="{BB962C8B-B14F-4D97-AF65-F5344CB8AC3E}">
        <p14:creationId xmlns:p14="http://schemas.microsoft.com/office/powerpoint/2010/main" val="18412372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68EA5E-8167-485B-AF6B-B13600BBED72}"/>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E1758F4F-3021-495B-8466-68AD918B6B6C}"/>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FFEF693E-B965-4E7D-946C-92590B7DC3C1}"/>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2D99ABB2-4348-436A-8D49-5D0CAF8D0440}"/>
              </a:ext>
            </a:extLst>
          </p:cNvPr>
          <p:cNvSpPr>
            <a:spLocks noGrp="1"/>
          </p:cNvSpPr>
          <p:nvPr>
            <p:ph type="dt" sz="half" idx="10"/>
          </p:nvPr>
        </p:nvSpPr>
        <p:spPr/>
        <p:txBody>
          <a:bodyPr/>
          <a:lstStyle/>
          <a:p>
            <a:fld id="{031085E7-955B-403F-BD7A-27F597522B02}" type="datetimeFigureOut">
              <a:rPr lang="en-GB" smtClean="0"/>
              <a:t>08/02/2019</a:t>
            </a:fld>
            <a:endParaRPr lang="en-GB"/>
          </a:p>
        </p:txBody>
      </p:sp>
      <p:sp>
        <p:nvSpPr>
          <p:cNvPr id="6" name="Footer Placeholder 5">
            <a:extLst>
              <a:ext uri="{FF2B5EF4-FFF2-40B4-BE49-F238E27FC236}">
                <a16:creationId xmlns:a16="http://schemas.microsoft.com/office/drawing/2014/main" id="{E1C0846F-A1E9-4505-B755-151561799350}"/>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F382F5B4-CC1D-4DDD-8C4C-A4FAA175D10A}"/>
              </a:ext>
            </a:extLst>
          </p:cNvPr>
          <p:cNvSpPr>
            <a:spLocks noGrp="1"/>
          </p:cNvSpPr>
          <p:nvPr>
            <p:ph type="sldNum" sz="quarter" idx="12"/>
          </p:nvPr>
        </p:nvSpPr>
        <p:spPr/>
        <p:txBody>
          <a:bodyPr/>
          <a:lstStyle/>
          <a:p>
            <a:fld id="{E46E9FDE-0580-4DA7-9679-18C7A8E0C235}" type="slidenum">
              <a:rPr lang="en-GB" smtClean="0"/>
              <a:t>‹#›</a:t>
            </a:fld>
            <a:endParaRPr lang="en-GB"/>
          </a:p>
        </p:txBody>
      </p:sp>
    </p:spTree>
    <p:extLst>
      <p:ext uri="{BB962C8B-B14F-4D97-AF65-F5344CB8AC3E}">
        <p14:creationId xmlns:p14="http://schemas.microsoft.com/office/powerpoint/2010/main" val="22201934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D0BC8E-A311-4E54-8F02-FDA3D5C0E1D0}"/>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AE8E4105-6641-4B76-8F92-7CB8459EFD4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0633B8DB-B9DB-49B3-9B80-63AEAE0FBD2C}"/>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AC974361-4DBE-49C0-9170-CB92E15A4B9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0EAB928E-2DD3-4712-89AD-3B9B242CB050}"/>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E5004D48-C866-490D-8796-718D35FC5EA8}"/>
              </a:ext>
            </a:extLst>
          </p:cNvPr>
          <p:cNvSpPr>
            <a:spLocks noGrp="1"/>
          </p:cNvSpPr>
          <p:nvPr>
            <p:ph type="dt" sz="half" idx="10"/>
          </p:nvPr>
        </p:nvSpPr>
        <p:spPr/>
        <p:txBody>
          <a:bodyPr/>
          <a:lstStyle/>
          <a:p>
            <a:fld id="{031085E7-955B-403F-BD7A-27F597522B02}" type="datetimeFigureOut">
              <a:rPr lang="en-GB" smtClean="0"/>
              <a:t>08/02/2019</a:t>
            </a:fld>
            <a:endParaRPr lang="en-GB"/>
          </a:p>
        </p:txBody>
      </p:sp>
      <p:sp>
        <p:nvSpPr>
          <p:cNvPr id="8" name="Footer Placeholder 7">
            <a:extLst>
              <a:ext uri="{FF2B5EF4-FFF2-40B4-BE49-F238E27FC236}">
                <a16:creationId xmlns:a16="http://schemas.microsoft.com/office/drawing/2014/main" id="{B8C79F8F-8313-4D16-9928-820C6EC3C3A6}"/>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E643FBD4-DCAB-4408-B9B6-32211D2F1A7A}"/>
              </a:ext>
            </a:extLst>
          </p:cNvPr>
          <p:cNvSpPr>
            <a:spLocks noGrp="1"/>
          </p:cNvSpPr>
          <p:nvPr>
            <p:ph type="sldNum" sz="quarter" idx="12"/>
          </p:nvPr>
        </p:nvSpPr>
        <p:spPr/>
        <p:txBody>
          <a:bodyPr/>
          <a:lstStyle/>
          <a:p>
            <a:fld id="{E46E9FDE-0580-4DA7-9679-18C7A8E0C235}" type="slidenum">
              <a:rPr lang="en-GB" smtClean="0"/>
              <a:t>‹#›</a:t>
            </a:fld>
            <a:endParaRPr lang="en-GB"/>
          </a:p>
        </p:txBody>
      </p:sp>
    </p:spTree>
    <p:extLst>
      <p:ext uri="{BB962C8B-B14F-4D97-AF65-F5344CB8AC3E}">
        <p14:creationId xmlns:p14="http://schemas.microsoft.com/office/powerpoint/2010/main" val="40650801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5E1DCC-C8CA-41DD-94F4-A41C0F04D5A7}"/>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B9F3F4A5-5472-4A41-A86D-CDA3C01DB1DC}"/>
              </a:ext>
            </a:extLst>
          </p:cNvPr>
          <p:cNvSpPr>
            <a:spLocks noGrp="1"/>
          </p:cNvSpPr>
          <p:nvPr>
            <p:ph type="dt" sz="half" idx="10"/>
          </p:nvPr>
        </p:nvSpPr>
        <p:spPr/>
        <p:txBody>
          <a:bodyPr/>
          <a:lstStyle/>
          <a:p>
            <a:fld id="{031085E7-955B-403F-BD7A-27F597522B02}" type="datetimeFigureOut">
              <a:rPr lang="en-GB" smtClean="0"/>
              <a:t>08/02/2019</a:t>
            </a:fld>
            <a:endParaRPr lang="en-GB"/>
          </a:p>
        </p:txBody>
      </p:sp>
      <p:sp>
        <p:nvSpPr>
          <p:cNvPr id="4" name="Footer Placeholder 3">
            <a:extLst>
              <a:ext uri="{FF2B5EF4-FFF2-40B4-BE49-F238E27FC236}">
                <a16:creationId xmlns:a16="http://schemas.microsoft.com/office/drawing/2014/main" id="{61A39F1E-45C0-4F78-AB6B-70AB0DB7A00D}"/>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9D4CDD22-F3FA-490F-AF40-436D7D1EE233}"/>
              </a:ext>
            </a:extLst>
          </p:cNvPr>
          <p:cNvSpPr>
            <a:spLocks noGrp="1"/>
          </p:cNvSpPr>
          <p:nvPr>
            <p:ph type="sldNum" sz="quarter" idx="12"/>
          </p:nvPr>
        </p:nvSpPr>
        <p:spPr/>
        <p:txBody>
          <a:bodyPr/>
          <a:lstStyle/>
          <a:p>
            <a:fld id="{E46E9FDE-0580-4DA7-9679-18C7A8E0C235}" type="slidenum">
              <a:rPr lang="en-GB" smtClean="0"/>
              <a:t>‹#›</a:t>
            </a:fld>
            <a:endParaRPr lang="en-GB"/>
          </a:p>
        </p:txBody>
      </p:sp>
    </p:spTree>
    <p:extLst>
      <p:ext uri="{BB962C8B-B14F-4D97-AF65-F5344CB8AC3E}">
        <p14:creationId xmlns:p14="http://schemas.microsoft.com/office/powerpoint/2010/main" val="17927710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4304080-04F3-4B56-91C3-6679BD025A2A}"/>
              </a:ext>
            </a:extLst>
          </p:cNvPr>
          <p:cNvSpPr>
            <a:spLocks noGrp="1"/>
          </p:cNvSpPr>
          <p:nvPr>
            <p:ph type="dt" sz="half" idx="10"/>
          </p:nvPr>
        </p:nvSpPr>
        <p:spPr/>
        <p:txBody>
          <a:bodyPr/>
          <a:lstStyle/>
          <a:p>
            <a:fld id="{031085E7-955B-403F-BD7A-27F597522B02}" type="datetimeFigureOut">
              <a:rPr lang="en-GB" smtClean="0"/>
              <a:t>08/02/2019</a:t>
            </a:fld>
            <a:endParaRPr lang="en-GB"/>
          </a:p>
        </p:txBody>
      </p:sp>
      <p:sp>
        <p:nvSpPr>
          <p:cNvPr id="3" name="Footer Placeholder 2">
            <a:extLst>
              <a:ext uri="{FF2B5EF4-FFF2-40B4-BE49-F238E27FC236}">
                <a16:creationId xmlns:a16="http://schemas.microsoft.com/office/drawing/2014/main" id="{E7BB8F0B-9993-4FFA-A6D5-F49949244900}"/>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AE3C0D06-F5FF-4CA4-9958-58A806C1EE26}"/>
              </a:ext>
            </a:extLst>
          </p:cNvPr>
          <p:cNvSpPr>
            <a:spLocks noGrp="1"/>
          </p:cNvSpPr>
          <p:nvPr>
            <p:ph type="sldNum" sz="quarter" idx="12"/>
          </p:nvPr>
        </p:nvSpPr>
        <p:spPr/>
        <p:txBody>
          <a:bodyPr/>
          <a:lstStyle/>
          <a:p>
            <a:fld id="{E46E9FDE-0580-4DA7-9679-18C7A8E0C235}" type="slidenum">
              <a:rPr lang="en-GB" smtClean="0"/>
              <a:t>‹#›</a:t>
            </a:fld>
            <a:endParaRPr lang="en-GB"/>
          </a:p>
        </p:txBody>
      </p:sp>
    </p:spTree>
    <p:extLst>
      <p:ext uri="{BB962C8B-B14F-4D97-AF65-F5344CB8AC3E}">
        <p14:creationId xmlns:p14="http://schemas.microsoft.com/office/powerpoint/2010/main" val="26853197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FDE82D-DE63-45A6-8393-5993BFDE199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76030699-C123-4AF9-9503-024E1AB63A5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1709162F-C153-4892-BC43-726AF8F5F6C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3CC00733-9AE5-408B-BFB3-584B0B84AB5E}"/>
              </a:ext>
            </a:extLst>
          </p:cNvPr>
          <p:cNvSpPr>
            <a:spLocks noGrp="1"/>
          </p:cNvSpPr>
          <p:nvPr>
            <p:ph type="dt" sz="half" idx="10"/>
          </p:nvPr>
        </p:nvSpPr>
        <p:spPr/>
        <p:txBody>
          <a:bodyPr/>
          <a:lstStyle/>
          <a:p>
            <a:fld id="{031085E7-955B-403F-BD7A-27F597522B02}" type="datetimeFigureOut">
              <a:rPr lang="en-GB" smtClean="0"/>
              <a:t>08/02/2019</a:t>
            </a:fld>
            <a:endParaRPr lang="en-GB"/>
          </a:p>
        </p:txBody>
      </p:sp>
      <p:sp>
        <p:nvSpPr>
          <p:cNvPr id="6" name="Footer Placeholder 5">
            <a:extLst>
              <a:ext uri="{FF2B5EF4-FFF2-40B4-BE49-F238E27FC236}">
                <a16:creationId xmlns:a16="http://schemas.microsoft.com/office/drawing/2014/main" id="{4E8082CC-4598-4B23-829F-82F3989274D8}"/>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45BDD731-1F7A-432E-B7A5-D95E4C7C70EA}"/>
              </a:ext>
            </a:extLst>
          </p:cNvPr>
          <p:cNvSpPr>
            <a:spLocks noGrp="1"/>
          </p:cNvSpPr>
          <p:nvPr>
            <p:ph type="sldNum" sz="quarter" idx="12"/>
          </p:nvPr>
        </p:nvSpPr>
        <p:spPr/>
        <p:txBody>
          <a:bodyPr/>
          <a:lstStyle/>
          <a:p>
            <a:fld id="{E46E9FDE-0580-4DA7-9679-18C7A8E0C235}" type="slidenum">
              <a:rPr lang="en-GB" smtClean="0"/>
              <a:t>‹#›</a:t>
            </a:fld>
            <a:endParaRPr lang="en-GB"/>
          </a:p>
        </p:txBody>
      </p:sp>
    </p:spTree>
    <p:extLst>
      <p:ext uri="{BB962C8B-B14F-4D97-AF65-F5344CB8AC3E}">
        <p14:creationId xmlns:p14="http://schemas.microsoft.com/office/powerpoint/2010/main" val="35777547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EA82B0-E943-4129-9163-AB1400C4306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1D61AA90-9C52-4161-9769-917FBC90AAA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62ED5610-88F1-48F6-8506-CC3FB9ED5F5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9BEFCCE4-3343-4921-A1EA-6B69120A5161}"/>
              </a:ext>
            </a:extLst>
          </p:cNvPr>
          <p:cNvSpPr>
            <a:spLocks noGrp="1"/>
          </p:cNvSpPr>
          <p:nvPr>
            <p:ph type="dt" sz="half" idx="10"/>
          </p:nvPr>
        </p:nvSpPr>
        <p:spPr/>
        <p:txBody>
          <a:bodyPr/>
          <a:lstStyle/>
          <a:p>
            <a:fld id="{031085E7-955B-403F-BD7A-27F597522B02}" type="datetimeFigureOut">
              <a:rPr lang="en-GB" smtClean="0"/>
              <a:t>08/02/2019</a:t>
            </a:fld>
            <a:endParaRPr lang="en-GB"/>
          </a:p>
        </p:txBody>
      </p:sp>
      <p:sp>
        <p:nvSpPr>
          <p:cNvPr id="6" name="Footer Placeholder 5">
            <a:extLst>
              <a:ext uri="{FF2B5EF4-FFF2-40B4-BE49-F238E27FC236}">
                <a16:creationId xmlns:a16="http://schemas.microsoft.com/office/drawing/2014/main" id="{16B475AD-8149-4521-B46A-4B9CFE5A5CBE}"/>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0F520729-89EA-453C-B005-D182EF2C946A}"/>
              </a:ext>
            </a:extLst>
          </p:cNvPr>
          <p:cNvSpPr>
            <a:spLocks noGrp="1"/>
          </p:cNvSpPr>
          <p:nvPr>
            <p:ph type="sldNum" sz="quarter" idx="12"/>
          </p:nvPr>
        </p:nvSpPr>
        <p:spPr/>
        <p:txBody>
          <a:bodyPr/>
          <a:lstStyle/>
          <a:p>
            <a:fld id="{E46E9FDE-0580-4DA7-9679-18C7A8E0C235}" type="slidenum">
              <a:rPr lang="en-GB" smtClean="0"/>
              <a:t>‹#›</a:t>
            </a:fld>
            <a:endParaRPr lang="en-GB"/>
          </a:p>
        </p:txBody>
      </p:sp>
    </p:spTree>
    <p:extLst>
      <p:ext uri="{BB962C8B-B14F-4D97-AF65-F5344CB8AC3E}">
        <p14:creationId xmlns:p14="http://schemas.microsoft.com/office/powerpoint/2010/main" val="25796908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EA2F6DA-37C7-42E4-9A7A-1DCED2BD992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11A293DC-5E1A-4C19-9DBF-509871446FF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0E3FAB7-FB42-4C5B-B01E-BC03869E23E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31085E7-955B-403F-BD7A-27F597522B02}" type="datetimeFigureOut">
              <a:rPr lang="en-GB" smtClean="0"/>
              <a:t>08/02/2019</a:t>
            </a:fld>
            <a:endParaRPr lang="en-GB"/>
          </a:p>
        </p:txBody>
      </p:sp>
      <p:sp>
        <p:nvSpPr>
          <p:cNvPr id="5" name="Footer Placeholder 4">
            <a:extLst>
              <a:ext uri="{FF2B5EF4-FFF2-40B4-BE49-F238E27FC236}">
                <a16:creationId xmlns:a16="http://schemas.microsoft.com/office/drawing/2014/main" id="{013193CC-61E9-4E59-A51B-A81DE37AF77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F2D799BC-33CD-48A9-9F1B-99F6C35A350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46E9FDE-0580-4DA7-9679-18C7A8E0C235}" type="slidenum">
              <a:rPr lang="en-GB" smtClean="0"/>
              <a:t>‹#›</a:t>
            </a:fld>
            <a:endParaRPr lang="en-GB"/>
          </a:p>
        </p:txBody>
      </p:sp>
    </p:spTree>
    <p:extLst>
      <p:ext uri="{BB962C8B-B14F-4D97-AF65-F5344CB8AC3E}">
        <p14:creationId xmlns:p14="http://schemas.microsoft.com/office/powerpoint/2010/main" val="33046821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4.jpe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 name="Table 13"/>
          <p:cNvGraphicFramePr>
            <a:graphicFrameLocks noGrp="1"/>
          </p:cNvGraphicFramePr>
          <p:nvPr>
            <p:extLst/>
          </p:nvPr>
        </p:nvGraphicFramePr>
        <p:xfrm>
          <a:off x="8724900" y="167339"/>
          <a:ext cx="2889813" cy="335280"/>
        </p:xfrm>
        <a:graphic>
          <a:graphicData uri="http://schemas.openxmlformats.org/drawingml/2006/table">
            <a:tbl>
              <a:tblPr firstRow="1" bandRow="1"/>
              <a:tblGrid>
                <a:gridCol w="1036120">
                  <a:extLst>
                    <a:ext uri="{9D8B030D-6E8A-4147-A177-3AD203B41FA5}">
                      <a16:colId xmlns:a16="http://schemas.microsoft.com/office/drawing/2014/main" val="1030541365"/>
                    </a:ext>
                  </a:extLst>
                </a:gridCol>
                <a:gridCol w="557262">
                  <a:extLst>
                    <a:ext uri="{9D8B030D-6E8A-4147-A177-3AD203B41FA5}">
                      <a16:colId xmlns:a16="http://schemas.microsoft.com/office/drawing/2014/main" val="2779724649"/>
                    </a:ext>
                  </a:extLst>
                </a:gridCol>
                <a:gridCol w="934374">
                  <a:extLst>
                    <a:ext uri="{9D8B030D-6E8A-4147-A177-3AD203B41FA5}">
                      <a16:colId xmlns:a16="http://schemas.microsoft.com/office/drawing/2014/main" val="83397265"/>
                    </a:ext>
                  </a:extLst>
                </a:gridCol>
                <a:gridCol w="362057">
                  <a:extLst>
                    <a:ext uri="{9D8B030D-6E8A-4147-A177-3AD203B41FA5}">
                      <a16:colId xmlns:a16="http://schemas.microsoft.com/office/drawing/2014/main" val="1344060297"/>
                    </a:ext>
                  </a:extLst>
                </a:gridCol>
              </a:tblGrid>
              <a:tr h="135253">
                <a:tc>
                  <a:txBody>
                    <a:bodyPr/>
                    <a:lstStyle>
                      <a:lvl1pPr marL="0" algn="l" defTabSz="914400" rtl="0" eaLnBrk="1" latinLnBrk="0" hangingPunct="1">
                        <a:defRPr sz="1800" b="1" kern="1200">
                          <a:solidFill>
                            <a:schemeClr val="bg1"/>
                          </a:solidFill>
                          <a:latin typeface="Calibri" panose="020F0502020204030204"/>
                        </a:defRPr>
                      </a:lvl1pPr>
                      <a:lvl2pPr marL="457200" algn="l" defTabSz="914400" rtl="0" eaLnBrk="1" latinLnBrk="0" hangingPunct="1">
                        <a:defRPr sz="1800" b="1" kern="1200">
                          <a:solidFill>
                            <a:schemeClr val="bg1"/>
                          </a:solidFill>
                          <a:latin typeface="Calibri" panose="020F0502020204030204"/>
                        </a:defRPr>
                      </a:lvl2pPr>
                      <a:lvl3pPr marL="914400" algn="l" defTabSz="914400" rtl="0" eaLnBrk="1" latinLnBrk="0" hangingPunct="1">
                        <a:defRPr sz="1800" b="1" kern="1200">
                          <a:solidFill>
                            <a:schemeClr val="bg1"/>
                          </a:solidFill>
                          <a:latin typeface="Calibri" panose="020F0502020204030204"/>
                        </a:defRPr>
                      </a:lvl3pPr>
                      <a:lvl4pPr marL="1371600" algn="l" defTabSz="914400" rtl="0" eaLnBrk="1" latinLnBrk="0" hangingPunct="1">
                        <a:defRPr sz="1800" b="1" kern="1200">
                          <a:solidFill>
                            <a:schemeClr val="bg1"/>
                          </a:solidFill>
                          <a:latin typeface="Calibri" panose="020F0502020204030204"/>
                        </a:defRPr>
                      </a:lvl4pPr>
                      <a:lvl5pPr marL="1828800" algn="l" defTabSz="914400" rtl="0" eaLnBrk="1" latinLnBrk="0" hangingPunct="1">
                        <a:defRPr sz="1800" b="1" kern="1200">
                          <a:solidFill>
                            <a:schemeClr val="bg1"/>
                          </a:solidFill>
                          <a:latin typeface="Calibri" panose="020F0502020204030204"/>
                        </a:defRPr>
                      </a:lvl5pPr>
                      <a:lvl6pPr marL="2286000" algn="l" defTabSz="914400" rtl="0" eaLnBrk="1" latinLnBrk="0" hangingPunct="1">
                        <a:defRPr sz="1800" b="1" kern="1200">
                          <a:solidFill>
                            <a:schemeClr val="bg1"/>
                          </a:solidFill>
                          <a:latin typeface="Calibri" panose="020F0502020204030204"/>
                        </a:defRPr>
                      </a:lvl6pPr>
                      <a:lvl7pPr marL="2743200" algn="l" defTabSz="914400" rtl="0" eaLnBrk="1" latinLnBrk="0" hangingPunct="1">
                        <a:defRPr sz="1800" b="1" kern="1200">
                          <a:solidFill>
                            <a:schemeClr val="bg1"/>
                          </a:solidFill>
                          <a:latin typeface="Calibri" panose="020F0502020204030204"/>
                        </a:defRPr>
                      </a:lvl7pPr>
                      <a:lvl8pPr marL="3200400" algn="l" defTabSz="914400" rtl="0" eaLnBrk="1" latinLnBrk="0" hangingPunct="1">
                        <a:defRPr sz="1800" b="1" kern="1200">
                          <a:solidFill>
                            <a:schemeClr val="bg1"/>
                          </a:solidFill>
                          <a:latin typeface="Calibri" panose="020F0502020204030204"/>
                        </a:defRPr>
                      </a:lvl8pPr>
                      <a:lvl9pPr marL="3657600" algn="l" defTabSz="914400" rtl="0" eaLnBrk="1" latinLnBrk="0" hangingPunct="1">
                        <a:defRPr sz="1800" b="1" kern="1200">
                          <a:solidFill>
                            <a:schemeClr val="bg1"/>
                          </a:solidFill>
                          <a:latin typeface="Calibri" panose="020F0502020204030204"/>
                        </a:defRPr>
                      </a:lvl9pPr>
                    </a:lstStyle>
                    <a:p>
                      <a:r>
                        <a:rPr lang="en-GB" sz="800" dirty="0">
                          <a:solidFill>
                            <a:schemeClr val="bg1"/>
                          </a:solidFill>
                          <a:latin typeface="Arial" panose="020B0604020202020204" pitchFamily="34" charset="0"/>
                          <a:cs typeface="Arial" panose="020B0604020202020204" pitchFamily="34" charset="0"/>
                        </a:rPr>
                        <a:t>Reference</a:t>
                      </a:r>
                      <a:r>
                        <a:rPr lang="en-GB" sz="800" baseline="0" dirty="0">
                          <a:solidFill>
                            <a:schemeClr val="bg1"/>
                          </a:solidFill>
                          <a:latin typeface="Arial" panose="020B0604020202020204" pitchFamily="34" charset="0"/>
                          <a:cs typeface="Arial" panose="020B0604020202020204" pitchFamily="34" charset="0"/>
                        </a:rPr>
                        <a:t> n</a:t>
                      </a:r>
                      <a:r>
                        <a:rPr lang="en-GB" sz="800" dirty="0">
                          <a:solidFill>
                            <a:schemeClr val="bg1"/>
                          </a:solidFill>
                          <a:latin typeface="Arial" panose="020B0604020202020204" pitchFamily="34" charset="0"/>
                          <a:cs typeface="Arial" panose="020B0604020202020204" pitchFamily="34" charset="0"/>
                        </a:rPr>
                        <a:t>umber</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002D5A"/>
                    </a:solidFill>
                  </a:tcPr>
                </a:tc>
                <a:tc>
                  <a:txBody>
                    <a:bodyPr/>
                    <a:lstStyle>
                      <a:lvl1pPr marL="0" algn="l" defTabSz="914400" rtl="0" eaLnBrk="1" latinLnBrk="0" hangingPunct="1">
                        <a:defRPr sz="1800" b="1" kern="1200">
                          <a:solidFill>
                            <a:schemeClr val="bg1"/>
                          </a:solidFill>
                          <a:latin typeface="Calibri" panose="020F0502020204030204"/>
                        </a:defRPr>
                      </a:lvl1pPr>
                      <a:lvl2pPr marL="457200" algn="l" defTabSz="914400" rtl="0" eaLnBrk="1" latinLnBrk="0" hangingPunct="1">
                        <a:defRPr sz="1800" b="1" kern="1200">
                          <a:solidFill>
                            <a:schemeClr val="bg1"/>
                          </a:solidFill>
                          <a:latin typeface="Calibri" panose="020F0502020204030204"/>
                        </a:defRPr>
                      </a:lvl2pPr>
                      <a:lvl3pPr marL="914400" algn="l" defTabSz="914400" rtl="0" eaLnBrk="1" latinLnBrk="0" hangingPunct="1">
                        <a:defRPr sz="1800" b="1" kern="1200">
                          <a:solidFill>
                            <a:schemeClr val="bg1"/>
                          </a:solidFill>
                          <a:latin typeface="Calibri" panose="020F0502020204030204"/>
                        </a:defRPr>
                      </a:lvl3pPr>
                      <a:lvl4pPr marL="1371600" algn="l" defTabSz="914400" rtl="0" eaLnBrk="1" latinLnBrk="0" hangingPunct="1">
                        <a:defRPr sz="1800" b="1" kern="1200">
                          <a:solidFill>
                            <a:schemeClr val="bg1"/>
                          </a:solidFill>
                          <a:latin typeface="Calibri" panose="020F0502020204030204"/>
                        </a:defRPr>
                      </a:lvl4pPr>
                      <a:lvl5pPr marL="1828800" algn="l" defTabSz="914400" rtl="0" eaLnBrk="1" latinLnBrk="0" hangingPunct="1">
                        <a:defRPr sz="1800" b="1" kern="1200">
                          <a:solidFill>
                            <a:schemeClr val="bg1"/>
                          </a:solidFill>
                          <a:latin typeface="Calibri" panose="020F0502020204030204"/>
                        </a:defRPr>
                      </a:lvl5pPr>
                      <a:lvl6pPr marL="2286000" algn="l" defTabSz="914400" rtl="0" eaLnBrk="1" latinLnBrk="0" hangingPunct="1">
                        <a:defRPr sz="1800" b="1" kern="1200">
                          <a:solidFill>
                            <a:schemeClr val="bg1"/>
                          </a:solidFill>
                          <a:latin typeface="Calibri" panose="020F0502020204030204"/>
                        </a:defRPr>
                      </a:lvl6pPr>
                      <a:lvl7pPr marL="2743200" algn="l" defTabSz="914400" rtl="0" eaLnBrk="1" latinLnBrk="0" hangingPunct="1">
                        <a:defRPr sz="1800" b="1" kern="1200">
                          <a:solidFill>
                            <a:schemeClr val="bg1"/>
                          </a:solidFill>
                          <a:latin typeface="Calibri" panose="020F0502020204030204"/>
                        </a:defRPr>
                      </a:lvl7pPr>
                      <a:lvl8pPr marL="3200400" algn="l" defTabSz="914400" rtl="0" eaLnBrk="1" latinLnBrk="0" hangingPunct="1">
                        <a:defRPr sz="1800" b="1" kern="1200">
                          <a:solidFill>
                            <a:schemeClr val="bg1"/>
                          </a:solidFill>
                          <a:latin typeface="Calibri" panose="020F0502020204030204"/>
                        </a:defRPr>
                      </a:lvl8pPr>
                      <a:lvl9pPr marL="3657600" algn="l" defTabSz="914400" rtl="0" eaLnBrk="1" latinLnBrk="0" hangingPunct="1">
                        <a:defRPr sz="1800" b="1" kern="1200">
                          <a:solidFill>
                            <a:schemeClr val="bg1"/>
                          </a:solidFill>
                          <a:latin typeface="Calibri" panose="020F0502020204030204"/>
                        </a:defRPr>
                      </a:lvl9pPr>
                    </a:lstStyle>
                    <a:p>
                      <a:endParaRPr lang="en-GB" sz="800" dirty="0">
                        <a:solidFill>
                          <a:schemeClr val="bg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002D5A"/>
                    </a:solidFill>
                  </a:tcPr>
                </a:tc>
                <a:tc>
                  <a:txBody>
                    <a:bodyPr/>
                    <a:lstStyle/>
                    <a:p>
                      <a:r>
                        <a:rPr lang="en-GB" sz="800" dirty="0">
                          <a:solidFill>
                            <a:schemeClr val="bg1"/>
                          </a:solidFill>
                          <a:latin typeface="Arial" panose="020B0604020202020204" pitchFamily="34" charset="0"/>
                          <a:cs typeface="Arial" panose="020B0604020202020204" pitchFamily="34" charset="0"/>
                        </a:rPr>
                        <a:t>Role Profile ID</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002D5A"/>
                    </a:solidFill>
                  </a:tcPr>
                </a:tc>
                <a:tc>
                  <a:txBody>
                    <a:bodyPr/>
                    <a:lstStyle/>
                    <a:p>
                      <a:endParaRPr lang="en-GB" sz="900" dirty="0">
                        <a:solidFill>
                          <a:schemeClr val="bg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002D5A"/>
                    </a:solidFill>
                  </a:tcPr>
                </a:tc>
                <a:extLst>
                  <a:ext uri="{0D108BD9-81ED-4DB2-BD59-A6C34878D82A}">
                    <a16:rowId xmlns:a16="http://schemas.microsoft.com/office/drawing/2014/main" val="3655444873"/>
                  </a:ext>
                </a:extLst>
              </a:tr>
            </a:tbl>
          </a:graphicData>
        </a:graphic>
      </p:graphicFrame>
      <p:pic>
        <p:nvPicPr>
          <p:cNvPr id="10" name="Picture 9" descr="HM Courts &amp; Tribunals Service logo" title="HMCTS"/>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78299" y="482779"/>
            <a:ext cx="1746000" cy="808046"/>
          </a:xfrm>
          <a:prstGeom prst="rect">
            <a:avLst/>
          </a:prstGeom>
        </p:spPr>
      </p:pic>
      <p:pic>
        <p:nvPicPr>
          <p:cNvPr id="15" name="Picture 14"/>
          <p:cNvPicPr>
            <a:picLocks noChangeAspect="1"/>
          </p:cNvPicPr>
          <p:nvPr/>
        </p:nvPicPr>
        <p:blipFill rotWithShape="1">
          <a:blip r:embed="rId4" cstate="hqprint">
            <a:extLst>
              <a:ext uri="{28A0092B-C50C-407E-A947-70E740481C1C}">
                <a14:useLocalDpi xmlns:a14="http://schemas.microsoft.com/office/drawing/2010/main" val="0"/>
              </a:ext>
            </a:extLst>
          </a:blip>
          <a:srcRect l="32385" t="26384" r="31693" b="8652"/>
          <a:stretch/>
        </p:blipFill>
        <p:spPr>
          <a:xfrm>
            <a:off x="10490956" y="615299"/>
            <a:ext cx="1034384" cy="1052773"/>
          </a:xfrm>
          <a:prstGeom prst="rect">
            <a:avLst/>
          </a:prstGeom>
        </p:spPr>
      </p:pic>
      <p:sp>
        <p:nvSpPr>
          <p:cNvPr id="13" name="Rectangle 12"/>
          <p:cNvSpPr/>
          <p:nvPr/>
        </p:nvSpPr>
        <p:spPr>
          <a:xfrm>
            <a:off x="678298" y="5978635"/>
            <a:ext cx="10847041" cy="748464"/>
          </a:xfrm>
          <a:prstGeom prst="rect">
            <a:avLst/>
          </a:prstGeom>
          <a:solidFill>
            <a:schemeClr val="tx2">
              <a:lumMod val="20000"/>
              <a:lumOff val="80000"/>
            </a:schemeClr>
          </a:solidFill>
          <a:ln w="3175">
            <a:noFill/>
            <a:prstDash val="solid"/>
          </a:ln>
        </p:spPr>
        <p:style>
          <a:lnRef idx="2">
            <a:schemeClr val="accent1">
              <a:shade val="50000"/>
            </a:schemeClr>
          </a:lnRef>
          <a:fillRef idx="1">
            <a:schemeClr val="accent1"/>
          </a:fillRef>
          <a:effectRef idx="0">
            <a:schemeClr val="accent1"/>
          </a:effectRef>
          <a:fontRef idx="minor">
            <a:schemeClr val="lt1"/>
          </a:fontRef>
        </p:style>
        <p:txBody>
          <a:bodyPr rIns="1692000" rtlCol="0" anchor="ctr"/>
          <a:lstStyle/>
          <a:p>
            <a:pPr algn="just"/>
            <a:r>
              <a:rPr lang="en-GB" sz="1100" b="1" dirty="0">
                <a:solidFill>
                  <a:schemeClr val="tx1"/>
                </a:solidFill>
                <a:latin typeface="Arial" panose="020B0604020202020204" pitchFamily="34" charset="0"/>
                <a:cs typeface="Arial" panose="020B0604020202020204" pitchFamily="34" charset="0"/>
              </a:rPr>
              <a:t>Our inclusivity commitment</a:t>
            </a:r>
            <a:r>
              <a:rPr lang="en-GB" sz="1100" dirty="0">
                <a:solidFill>
                  <a:schemeClr val="tx1"/>
                </a:solidFill>
                <a:latin typeface="Arial" panose="020B0604020202020204" pitchFamily="34" charset="0"/>
                <a:cs typeface="Arial" panose="020B0604020202020204" pitchFamily="34" charset="0"/>
              </a:rPr>
              <a:t>: We aim to create an inclusive organisation in which employees from all backgrounds can give their best, are treated fairly and are valued for their contribution. The Civil Service aims to be the UK’s most inclusive employer. HMCTS is proud to offer the guarantee interview scheme (GIS) for candidates with disabilities who meet the minimum selection criteria in support of this aim.</a:t>
            </a:r>
          </a:p>
        </p:txBody>
      </p:sp>
      <p:sp>
        <p:nvSpPr>
          <p:cNvPr id="20" name="Rectangle 19"/>
          <p:cNvSpPr/>
          <p:nvPr/>
        </p:nvSpPr>
        <p:spPr>
          <a:xfrm>
            <a:off x="678298" y="1417376"/>
            <a:ext cx="4127500" cy="364510"/>
          </a:xfrm>
          <a:prstGeom prst="rect">
            <a:avLst/>
          </a:prstGeom>
          <a:noFill/>
          <a:ln w="3175">
            <a:no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GB" sz="1200" dirty="0">
                <a:solidFill>
                  <a:srgbClr val="000000"/>
                </a:solidFill>
                <a:latin typeface="Arial" panose="020B0604020202020204" pitchFamily="34" charset="0"/>
                <a:cs typeface="Arial" panose="020B0604020202020204" pitchFamily="34" charset="0"/>
              </a:rPr>
              <a:t>Job Title: Process Analyst </a:t>
            </a:r>
            <a:endParaRPr kumimoji="0" lang="en-GB" sz="1200" b="0" i="0" u="none" strike="noStrike" kern="1200" cap="none" spc="0" normalizeH="0" baseline="0" noProof="0" dirty="0">
              <a:ln>
                <a:noFill/>
              </a:ln>
              <a:solidFill>
                <a:srgbClr val="000000"/>
              </a:solidFill>
              <a:effectLst/>
              <a:uLnTx/>
              <a:uFillTx/>
              <a:latin typeface="Arial" panose="020B0604020202020204" pitchFamily="34" charset="0"/>
              <a:cs typeface="Arial" panose="020B0604020202020204" pitchFamily="34" charset="0"/>
            </a:endParaRPr>
          </a:p>
        </p:txBody>
      </p:sp>
      <p:sp>
        <p:nvSpPr>
          <p:cNvPr id="21" name="Rectangle 20"/>
          <p:cNvSpPr/>
          <p:nvPr/>
        </p:nvSpPr>
        <p:spPr>
          <a:xfrm>
            <a:off x="698500" y="1847225"/>
            <a:ext cx="10826840" cy="1366819"/>
          </a:xfrm>
          <a:prstGeom prst="rect">
            <a:avLst/>
          </a:prstGeom>
          <a:noFill/>
          <a:ln w="3175">
            <a:solidFill>
              <a:schemeClr val="accent6">
                <a:lumMod val="2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defRPr/>
            </a:pPr>
            <a:r>
              <a:rPr lang="en-GB" sz="1100" b="1" dirty="0">
                <a:solidFill>
                  <a:schemeClr val="tx1"/>
                </a:solidFill>
                <a:latin typeface="Arial" panose="020B0604020202020204" pitchFamily="34" charset="0"/>
                <a:cs typeface="Arial" panose="020B0604020202020204" pitchFamily="34" charset="0"/>
              </a:rPr>
              <a:t>Role Purpose :</a:t>
            </a:r>
            <a:endParaRPr lang="en-GB" sz="1100" dirty="0">
              <a:solidFill>
                <a:schemeClr val="tx1"/>
              </a:solidFill>
              <a:latin typeface="Arial" panose="020B0604020202020204" pitchFamily="34" charset="0"/>
              <a:cs typeface="Arial" panose="020B0604020202020204" pitchFamily="34" charset="0"/>
            </a:endParaRPr>
          </a:p>
          <a:p>
            <a:pPr>
              <a:lnSpc>
                <a:spcPct val="107000"/>
              </a:lnSpc>
              <a:spcAft>
                <a:spcPts val="0"/>
              </a:spcAft>
            </a:pPr>
            <a:r>
              <a:rPr lang="en-GB" sz="1100" b="0" dirty="0">
                <a:solidFill>
                  <a:schemeClr val="tx1"/>
                </a:solidFill>
                <a:effectLst/>
                <a:latin typeface="Arial" panose="020B0604020202020204" pitchFamily="34" charset="0"/>
                <a:ea typeface="Calibri" panose="020F0502020204030204" pitchFamily="34" charset="0"/>
                <a:cs typeface="Arial" panose="020B0604020202020204" pitchFamily="34" charset="0"/>
              </a:rPr>
              <a:t>This role, reporting to the Change and Continuous Improvement Manager, is responsible for providing the HMCTS process expertise to the analysis and implementation of business change for CTSC. They will work closely with Business Analysts to understand the impact of changes and will focus on the process-based solutions needed by CTSC to deliver an accessible and inclusive service to CTSCs diverse users.</a:t>
            </a:r>
          </a:p>
        </p:txBody>
      </p:sp>
      <p:graphicFrame>
        <p:nvGraphicFramePr>
          <p:cNvPr id="22" name="Table 21"/>
          <p:cNvGraphicFramePr>
            <a:graphicFrameLocks noGrp="1"/>
          </p:cNvGraphicFramePr>
          <p:nvPr>
            <p:extLst>
              <p:ext uri="{D42A27DB-BD31-4B8C-83A1-F6EECF244321}">
                <p14:modId xmlns:p14="http://schemas.microsoft.com/office/powerpoint/2010/main" val="1415146990"/>
              </p:ext>
            </p:extLst>
          </p:nvPr>
        </p:nvGraphicFramePr>
        <p:xfrm>
          <a:off x="7997588" y="3354363"/>
          <a:ext cx="3527751" cy="2542663"/>
        </p:xfrm>
        <a:graphic>
          <a:graphicData uri="http://schemas.openxmlformats.org/drawingml/2006/table">
            <a:tbl>
              <a:tblPr firstRow="1" bandRow="1">
                <a:tableStyleId>{5A111915-BE36-4E01-A7E5-04B1672EAD32}</a:tableStyleId>
              </a:tblPr>
              <a:tblGrid>
                <a:gridCol w="1826092">
                  <a:extLst>
                    <a:ext uri="{9D8B030D-6E8A-4147-A177-3AD203B41FA5}">
                      <a16:colId xmlns:a16="http://schemas.microsoft.com/office/drawing/2014/main" val="28003726"/>
                    </a:ext>
                  </a:extLst>
                </a:gridCol>
                <a:gridCol w="1701659">
                  <a:extLst>
                    <a:ext uri="{9D8B030D-6E8A-4147-A177-3AD203B41FA5}">
                      <a16:colId xmlns:a16="http://schemas.microsoft.com/office/drawing/2014/main" val="3209154835"/>
                    </a:ext>
                  </a:extLst>
                </a:gridCol>
              </a:tblGrid>
              <a:tr h="250779">
                <a:tc gridSpan="2">
                  <a:txBody>
                    <a:bodyPr/>
                    <a:lstStyle/>
                    <a:p>
                      <a:r>
                        <a:rPr lang="en-GB" sz="1000" dirty="0">
                          <a:solidFill>
                            <a:schemeClr val="tx1"/>
                          </a:solidFill>
                        </a:rPr>
                        <a:t>Role</a:t>
                      </a:r>
                      <a:r>
                        <a:rPr lang="en-GB" sz="1000" dirty="0"/>
                        <a:t> </a:t>
                      </a:r>
                      <a:r>
                        <a:rPr lang="en-GB" sz="1000" dirty="0">
                          <a:solidFill>
                            <a:schemeClr val="tx1"/>
                          </a:solidFill>
                        </a:rPr>
                        <a:t>Specific Details</a:t>
                      </a:r>
                      <a:endParaRPr lang="en-GB" sz="1000" dirty="0">
                        <a:solidFill>
                          <a:schemeClr val="tx1"/>
                        </a:solidFill>
                        <a:latin typeface="Arial" panose="020B0604020202020204" pitchFamily="34" charset="0"/>
                        <a:cs typeface="Arial" panose="020B0604020202020204" pitchFamily="34" charset="0"/>
                      </a:endParaRPr>
                    </a:p>
                  </a:txBody>
                  <a:tcPr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lang="en-GB" sz="1100" dirty="0">
                        <a:solidFill>
                          <a:schemeClr val="bg2"/>
                        </a:solidFill>
                      </a:endParaRPr>
                    </a:p>
                  </a:txBody>
                  <a:tcP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3776330164"/>
                  </a:ext>
                </a:extLst>
              </a:tr>
              <a:tr h="266452">
                <a:tc>
                  <a:txBody>
                    <a:bodyPr/>
                    <a:lstStyle/>
                    <a:p>
                      <a:r>
                        <a:rPr lang="en-GB" sz="1100" dirty="0"/>
                        <a:t>Business Area</a:t>
                      </a:r>
                    </a:p>
                  </a:txBody>
                  <a:tcPr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r>
                        <a:rPr lang="en-GB" sz="1100" dirty="0"/>
                        <a:t>Strategy &amp; Improvement</a:t>
                      </a:r>
                    </a:p>
                  </a:txBody>
                  <a:tcPr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extLst>
                  <a:ext uri="{0D108BD9-81ED-4DB2-BD59-A6C34878D82A}">
                    <a16:rowId xmlns:a16="http://schemas.microsoft.com/office/drawing/2014/main" val="867708525"/>
                  </a:ext>
                </a:extLst>
              </a:tr>
              <a:tr h="266452">
                <a:tc>
                  <a:txBody>
                    <a:bodyPr/>
                    <a:lstStyle/>
                    <a:p>
                      <a:r>
                        <a:rPr lang="en-GB" sz="1100" dirty="0">
                          <a:solidFill>
                            <a:schemeClr val="tx1"/>
                          </a:solidFill>
                        </a:rPr>
                        <a:t>Working Pattern </a:t>
                      </a:r>
                    </a:p>
                  </a:txBody>
                  <a:tcPr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a:t>Full Time (Part Time/Job Share to be considered)</a:t>
                      </a:r>
                    </a:p>
                  </a:txBody>
                  <a:tcPr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extLst>
                  <a:ext uri="{0D108BD9-81ED-4DB2-BD59-A6C34878D82A}">
                    <a16:rowId xmlns:a16="http://schemas.microsoft.com/office/drawing/2014/main" val="3151325636"/>
                  </a:ext>
                </a:extLst>
              </a:tr>
              <a:tr h="266452">
                <a:tc>
                  <a:txBody>
                    <a:bodyPr/>
                    <a:lstStyle/>
                    <a:p>
                      <a:r>
                        <a:rPr lang="en-GB" sz="1100" dirty="0"/>
                        <a:t>Start Date</a:t>
                      </a:r>
                    </a:p>
                  </a:txBody>
                  <a:tcPr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r>
                        <a:rPr lang="en-GB" sz="1100" dirty="0"/>
                        <a:t>ASAP</a:t>
                      </a:r>
                    </a:p>
                  </a:txBody>
                  <a:tcPr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extLst>
                  <a:ext uri="{0D108BD9-81ED-4DB2-BD59-A6C34878D82A}">
                    <a16:rowId xmlns:a16="http://schemas.microsoft.com/office/drawing/2014/main" val="3667390674"/>
                  </a:ext>
                </a:extLst>
              </a:tr>
              <a:tr h="266452">
                <a:tc>
                  <a:txBody>
                    <a:bodyPr/>
                    <a:lstStyle/>
                    <a:p>
                      <a:r>
                        <a:rPr lang="en-GB" sz="1100" dirty="0"/>
                        <a:t>Location (Region,</a:t>
                      </a:r>
                      <a:r>
                        <a:rPr lang="en-GB" sz="1100" baseline="0" dirty="0"/>
                        <a:t> City</a:t>
                      </a:r>
                      <a:r>
                        <a:rPr lang="en-GB" sz="1100" dirty="0"/>
                        <a:t>)</a:t>
                      </a:r>
                    </a:p>
                  </a:txBody>
                  <a:tcPr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r>
                        <a:rPr lang="en-GB" sz="1100" dirty="0"/>
                        <a:t>Stoke / Birmingham</a:t>
                      </a:r>
                    </a:p>
                  </a:txBody>
                  <a:tcPr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extLst>
                  <a:ext uri="{0D108BD9-81ED-4DB2-BD59-A6C34878D82A}">
                    <a16:rowId xmlns:a16="http://schemas.microsoft.com/office/drawing/2014/main" val="2510614546"/>
                  </a:ext>
                </a:extLst>
              </a:tr>
              <a:tr h="266452">
                <a:tc>
                  <a:txBody>
                    <a:bodyPr/>
                    <a:lstStyle/>
                    <a:p>
                      <a:r>
                        <a:rPr lang="en-GB" sz="1100" dirty="0"/>
                        <a:t>Grade</a:t>
                      </a:r>
                    </a:p>
                  </a:txBody>
                  <a:tcPr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r>
                        <a:rPr lang="en-GB" sz="1100" dirty="0"/>
                        <a:t>D</a:t>
                      </a:r>
                    </a:p>
                  </a:txBody>
                  <a:tcPr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extLst>
                  <a:ext uri="{0D108BD9-81ED-4DB2-BD59-A6C34878D82A}">
                    <a16:rowId xmlns:a16="http://schemas.microsoft.com/office/drawing/2014/main" val="2151128604"/>
                  </a:ext>
                </a:extLst>
              </a:tr>
              <a:tr h="266452">
                <a:tc>
                  <a:txBody>
                    <a:bodyPr/>
                    <a:lstStyle/>
                    <a:p>
                      <a:r>
                        <a:rPr lang="en-GB" sz="1100" dirty="0"/>
                        <a:t>Organisation</a:t>
                      </a:r>
                      <a:r>
                        <a:rPr lang="en-GB" sz="1100" baseline="0" dirty="0"/>
                        <a:t> Grade for MOJ</a:t>
                      </a:r>
                      <a:endParaRPr lang="en-GB" sz="1100" dirty="0"/>
                    </a:p>
                  </a:txBody>
                  <a:tcPr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r>
                        <a:rPr lang="en-GB" sz="1100" dirty="0"/>
                        <a:t>EO</a:t>
                      </a:r>
                    </a:p>
                  </a:txBody>
                  <a:tcPr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extLst>
                  <a:ext uri="{0D108BD9-81ED-4DB2-BD59-A6C34878D82A}">
                    <a16:rowId xmlns:a16="http://schemas.microsoft.com/office/drawing/2014/main" val="548573779"/>
                  </a:ext>
                </a:extLst>
              </a:tr>
              <a:tr h="266452">
                <a:tc>
                  <a:txBody>
                    <a:bodyPr/>
                    <a:lstStyle/>
                    <a:p>
                      <a:r>
                        <a:rPr lang="en-GB" sz="1100" dirty="0"/>
                        <a:t>Salary (Starting) </a:t>
                      </a:r>
                    </a:p>
                  </a:txBody>
                  <a:tcPr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r>
                        <a:rPr lang="en-GB" sz="1100" dirty="0"/>
                        <a:t>£20,755 / £22,124</a:t>
                      </a:r>
                    </a:p>
                  </a:txBody>
                  <a:tcPr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extLst>
                  <a:ext uri="{0D108BD9-81ED-4DB2-BD59-A6C34878D82A}">
                    <a16:rowId xmlns:a16="http://schemas.microsoft.com/office/drawing/2014/main" val="3084528982"/>
                  </a:ext>
                </a:extLst>
              </a:tr>
              <a:tr h="266452">
                <a:tc>
                  <a:txBody>
                    <a:bodyPr/>
                    <a:lstStyle/>
                    <a:p>
                      <a:r>
                        <a:rPr lang="en-GB" sz="1100" dirty="0"/>
                        <a:t>Role Type</a:t>
                      </a:r>
                    </a:p>
                  </a:txBody>
                  <a:tcPr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r>
                        <a:rPr lang="en-GB" sz="1100" dirty="0"/>
                        <a:t>Customer Services</a:t>
                      </a:r>
                    </a:p>
                  </a:txBody>
                  <a:tcPr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extLst>
                  <a:ext uri="{0D108BD9-81ED-4DB2-BD59-A6C34878D82A}">
                    <a16:rowId xmlns:a16="http://schemas.microsoft.com/office/drawing/2014/main" val="3021611448"/>
                  </a:ext>
                </a:extLst>
              </a:tr>
            </a:tbl>
          </a:graphicData>
        </a:graphic>
      </p:graphicFrame>
      <p:pic>
        <p:nvPicPr>
          <p:cNvPr id="1026" name="Picture 2" descr="Image result for Disability confident employer logo."/>
          <p:cNvPicPr>
            <a:picLocks noChangeAspect="1" noChangeArrowheads="1"/>
          </p:cNvPicPr>
          <p:nvPr/>
        </p:nvPicPr>
        <p:blipFill rotWithShape="1">
          <a:blip r:embed="rId5" cstate="hqprint">
            <a:extLst>
              <a:ext uri="{28A0092B-C50C-407E-A947-70E740481C1C}">
                <a14:useLocalDpi xmlns:a14="http://schemas.microsoft.com/office/drawing/2010/main" val="0"/>
              </a:ext>
            </a:extLst>
          </a:blip>
          <a:srcRect l="8726" t="13213" r="8286" b="10514"/>
          <a:stretch/>
        </p:blipFill>
        <p:spPr bwMode="auto">
          <a:xfrm>
            <a:off x="10024533" y="5977445"/>
            <a:ext cx="1380068" cy="714306"/>
          </a:xfrm>
          <a:prstGeom prst="rect">
            <a:avLst/>
          </a:prstGeom>
          <a:noFill/>
          <a:extLst>
            <a:ext uri="{909E8E84-426E-40DD-AFC4-6F175D3DCCD1}">
              <a14:hiddenFill xmlns:a14="http://schemas.microsoft.com/office/drawing/2010/main">
                <a:solidFill>
                  <a:srgbClr val="FFFFFF"/>
                </a:solidFill>
              </a14:hiddenFill>
            </a:ext>
          </a:extLst>
        </p:spPr>
      </p:pic>
      <p:sp>
        <p:nvSpPr>
          <p:cNvPr id="16" name="Rectangle 15">
            <a:extLst>
              <a:ext uri="{FF2B5EF4-FFF2-40B4-BE49-F238E27FC236}">
                <a16:creationId xmlns:a16="http://schemas.microsoft.com/office/drawing/2014/main" id="{613B708B-ECA6-4905-8A65-C2DC9F39436E}"/>
              </a:ext>
            </a:extLst>
          </p:cNvPr>
          <p:cNvSpPr/>
          <p:nvPr/>
        </p:nvSpPr>
        <p:spPr>
          <a:xfrm>
            <a:off x="698500" y="3218351"/>
            <a:ext cx="7178350" cy="2785404"/>
          </a:xfrm>
          <a:prstGeom prst="rect">
            <a:avLst/>
          </a:prstGeom>
          <a:noFill/>
          <a:ln w="3175">
            <a:no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just">
              <a:lnSpc>
                <a:spcPct val="150000"/>
              </a:lnSpc>
            </a:pPr>
            <a:r>
              <a:rPr lang="en-GB" sz="1100" dirty="0">
                <a:solidFill>
                  <a:schemeClr val="tx1"/>
                </a:solidFill>
                <a:latin typeface="Arial" panose="020B0604020202020204" pitchFamily="34" charset="0"/>
                <a:cs typeface="Arial" panose="020B0604020202020204" pitchFamily="34" charset="0"/>
              </a:rPr>
              <a:t>HMCTS is responsible for the administration of courts and tribunals across England and Wales and non-devolved tribunals in Scotland and Northern Ireland for supporting an independent judiciary to administer and improve access to justice. The organisation has a strong emphasis on delivery and a strong customer-focus, with evidence-led performance management key to its operations. HMCTS is embarking on a period of significant change which will see the organisation transform over the next 5 years to deliver a world class justice system. </a:t>
            </a:r>
            <a:r>
              <a:rPr lang="en-GB" sz="1100" dirty="0">
                <a:solidFill>
                  <a:srgbClr val="000000"/>
                </a:solidFill>
                <a:latin typeface="Arial" panose="020B0604020202020204" pitchFamily="34" charset="0"/>
                <a:cs typeface="Arial" panose="020B0604020202020204" pitchFamily="34" charset="0"/>
              </a:rPr>
              <a:t>Our </a:t>
            </a:r>
            <a:r>
              <a:rPr lang="en-GB" sz="1100" dirty="0">
                <a:solidFill>
                  <a:schemeClr val="tx1"/>
                </a:solidFill>
                <a:latin typeface="Arial" panose="020B0604020202020204" pitchFamily="34" charset="0"/>
                <a:cs typeface="Arial" panose="020B0604020202020204" pitchFamily="34" charset="0"/>
              </a:rPr>
              <a:t>vision is to have an efficient and effective courts and tribunals system which enables the rule of law to be upheld, and provides access to justice for all. Our Courts and Tribunal Service Centres (CTSCs) will provide the first point of access for all users of courts and tribunals, ensuring that all cases are dealt with efficiently and effectively, providing a quality service and an outstanding user experience. They will be places where user queries are dealt with fully, cases are progressed in a timely manner and will ultimately provide the administrative backbone of the courts and tribunals system. </a:t>
            </a:r>
            <a:endParaRPr lang="en-GB" sz="1100" dirty="0">
              <a:solidFill>
                <a:srgbClr val="0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496660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ontent Placeholder 6"/>
          <p:cNvGraphicFramePr>
            <a:graphicFrameLocks/>
          </p:cNvGraphicFramePr>
          <p:nvPr>
            <p:extLst>
              <p:ext uri="{D42A27DB-BD31-4B8C-83A1-F6EECF244321}">
                <p14:modId xmlns:p14="http://schemas.microsoft.com/office/powerpoint/2010/main" val="398423852"/>
              </p:ext>
            </p:extLst>
          </p:nvPr>
        </p:nvGraphicFramePr>
        <p:xfrm>
          <a:off x="236574" y="243565"/>
          <a:ext cx="11753125" cy="5189640"/>
        </p:xfrm>
        <a:graphic>
          <a:graphicData uri="http://schemas.openxmlformats.org/drawingml/2006/table">
            <a:tbl>
              <a:tblPr firstRow="1" firstCol="1" bandRow="1">
                <a:tableStyleId>{BC89EF96-8CEA-46FF-86C4-4CE0E7609802}</a:tableStyleId>
              </a:tblPr>
              <a:tblGrid>
                <a:gridCol w="1903651">
                  <a:extLst>
                    <a:ext uri="{9D8B030D-6E8A-4147-A177-3AD203B41FA5}">
                      <a16:colId xmlns:a16="http://schemas.microsoft.com/office/drawing/2014/main" val="20000"/>
                    </a:ext>
                  </a:extLst>
                </a:gridCol>
                <a:gridCol w="3860800">
                  <a:extLst>
                    <a:ext uri="{9D8B030D-6E8A-4147-A177-3AD203B41FA5}">
                      <a16:colId xmlns:a16="http://schemas.microsoft.com/office/drawing/2014/main" val="1692503643"/>
                    </a:ext>
                  </a:extLst>
                </a:gridCol>
                <a:gridCol w="1346200">
                  <a:extLst>
                    <a:ext uri="{9D8B030D-6E8A-4147-A177-3AD203B41FA5}">
                      <a16:colId xmlns:a16="http://schemas.microsoft.com/office/drawing/2014/main" val="663183951"/>
                    </a:ext>
                  </a:extLst>
                </a:gridCol>
                <a:gridCol w="1648137">
                  <a:extLst>
                    <a:ext uri="{9D8B030D-6E8A-4147-A177-3AD203B41FA5}">
                      <a16:colId xmlns:a16="http://schemas.microsoft.com/office/drawing/2014/main" val="20003"/>
                    </a:ext>
                  </a:extLst>
                </a:gridCol>
                <a:gridCol w="720413">
                  <a:extLst>
                    <a:ext uri="{9D8B030D-6E8A-4147-A177-3AD203B41FA5}">
                      <a16:colId xmlns:a16="http://schemas.microsoft.com/office/drawing/2014/main" val="459187335"/>
                    </a:ext>
                  </a:extLst>
                </a:gridCol>
                <a:gridCol w="2273924">
                  <a:extLst>
                    <a:ext uri="{9D8B030D-6E8A-4147-A177-3AD203B41FA5}">
                      <a16:colId xmlns:a16="http://schemas.microsoft.com/office/drawing/2014/main" val="3392482101"/>
                    </a:ext>
                  </a:extLst>
                </a:gridCol>
              </a:tblGrid>
              <a:tr h="177800">
                <a:tc gridSpan="6">
                  <a:txBody>
                    <a:bodyPr/>
                    <a:lstStyle/>
                    <a:p>
                      <a:pPr>
                        <a:lnSpc>
                          <a:spcPct val="107000"/>
                        </a:lnSpc>
                        <a:spcAft>
                          <a:spcPts val="0"/>
                        </a:spcAft>
                      </a:pPr>
                      <a:r>
                        <a:rPr lang="en-GB" sz="2400" dirty="0">
                          <a:solidFill>
                            <a:schemeClr val="accent5"/>
                          </a:solidFill>
                          <a:effectLst/>
                          <a:latin typeface="Arial" panose="020B0604020202020204" pitchFamily="34" charset="0"/>
                          <a:ea typeface="Calibri" panose="020F0502020204030204" pitchFamily="34" charset="0"/>
                          <a:cs typeface="Arial" panose="020B0604020202020204" pitchFamily="34" charset="0"/>
                        </a:rPr>
                        <a:t>Process Analyst</a:t>
                      </a:r>
                      <a:endParaRPr lang="en-GB" sz="2400" dirty="0">
                        <a:solidFill>
                          <a:srgbClr val="FF0000"/>
                        </a:solidFill>
                        <a:effectLst/>
                        <a:latin typeface="Arial" panose="020B0604020202020204" pitchFamily="34" charset="0"/>
                        <a:ea typeface="Calibri" panose="020F0502020204030204" pitchFamily="34" charset="0"/>
                        <a:cs typeface="Arial" panose="020B0604020202020204" pitchFamily="34" charset="0"/>
                      </a:endParaRPr>
                    </a:p>
                  </a:txBody>
                  <a:tcPr marL="29009" marR="29009" marT="0" marB="0" anchor="ctr"/>
                </a:tc>
                <a:tc hMerge="1">
                  <a:txBody>
                    <a:bodyPr/>
                    <a:lstStyle/>
                    <a:p>
                      <a:pPr algn="just">
                        <a:lnSpc>
                          <a:spcPct val="107000"/>
                        </a:lnSpc>
                        <a:spcAft>
                          <a:spcPts val="0"/>
                        </a:spcAft>
                      </a:pPr>
                      <a:endParaRPr lang="en-GB" sz="1200" b="0" dirty="0">
                        <a:effectLst/>
                        <a:latin typeface="Arial" panose="020B0604020202020204" pitchFamily="34" charset="0"/>
                        <a:ea typeface="Calibri" panose="020F0502020204030204" pitchFamily="34" charset="0"/>
                        <a:cs typeface="Arial" panose="020B0604020202020204" pitchFamily="34" charset="0"/>
                      </a:endParaRPr>
                    </a:p>
                  </a:txBody>
                  <a:tcPr marL="29009" marR="29009" marT="0" marB="0" anchor="ct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sz="1000" dirty="0">
                        <a:latin typeface="Arial" panose="020B0604020202020204" pitchFamily="34" charset="0"/>
                        <a:cs typeface="Arial" panose="020B0604020202020204" pitchFamily="34" charset="0"/>
                      </a:endParaRPr>
                    </a:p>
                  </a:txBody>
                  <a:tcPr marL="29009" marR="29009" marT="0" marB="0" anchor="ctr">
                    <a:noFill/>
                  </a:tcPr>
                </a:tc>
                <a:extLst>
                  <a:ext uri="{0D108BD9-81ED-4DB2-BD59-A6C34878D82A}">
                    <a16:rowId xmlns:a16="http://schemas.microsoft.com/office/drawing/2014/main" val="182373076"/>
                  </a:ext>
                </a:extLst>
              </a:tr>
              <a:tr h="177800">
                <a:tc>
                  <a:txBody>
                    <a:bodyPr/>
                    <a:lstStyle/>
                    <a:p>
                      <a:pPr>
                        <a:lnSpc>
                          <a:spcPct val="107000"/>
                        </a:lnSpc>
                        <a:spcAft>
                          <a:spcPts val="0"/>
                        </a:spcAft>
                      </a:pPr>
                      <a:r>
                        <a:rPr lang="en-GB" sz="800" dirty="0">
                          <a:effectLst/>
                          <a:latin typeface="Arial" panose="020B0604020202020204" pitchFamily="34" charset="0"/>
                          <a:ea typeface="Calibri" panose="020F0502020204030204" pitchFamily="34" charset="0"/>
                          <a:cs typeface="Arial" panose="020B0604020202020204" pitchFamily="34" charset="0"/>
                        </a:rPr>
                        <a:t>Job Family</a:t>
                      </a:r>
                    </a:p>
                  </a:txBody>
                  <a:tcPr marL="29009" marR="29009" marT="0" marB="0" anchor="ctr"/>
                </a:tc>
                <a:tc gridSpan="4">
                  <a:txBody>
                    <a:bodyPr/>
                    <a:lstStyle/>
                    <a:p>
                      <a:pPr algn="just">
                        <a:lnSpc>
                          <a:spcPct val="107000"/>
                        </a:lnSpc>
                        <a:spcAft>
                          <a:spcPts val="0"/>
                        </a:spcAft>
                      </a:pPr>
                      <a:r>
                        <a:rPr lang="en-GB" sz="800" b="0" dirty="0">
                          <a:effectLst/>
                          <a:latin typeface="Arial" panose="020B0604020202020204" pitchFamily="34" charset="0"/>
                          <a:ea typeface="Calibri" panose="020F0502020204030204" pitchFamily="34" charset="0"/>
                          <a:cs typeface="Arial" panose="020B0604020202020204" pitchFamily="34" charset="0"/>
                        </a:rPr>
                        <a:t>Customer Service</a:t>
                      </a:r>
                    </a:p>
                  </a:txBody>
                  <a:tcPr marL="29009" marR="29009" marT="0" marB="0" anchor="ctr"/>
                </a:tc>
                <a:tc hMerge="1">
                  <a:txBody>
                    <a:bodyPr/>
                    <a:lstStyle/>
                    <a:p>
                      <a:endParaRPr lang="en-GB"/>
                    </a:p>
                  </a:txBody>
                  <a:tcPr/>
                </a:tc>
                <a:tc hMerge="1">
                  <a:txBody>
                    <a:bodyPr/>
                    <a:lstStyle/>
                    <a:p>
                      <a:endParaRPr lang="en-GB"/>
                    </a:p>
                  </a:txBody>
                  <a:tcPr/>
                </a:tc>
                <a:tc hMerge="1">
                  <a:txBody>
                    <a:bodyPr/>
                    <a:lstStyle/>
                    <a:p>
                      <a:endParaRPr lang="en-GB"/>
                    </a:p>
                  </a:txBody>
                  <a:tcPr/>
                </a:tc>
                <a:tc>
                  <a:txBody>
                    <a:bodyPr/>
                    <a:lstStyle/>
                    <a:p>
                      <a:r>
                        <a:rPr lang="en-GB" sz="800" dirty="0">
                          <a:latin typeface="Arial" panose="020B0604020202020204" pitchFamily="34" charset="0"/>
                          <a:cs typeface="Arial" panose="020B0604020202020204" pitchFamily="34" charset="0"/>
                        </a:rPr>
                        <a:t>Reference number</a:t>
                      </a:r>
                    </a:p>
                  </a:txBody>
                  <a:tcPr marL="29009" marR="29009" marT="0" marB="0" anchor="ctr">
                    <a:noFill/>
                  </a:tcPr>
                </a:tc>
                <a:extLst>
                  <a:ext uri="{0D108BD9-81ED-4DB2-BD59-A6C34878D82A}">
                    <a16:rowId xmlns:a16="http://schemas.microsoft.com/office/drawing/2014/main" val="2421985927"/>
                  </a:ext>
                </a:extLst>
              </a:tr>
              <a:tr h="177800">
                <a:tc>
                  <a:txBody>
                    <a:bodyPr/>
                    <a:lstStyle/>
                    <a:p>
                      <a:pPr>
                        <a:lnSpc>
                          <a:spcPct val="107000"/>
                        </a:lnSpc>
                        <a:spcAft>
                          <a:spcPts val="0"/>
                        </a:spcAft>
                      </a:pPr>
                      <a:r>
                        <a:rPr lang="en-GB" sz="800" dirty="0">
                          <a:effectLst/>
                          <a:latin typeface="Arial" panose="020B0604020202020204" pitchFamily="34" charset="0"/>
                          <a:cs typeface="Arial" panose="020B0604020202020204" pitchFamily="34" charset="0"/>
                        </a:rPr>
                        <a:t>Job Sub-Family/Group</a:t>
                      </a:r>
                      <a:r>
                        <a:rPr lang="en-GB" sz="800" baseline="0" dirty="0">
                          <a:effectLst/>
                          <a:latin typeface="Arial" panose="020B0604020202020204" pitchFamily="34" charset="0"/>
                          <a:cs typeface="Arial" panose="020B0604020202020204" pitchFamily="34" charset="0"/>
                        </a:rPr>
                        <a:t>  </a:t>
                      </a:r>
                      <a:endParaRPr lang="en-GB" sz="800" dirty="0">
                        <a:effectLst/>
                        <a:latin typeface="Arial" panose="020B0604020202020204" pitchFamily="34" charset="0"/>
                        <a:ea typeface="Calibri" panose="020F0502020204030204" pitchFamily="34" charset="0"/>
                        <a:cs typeface="Arial" panose="020B0604020202020204" pitchFamily="34" charset="0"/>
                      </a:endParaRPr>
                    </a:p>
                  </a:txBody>
                  <a:tcPr marL="29009" marR="29009" marT="0" marB="0" anchor="ctr"/>
                </a:tc>
                <a:tc gridSpan="4">
                  <a:txBody>
                    <a:bodyPr/>
                    <a:lstStyle/>
                    <a:p>
                      <a:pPr algn="just">
                        <a:lnSpc>
                          <a:spcPct val="107000"/>
                        </a:lnSpc>
                        <a:spcAft>
                          <a:spcPts val="0"/>
                        </a:spcAft>
                      </a:pPr>
                      <a:r>
                        <a:rPr lang="en-GB" sz="800" b="0" dirty="0">
                          <a:effectLst/>
                          <a:latin typeface="Arial" panose="020B0604020202020204" pitchFamily="34" charset="0"/>
                          <a:ea typeface="Calibri" panose="020F0502020204030204" pitchFamily="34" charset="0"/>
                          <a:cs typeface="Arial" panose="020B0604020202020204" pitchFamily="34" charset="0"/>
                        </a:rPr>
                        <a:t>Customer &amp; Process Improvement </a:t>
                      </a:r>
                    </a:p>
                  </a:txBody>
                  <a:tcPr marL="29009" marR="29009" marT="0" marB="0" anchor="ctr"/>
                </a:tc>
                <a:tc hMerge="1">
                  <a:txBody>
                    <a:bodyPr/>
                    <a:lstStyle/>
                    <a:p>
                      <a:pPr algn="just">
                        <a:lnSpc>
                          <a:spcPct val="107000"/>
                        </a:lnSpc>
                        <a:spcAft>
                          <a:spcPts val="0"/>
                        </a:spcAft>
                      </a:pPr>
                      <a:endParaRPr lang="en-GB" sz="800" b="0" dirty="0">
                        <a:effectLst/>
                        <a:latin typeface="Arial" panose="020B0604020202020204" pitchFamily="34" charset="0"/>
                        <a:ea typeface="Calibri" panose="020F0502020204030204" pitchFamily="34" charset="0"/>
                        <a:cs typeface="Arial" panose="020B0604020202020204" pitchFamily="34" charset="0"/>
                      </a:endParaRPr>
                    </a:p>
                  </a:txBody>
                  <a:tcPr marL="29009" marR="29009" marT="0" marB="0" anchor="ctr"/>
                </a:tc>
                <a:tc hMerge="1">
                  <a:txBody>
                    <a:bodyPr/>
                    <a:lstStyle/>
                    <a:p>
                      <a:endParaRPr lang="en-GB"/>
                    </a:p>
                  </a:txBody>
                  <a:tcPr/>
                </a:tc>
                <a:tc hMerge="1">
                  <a:txBody>
                    <a:bodyPr/>
                    <a:lstStyle/>
                    <a:p>
                      <a:endParaRPr lang="en-GB"/>
                    </a:p>
                  </a:txBody>
                  <a:tcPr/>
                </a:tc>
                <a:tc rowSpan="2">
                  <a:txBody>
                    <a:bodyPr/>
                    <a:lstStyle/>
                    <a:p>
                      <a:endParaRPr lang="en-GB" sz="800" dirty="0">
                        <a:latin typeface="Arial" panose="020B0604020202020204" pitchFamily="34" charset="0"/>
                        <a:cs typeface="Arial" panose="020B0604020202020204" pitchFamily="34" charset="0"/>
                      </a:endParaRPr>
                    </a:p>
                  </a:txBody>
                  <a:tcPr marL="29009" marR="29009" marT="0" marB="0" anchor="ctr">
                    <a:noFill/>
                  </a:tcPr>
                </a:tc>
                <a:extLst>
                  <a:ext uri="{0D108BD9-81ED-4DB2-BD59-A6C34878D82A}">
                    <a16:rowId xmlns:a16="http://schemas.microsoft.com/office/drawing/2014/main" val="10001"/>
                  </a:ext>
                </a:extLst>
              </a:tr>
              <a:tr h="263300">
                <a:tc>
                  <a:txBody>
                    <a:bodyPr/>
                    <a:lstStyle/>
                    <a:p>
                      <a:pPr>
                        <a:lnSpc>
                          <a:spcPct val="107000"/>
                        </a:lnSpc>
                        <a:spcAft>
                          <a:spcPts val="0"/>
                        </a:spcAft>
                      </a:pPr>
                      <a:r>
                        <a:rPr lang="en-GB" sz="800" dirty="0">
                          <a:effectLst/>
                          <a:latin typeface="Arial" panose="020B0604020202020204" pitchFamily="34" charset="0"/>
                          <a:cs typeface="Arial" panose="020B0604020202020204" pitchFamily="34" charset="0"/>
                        </a:rPr>
                        <a:t>Grade Level</a:t>
                      </a:r>
                      <a:endParaRPr lang="en-GB" sz="800" dirty="0">
                        <a:effectLst/>
                        <a:latin typeface="Arial" panose="020B0604020202020204" pitchFamily="34" charset="0"/>
                        <a:ea typeface="Calibri" panose="020F0502020204030204" pitchFamily="34" charset="0"/>
                        <a:cs typeface="Arial" panose="020B0604020202020204" pitchFamily="34" charset="0"/>
                      </a:endParaRPr>
                    </a:p>
                  </a:txBody>
                  <a:tcPr marL="29009" marR="29009" marT="0" marB="0" anchor="ctr"/>
                </a:tc>
                <a:tc gridSpan="4">
                  <a:txBody>
                    <a:bodyPr/>
                    <a:lstStyle/>
                    <a:p>
                      <a:pPr algn="just">
                        <a:lnSpc>
                          <a:spcPct val="107000"/>
                        </a:lnSpc>
                        <a:spcAft>
                          <a:spcPts val="0"/>
                        </a:spcAft>
                      </a:pPr>
                      <a:r>
                        <a:rPr lang="en-GB" sz="800" dirty="0">
                          <a:effectLst/>
                          <a:latin typeface="Arial" panose="020B0604020202020204" pitchFamily="34" charset="0"/>
                          <a:cs typeface="Arial" panose="020B0604020202020204" pitchFamily="34" charset="0"/>
                        </a:rPr>
                        <a:t> Band D (EO) </a:t>
                      </a:r>
                      <a:endParaRPr lang="en-GB" sz="800" dirty="0">
                        <a:effectLst/>
                        <a:latin typeface="Arial" panose="020B0604020202020204" pitchFamily="34" charset="0"/>
                        <a:ea typeface="Calibri" panose="020F0502020204030204" pitchFamily="34" charset="0"/>
                        <a:cs typeface="Arial" panose="020B0604020202020204" pitchFamily="34" charset="0"/>
                      </a:endParaRPr>
                    </a:p>
                  </a:txBody>
                  <a:tcPr marL="29009" marR="29009" marT="0" marB="0" anchor="ctr"/>
                </a:tc>
                <a:tc hMerge="1">
                  <a:txBody>
                    <a:bodyPr/>
                    <a:lstStyle/>
                    <a:p>
                      <a:pPr algn="just">
                        <a:lnSpc>
                          <a:spcPct val="107000"/>
                        </a:lnSpc>
                        <a:spcAft>
                          <a:spcPts val="0"/>
                        </a:spcAft>
                      </a:pPr>
                      <a:endParaRPr lang="en-GB" sz="800" dirty="0">
                        <a:effectLst/>
                        <a:latin typeface="Arial" panose="020B0604020202020204" pitchFamily="34" charset="0"/>
                        <a:ea typeface="Calibri" panose="020F0502020204030204" pitchFamily="34" charset="0"/>
                        <a:cs typeface="Arial" panose="020B0604020202020204" pitchFamily="34" charset="0"/>
                      </a:endParaRPr>
                    </a:p>
                  </a:txBody>
                  <a:tcPr marL="29009" marR="29009" marT="0" marB="0" anchor="ctr"/>
                </a:tc>
                <a:tc hMerge="1">
                  <a:txBody>
                    <a:bodyPr/>
                    <a:lstStyle/>
                    <a:p>
                      <a:endParaRPr lang="en-GB"/>
                    </a:p>
                  </a:txBody>
                  <a:tcPr/>
                </a:tc>
                <a:tc hMerge="1">
                  <a:txBody>
                    <a:bodyPr/>
                    <a:lstStyle/>
                    <a:p>
                      <a:endParaRPr lang="en-GB"/>
                    </a:p>
                  </a:txBody>
                  <a:tcPr/>
                </a:tc>
                <a:tc vMerge="1">
                  <a:txBody>
                    <a:bodyPr/>
                    <a:lstStyle/>
                    <a:p>
                      <a:endParaRPr lang="en-GB"/>
                    </a:p>
                  </a:txBody>
                  <a:tcPr/>
                </a:tc>
                <a:extLst>
                  <a:ext uri="{0D108BD9-81ED-4DB2-BD59-A6C34878D82A}">
                    <a16:rowId xmlns:a16="http://schemas.microsoft.com/office/drawing/2014/main" val="10003"/>
                  </a:ext>
                </a:extLst>
              </a:tr>
              <a:tr h="324009">
                <a:tc>
                  <a:txBody>
                    <a:bodyPr/>
                    <a:lstStyle/>
                    <a:p>
                      <a:pPr algn="just">
                        <a:lnSpc>
                          <a:spcPct val="107000"/>
                        </a:lnSpc>
                        <a:spcAft>
                          <a:spcPts val="0"/>
                        </a:spcAft>
                      </a:pPr>
                      <a:r>
                        <a:rPr lang="en-GB" sz="800" dirty="0">
                          <a:effectLst/>
                          <a:latin typeface="Arial" panose="020B0604020202020204" pitchFamily="34" charset="0"/>
                          <a:ea typeface="Calibri" panose="020F0502020204030204" pitchFamily="34" charset="0"/>
                          <a:cs typeface="Arial" panose="020B0604020202020204" pitchFamily="34" charset="0"/>
                        </a:rPr>
                        <a:t>Role Purpose</a:t>
                      </a:r>
                    </a:p>
                  </a:txBody>
                  <a:tcPr marL="29009" marR="29009" marT="0" marB="0" anchor="ctr"/>
                </a:tc>
                <a:tc gridSpan="5">
                  <a:txBody>
                    <a:bodyPr/>
                    <a:lstStyle/>
                    <a:p>
                      <a:pPr>
                        <a:lnSpc>
                          <a:spcPct val="107000"/>
                        </a:lnSpc>
                        <a:spcAft>
                          <a:spcPts val="0"/>
                        </a:spcAft>
                      </a:pPr>
                      <a:r>
                        <a:rPr lang="en-GB" sz="800" b="0" dirty="0">
                          <a:effectLst/>
                          <a:latin typeface="Arial" panose="020B0604020202020204" pitchFamily="34" charset="0"/>
                          <a:ea typeface="Calibri" panose="020F0502020204030204" pitchFamily="34" charset="0"/>
                          <a:cs typeface="Arial" panose="020B0604020202020204" pitchFamily="34" charset="0"/>
                        </a:rPr>
                        <a:t>This role, reporting to the Change and Continuous Improvement Manager, is responsible for providing the HMCTS process expertise to the analysis and implementation of business change for CTSC. They will work closely with Business Analysts to understand the impact of changes and will focus on the process-based solutions needed by CTSC to deliver an accessible and inclusive service to CTSCs diverse users.</a:t>
                      </a:r>
                    </a:p>
                  </a:txBody>
                  <a:tcPr marL="29009" marR="29009" marT="0" marB="0" anchor="ctr">
                    <a:no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0004"/>
                  </a:ext>
                </a:extLst>
              </a:tr>
              <a:tr h="154539">
                <a:tc gridSpan="2">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GB" sz="800" dirty="0">
                          <a:effectLst/>
                          <a:latin typeface="Arial" panose="020B0604020202020204" pitchFamily="34" charset="0"/>
                          <a:cs typeface="Arial" panose="020B0604020202020204" pitchFamily="34" charset="0"/>
                        </a:rPr>
                        <a:t>Key Accountabilities</a:t>
                      </a:r>
                      <a:endParaRPr lang="en-GB" sz="800" i="1" dirty="0">
                        <a:solidFill>
                          <a:srgbClr val="FF0000"/>
                        </a:solidFill>
                        <a:effectLst/>
                        <a:latin typeface="Arial" panose="020B0604020202020204" pitchFamily="34" charset="0"/>
                        <a:ea typeface="Calibri" panose="020F0502020204030204" pitchFamily="34" charset="0"/>
                        <a:cs typeface="Arial" panose="020B0604020202020204" pitchFamily="34" charset="0"/>
                      </a:endParaRPr>
                    </a:p>
                  </a:txBody>
                  <a:tcPr marL="29009" marR="29009" marT="0" marB="0" anchor="ctr"/>
                </a:tc>
                <a:tc hMerge="1">
                  <a:txBody>
                    <a:bodyPr/>
                    <a:lstStyle/>
                    <a:p>
                      <a:endParaRPr lang="en-US" sz="1000" dirty="0">
                        <a:latin typeface="Arial" panose="020B0604020202020204" pitchFamily="34" charset="0"/>
                        <a:cs typeface="Arial" panose="020B0604020202020204" pitchFamily="34" charset="0"/>
                      </a:endParaRPr>
                    </a:p>
                  </a:txBody>
                  <a:tcPr marL="29009" marR="29009" marT="0" marB="0" anchor="ctr"/>
                </a:tc>
                <a:tc gridSpan="4">
                  <a:txBody>
                    <a:bodyPr/>
                    <a:lstStyle/>
                    <a:p>
                      <a:r>
                        <a:rPr lang="en-GB" sz="800" b="1" dirty="0">
                          <a:latin typeface="Arial" panose="020B0604020202020204" pitchFamily="34" charset="0"/>
                          <a:cs typeface="Arial" panose="020B0604020202020204" pitchFamily="34" charset="0"/>
                        </a:rPr>
                        <a:t>Key</a:t>
                      </a:r>
                      <a:r>
                        <a:rPr lang="en-GB" sz="800" b="1" baseline="0" dirty="0">
                          <a:latin typeface="Arial" panose="020B0604020202020204" pitchFamily="34" charset="0"/>
                          <a:cs typeface="Arial" panose="020B0604020202020204" pitchFamily="34" charset="0"/>
                        </a:rPr>
                        <a:t> Relationships / Contacts</a:t>
                      </a:r>
                      <a:endParaRPr lang="en-GB" sz="800" dirty="0">
                        <a:latin typeface="Arial" panose="020B0604020202020204" pitchFamily="34" charset="0"/>
                        <a:cs typeface="Arial" panose="020B0604020202020204" pitchFamily="34" charset="0"/>
                      </a:endParaRPr>
                    </a:p>
                  </a:txBody>
                  <a:tcPr marL="29009" marR="29009" marT="0" marB="0" anchor="ct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0005"/>
                  </a:ext>
                </a:extLst>
              </a:tr>
              <a:tr h="1099547">
                <a:tc rowSpan="5" gridSpan="2">
                  <a:txBody>
                    <a:bodyPr/>
                    <a:lstStyle/>
                    <a:p>
                      <a:pPr marL="171450" marR="0" lvl="0" indent="-171450" algn="l"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r>
                        <a:rPr kumimoji="0" lang="en-GB" sz="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Provide HMCTS business and process knowledge and expertise to Change and Continuous Improvement initiatives, ensuring they are aligned with other processes and structures so that CTSC continuous to deliver a consistent and effective service that meets users needs.</a:t>
                      </a:r>
                    </a:p>
                    <a:p>
                      <a:pPr marL="171450" marR="0" lvl="0" indent="-171450" algn="l"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r>
                        <a:rPr kumimoji="0" lang="en-GB" sz="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Use multi-system generated data to understand and investigate where processes are not working and liaise with Business analysts and Delivery/implementation Managers and process Change managers to resolve issues and/or develop solutions </a:t>
                      </a:r>
                    </a:p>
                    <a:p>
                      <a:pPr marL="171450" marR="0" lvl="0" indent="-171450" algn="l"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r>
                        <a:rPr kumimoji="0" lang="en-GB" sz="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Liaise with Continuous Improvement, Quality Assurance and Change Management to provide, share and use insight to inform better quality management information to ensure process changes are accurate, effective and understood by teams who will be implementing or operating them.</a:t>
                      </a:r>
                    </a:p>
                    <a:p>
                      <a:pPr marL="171450" marR="0" lvl="0" indent="-171450" algn="l"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r>
                        <a:rPr kumimoji="0" lang="en-GB" sz="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Utilise multi-system generated data, user and staff feedback to create management information to support and improve performance across all CTSCs</a:t>
                      </a:r>
                    </a:p>
                    <a:p>
                      <a:pPr marL="171450" marR="0" lvl="0" indent="-171450" algn="l"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r>
                        <a:rPr kumimoji="0" lang="en-GB" sz="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Work closely with team mangers to provide them the information and data needed to help them manage the performance and well-being of staff members more effectively</a:t>
                      </a:r>
                    </a:p>
                    <a:p>
                      <a:pPr marL="171450" marR="0" lvl="0" indent="-171450" algn="l"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r>
                        <a:rPr kumimoji="0" lang="en-GB" sz="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Clearly elicit user MI requirements and produce appropriate MI reports to meet those needs</a:t>
                      </a:r>
                      <a:endParaRPr kumimoji="0" lang="en-GB" sz="800" b="0" i="0" u="none" strike="noStrike" kern="1200" cap="none" spc="0" normalizeH="0" baseline="0" dirty="0">
                        <a:ln>
                          <a:noFill/>
                        </a:ln>
                        <a:solidFill>
                          <a:prstClr val="black"/>
                        </a:solidFill>
                        <a:effectLst/>
                        <a:uLnTx/>
                        <a:uFillTx/>
                        <a:latin typeface="Arial" panose="020B0604020202020204" pitchFamily="34" charset="0"/>
                        <a:ea typeface="+mn-ea"/>
                        <a:cs typeface="Arial" panose="020B0604020202020204" pitchFamily="34" charset="0"/>
                      </a:endParaRPr>
                    </a:p>
                    <a:p>
                      <a:pPr marL="171450" lvl="0" indent="-171450">
                        <a:buFont typeface="Arial" panose="020B0604020202020204" pitchFamily="34" charset="0"/>
                        <a:buChar char="•"/>
                      </a:pPr>
                      <a:endParaRPr lang="en-GB" sz="800" b="0" kern="1200" dirty="0">
                        <a:solidFill>
                          <a:schemeClr val="tx1"/>
                        </a:solidFill>
                        <a:effectLst/>
                        <a:latin typeface="Arial" panose="020B0604020202020204" pitchFamily="34" charset="0"/>
                        <a:ea typeface="+mn-ea"/>
                        <a:cs typeface="Arial" panose="020B0604020202020204" pitchFamily="34" charset="0"/>
                      </a:endParaRPr>
                    </a:p>
                  </a:txBody>
                  <a:tcPr marL="29009" marR="29009" marT="0" marB="0"/>
                </a:tc>
                <a:tc rowSpan="5" hMerge="1">
                  <a:txBody>
                    <a:bodyPr/>
                    <a:lstStyle/>
                    <a:p>
                      <a:endParaRPr lang="en-US"/>
                    </a:p>
                  </a:txBody>
                  <a:tcPr/>
                </a:tc>
                <a:tc gridSpan="4">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800" dirty="0">
                          <a:solidFill>
                            <a:schemeClr val="tx1"/>
                          </a:solidFill>
                          <a:latin typeface="Arial" panose="020B0604020202020204" pitchFamily="34" charset="0"/>
                          <a:cs typeface="Arial" panose="020B0604020202020204" pitchFamily="34" charset="0"/>
                        </a:rPr>
                        <a:t>This role will communicate with operations and analyst teams to understand the impact of changes on HMCTS and CTSC processes and work with Operations management and Change &amp; Continuous Improvement analyst on the implementation of new and amended processes. The role will be required to provide information and data and on occasion to persuade and influence at senior levels. They are responsible for maintaining relationships and cooperation with CTSC Management , and users of the CTSC data/MI, </a:t>
                      </a:r>
                    </a:p>
                    <a:p>
                      <a:pPr marL="0" lvl="0" indent="0">
                        <a:buFont typeface="Arial" panose="020B0604020202020204" pitchFamily="34" charset="0"/>
                        <a:buNone/>
                      </a:pPr>
                      <a:endParaRPr lang="en-GB" sz="800" kern="1200" dirty="0">
                        <a:solidFill>
                          <a:schemeClr val="tx1"/>
                        </a:solidFill>
                        <a:effectLst/>
                        <a:latin typeface="Arial" panose="020B0604020202020204" pitchFamily="34" charset="0"/>
                        <a:ea typeface="+mn-ea"/>
                        <a:cs typeface="Arial" panose="020B0604020202020204" pitchFamily="34" charset="0"/>
                      </a:endParaRPr>
                    </a:p>
                    <a:p>
                      <a:pPr marL="171450" indent="-171450">
                        <a:buFont typeface="Arial" panose="020B0604020202020204" pitchFamily="34" charset="0"/>
                        <a:buChar char="•"/>
                      </a:pPr>
                      <a:r>
                        <a:rPr lang="en-GB" sz="800" b="1" baseline="0" dirty="0">
                          <a:solidFill>
                            <a:schemeClr val="tx1"/>
                          </a:solidFill>
                          <a:latin typeface="Arial" panose="020B0604020202020204" pitchFamily="34" charset="0"/>
                          <a:cs typeface="Arial" panose="020B0604020202020204" pitchFamily="34" charset="0"/>
                        </a:rPr>
                        <a:t>CTSC &amp; Courts and Tribunals Centre Management </a:t>
                      </a:r>
                      <a:r>
                        <a:rPr lang="en-GB" sz="800" b="0" baseline="0" dirty="0">
                          <a:solidFill>
                            <a:schemeClr val="tx1"/>
                          </a:solidFill>
                          <a:latin typeface="Arial" panose="020B0604020202020204" pitchFamily="34" charset="0"/>
                          <a:cs typeface="Arial" panose="020B0604020202020204" pitchFamily="34" charset="0"/>
                        </a:rPr>
                        <a:t> discussions to understand and implement changes affecting process and alignment between tiers if necessary.</a:t>
                      </a:r>
                      <a:endParaRPr lang="en-GB" sz="800" b="1" baseline="0" dirty="0">
                        <a:solidFill>
                          <a:schemeClr val="tx1"/>
                        </a:solidFill>
                        <a:latin typeface="Arial" panose="020B0604020202020204" pitchFamily="34" charset="0"/>
                        <a:cs typeface="Arial" panose="020B0604020202020204" pitchFamily="34" charset="0"/>
                      </a:endParaRPr>
                    </a:p>
                    <a:p>
                      <a:pPr marL="0" lvl="0" indent="0">
                        <a:buFont typeface="Arial" panose="020B0604020202020204" pitchFamily="34" charset="0"/>
                        <a:buNone/>
                      </a:pPr>
                      <a:endParaRPr lang="en-GB" sz="800" kern="1200" dirty="0">
                        <a:solidFill>
                          <a:schemeClr val="tx1"/>
                        </a:solidFill>
                        <a:effectLst/>
                        <a:latin typeface="Arial" panose="020B0604020202020204" pitchFamily="34" charset="0"/>
                        <a:ea typeface="+mn-ea"/>
                        <a:cs typeface="Arial" panose="020B0604020202020204" pitchFamily="34" charset="0"/>
                      </a:endParaRPr>
                    </a:p>
                  </a:txBody>
                  <a:tcPr marL="29009" marR="29009" marT="0" marB="0"/>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0006"/>
                  </a:ext>
                </a:extLst>
              </a:tr>
              <a:tr h="121108">
                <a:tc gridSpan="2" vMerge="1">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1000" i="1" dirty="0">
                        <a:solidFill>
                          <a:srgbClr val="FF0000"/>
                        </a:solidFill>
                        <a:effectLst/>
                        <a:latin typeface="Arial" panose="020B0604020202020204" pitchFamily="34" charset="0"/>
                        <a:ea typeface="Calibri" panose="020F0502020204030204" pitchFamily="34" charset="0"/>
                        <a:cs typeface="Arial" panose="020B0604020202020204" pitchFamily="34" charset="0"/>
                      </a:endParaRPr>
                    </a:p>
                  </a:txBody>
                  <a:tcPr marL="29009" marR="29009" marT="0" marB="0" anchor="ctr"/>
                </a:tc>
                <a:tc hMerge="1" vMerge="1">
                  <a:txBody>
                    <a:bodyPr/>
                    <a:lstStyle/>
                    <a:p>
                      <a:endParaRPr lang="en-US"/>
                    </a:p>
                  </a:txBody>
                  <a:tcPr/>
                </a:tc>
                <a:tc gridSpan="4">
                  <a:txBody>
                    <a:bodyPr/>
                    <a:lstStyle/>
                    <a:p>
                      <a:r>
                        <a:rPr lang="en-GB" sz="800" b="1" dirty="0">
                          <a:solidFill>
                            <a:schemeClr val="tx1"/>
                          </a:solidFill>
                          <a:latin typeface="Arial" panose="020B0604020202020204" pitchFamily="34" charset="0"/>
                          <a:cs typeface="Arial" panose="020B0604020202020204" pitchFamily="34" charset="0"/>
                        </a:rPr>
                        <a:t>Strengths</a:t>
                      </a:r>
                      <a:endParaRPr lang="en-GB" sz="800" dirty="0">
                        <a:latin typeface="Arial" panose="020B0604020202020204" pitchFamily="34" charset="0"/>
                        <a:cs typeface="Arial" panose="020B0604020202020204" pitchFamily="34" charset="0"/>
                      </a:endParaRPr>
                    </a:p>
                  </a:txBody>
                  <a:tcPr marL="29009" marR="29009" marT="0" marB="0" anchor="ctr"/>
                </a:tc>
                <a:tc hMerge="1">
                  <a:txBody>
                    <a:bodyPr/>
                    <a:lstStyle/>
                    <a:p>
                      <a:endParaRPr lang="en-US"/>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608161848"/>
                  </a:ext>
                </a:extLst>
              </a:tr>
              <a:tr h="69606">
                <a:tc gridSpan="2" vMerge="1">
                  <a:txBody>
                    <a:bodyPr/>
                    <a:lstStyle/>
                    <a:p>
                      <a:pPr marL="285750" lvl="0" indent="-285750">
                        <a:buFont typeface="Arial" panose="020B0604020202020204" pitchFamily="34" charset="0"/>
                        <a:buChar char="•"/>
                      </a:pPr>
                      <a:endParaRPr lang="en-US" sz="1000" b="0" dirty="0">
                        <a:solidFill>
                          <a:schemeClr val="tx1"/>
                        </a:solidFill>
                        <a:latin typeface="Arial" panose="020B0604020202020204" pitchFamily="34" charset="0"/>
                        <a:cs typeface="Arial" panose="020B0604020202020204" pitchFamily="34" charset="0"/>
                      </a:endParaRPr>
                    </a:p>
                  </a:txBody>
                  <a:tcPr marL="29009" marR="29009" marT="0" marB="0"/>
                </a:tc>
                <a:tc hMerge="1" vMerge="1">
                  <a:txBody>
                    <a:bodyPr/>
                    <a:lstStyle/>
                    <a:p>
                      <a:endParaRPr lang="en-US"/>
                    </a:p>
                  </a:txBody>
                  <a:tcPr/>
                </a:tc>
                <a:tc gridSpan="2">
                  <a:txBody>
                    <a:bodyPr/>
                    <a:lstStyle/>
                    <a:p>
                      <a:pPr marL="0" lvl="0" indent="0" algn="ctr">
                        <a:buFont typeface="Arial" panose="020B0604020202020204" pitchFamily="34" charset="0"/>
                        <a:buNone/>
                      </a:pPr>
                      <a:r>
                        <a:rPr lang="en-GB" sz="800" b="1" dirty="0">
                          <a:latin typeface="Arial" panose="020B0604020202020204" pitchFamily="34" charset="0"/>
                          <a:cs typeface="Arial" panose="020B0604020202020204" pitchFamily="34" charset="0"/>
                        </a:rPr>
                        <a:t>Analytical</a:t>
                      </a:r>
                    </a:p>
                  </a:txBody>
                  <a:tcPr marL="29009" marR="29009" marT="0" marB="0"/>
                </a:tc>
                <a:tc hMerge="1">
                  <a:txBody>
                    <a:bodyPr/>
                    <a:lstStyle/>
                    <a:p>
                      <a:endParaRPr lang="en-US"/>
                    </a:p>
                  </a:txBody>
                  <a:tcPr/>
                </a:tc>
                <a:tc gridSpan="2">
                  <a:txBody>
                    <a:bodyPr/>
                    <a:lstStyle/>
                    <a:p>
                      <a:pPr marL="0" lvl="0" indent="0" algn="ctr">
                        <a:buFont typeface="Arial" panose="020B0604020202020204" pitchFamily="34" charset="0"/>
                        <a:buNone/>
                      </a:pPr>
                      <a:r>
                        <a:rPr lang="en-GB" sz="800" b="1" dirty="0">
                          <a:latin typeface="Arial" panose="020B0604020202020204" pitchFamily="34" charset="0"/>
                          <a:cs typeface="Arial" panose="020B0604020202020204" pitchFamily="34" charset="0"/>
                        </a:rPr>
                        <a:t>Precise</a:t>
                      </a:r>
                    </a:p>
                  </a:txBody>
                  <a:tcPr marL="29009" marR="29009" marT="0" marB="0"/>
                </a:tc>
                <a:tc hMerge="1">
                  <a:txBody>
                    <a:bodyPr/>
                    <a:lstStyle/>
                    <a:p>
                      <a:endParaRPr lang="en-GB"/>
                    </a:p>
                  </a:txBody>
                  <a:tcPr/>
                </a:tc>
                <a:extLst>
                  <a:ext uri="{0D108BD9-81ED-4DB2-BD59-A6C34878D82A}">
                    <a16:rowId xmlns:a16="http://schemas.microsoft.com/office/drawing/2014/main" val="2742961122"/>
                  </a:ext>
                </a:extLst>
              </a:tr>
              <a:tr h="0">
                <a:tc gridSpan="2" vMerge="1">
                  <a:txBody>
                    <a:bodyPr/>
                    <a:lstStyle/>
                    <a:p>
                      <a:endParaRPr lang="en-GB"/>
                    </a:p>
                  </a:txBody>
                  <a:tcPr/>
                </a:tc>
                <a:tc hMerge="1" vMerge="1">
                  <a:txBody>
                    <a:bodyPr/>
                    <a:lstStyle/>
                    <a:p>
                      <a:endParaRPr lang="en-GB"/>
                    </a:p>
                  </a:txBody>
                  <a:tcPr/>
                </a:tc>
                <a:tc gridSpan="2">
                  <a:txBody>
                    <a:bodyPr/>
                    <a:lstStyle/>
                    <a:p>
                      <a:pPr marL="0" lvl="0" indent="0" algn="ctr">
                        <a:buFont typeface="Arial" panose="020B0604020202020204" pitchFamily="34" charset="0"/>
                        <a:buNone/>
                      </a:pPr>
                      <a:r>
                        <a:rPr lang="en-GB" sz="800" b="1" dirty="0">
                          <a:latin typeface="Arial" panose="020B0604020202020204" pitchFamily="34" charset="0"/>
                          <a:cs typeface="Arial" panose="020B0604020202020204" pitchFamily="34" charset="0"/>
                        </a:rPr>
                        <a:t>Improver</a:t>
                      </a:r>
                    </a:p>
                  </a:txBody>
                  <a:tcPr marL="29009" marR="29009" marT="0" marB="0"/>
                </a:tc>
                <a:tc hMerge="1">
                  <a:txBody>
                    <a:bodyPr/>
                    <a:lstStyle/>
                    <a:p>
                      <a:endParaRPr lang="en-GB"/>
                    </a:p>
                  </a:txBody>
                  <a:tcPr/>
                </a:tc>
                <a:tc gridSpan="2">
                  <a:txBody>
                    <a:bodyPr/>
                    <a:lstStyle/>
                    <a:p>
                      <a:pPr marL="0" lvl="0" indent="0" algn="ctr">
                        <a:buFont typeface="Arial" panose="020B0604020202020204" pitchFamily="34" charset="0"/>
                        <a:buNone/>
                      </a:pPr>
                      <a:r>
                        <a:rPr lang="en-GB" sz="800" b="1" dirty="0">
                          <a:latin typeface="Arial" panose="020B0604020202020204" pitchFamily="34" charset="0"/>
                          <a:cs typeface="Arial" panose="020B0604020202020204" pitchFamily="34" charset="0"/>
                        </a:rPr>
                        <a:t>Explainer</a:t>
                      </a:r>
                    </a:p>
                  </a:txBody>
                  <a:tcPr marL="29009" marR="29009" marT="0" marB="0"/>
                </a:tc>
                <a:tc hMerge="1">
                  <a:txBody>
                    <a:bodyPr/>
                    <a:lstStyle/>
                    <a:p>
                      <a:endParaRPr lang="en-GB"/>
                    </a:p>
                  </a:txBody>
                  <a:tcPr/>
                </a:tc>
                <a:extLst>
                  <a:ext uri="{0D108BD9-81ED-4DB2-BD59-A6C34878D82A}">
                    <a16:rowId xmlns:a16="http://schemas.microsoft.com/office/drawing/2014/main" val="3851266736"/>
                  </a:ext>
                </a:extLst>
              </a:tr>
              <a:tr h="0">
                <a:tc gridSpan="2" vMerge="1">
                  <a:txBody>
                    <a:bodyPr/>
                    <a:lstStyle/>
                    <a:p>
                      <a:endParaRPr lang="en-GB"/>
                    </a:p>
                  </a:txBody>
                  <a:tcPr/>
                </a:tc>
                <a:tc hMerge="1" vMerge="1">
                  <a:txBody>
                    <a:bodyPr/>
                    <a:lstStyle/>
                    <a:p>
                      <a:endParaRPr lang="en-GB"/>
                    </a:p>
                  </a:txBody>
                  <a:tcPr/>
                </a:tc>
                <a:tc gridSpan="2">
                  <a:txBody>
                    <a:bodyPr/>
                    <a:lstStyle/>
                    <a:p>
                      <a:pPr marL="0" lvl="0" indent="0" algn="ctr">
                        <a:buFont typeface="Arial" panose="020B0604020202020204" pitchFamily="34" charset="0"/>
                        <a:buNone/>
                      </a:pPr>
                      <a:r>
                        <a:rPr lang="en-GB" sz="800" b="1" dirty="0">
                          <a:latin typeface="Arial" panose="020B0604020202020204" pitchFamily="34" charset="0"/>
                          <a:cs typeface="Arial" panose="020B0604020202020204" pitchFamily="34" charset="0"/>
                        </a:rPr>
                        <a:t>Enabler</a:t>
                      </a:r>
                    </a:p>
                    <a:p>
                      <a:pPr marL="0" lvl="0" indent="0" algn="ctr">
                        <a:buFont typeface="Arial" panose="020B0604020202020204" pitchFamily="34" charset="0"/>
                        <a:buNone/>
                      </a:pPr>
                      <a:r>
                        <a:rPr lang="en-GB" sz="800" b="1" dirty="0">
                          <a:latin typeface="Arial" panose="020B0604020202020204" pitchFamily="34" charset="0"/>
                          <a:cs typeface="Arial" panose="020B0604020202020204" pitchFamily="34" charset="0"/>
                        </a:rPr>
                        <a:t>Emotionally Intelligent </a:t>
                      </a:r>
                    </a:p>
                  </a:txBody>
                  <a:tcPr marL="29009" marR="29009" marT="0" marB="0"/>
                </a:tc>
                <a:tc hMerge="1">
                  <a:txBody>
                    <a:bodyPr/>
                    <a:lstStyle/>
                    <a:p>
                      <a:endParaRPr lang="en-GB"/>
                    </a:p>
                  </a:txBody>
                  <a:tcPr/>
                </a:tc>
                <a:tc gridSpan="2">
                  <a:txBody>
                    <a:bodyPr/>
                    <a:lstStyle/>
                    <a:p>
                      <a:pPr marL="0" lvl="0" indent="0" algn="ctr">
                        <a:buFont typeface="Arial" panose="020B0604020202020204" pitchFamily="34" charset="0"/>
                        <a:buNone/>
                      </a:pPr>
                      <a:r>
                        <a:rPr lang="en-GB" sz="800" b="1" dirty="0">
                          <a:latin typeface="Arial" panose="020B0604020202020204" pitchFamily="34" charset="0"/>
                          <a:cs typeface="Arial" panose="020B0604020202020204" pitchFamily="34" charset="0"/>
                        </a:rPr>
                        <a:t>Service </a:t>
                      </a:r>
                    </a:p>
                  </a:txBody>
                  <a:tcPr marL="29009" marR="29009" marT="0" marB="0"/>
                </a:tc>
                <a:tc hMerge="1">
                  <a:txBody>
                    <a:bodyPr/>
                    <a:lstStyle/>
                    <a:p>
                      <a:endParaRPr lang="en-GB"/>
                    </a:p>
                  </a:txBody>
                  <a:tcPr/>
                </a:tc>
                <a:extLst>
                  <a:ext uri="{0D108BD9-81ED-4DB2-BD59-A6C34878D82A}">
                    <a16:rowId xmlns:a16="http://schemas.microsoft.com/office/drawing/2014/main" val="2306016757"/>
                  </a:ext>
                </a:extLst>
              </a:tr>
              <a:tr h="125803">
                <a:tc gridSpan="2">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GB" sz="800" dirty="0">
                          <a:solidFill>
                            <a:schemeClr val="tx1"/>
                          </a:solidFill>
                          <a:effectLst/>
                          <a:latin typeface="Arial" panose="020B0604020202020204" pitchFamily="34" charset="0"/>
                          <a:cs typeface="Arial" panose="020B0604020202020204" pitchFamily="34" charset="0"/>
                        </a:rPr>
                        <a:t>Knowledge, Skills and Experience </a:t>
                      </a:r>
                      <a:endParaRPr lang="en-GB" sz="800" i="1" dirty="0">
                        <a:solidFill>
                          <a:srgbClr val="FF0000"/>
                        </a:solidFill>
                        <a:effectLst/>
                        <a:latin typeface="Arial" panose="020B0604020202020204" pitchFamily="34" charset="0"/>
                        <a:ea typeface="Calibri" panose="020F0502020204030204" pitchFamily="34" charset="0"/>
                        <a:cs typeface="Arial" panose="020B0604020202020204" pitchFamily="34" charset="0"/>
                      </a:endParaRPr>
                    </a:p>
                    <a:p>
                      <a:pPr algn="l">
                        <a:lnSpc>
                          <a:spcPct val="107000"/>
                        </a:lnSpc>
                        <a:spcAft>
                          <a:spcPts val="0"/>
                        </a:spcAft>
                      </a:pPr>
                      <a:endParaRPr lang="en-GB" sz="8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29009" marR="29009" marT="0" marB="0" anchor="ctr"/>
                </a:tc>
                <a:tc hMerge="1">
                  <a:txBody>
                    <a:bodyPr/>
                    <a:lstStyle/>
                    <a:p>
                      <a:endParaRPr lang="en-US" dirty="0"/>
                    </a:p>
                  </a:txBody>
                  <a:tcPr marL="29009" marR="29009" marT="0" marB="0" anchor="ctr"/>
                </a:tc>
                <a:tc gridSpan="4">
                  <a:txBody>
                    <a:bodyPr/>
                    <a:lstStyle/>
                    <a:p>
                      <a:r>
                        <a:rPr lang="en-GB" sz="800" b="1" dirty="0">
                          <a:solidFill>
                            <a:schemeClr val="tx1"/>
                          </a:solidFill>
                          <a:effectLst/>
                          <a:latin typeface="Arial" panose="020B0604020202020204" pitchFamily="34" charset="0"/>
                          <a:ea typeface="Calibri" panose="020F0502020204030204" pitchFamily="34" charset="0"/>
                          <a:cs typeface="Arial" panose="020B0604020202020204" pitchFamily="34" charset="0"/>
                        </a:rPr>
                        <a:t>Complexity Descriptors</a:t>
                      </a:r>
                      <a:endParaRPr lang="en-GB" sz="800" dirty="0">
                        <a:latin typeface="Arial" panose="020B0604020202020204" pitchFamily="34" charset="0"/>
                        <a:cs typeface="Arial" panose="020B0604020202020204" pitchFamily="34" charset="0"/>
                      </a:endParaRPr>
                    </a:p>
                  </a:txBody>
                  <a:tcPr marL="29009" marR="29009" marT="0" marB="0" anchor="ct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0007"/>
                  </a:ext>
                </a:extLst>
              </a:tr>
              <a:tr h="259121">
                <a:tc rowSpan="3" gridSpan="2">
                  <a:txBody>
                    <a:bodyPr/>
                    <a:lstStyle/>
                    <a:p>
                      <a:pPr marL="171450" marR="0" lvl="0" indent="-171450" algn="l"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r>
                        <a:rPr kumimoji="0" lang="en-GB" sz="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Knowledge of HMCTS processes to be able to understand where issues have arisen or are likely to arise or </a:t>
                      </a:r>
                      <a:r>
                        <a:rPr kumimoji="0" lang="en-GB" sz="8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rPr>
                        <a:t>willingness to learn </a:t>
                      </a:r>
                      <a:endParaRPr kumimoji="0" lang="en-GB" sz="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171450" marR="0" lvl="0" indent="-171450" algn="l"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r>
                        <a:rPr kumimoji="0" lang="en-GB" sz="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Data wrangling, analysis and presentation to be able to understand the root causes of issues and to inform potential solutions.</a:t>
                      </a:r>
                    </a:p>
                    <a:p>
                      <a:pPr marL="171450" marR="0" lvl="0" indent="-171450" algn="l"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r>
                        <a:rPr kumimoji="0" lang="en-GB" sz="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Benchmarking and trend analysis experience </a:t>
                      </a:r>
                    </a:p>
                    <a:p>
                      <a:pPr marL="171450" marR="0" lvl="0" indent="-171450" algn="l"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r>
                        <a:rPr kumimoji="0" lang="en-GB" sz="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Expert use of IT systems and software </a:t>
                      </a:r>
                    </a:p>
                    <a:p>
                      <a:pPr marL="171450" marR="0" lvl="0" indent="-171450" algn="l"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r>
                        <a:rPr kumimoji="0" lang="en-GB" sz="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Knowledge of Data Protection legislation and techniques in anonymising data to ensure the integrity of data informing business changes</a:t>
                      </a:r>
                    </a:p>
                    <a:p>
                      <a:pPr marL="171450" marR="0" lvl="0" indent="-171450" algn="l"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r>
                        <a:rPr kumimoji="0" lang="en-GB" sz="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Statistical analysis for performance management and improvement</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800" b="0" i="0" strike="noStrike" dirty="0">
                        <a:solidFill>
                          <a:schemeClr val="tx1"/>
                        </a:solidFill>
                        <a:latin typeface="Arial" panose="020B0604020202020204" pitchFamily="34" charset="0"/>
                        <a:cs typeface="Arial" panose="020B0604020202020204" pitchFamily="34" charset="0"/>
                      </a:endParaRPr>
                    </a:p>
                  </a:txBody>
                  <a:tcPr marL="29009" marR="29009" marT="0" marB="0"/>
                </a:tc>
                <a:tc rowSpan="3"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800" kern="1200" dirty="0">
                        <a:solidFill>
                          <a:schemeClr val="tx1"/>
                        </a:solidFill>
                        <a:effectLst/>
                        <a:latin typeface="Arial" panose="020B0604020202020204" pitchFamily="34" charset="0"/>
                        <a:ea typeface="+mn-ea"/>
                        <a:cs typeface="Arial" panose="020B0604020202020204" pitchFamily="34" charset="0"/>
                      </a:endParaRPr>
                    </a:p>
                  </a:txBody>
                  <a:tcPr marL="29009" marR="29009" marT="0" marB="0" anchor="ctr"/>
                </a:tc>
                <a:tc>
                  <a:txBody>
                    <a:bodyPr/>
                    <a:lstStyle/>
                    <a:p>
                      <a:r>
                        <a:rPr lang="en-GB" sz="800" b="1" dirty="0">
                          <a:latin typeface="Arial" panose="020B0604020202020204" pitchFamily="34" charset="0"/>
                          <a:cs typeface="Arial" panose="020B0604020202020204" pitchFamily="34" charset="0"/>
                        </a:rPr>
                        <a:t>Problem solving</a:t>
                      </a:r>
                    </a:p>
                  </a:txBody>
                  <a:tcPr marL="29009" marR="29009" marT="0" marB="0" anchor="ctr"/>
                </a:tc>
                <a:tc gridSpan="3">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800" dirty="0">
                          <a:solidFill>
                            <a:schemeClr val="tx1"/>
                          </a:solidFill>
                          <a:latin typeface="Arial" panose="020B0604020202020204" pitchFamily="34" charset="0"/>
                          <a:cs typeface="Arial" panose="020B0604020202020204" pitchFamily="34" charset="0"/>
                        </a:rPr>
                        <a:t>This role will make decisions relating to processes used in CTSC, either new or amended processes. They bring this expertise with them but will also need to investigate other aspects relating to processes or use data to understand what changes to processes need to be made. This will involve analysis and research. The decisions they make will be affected by the limitations imposed by technology or policy </a:t>
                      </a:r>
                      <a:endParaRPr lang="en-US" sz="800" dirty="0">
                        <a:latin typeface="Arial" panose="020B0604020202020204" pitchFamily="34" charset="0"/>
                        <a:cs typeface="Arial" panose="020B0604020202020204" pitchFamily="34" charset="0"/>
                      </a:endParaRPr>
                    </a:p>
                  </a:txBody>
                  <a:tcPr marL="29009" marR="29009" marT="0" marB="0" anchor="ctr"/>
                </a:tc>
                <a:tc hMerge="1">
                  <a:txBody>
                    <a:bodyPr/>
                    <a:lstStyle/>
                    <a:p>
                      <a:endParaRPr lang="en-GB"/>
                    </a:p>
                  </a:txBody>
                  <a:tcPr/>
                </a:tc>
                <a:tc hMerge="1">
                  <a:txBody>
                    <a:bodyPr/>
                    <a:lstStyle/>
                    <a:p>
                      <a:pPr marL="201295" algn="just">
                        <a:lnSpc>
                          <a:spcPct val="107000"/>
                        </a:lnSpc>
                        <a:spcAft>
                          <a:spcPts val="0"/>
                        </a:spcAft>
                      </a:pPr>
                      <a:endParaRPr lang="en-GB" sz="8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29009" marR="29009" marT="0" marB="0" anchor="ctr"/>
                </a:tc>
                <a:extLst>
                  <a:ext uri="{0D108BD9-81ED-4DB2-BD59-A6C34878D82A}">
                    <a16:rowId xmlns:a16="http://schemas.microsoft.com/office/drawing/2014/main" val="4122526818"/>
                  </a:ext>
                </a:extLst>
              </a:tr>
              <a:tr h="278955">
                <a:tc gridSpan="2" vMerge="1">
                  <a:txBody>
                    <a:bodyPr/>
                    <a:lstStyle/>
                    <a:p>
                      <a:pPr>
                        <a:lnSpc>
                          <a:spcPct val="107000"/>
                        </a:lnSpc>
                        <a:spcAft>
                          <a:spcPts val="0"/>
                        </a:spcAft>
                      </a:pPr>
                      <a:endParaRPr lang="en-GB" sz="1000" dirty="0">
                        <a:effectLst/>
                        <a:latin typeface="Arial" panose="020B0604020202020204" pitchFamily="34" charset="0"/>
                        <a:ea typeface="Calibri" panose="020F0502020204030204" pitchFamily="34" charset="0"/>
                        <a:cs typeface="Arial" panose="020B0604020202020204" pitchFamily="34" charset="0"/>
                      </a:endParaRPr>
                    </a:p>
                  </a:txBody>
                  <a:tcPr marL="29009" marR="29009" marT="0" marB="0" anchor="ctr"/>
                </a:tc>
                <a:tc hMerge="1" vMerge="1">
                  <a:txBody>
                    <a:bodyPr/>
                    <a:lstStyle/>
                    <a:p>
                      <a:pPr lvl="0"/>
                      <a:endParaRPr lang="en-GB" sz="800" kern="1200" dirty="0">
                        <a:solidFill>
                          <a:schemeClr val="tx1"/>
                        </a:solidFill>
                        <a:effectLst/>
                        <a:latin typeface="Arial" panose="020B0604020202020204" pitchFamily="34" charset="0"/>
                        <a:ea typeface="+mn-ea"/>
                        <a:cs typeface="Arial" panose="020B0604020202020204" pitchFamily="34" charset="0"/>
                      </a:endParaRPr>
                    </a:p>
                  </a:txBody>
                  <a:tcPr marL="29009" marR="29009" marT="0" marB="0" anchor="ctr"/>
                </a:tc>
                <a:tc>
                  <a:txBody>
                    <a:bodyPr/>
                    <a:lstStyle/>
                    <a:p>
                      <a:r>
                        <a:rPr lang="en-GB" sz="800" b="1" dirty="0">
                          <a:latin typeface="Arial" panose="020B0604020202020204" pitchFamily="34" charset="0"/>
                          <a:cs typeface="Arial" panose="020B0604020202020204" pitchFamily="34" charset="0"/>
                        </a:rPr>
                        <a:t>Management of resources</a:t>
                      </a:r>
                    </a:p>
                  </a:txBody>
                  <a:tcPr marL="29009" marR="29009" marT="0" marB="0" anchor="ctr"/>
                </a:tc>
                <a:tc gridSpan="3">
                  <a:txBody>
                    <a:bodyPr/>
                    <a:lstStyle/>
                    <a:p>
                      <a:pPr algn="l"/>
                      <a:r>
                        <a:rPr lang="en-US" sz="800" dirty="0">
                          <a:latin typeface="Arial" panose="020B0604020202020204" pitchFamily="34" charset="0"/>
                          <a:cs typeface="Arial" panose="020B0604020202020204" pitchFamily="34" charset="0"/>
                        </a:rPr>
                        <a:t>None</a:t>
                      </a:r>
                    </a:p>
                  </a:txBody>
                  <a:tcPr marL="29009" marR="29009" marT="0" marB="0" anchor="ctr"/>
                </a:tc>
                <a:tc hMerge="1">
                  <a:txBody>
                    <a:bodyPr/>
                    <a:lstStyle/>
                    <a:p>
                      <a:endParaRPr lang="en-GB"/>
                    </a:p>
                  </a:txBody>
                  <a:tcPr/>
                </a:tc>
                <a:tc hMerge="1">
                  <a:txBody>
                    <a:bodyPr/>
                    <a:lstStyle/>
                    <a:p>
                      <a:pPr marL="201295" algn="just">
                        <a:lnSpc>
                          <a:spcPct val="107000"/>
                        </a:lnSpc>
                        <a:spcAft>
                          <a:spcPts val="0"/>
                        </a:spcAft>
                      </a:pPr>
                      <a:endParaRPr lang="en-GB" sz="8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29009" marR="29009" marT="0" marB="0" anchor="ctr"/>
                </a:tc>
                <a:extLst>
                  <a:ext uri="{0D108BD9-81ED-4DB2-BD59-A6C34878D82A}">
                    <a16:rowId xmlns:a16="http://schemas.microsoft.com/office/drawing/2014/main" val="1764328932"/>
                  </a:ext>
                </a:extLst>
              </a:tr>
              <a:tr h="722628">
                <a:tc gridSpan="2" vMerge="1">
                  <a:txBody>
                    <a:bodyPr/>
                    <a:lstStyle/>
                    <a:p>
                      <a:pPr>
                        <a:lnSpc>
                          <a:spcPct val="107000"/>
                        </a:lnSpc>
                        <a:spcAft>
                          <a:spcPts val="0"/>
                        </a:spcAft>
                      </a:pPr>
                      <a:endParaRPr lang="en-GB" sz="1000" dirty="0">
                        <a:effectLst/>
                        <a:latin typeface="Arial" panose="020B0604020202020204" pitchFamily="34" charset="0"/>
                        <a:ea typeface="Calibri" panose="020F0502020204030204" pitchFamily="34" charset="0"/>
                        <a:cs typeface="Arial" panose="020B0604020202020204" pitchFamily="34" charset="0"/>
                      </a:endParaRPr>
                    </a:p>
                  </a:txBody>
                  <a:tcPr marL="29009" marR="29009" marT="0" marB="0" anchor="ctr"/>
                </a:tc>
                <a:tc hMerge="1" vMerge="1">
                  <a:txBody>
                    <a:bodyPr/>
                    <a:lstStyle/>
                    <a:p>
                      <a:endParaRPr lang="en-US" sz="800" b="1" i="1" strike="noStrike" dirty="0">
                        <a:solidFill>
                          <a:srgbClr val="FF0000"/>
                        </a:solidFill>
                        <a:latin typeface="Arial" panose="020B0604020202020204" pitchFamily="34" charset="0"/>
                        <a:cs typeface="Arial" panose="020B0604020202020204" pitchFamily="34" charset="0"/>
                      </a:endParaRPr>
                    </a:p>
                  </a:txBody>
                  <a:tcPr marL="29009" marR="29009" marT="0" marB="0" anchor="ctr"/>
                </a:tc>
                <a:tc>
                  <a:txBody>
                    <a:bodyPr/>
                    <a:lstStyle/>
                    <a:p>
                      <a:r>
                        <a:rPr lang="en-GB" sz="800" b="1" dirty="0">
                          <a:latin typeface="Arial" panose="020B0604020202020204" pitchFamily="34" charset="0"/>
                          <a:cs typeface="Arial" panose="020B0604020202020204" pitchFamily="34" charset="0"/>
                        </a:rPr>
                        <a:t>Autonomy</a:t>
                      </a:r>
                    </a:p>
                  </a:txBody>
                  <a:tcPr marL="29009" marR="29009" marT="0" marB="0" anchor="ctr"/>
                </a:tc>
                <a:tc gridSpan="3">
                  <a:txBody>
                    <a:bodyPr/>
                    <a:lstStyle/>
                    <a:p>
                      <a:pPr algn="l"/>
                      <a:r>
                        <a:rPr lang="en-US" sz="800" dirty="0">
                          <a:latin typeface="Arial" panose="020B0604020202020204" pitchFamily="34" charset="0"/>
                          <a:cs typeface="Arial" panose="020B0604020202020204" pitchFamily="34" charset="0"/>
                        </a:rPr>
                        <a:t>In analysing business processes this role will operate within a framework of recognized procedures and guidelines. They will have discretion in how they work to investigate and </a:t>
                      </a:r>
                      <a:r>
                        <a:rPr lang="en-US" sz="800" dirty="0" err="1">
                          <a:latin typeface="Arial" panose="020B0604020202020204" pitchFamily="34" charset="0"/>
                          <a:cs typeface="Arial" panose="020B0604020202020204" pitchFamily="34" charset="0"/>
                        </a:rPr>
                        <a:t>analyse</a:t>
                      </a:r>
                      <a:r>
                        <a:rPr lang="en-US" sz="800" dirty="0">
                          <a:latin typeface="Arial" panose="020B0604020202020204" pitchFamily="34" charset="0"/>
                          <a:cs typeface="Arial" panose="020B0604020202020204" pitchFamily="34" charset="0"/>
                        </a:rPr>
                        <a:t> business processes and in how they recommend solutions or changes. They will work closely with others but will work largely unsupervised</a:t>
                      </a:r>
                    </a:p>
                  </a:txBody>
                  <a:tcPr marL="29009" marR="29009" marT="0" marB="0" anchor="ctr"/>
                </a:tc>
                <a:tc hMerge="1">
                  <a:txBody>
                    <a:bodyPr/>
                    <a:lstStyle/>
                    <a:p>
                      <a:endParaRPr lang="en-GB"/>
                    </a:p>
                  </a:txBody>
                  <a:tcPr/>
                </a:tc>
                <a:tc hMerge="1">
                  <a:txBody>
                    <a:bodyPr/>
                    <a:lstStyle/>
                    <a:p>
                      <a:pPr marL="201295" algn="just">
                        <a:lnSpc>
                          <a:spcPct val="107000"/>
                        </a:lnSpc>
                        <a:spcAft>
                          <a:spcPts val="0"/>
                        </a:spcAft>
                      </a:pPr>
                      <a:endParaRPr lang="en-GB" sz="8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29009" marR="29009" marT="0" marB="0" anchor="ctr"/>
                </a:tc>
                <a:extLst>
                  <a:ext uri="{0D108BD9-81ED-4DB2-BD59-A6C34878D82A}">
                    <a16:rowId xmlns:a16="http://schemas.microsoft.com/office/drawing/2014/main" val="895917769"/>
                  </a:ext>
                </a:extLst>
              </a:tr>
            </a:tbl>
          </a:graphicData>
        </a:graphic>
      </p:graphicFrame>
      <p:sp>
        <p:nvSpPr>
          <p:cNvPr id="4" name="TextBox 3">
            <a:extLst>
              <a:ext uri="{FF2B5EF4-FFF2-40B4-BE49-F238E27FC236}">
                <a16:creationId xmlns:a16="http://schemas.microsoft.com/office/drawing/2014/main" id="{37A86712-7347-4912-B5C9-66723C72CDF4}"/>
              </a:ext>
            </a:extLst>
          </p:cNvPr>
          <p:cNvSpPr txBox="1"/>
          <p:nvPr/>
        </p:nvSpPr>
        <p:spPr>
          <a:xfrm>
            <a:off x="11538857" y="6461760"/>
            <a:ext cx="425675" cy="246221"/>
          </a:xfrm>
          <a:prstGeom prst="rect">
            <a:avLst/>
          </a:prstGeom>
          <a:noFill/>
        </p:spPr>
        <p:txBody>
          <a:bodyPr wrap="square" rtlCol="0">
            <a:spAutoFit/>
          </a:bodyPr>
          <a:lstStyle/>
          <a:p>
            <a:r>
              <a:rPr lang="en-GB" sz="1000" dirty="0"/>
              <a:t>48</a:t>
            </a:r>
          </a:p>
        </p:txBody>
      </p:sp>
    </p:spTree>
    <p:extLst>
      <p:ext uri="{BB962C8B-B14F-4D97-AF65-F5344CB8AC3E}">
        <p14:creationId xmlns:p14="http://schemas.microsoft.com/office/powerpoint/2010/main" val="31743986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 name="Table 13"/>
          <p:cNvGraphicFramePr>
            <a:graphicFrameLocks noGrp="1"/>
          </p:cNvGraphicFramePr>
          <p:nvPr>
            <p:extLst/>
          </p:nvPr>
        </p:nvGraphicFramePr>
        <p:xfrm>
          <a:off x="8724900" y="167339"/>
          <a:ext cx="2889813" cy="335280"/>
        </p:xfrm>
        <a:graphic>
          <a:graphicData uri="http://schemas.openxmlformats.org/drawingml/2006/table">
            <a:tbl>
              <a:tblPr firstRow="1" bandRow="1"/>
              <a:tblGrid>
                <a:gridCol w="1036120">
                  <a:extLst>
                    <a:ext uri="{9D8B030D-6E8A-4147-A177-3AD203B41FA5}">
                      <a16:colId xmlns:a16="http://schemas.microsoft.com/office/drawing/2014/main" val="1030541365"/>
                    </a:ext>
                  </a:extLst>
                </a:gridCol>
                <a:gridCol w="557262">
                  <a:extLst>
                    <a:ext uri="{9D8B030D-6E8A-4147-A177-3AD203B41FA5}">
                      <a16:colId xmlns:a16="http://schemas.microsoft.com/office/drawing/2014/main" val="2779724649"/>
                    </a:ext>
                  </a:extLst>
                </a:gridCol>
                <a:gridCol w="934374">
                  <a:extLst>
                    <a:ext uri="{9D8B030D-6E8A-4147-A177-3AD203B41FA5}">
                      <a16:colId xmlns:a16="http://schemas.microsoft.com/office/drawing/2014/main" val="83397265"/>
                    </a:ext>
                  </a:extLst>
                </a:gridCol>
                <a:gridCol w="362057">
                  <a:extLst>
                    <a:ext uri="{9D8B030D-6E8A-4147-A177-3AD203B41FA5}">
                      <a16:colId xmlns:a16="http://schemas.microsoft.com/office/drawing/2014/main" val="1344060297"/>
                    </a:ext>
                  </a:extLst>
                </a:gridCol>
              </a:tblGrid>
              <a:tr h="135253">
                <a:tc>
                  <a:txBody>
                    <a:bodyPr/>
                    <a:lstStyle>
                      <a:lvl1pPr marL="0" algn="l" defTabSz="914400" rtl="0" eaLnBrk="1" latinLnBrk="0" hangingPunct="1">
                        <a:defRPr sz="1800" b="1" kern="1200">
                          <a:solidFill>
                            <a:schemeClr val="bg1"/>
                          </a:solidFill>
                          <a:latin typeface="Calibri" panose="020F0502020204030204"/>
                        </a:defRPr>
                      </a:lvl1pPr>
                      <a:lvl2pPr marL="457200" algn="l" defTabSz="914400" rtl="0" eaLnBrk="1" latinLnBrk="0" hangingPunct="1">
                        <a:defRPr sz="1800" b="1" kern="1200">
                          <a:solidFill>
                            <a:schemeClr val="bg1"/>
                          </a:solidFill>
                          <a:latin typeface="Calibri" panose="020F0502020204030204"/>
                        </a:defRPr>
                      </a:lvl2pPr>
                      <a:lvl3pPr marL="914400" algn="l" defTabSz="914400" rtl="0" eaLnBrk="1" latinLnBrk="0" hangingPunct="1">
                        <a:defRPr sz="1800" b="1" kern="1200">
                          <a:solidFill>
                            <a:schemeClr val="bg1"/>
                          </a:solidFill>
                          <a:latin typeface="Calibri" panose="020F0502020204030204"/>
                        </a:defRPr>
                      </a:lvl3pPr>
                      <a:lvl4pPr marL="1371600" algn="l" defTabSz="914400" rtl="0" eaLnBrk="1" latinLnBrk="0" hangingPunct="1">
                        <a:defRPr sz="1800" b="1" kern="1200">
                          <a:solidFill>
                            <a:schemeClr val="bg1"/>
                          </a:solidFill>
                          <a:latin typeface="Calibri" panose="020F0502020204030204"/>
                        </a:defRPr>
                      </a:lvl4pPr>
                      <a:lvl5pPr marL="1828800" algn="l" defTabSz="914400" rtl="0" eaLnBrk="1" latinLnBrk="0" hangingPunct="1">
                        <a:defRPr sz="1800" b="1" kern="1200">
                          <a:solidFill>
                            <a:schemeClr val="bg1"/>
                          </a:solidFill>
                          <a:latin typeface="Calibri" panose="020F0502020204030204"/>
                        </a:defRPr>
                      </a:lvl5pPr>
                      <a:lvl6pPr marL="2286000" algn="l" defTabSz="914400" rtl="0" eaLnBrk="1" latinLnBrk="0" hangingPunct="1">
                        <a:defRPr sz="1800" b="1" kern="1200">
                          <a:solidFill>
                            <a:schemeClr val="bg1"/>
                          </a:solidFill>
                          <a:latin typeface="Calibri" panose="020F0502020204030204"/>
                        </a:defRPr>
                      </a:lvl6pPr>
                      <a:lvl7pPr marL="2743200" algn="l" defTabSz="914400" rtl="0" eaLnBrk="1" latinLnBrk="0" hangingPunct="1">
                        <a:defRPr sz="1800" b="1" kern="1200">
                          <a:solidFill>
                            <a:schemeClr val="bg1"/>
                          </a:solidFill>
                          <a:latin typeface="Calibri" panose="020F0502020204030204"/>
                        </a:defRPr>
                      </a:lvl7pPr>
                      <a:lvl8pPr marL="3200400" algn="l" defTabSz="914400" rtl="0" eaLnBrk="1" latinLnBrk="0" hangingPunct="1">
                        <a:defRPr sz="1800" b="1" kern="1200">
                          <a:solidFill>
                            <a:schemeClr val="bg1"/>
                          </a:solidFill>
                          <a:latin typeface="Calibri" panose="020F0502020204030204"/>
                        </a:defRPr>
                      </a:lvl8pPr>
                      <a:lvl9pPr marL="3657600" algn="l" defTabSz="914400" rtl="0" eaLnBrk="1" latinLnBrk="0" hangingPunct="1">
                        <a:defRPr sz="1800" b="1" kern="1200">
                          <a:solidFill>
                            <a:schemeClr val="bg1"/>
                          </a:solidFill>
                          <a:latin typeface="Calibri" panose="020F0502020204030204"/>
                        </a:defRPr>
                      </a:lvl9pPr>
                    </a:lstStyle>
                    <a:p>
                      <a:r>
                        <a:rPr lang="en-GB" sz="800" dirty="0">
                          <a:solidFill>
                            <a:schemeClr val="bg1"/>
                          </a:solidFill>
                          <a:latin typeface="Arial" panose="020B0604020202020204" pitchFamily="34" charset="0"/>
                          <a:cs typeface="Arial" panose="020B0604020202020204" pitchFamily="34" charset="0"/>
                        </a:rPr>
                        <a:t>Reference</a:t>
                      </a:r>
                      <a:r>
                        <a:rPr lang="en-GB" sz="800" baseline="0" dirty="0">
                          <a:solidFill>
                            <a:schemeClr val="bg1"/>
                          </a:solidFill>
                          <a:latin typeface="Arial" panose="020B0604020202020204" pitchFamily="34" charset="0"/>
                          <a:cs typeface="Arial" panose="020B0604020202020204" pitchFamily="34" charset="0"/>
                        </a:rPr>
                        <a:t> n</a:t>
                      </a:r>
                      <a:r>
                        <a:rPr lang="en-GB" sz="800" dirty="0">
                          <a:solidFill>
                            <a:schemeClr val="bg1"/>
                          </a:solidFill>
                          <a:latin typeface="Arial" panose="020B0604020202020204" pitchFamily="34" charset="0"/>
                          <a:cs typeface="Arial" panose="020B0604020202020204" pitchFamily="34" charset="0"/>
                        </a:rPr>
                        <a:t>umber</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002D5A"/>
                    </a:solidFill>
                  </a:tcPr>
                </a:tc>
                <a:tc>
                  <a:txBody>
                    <a:bodyPr/>
                    <a:lstStyle>
                      <a:lvl1pPr marL="0" algn="l" defTabSz="914400" rtl="0" eaLnBrk="1" latinLnBrk="0" hangingPunct="1">
                        <a:defRPr sz="1800" b="1" kern="1200">
                          <a:solidFill>
                            <a:schemeClr val="bg1"/>
                          </a:solidFill>
                          <a:latin typeface="Calibri" panose="020F0502020204030204"/>
                        </a:defRPr>
                      </a:lvl1pPr>
                      <a:lvl2pPr marL="457200" algn="l" defTabSz="914400" rtl="0" eaLnBrk="1" latinLnBrk="0" hangingPunct="1">
                        <a:defRPr sz="1800" b="1" kern="1200">
                          <a:solidFill>
                            <a:schemeClr val="bg1"/>
                          </a:solidFill>
                          <a:latin typeface="Calibri" panose="020F0502020204030204"/>
                        </a:defRPr>
                      </a:lvl2pPr>
                      <a:lvl3pPr marL="914400" algn="l" defTabSz="914400" rtl="0" eaLnBrk="1" latinLnBrk="0" hangingPunct="1">
                        <a:defRPr sz="1800" b="1" kern="1200">
                          <a:solidFill>
                            <a:schemeClr val="bg1"/>
                          </a:solidFill>
                          <a:latin typeface="Calibri" panose="020F0502020204030204"/>
                        </a:defRPr>
                      </a:lvl3pPr>
                      <a:lvl4pPr marL="1371600" algn="l" defTabSz="914400" rtl="0" eaLnBrk="1" latinLnBrk="0" hangingPunct="1">
                        <a:defRPr sz="1800" b="1" kern="1200">
                          <a:solidFill>
                            <a:schemeClr val="bg1"/>
                          </a:solidFill>
                          <a:latin typeface="Calibri" panose="020F0502020204030204"/>
                        </a:defRPr>
                      </a:lvl4pPr>
                      <a:lvl5pPr marL="1828800" algn="l" defTabSz="914400" rtl="0" eaLnBrk="1" latinLnBrk="0" hangingPunct="1">
                        <a:defRPr sz="1800" b="1" kern="1200">
                          <a:solidFill>
                            <a:schemeClr val="bg1"/>
                          </a:solidFill>
                          <a:latin typeface="Calibri" panose="020F0502020204030204"/>
                        </a:defRPr>
                      </a:lvl5pPr>
                      <a:lvl6pPr marL="2286000" algn="l" defTabSz="914400" rtl="0" eaLnBrk="1" latinLnBrk="0" hangingPunct="1">
                        <a:defRPr sz="1800" b="1" kern="1200">
                          <a:solidFill>
                            <a:schemeClr val="bg1"/>
                          </a:solidFill>
                          <a:latin typeface="Calibri" panose="020F0502020204030204"/>
                        </a:defRPr>
                      </a:lvl6pPr>
                      <a:lvl7pPr marL="2743200" algn="l" defTabSz="914400" rtl="0" eaLnBrk="1" latinLnBrk="0" hangingPunct="1">
                        <a:defRPr sz="1800" b="1" kern="1200">
                          <a:solidFill>
                            <a:schemeClr val="bg1"/>
                          </a:solidFill>
                          <a:latin typeface="Calibri" panose="020F0502020204030204"/>
                        </a:defRPr>
                      </a:lvl7pPr>
                      <a:lvl8pPr marL="3200400" algn="l" defTabSz="914400" rtl="0" eaLnBrk="1" latinLnBrk="0" hangingPunct="1">
                        <a:defRPr sz="1800" b="1" kern="1200">
                          <a:solidFill>
                            <a:schemeClr val="bg1"/>
                          </a:solidFill>
                          <a:latin typeface="Calibri" panose="020F0502020204030204"/>
                        </a:defRPr>
                      </a:lvl8pPr>
                      <a:lvl9pPr marL="3657600" algn="l" defTabSz="914400" rtl="0" eaLnBrk="1" latinLnBrk="0" hangingPunct="1">
                        <a:defRPr sz="1800" b="1" kern="1200">
                          <a:solidFill>
                            <a:schemeClr val="bg1"/>
                          </a:solidFill>
                          <a:latin typeface="Calibri" panose="020F0502020204030204"/>
                        </a:defRPr>
                      </a:lvl9pPr>
                    </a:lstStyle>
                    <a:p>
                      <a:endParaRPr lang="en-GB" sz="800" dirty="0">
                        <a:solidFill>
                          <a:schemeClr val="bg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002D5A"/>
                    </a:solidFill>
                  </a:tcPr>
                </a:tc>
                <a:tc>
                  <a:txBody>
                    <a:bodyPr/>
                    <a:lstStyle/>
                    <a:p>
                      <a:r>
                        <a:rPr lang="en-GB" sz="800" dirty="0">
                          <a:solidFill>
                            <a:schemeClr val="bg1"/>
                          </a:solidFill>
                          <a:latin typeface="Arial" panose="020B0604020202020204" pitchFamily="34" charset="0"/>
                          <a:cs typeface="Arial" panose="020B0604020202020204" pitchFamily="34" charset="0"/>
                        </a:rPr>
                        <a:t>Role Profile ID</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002D5A"/>
                    </a:solidFill>
                  </a:tcPr>
                </a:tc>
                <a:tc>
                  <a:txBody>
                    <a:bodyPr/>
                    <a:lstStyle/>
                    <a:p>
                      <a:endParaRPr lang="en-GB" sz="900" dirty="0">
                        <a:solidFill>
                          <a:schemeClr val="bg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002D5A"/>
                    </a:solidFill>
                  </a:tcPr>
                </a:tc>
                <a:extLst>
                  <a:ext uri="{0D108BD9-81ED-4DB2-BD59-A6C34878D82A}">
                    <a16:rowId xmlns:a16="http://schemas.microsoft.com/office/drawing/2014/main" val="3655444873"/>
                  </a:ext>
                </a:extLst>
              </a:tr>
            </a:tbl>
          </a:graphicData>
        </a:graphic>
      </p:graphicFrame>
      <p:pic>
        <p:nvPicPr>
          <p:cNvPr id="15" name="Picture 14"/>
          <p:cNvPicPr>
            <a:picLocks noChangeAspect="1"/>
          </p:cNvPicPr>
          <p:nvPr/>
        </p:nvPicPr>
        <p:blipFill rotWithShape="1">
          <a:blip r:embed="rId3" cstate="hqprint">
            <a:extLst>
              <a:ext uri="{28A0092B-C50C-407E-A947-70E740481C1C}">
                <a14:useLocalDpi xmlns:a14="http://schemas.microsoft.com/office/drawing/2010/main" val="0"/>
              </a:ext>
            </a:extLst>
          </a:blip>
          <a:srcRect l="32385" t="26384" r="31693" b="8652"/>
          <a:stretch/>
        </p:blipFill>
        <p:spPr>
          <a:xfrm>
            <a:off x="10490956" y="615299"/>
            <a:ext cx="1034384" cy="1052773"/>
          </a:xfrm>
          <a:prstGeom prst="rect">
            <a:avLst/>
          </a:prstGeom>
        </p:spPr>
      </p:pic>
      <p:sp>
        <p:nvSpPr>
          <p:cNvPr id="2" name="Rectangle: Rounded Corners 1">
            <a:extLst>
              <a:ext uri="{FF2B5EF4-FFF2-40B4-BE49-F238E27FC236}">
                <a16:creationId xmlns:a16="http://schemas.microsoft.com/office/drawing/2014/main" id="{90A1763E-538D-4D82-AD10-C1082E6F854E}"/>
              </a:ext>
            </a:extLst>
          </p:cNvPr>
          <p:cNvSpPr/>
          <p:nvPr/>
        </p:nvSpPr>
        <p:spPr>
          <a:xfrm>
            <a:off x="678297" y="1076526"/>
            <a:ext cx="9346236" cy="1511612"/>
          </a:xfrm>
          <a:prstGeom prst="roundRect">
            <a:avLst/>
          </a:prstGeom>
          <a:solidFill>
            <a:schemeClr val="tx2">
              <a:lumMod val="20000"/>
              <a:lumOff val="80000"/>
            </a:schemeClr>
          </a:solidFill>
          <a:ln>
            <a:solidFill>
              <a:schemeClr val="tx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defRPr/>
            </a:pPr>
            <a:r>
              <a:rPr lang="en-GB" sz="1200" b="1" dirty="0">
                <a:solidFill>
                  <a:schemeClr val="tx1"/>
                </a:solidFill>
                <a:latin typeface="Arial" panose="020B0604020202020204" pitchFamily="34" charset="0"/>
                <a:cs typeface="Arial" panose="020B0604020202020204" pitchFamily="34" charset="0"/>
              </a:rPr>
              <a:t>The key behaviours for the role are:</a:t>
            </a:r>
          </a:p>
          <a:p>
            <a:pPr marL="171450" indent="-171450">
              <a:buFont typeface="Arial" panose="020B0604020202020204" pitchFamily="34" charset="0"/>
              <a:buChar char="•"/>
              <a:defRPr/>
            </a:pPr>
            <a:r>
              <a:rPr lang="en-GB" sz="1100" dirty="0">
                <a:solidFill>
                  <a:schemeClr val="tx1"/>
                </a:solidFill>
                <a:latin typeface="Arial" panose="020B0604020202020204" pitchFamily="34" charset="0"/>
                <a:cs typeface="Arial" panose="020B0604020202020204" pitchFamily="34" charset="0"/>
              </a:rPr>
              <a:t>Managing a quality service</a:t>
            </a:r>
          </a:p>
          <a:p>
            <a:pPr marL="171450" indent="-171450">
              <a:buFont typeface="Arial" panose="020B0604020202020204" pitchFamily="34" charset="0"/>
              <a:buChar char="•"/>
              <a:defRPr/>
            </a:pPr>
            <a:r>
              <a:rPr lang="en-GB" sz="1100" dirty="0">
                <a:solidFill>
                  <a:schemeClr val="tx1"/>
                </a:solidFill>
                <a:latin typeface="Arial" panose="020B0604020202020204" pitchFamily="34" charset="0"/>
                <a:cs typeface="Arial" panose="020B0604020202020204" pitchFamily="34" charset="0"/>
              </a:rPr>
              <a:t>Making effective decisions </a:t>
            </a:r>
          </a:p>
          <a:p>
            <a:pPr marL="171450" indent="-171450">
              <a:buFont typeface="Arial" panose="020B0604020202020204" pitchFamily="34" charset="0"/>
              <a:buChar char="•"/>
              <a:defRPr/>
            </a:pPr>
            <a:r>
              <a:rPr lang="en-GB" sz="1100" dirty="0">
                <a:solidFill>
                  <a:schemeClr val="tx1"/>
                </a:solidFill>
                <a:latin typeface="Arial" panose="020B0604020202020204" pitchFamily="34" charset="0"/>
                <a:cs typeface="Arial" panose="020B0604020202020204" pitchFamily="34" charset="0"/>
              </a:rPr>
              <a:t>Delivering at pace</a:t>
            </a:r>
          </a:p>
          <a:p>
            <a:pPr marL="171450" indent="-171450">
              <a:buFont typeface="Arial" panose="020B0604020202020204" pitchFamily="34" charset="0"/>
              <a:buChar char="•"/>
              <a:defRPr/>
            </a:pPr>
            <a:r>
              <a:rPr lang="en-GB" sz="1100" dirty="0">
                <a:solidFill>
                  <a:schemeClr val="tx1"/>
                </a:solidFill>
                <a:latin typeface="Arial" panose="020B0604020202020204" pitchFamily="34" charset="0"/>
                <a:cs typeface="Arial" panose="020B0604020202020204" pitchFamily="34" charset="0"/>
              </a:rPr>
              <a:t>Change &amp; improvement </a:t>
            </a:r>
          </a:p>
          <a:p>
            <a:pPr marL="171450" indent="-171450">
              <a:buFont typeface="Arial" panose="020B0604020202020204" pitchFamily="34" charset="0"/>
              <a:buChar char="•"/>
              <a:defRPr/>
            </a:pPr>
            <a:endParaRPr lang="en-GB" sz="1100" dirty="0">
              <a:solidFill>
                <a:schemeClr val="tx1"/>
              </a:solidFill>
              <a:latin typeface="Arial" panose="020B0604020202020204" pitchFamily="34" charset="0"/>
              <a:cs typeface="Arial" panose="020B0604020202020204" pitchFamily="34" charset="0"/>
            </a:endParaRPr>
          </a:p>
          <a:p>
            <a:pPr>
              <a:defRPr/>
            </a:pPr>
            <a:r>
              <a:rPr lang="en-GB" sz="1100" dirty="0">
                <a:solidFill>
                  <a:schemeClr val="tx1"/>
                </a:solidFill>
                <a:latin typeface="Arial" panose="020B0604020202020204" pitchFamily="34" charset="0"/>
                <a:cs typeface="Arial" panose="020B0604020202020204" pitchFamily="34" charset="0"/>
              </a:rPr>
              <a:t>Further information and guidance can be found in your candidate pack. </a:t>
            </a:r>
          </a:p>
        </p:txBody>
      </p:sp>
      <p:sp>
        <p:nvSpPr>
          <p:cNvPr id="18" name="Rectangle: Rounded Corners 17">
            <a:extLst>
              <a:ext uri="{FF2B5EF4-FFF2-40B4-BE49-F238E27FC236}">
                <a16:creationId xmlns:a16="http://schemas.microsoft.com/office/drawing/2014/main" id="{2756FCBB-DFA3-4FF9-9D04-76068116492B}"/>
              </a:ext>
            </a:extLst>
          </p:cNvPr>
          <p:cNvSpPr/>
          <p:nvPr/>
        </p:nvSpPr>
        <p:spPr>
          <a:xfrm>
            <a:off x="678297" y="2831332"/>
            <a:ext cx="9346236" cy="762000"/>
          </a:xfrm>
          <a:prstGeom prst="roundRect">
            <a:avLst/>
          </a:prstGeom>
          <a:solidFill>
            <a:schemeClr val="tx2">
              <a:lumMod val="20000"/>
              <a:lumOff val="80000"/>
            </a:schemeClr>
          </a:solidFill>
          <a:ln>
            <a:solidFill>
              <a:schemeClr val="tx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GB" sz="1200" b="1" dirty="0">
                <a:solidFill>
                  <a:schemeClr val="tx1"/>
                </a:solidFill>
                <a:latin typeface="Arial" panose="020B0604020202020204" pitchFamily="34" charset="0"/>
                <a:cs typeface="Arial" panose="020B0604020202020204" pitchFamily="34" charset="0"/>
              </a:rPr>
              <a:t>Apprenticeships:</a:t>
            </a:r>
            <a:r>
              <a:rPr lang="en-GB" sz="1200" b="1" dirty="0">
                <a:solidFill>
                  <a:prstClr val="black"/>
                </a:solidFill>
                <a:latin typeface="Arial" panose="020B0604020202020204" pitchFamily="34" charset="0"/>
                <a:cs typeface="Arial" panose="020B0604020202020204" pitchFamily="34" charset="0"/>
              </a:rPr>
              <a:t> </a:t>
            </a:r>
            <a:r>
              <a:rPr lang="en-GB" sz="1100" dirty="0">
                <a:solidFill>
                  <a:prstClr val="black"/>
                </a:solidFill>
                <a:latin typeface="Arial" panose="020B0604020202020204" pitchFamily="34" charset="0"/>
                <a:cs typeface="Arial" panose="020B0604020202020204" pitchFamily="34" charset="0"/>
              </a:rPr>
              <a:t>At HMCTS we are committed to developing our people.</a:t>
            </a:r>
            <a:r>
              <a:rPr lang="en-GB" sz="1100" dirty="0">
                <a:solidFill>
                  <a:schemeClr val="tx1"/>
                </a:solidFill>
                <a:latin typeface="Arial" panose="020B0604020202020204" pitchFamily="34" charset="0"/>
                <a:cs typeface="Arial" panose="020B0604020202020204" pitchFamily="34" charset="0"/>
              </a:rPr>
              <a:t> If you are successful in securing this role you may also be given the fantastic opportunity to complete an apprenticeship and gain a nationally recognised qualification whilst being paid, at no cost to yourself.</a:t>
            </a:r>
          </a:p>
        </p:txBody>
      </p:sp>
      <p:pic>
        <p:nvPicPr>
          <p:cNvPr id="24" name="Picture 23" descr="HM Courts &amp; Tribunals Service logo" title="HMCTS">
            <a:extLst>
              <a:ext uri="{FF2B5EF4-FFF2-40B4-BE49-F238E27FC236}">
                <a16:creationId xmlns:a16="http://schemas.microsoft.com/office/drawing/2014/main" id="{5C22041B-DE33-4804-82CE-AF11047BF2AF}"/>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135148" y="5721529"/>
            <a:ext cx="1746000" cy="808046"/>
          </a:xfrm>
          <a:prstGeom prst="rect">
            <a:avLst/>
          </a:prstGeom>
        </p:spPr>
      </p:pic>
      <p:sp>
        <p:nvSpPr>
          <p:cNvPr id="3" name="Rectangle 2">
            <a:extLst>
              <a:ext uri="{FF2B5EF4-FFF2-40B4-BE49-F238E27FC236}">
                <a16:creationId xmlns:a16="http://schemas.microsoft.com/office/drawing/2014/main" id="{2130C0AC-A9CB-4C44-B314-FCD63A4B6E6A}"/>
              </a:ext>
            </a:extLst>
          </p:cNvPr>
          <p:cNvSpPr/>
          <p:nvPr/>
        </p:nvSpPr>
        <p:spPr>
          <a:xfrm>
            <a:off x="4432919" y="4221251"/>
            <a:ext cx="6096000" cy="369332"/>
          </a:xfrm>
          <a:prstGeom prst="rect">
            <a:avLst/>
          </a:prstGeom>
        </p:spPr>
        <p:txBody>
          <a:bodyPr>
            <a:spAutoFit/>
          </a:bodyPr>
          <a:lstStyle/>
          <a:p>
            <a:r>
              <a:rPr lang="en-GB" dirty="0">
                <a:latin typeface="Calibri" panose="020F0502020204030204" pitchFamily="34" charset="0"/>
                <a:ea typeface="Calibri" panose="020F0502020204030204" pitchFamily="34" charset="0"/>
              </a:rPr>
              <a:t>’</a:t>
            </a:r>
            <a:endParaRPr lang="en-GB" dirty="0"/>
          </a:p>
        </p:txBody>
      </p:sp>
      <p:sp>
        <p:nvSpPr>
          <p:cNvPr id="11" name="Rectangle: Rounded Corners 10">
            <a:extLst>
              <a:ext uri="{FF2B5EF4-FFF2-40B4-BE49-F238E27FC236}">
                <a16:creationId xmlns:a16="http://schemas.microsoft.com/office/drawing/2014/main" id="{40A66D65-1CCA-4604-B1A3-AD71E1854212}"/>
              </a:ext>
            </a:extLst>
          </p:cNvPr>
          <p:cNvSpPr/>
          <p:nvPr/>
        </p:nvSpPr>
        <p:spPr>
          <a:xfrm>
            <a:off x="678297" y="3840251"/>
            <a:ext cx="9346236" cy="762000"/>
          </a:xfrm>
          <a:prstGeom prst="roundRect">
            <a:avLst/>
          </a:prstGeom>
          <a:solidFill>
            <a:schemeClr val="tx2">
              <a:lumMod val="20000"/>
              <a:lumOff val="80000"/>
            </a:schemeClr>
          </a:solidFill>
          <a:ln>
            <a:solidFill>
              <a:schemeClr val="tx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GB" sz="1200" b="1" dirty="0">
                <a:solidFill>
                  <a:schemeClr val="tx1"/>
                </a:solidFill>
                <a:latin typeface="Arial" panose="020B0604020202020204" pitchFamily="34" charset="0"/>
                <a:cs typeface="Arial" panose="020B0604020202020204" pitchFamily="34" charset="0"/>
              </a:rPr>
              <a:t>Location: </a:t>
            </a:r>
            <a:r>
              <a:rPr lang="en-GB" sz="1100" dirty="0">
                <a:solidFill>
                  <a:schemeClr val="tx1"/>
                </a:solidFill>
                <a:latin typeface="Arial" panose="020B0604020202020204" pitchFamily="34" charset="0"/>
                <a:cs typeface="Arial" panose="020B0604020202020204" pitchFamily="34" charset="0"/>
              </a:rPr>
              <a:t>These roles will initially be based in Stoke or Birmingham, but consideration will be given to move a role to another CTSC location at a later date, as the network expands and more CTSCs are opened. </a:t>
            </a:r>
            <a:endParaRPr lang="en-GB" sz="1100" dirty="0">
              <a:solidFill>
                <a:schemeClr val="tx1"/>
              </a:solidFill>
              <a:highlight>
                <a:srgbClr val="FFFF00"/>
              </a:highlight>
              <a:latin typeface="Arial" panose="020B0604020202020204" pitchFamily="34" charset="0"/>
              <a:cs typeface="Arial" panose="020B0604020202020204" pitchFamily="34" charset="0"/>
            </a:endParaRPr>
          </a:p>
        </p:txBody>
      </p:sp>
      <p:sp>
        <p:nvSpPr>
          <p:cNvPr id="12" name="Rectangle: Rounded Corners 11">
            <a:extLst>
              <a:ext uri="{FF2B5EF4-FFF2-40B4-BE49-F238E27FC236}">
                <a16:creationId xmlns:a16="http://schemas.microsoft.com/office/drawing/2014/main" id="{616DE149-D34F-42F0-9F51-F56B2F0B72B1}"/>
              </a:ext>
            </a:extLst>
          </p:cNvPr>
          <p:cNvSpPr/>
          <p:nvPr/>
        </p:nvSpPr>
        <p:spPr>
          <a:xfrm>
            <a:off x="678297" y="4816870"/>
            <a:ext cx="9346236" cy="762000"/>
          </a:xfrm>
          <a:prstGeom prst="roundRect">
            <a:avLst/>
          </a:prstGeom>
          <a:solidFill>
            <a:schemeClr val="tx2">
              <a:lumMod val="20000"/>
              <a:lumOff val="80000"/>
            </a:schemeClr>
          </a:solidFill>
          <a:ln>
            <a:solidFill>
              <a:schemeClr val="tx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GB" sz="1100" b="1" dirty="0">
                <a:solidFill>
                  <a:schemeClr val="tx1"/>
                </a:solidFill>
                <a:latin typeface="Arial" panose="020B0604020202020204" pitchFamily="34" charset="0"/>
                <a:cs typeface="Arial" panose="020B0604020202020204" pitchFamily="34" charset="0"/>
              </a:rPr>
              <a:t>Hours of work:</a:t>
            </a:r>
            <a:r>
              <a:rPr lang="en-GB" sz="1100" dirty="0">
                <a:solidFill>
                  <a:schemeClr val="tx1"/>
                </a:solidFill>
                <a:latin typeface="Arial" panose="020B0604020202020204" pitchFamily="34" charset="0"/>
                <a:cs typeface="Arial" panose="020B0604020202020204" pitchFamily="34" charset="0"/>
              </a:rPr>
              <a:t> CTSCs will operate between the hours of 8am-8pm Monday to Friday and 8am-2pm on Saturdays. Working hours will be agreed at the point of offer for successful candidates. </a:t>
            </a:r>
          </a:p>
        </p:txBody>
      </p:sp>
    </p:spTree>
    <p:extLst>
      <p:ext uri="{BB962C8B-B14F-4D97-AF65-F5344CB8AC3E}">
        <p14:creationId xmlns:p14="http://schemas.microsoft.com/office/powerpoint/2010/main" val="259499070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TotalTime>
  <Words>969</Words>
  <Application>Microsoft Office PowerPoint</Application>
  <PresentationFormat>Widescreen</PresentationFormat>
  <Paragraphs>84</Paragraphs>
  <Slides>3</Slides>
  <Notes>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Arial</vt:lpstr>
      <vt:lpstr>Calibri</vt:lpstr>
      <vt:lpstr>Calibri Light</vt:lpstr>
      <vt:lpstr>Office Theme</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Ward, Chris</dc:creator>
  <cp:lastModifiedBy>Ward, Chris</cp:lastModifiedBy>
  <cp:revision>4</cp:revision>
  <dcterms:created xsi:type="dcterms:W3CDTF">2018-09-20T21:10:49Z</dcterms:created>
  <dcterms:modified xsi:type="dcterms:W3CDTF">2019-02-08T17:18:17Z</dcterms:modified>
</cp:coreProperties>
</file>