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39163-F982-49B6-B085-BEE688CD3D97}" type="datetimeFigureOut">
              <a:rPr lang="en-GB" smtClean="0"/>
              <a:t>15/05/2020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A04-5AB3-4F54-A5D7-25F4DA7239A2}" type="slidenum">
              <a:rPr lang="en-GB" smtClean="0"/>
              <a:t>‹#›</a:t>
            </a:fld>
            <a:endParaRPr lang="en-GB"/>
          </a:p>
        </p:txBody>
      </p:sp>
    </p:spTree>
    <p:extLst>
      <p:ext uri="{BB962C8B-B14F-4D97-AF65-F5344CB8AC3E}">
        <p14:creationId xmlns:p14="http://schemas.microsoft.com/office/powerpoint/2010/main" val="76239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interim post – generally everything apart from the strategic look.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10D308-DA08-4737-AA62-D0150CF6A52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32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B5C7-BA81-4F52-BA71-F61E944108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600395-197C-46AA-8A1E-6093D81F3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1AF876-728C-4890-B2F5-901EF464308D}"/>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5" name="Footer Placeholder 4">
            <a:extLst>
              <a:ext uri="{FF2B5EF4-FFF2-40B4-BE49-F238E27FC236}">
                <a16:creationId xmlns:a16="http://schemas.microsoft.com/office/drawing/2014/main" id="{705AF8FB-41B9-4095-AE34-51CAF77B7D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8AA3CE-7D29-4906-B2BB-BD26DC8FECAE}"/>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361237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E57B-4BB7-4B87-95D4-F6110380AE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30993A-FB87-47E5-8B8C-10503F9A8C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C6B980-E1D1-482F-91D9-A5212CC9526B}"/>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5" name="Footer Placeholder 4">
            <a:extLst>
              <a:ext uri="{FF2B5EF4-FFF2-40B4-BE49-F238E27FC236}">
                <a16:creationId xmlns:a16="http://schemas.microsoft.com/office/drawing/2014/main" id="{A6206E0F-285C-4CF1-A674-D904BFA0E2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DD7913-A627-45A3-8536-FBE5B2720BF9}"/>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138049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BAA245-A8A8-40CC-BBD6-6D95B5A5F3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06F1C7-8EE3-4FAB-9705-4014226F2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5F59C3-3261-441A-8895-B68A54E09654}"/>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5" name="Footer Placeholder 4">
            <a:extLst>
              <a:ext uri="{FF2B5EF4-FFF2-40B4-BE49-F238E27FC236}">
                <a16:creationId xmlns:a16="http://schemas.microsoft.com/office/drawing/2014/main" id="{D21ED9CB-49A7-49F3-9979-55E595F6AC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630D3D-78AB-48AA-B824-E4F8A1EE755A}"/>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75968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4D3A-1AA7-46BB-8098-8A3088C3EE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8A9C58-C89F-4346-AF02-DEC2C82281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37E0D5-0963-46C4-96C1-7637B8ADFC1D}"/>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5" name="Footer Placeholder 4">
            <a:extLst>
              <a:ext uri="{FF2B5EF4-FFF2-40B4-BE49-F238E27FC236}">
                <a16:creationId xmlns:a16="http://schemas.microsoft.com/office/drawing/2014/main" id="{E6187ED7-AD60-4840-8F72-668E308B15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E2C1F9-15FA-4184-A26B-9A7F5E2BD535}"/>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142168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8B7B-96FE-452E-8AD2-7B9AC127BE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1D83D6-B7E9-4618-AB94-5E7AAE33C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D693878-463B-4BCD-A225-731964154740}"/>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5" name="Footer Placeholder 4">
            <a:extLst>
              <a:ext uri="{FF2B5EF4-FFF2-40B4-BE49-F238E27FC236}">
                <a16:creationId xmlns:a16="http://schemas.microsoft.com/office/drawing/2014/main" id="{9A2712D9-E733-4C8F-9901-0BABE44955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7F6564-D294-436B-9817-3A5A0A544354}"/>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124565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9AD1E-0B10-4949-901F-1722DC7A19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20FD60-3538-428C-9EAE-38F27EBFAD1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7CD16A-ADBD-40FF-A430-BCB15814FC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873D7CC-D7DF-48FB-83F3-C7535D51F2F5}"/>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6" name="Footer Placeholder 5">
            <a:extLst>
              <a:ext uri="{FF2B5EF4-FFF2-40B4-BE49-F238E27FC236}">
                <a16:creationId xmlns:a16="http://schemas.microsoft.com/office/drawing/2014/main" id="{94E05C0C-F8BD-41AD-82A9-95C9452517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687A25-21FD-439A-8061-7FDDF2B4E46D}"/>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246468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0DEDE-B2A0-43AB-808C-BEF7D8E27F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2A8568-9FF0-4D13-9EC5-EDF2AAE7DF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57534D-FE2C-471B-ADC6-609808C664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8D9AAA-36A3-4D59-BC74-345E3DA9C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ED64AC-4C04-47F4-BE8B-513ABDAE9E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DDA0A3-7F0B-4FA8-A520-24B3FBE11EE9}"/>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8" name="Footer Placeholder 7">
            <a:extLst>
              <a:ext uri="{FF2B5EF4-FFF2-40B4-BE49-F238E27FC236}">
                <a16:creationId xmlns:a16="http://schemas.microsoft.com/office/drawing/2014/main" id="{E6F28454-E89B-411B-A30E-045E6D9F93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601410-D67C-4F7E-973F-257F32CECA74}"/>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272606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24CE6-1F87-4D5A-82FA-9FB0571D89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2DEE85-1BB5-4F97-BD1F-1E336CCE4045}"/>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4" name="Footer Placeholder 3">
            <a:extLst>
              <a:ext uri="{FF2B5EF4-FFF2-40B4-BE49-F238E27FC236}">
                <a16:creationId xmlns:a16="http://schemas.microsoft.com/office/drawing/2014/main" id="{360B616B-A893-4988-8204-92FC1E0204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C7E955-F631-4ED8-86F6-63DCD973B381}"/>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350289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90041D-10A9-409C-AC60-6557E332624E}"/>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3" name="Footer Placeholder 2">
            <a:extLst>
              <a:ext uri="{FF2B5EF4-FFF2-40B4-BE49-F238E27FC236}">
                <a16:creationId xmlns:a16="http://schemas.microsoft.com/office/drawing/2014/main" id="{2456E625-3613-4D48-82B5-B33EBADBB5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D3849C-7752-49B8-878A-9C8361C3E47E}"/>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426331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DB28-BD87-40E9-B177-6B7BBF8FCC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DFDBC9-FE3D-4C26-8F8E-A8CEB7EBA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687C24-48FD-4E39-9BC3-5320D8EB8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4A77A1-7A77-4FE1-B84D-F777FC70416A}"/>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6" name="Footer Placeholder 5">
            <a:extLst>
              <a:ext uri="{FF2B5EF4-FFF2-40B4-BE49-F238E27FC236}">
                <a16:creationId xmlns:a16="http://schemas.microsoft.com/office/drawing/2014/main" id="{BFEC6D6B-A218-4632-ACF6-8777620EB3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F68E12-E6E7-4203-91C5-74C87931F764}"/>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304266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E0646-3F95-4811-83A9-A1DD9C1C0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B784D1-C0BA-4A69-83D7-54EF7DF958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C6D820-B655-444F-90A5-0F14E320A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DACC3A-A05A-4C67-AED6-226973C155CA}"/>
              </a:ext>
            </a:extLst>
          </p:cNvPr>
          <p:cNvSpPr>
            <a:spLocks noGrp="1"/>
          </p:cNvSpPr>
          <p:nvPr>
            <p:ph type="dt" sz="half" idx="10"/>
          </p:nvPr>
        </p:nvSpPr>
        <p:spPr/>
        <p:txBody>
          <a:bodyPr/>
          <a:lstStyle/>
          <a:p>
            <a:fld id="{5B3BE411-18C5-40B6-BDCB-EDBDB35CF02E}" type="datetimeFigureOut">
              <a:rPr lang="en-GB" smtClean="0"/>
              <a:t>15/05/2020</a:t>
            </a:fld>
            <a:endParaRPr lang="en-GB"/>
          </a:p>
        </p:txBody>
      </p:sp>
      <p:sp>
        <p:nvSpPr>
          <p:cNvPr id="6" name="Footer Placeholder 5">
            <a:extLst>
              <a:ext uri="{FF2B5EF4-FFF2-40B4-BE49-F238E27FC236}">
                <a16:creationId xmlns:a16="http://schemas.microsoft.com/office/drawing/2014/main" id="{A57CB8AB-90AD-4797-85AB-17A46BB856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71252C-BD8B-45E2-9787-B3ED9612D523}"/>
              </a:ext>
            </a:extLst>
          </p:cNvPr>
          <p:cNvSpPr>
            <a:spLocks noGrp="1"/>
          </p:cNvSpPr>
          <p:nvPr>
            <p:ph type="sldNum" sz="quarter" idx="12"/>
          </p:nvPr>
        </p:nvSpPr>
        <p:spPr/>
        <p:txBody>
          <a:bodyPr/>
          <a:lstStyle/>
          <a:p>
            <a:fld id="{CE542436-CBA2-4707-B9FF-80A2E9F1C91D}" type="slidenum">
              <a:rPr lang="en-GB" smtClean="0"/>
              <a:t>‹#›</a:t>
            </a:fld>
            <a:endParaRPr lang="en-GB"/>
          </a:p>
        </p:txBody>
      </p:sp>
    </p:spTree>
    <p:extLst>
      <p:ext uri="{BB962C8B-B14F-4D97-AF65-F5344CB8AC3E}">
        <p14:creationId xmlns:p14="http://schemas.microsoft.com/office/powerpoint/2010/main" val="421101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4731B-3432-482D-A221-0BDEB0A7B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CC7F1D-18E3-48EB-9DBF-3DC5D1BC3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771FD7-F091-40C2-93B1-853E89371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BE411-18C5-40B6-BDCB-EDBDB35CF02E}" type="datetimeFigureOut">
              <a:rPr lang="en-GB" smtClean="0"/>
              <a:t>15/05/2020</a:t>
            </a:fld>
            <a:endParaRPr lang="en-GB"/>
          </a:p>
        </p:txBody>
      </p:sp>
      <p:sp>
        <p:nvSpPr>
          <p:cNvPr id="5" name="Footer Placeholder 4">
            <a:extLst>
              <a:ext uri="{FF2B5EF4-FFF2-40B4-BE49-F238E27FC236}">
                <a16:creationId xmlns:a16="http://schemas.microsoft.com/office/drawing/2014/main" id="{8FFD163F-D52B-4177-80E1-F8DDF20950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68E9F4-4BB8-4D09-A8D4-D548FECDFD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42436-CBA2-4707-B9FF-80A2E9F1C91D}" type="slidenum">
              <a:rPr lang="en-GB" smtClean="0"/>
              <a:t>‹#›</a:t>
            </a:fld>
            <a:endParaRPr lang="en-GB"/>
          </a:p>
        </p:txBody>
      </p:sp>
    </p:spTree>
    <p:extLst>
      <p:ext uri="{BB962C8B-B14F-4D97-AF65-F5344CB8AC3E}">
        <p14:creationId xmlns:p14="http://schemas.microsoft.com/office/powerpoint/2010/main" val="1552495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C0FE2-227B-477F-B05A-E3C4CB1F1C2D}"/>
              </a:ext>
            </a:extLst>
          </p:cNvPr>
          <p:cNvGraphicFramePr>
            <a:graphicFrameLocks noGrp="1"/>
          </p:cNvGraphicFramePr>
          <p:nvPr>
            <p:extLst/>
          </p:nvPr>
        </p:nvGraphicFramePr>
        <p:xfrm>
          <a:off x="407835" y="301608"/>
          <a:ext cx="11374582" cy="487680"/>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517425806"/>
                    </a:ext>
                  </a:extLst>
                </a:gridCol>
                <a:gridCol w="2604655">
                  <a:extLst>
                    <a:ext uri="{9D8B030D-6E8A-4147-A177-3AD203B41FA5}">
                      <a16:colId xmlns:a16="http://schemas.microsoft.com/office/drawing/2014/main" val="3009016355"/>
                    </a:ext>
                  </a:extLst>
                </a:gridCol>
              </a:tblGrid>
              <a:tr h="242418">
                <a:tc rowSpan="2">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lang="en-GB" sz="2400" b="0" dirty="0">
                          <a:solidFill>
                            <a:schemeClr val="accent1">
                              <a:lumMod val="50000"/>
                            </a:schemeClr>
                          </a:solidFill>
                          <a:latin typeface="Arial" panose="020B0604020202020204" pitchFamily="34" charset="0"/>
                          <a:cs typeface="Arial" panose="020B0604020202020204" pitchFamily="34" charset="0"/>
                        </a:rPr>
                        <a:t>Role Profile</a:t>
                      </a:r>
                      <a:r>
                        <a:rPr lang="en-GB" sz="2400" dirty="0">
                          <a:solidFill>
                            <a:schemeClr val="accent1">
                              <a:lumMod val="50000"/>
                            </a:schemeClr>
                          </a:solidFill>
                          <a:latin typeface="Arial" panose="020B0604020202020204" pitchFamily="34" charset="0"/>
                          <a:cs typeface="Arial" panose="020B0604020202020204" pitchFamily="34" charset="0"/>
                        </a:rPr>
                        <a:t>: </a:t>
                      </a:r>
                      <a:r>
                        <a:rPr kumimoji="0" lang="en-GB" sz="2400" b="1" i="0" u="none" strike="noStrike" kern="1200" cap="none" spc="0" normalizeH="0" baseline="0" noProof="0" dirty="0">
                          <a:ln>
                            <a:noFill/>
                          </a:ln>
                          <a:solidFill>
                            <a:srgbClr val="002D5A"/>
                          </a:solidFill>
                          <a:effectLst/>
                          <a:uLnTx/>
                          <a:uFillTx/>
                          <a:latin typeface="Arial" panose="020B0604020202020204" pitchFamily="34" charset="0"/>
                          <a:ea typeface="Calibri" panose="020F0502020204030204" pitchFamily="34" charset="0"/>
                          <a:cs typeface="Arial" panose="020B0604020202020204" pitchFamily="34" charset="0"/>
                        </a:rPr>
                        <a:t>People Development Strategy Manager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GB" sz="1000" dirty="0">
                          <a:solidFill>
                            <a:schemeClr val="accent1">
                              <a:lumMod val="50000"/>
                            </a:schemeClr>
                          </a:solidFill>
                          <a:latin typeface="Arial" panose="020B0604020202020204" pitchFamily="34" charset="0"/>
                          <a:cs typeface="Arial" panose="020B0604020202020204" pitchFamily="34" charset="0"/>
                        </a:rPr>
                        <a:t>Reference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19819293"/>
                  </a:ext>
                </a:extLst>
              </a:tr>
              <a:tr h="225582">
                <a:tc vMerge="1">
                  <a:txBody>
                    <a:bodyPr/>
                    <a:lstStyle/>
                    <a:p>
                      <a:endParaRPr lang="en-GB"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000" dirty="0">
                          <a:latin typeface="Arial" panose="020B0604020202020204" pitchFamily="34" charset="0"/>
                          <a:cs typeface="Arial" panose="020B0604020202020204" pitchFamily="34" charset="0"/>
                        </a:rPr>
                        <a:t>XXXX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4544121"/>
                  </a:ext>
                </a:extLst>
              </a:tr>
            </a:tbl>
          </a:graphicData>
        </a:graphic>
      </p:graphicFrame>
      <p:graphicFrame>
        <p:nvGraphicFramePr>
          <p:cNvPr id="6" name="Table 5">
            <a:extLst>
              <a:ext uri="{FF2B5EF4-FFF2-40B4-BE49-F238E27FC236}">
                <a16:creationId xmlns:a16="http://schemas.microsoft.com/office/drawing/2014/main" id="{7E957B48-AC25-4FA2-9960-E937CDBACE7D}"/>
              </a:ext>
            </a:extLst>
          </p:cNvPr>
          <p:cNvGraphicFramePr>
            <a:graphicFrameLocks noGrp="1"/>
          </p:cNvGraphicFramePr>
          <p:nvPr>
            <p:extLst/>
          </p:nvPr>
        </p:nvGraphicFramePr>
        <p:xfrm>
          <a:off x="407835" y="787616"/>
          <a:ext cx="4155950" cy="1040401"/>
        </p:xfrm>
        <a:graphic>
          <a:graphicData uri="http://schemas.openxmlformats.org/drawingml/2006/table">
            <a:tbl>
              <a:tblPr firstRow="1" bandRow="1">
                <a:tableStyleId>{5C22544A-7EE6-4342-B048-85BDC9FD1C3A}</a:tableStyleId>
              </a:tblPr>
              <a:tblGrid>
                <a:gridCol w="1235329">
                  <a:extLst>
                    <a:ext uri="{9D8B030D-6E8A-4147-A177-3AD203B41FA5}">
                      <a16:colId xmlns:a16="http://schemas.microsoft.com/office/drawing/2014/main" val="4107989577"/>
                    </a:ext>
                  </a:extLst>
                </a:gridCol>
                <a:gridCol w="2920621">
                  <a:extLst>
                    <a:ext uri="{9D8B030D-6E8A-4147-A177-3AD203B41FA5}">
                      <a16:colId xmlns:a16="http://schemas.microsoft.com/office/drawing/2014/main" val="3607137962"/>
                    </a:ext>
                  </a:extLst>
                </a:gridCol>
              </a:tblGrid>
              <a:tr h="361770">
                <a:tc>
                  <a:txBody>
                    <a:bodyPr/>
                    <a:lstStyle/>
                    <a:p>
                      <a:r>
                        <a:rPr lang="en-GB" sz="900" b="1" dirty="0">
                          <a:solidFill>
                            <a:schemeClr val="tx1"/>
                          </a:solidFill>
                          <a:latin typeface="Arial" panose="020B0604020202020204" pitchFamily="34" charset="0"/>
                          <a:cs typeface="Arial" panose="020B0604020202020204" pitchFamily="34" charset="0"/>
                        </a:rPr>
                        <a:t>Job Family 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b="1" dirty="0">
                          <a:solidFill>
                            <a:schemeClr val="bg1"/>
                          </a:solidFill>
                          <a:latin typeface="Arial" panose="020B0604020202020204" pitchFamily="34" charset="0"/>
                          <a:cs typeface="Arial" panose="020B0604020202020204" pitchFamily="34" charset="0"/>
                        </a:rPr>
                        <a:t>Organisational Support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99"/>
                    </a:solidFill>
                  </a:tcPr>
                </a:tc>
                <a:extLst>
                  <a:ext uri="{0D108BD9-81ED-4DB2-BD59-A6C34878D82A}">
                    <a16:rowId xmlns:a16="http://schemas.microsoft.com/office/drawing/2014/main" val="2112798097"/>
                  </a:ext>
                </a:extLst>
              </a:tr>
              <a:tr h="361770">
                <a:tc>
                  <a:txBody>
                    <a:bodyPr/>
                    <a:lstStyle/>
                    <a:p>
                      <a:r>
                        <a:rPr lang="en-GB" sz="900" b="1" dirty="0">
                          <a:solidFill>
                            <a:schemeClr val="tx1"/>
                          </a:solidFill>
                          <a:latin typeface="Arial" panose="020B0604020202020204" pitchFamily="34" charset="0"/>
                          <a:cs typeface="Arial" panose="020B0604020202020204" pitchFamily="34" charset="0"/>
                        </a:rPr>
                        <a:t>Job Family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900" b="1" dirty="0">
                          <a:solidFill>
                            <a:schemeClr val="tx1"/>
                          </a:solidFill>
                          <a:latin typeface="Arial" panose="020B0604020202020204" pitchFamily="34" charset="0"/>
                          <a:cs typeface="Arial" panose="020B0604020202020204" pitchFamily="34" charset="0"/>
                        </a:rPr>
                        <a:t>Human Resources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4396423"/>
                  </a:ext>
                </a:extLst>
              </a:tr>
              <a:tr h="316861">
                <a:tc>
                  <a:txBody>
                    <a:bodyPr/>
                    <a:lstStyle/>
                    <a:p>
                      <a:r>
                        <a:rPr lang="en-GB" sz="900" b="1" dirty="0">
                          <a:solidFill>
                            <a:schemeClr val="tx1"/>
                          </a:solidFill>
                          <a:latin typeface="Arial" panose="020B0604020202020204" pitchFamily="34" charset="0"/>
                          <a:cs typeface="Arial" panose="020B0604020202020204" pitchFamily="34" charset="0"/>
                        </a:rPr>
                        <a:t>Grade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900" b="1" dirty="0">
                          <a:solidFill>
                            <a:schemeClr val="tx1"/>
                          </a:solidFill>
                          <a:latin typeface="Arial" panose="020B0604020202020204" pitchFamily="34" charset="0"/>
                          <a:cs typeface="Arial" panose="020B0604020202020204" pitchFamily="34" charset="0"/>
                        </a:rPr>
                        <a:t>Band B (interim)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6940197"/>
                  </a:ext>
                </a:extLst>
              </a:tr>
            </a:tbl>
          </a:graphicData>
        </a:graphic>
      </p:graphicFrame>
      <p:graphicFrame>
        <p:nvGraphicFramePr>
          <p:cNvPr id="7" name="Table 6">
            <a:extLst>
              <a:ext uri="{FF2B5EF4-FFF2-40B4-BE49-F238E27FC236}">
                <a16:creationId xmlns:a16="http://schemas.microsoft.com/office/drawing/2014/main" id="{5AD6D14B-0D1E-41C0-8C75-7FF1EBFB8F63}"/>
              </a:ext>
            </a:extLst>
          </p:cNvPr>
          <p:cNvGraphicFramePr>
            <a:graphicFrameLocks noGrp="1"/>
          </p:cNvGraphicFramePr>
          <p:nvPr>
            <p:extLst/>
          </p:nvPr>
        </p:nvGraphicFramePr>
        <p:xfrm>
          <a:off x="4563785" y="789285"/>
          <a:ext cx="7218632" cy="1038735"/>
        </p:xfrm>
        <a:graphic>
          <a:graphicData uri="http://schemas.openxmlformats.org/drawingml/2006/table">
            <a:tbl>
              <a:tblPr firstRow="1" bandRow="1">
                <a:tableStyleId>{5C22544A-7EE6-4342-B048-85BDC9FD1C3A}</a:tableStyleId>
              </a:tblPr>
              <a:tblGrid>
                <a:gridCol w="7218632">
                  <a:extLst>
                    <a:ext uri="{9D8B030D-6E8A-4147-A177-3AD203B41FA5}">
                      <a16:colId xmlns:a16="http://schemas.microsoft.com/office/drawing/2014/main" val="1648481701"/>
                    </a:ext>
                  </a:extLst>
                </a:gridCol>
              </a:tblGrid>
              <a:tr h="254604">
                <a:tc>
                  <a:txBody>
                    <a:bodyPr/>
                    <a:lstStyle/>
                    <a:p>
                      <a:pPr algn="ctr"/>
                      <a:r>
                        <a:rPr lang="en-GB" sz="900" dirty="0">
                          <a:solidFill>
                            <a:schemeClr val="accent1">
                              <a:lumMod val="50000"/>
                            </a:schemeClr>
                          </a:solidFill>
                          <a:latin typeface="Arial" panose="020B0604020202020204" pitchFamily="34" charset="0"/>
                          <a:cs typeface="Arial" panose="020B0604020202020204" pitchFamily="34" charset="0"/>
                        </a:rPr>
                        <a:t>Role 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292786605"/>
                  </a:ext>
                </a:extLst>
              </a:tr>
              <a:tr h="784131">
                <a:tc>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national role, which reports directly to the Head of Service Improvement, is responsible for setting up and the effective running of People Development function across all CTSC sites nationally to build workforce skills knowledge and career progression in the medium to long term, to ensure CTSC delivers an accessible and inclusive service to diverse users, using excellent people skills. The role will provide leadership to the People Development team in the medium to long term.</a:t>
                      </a: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GB" sz="900" dirty="0">
                        <a:solidFill>
                          <a:schemeClr val="accent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376022"/>
                  </a:ext>
                </a:extLst>
              </a:tr>
            </a:tbl>
          </a:graphicData>
        </a:graphic>
      </p:graphicFrame>
      <p:graphicFrame>
        <p:nvGraphicFramePr>
          <p:cNvPr id="8" name="Table 7">
            <a:extLst>
              <a:ext uri="{FF2B5EF4-FFF2-40B4-BE49-F238E27FC236}">
                <a16:creationId xmlns:a16="http://schemas.microsoft.com/office/drawing/2014/main" id="{07E1FE5C-9C66-4111-BB75-4578DE527C9C}"/>
              </a:ext>
            </a:extLst>
          </p:cNvPr>
          <p:cNvGraphicFramePr>
            <a:graphicFrameLocks noGrp="1"/>
          </p:cNvGraphicFramePr>
          <p:nvPr>
            <p:extLst/>
          </p:nvPr>
        </p:nvGraphicFramePr>
        <p:xfrm>
          <a:off x="407834" y="1828019"/>
          <a:ext cx="7406987" cy="4807867"/>
        </p:xfrm>
        <a:graphic>
          <a:graphicData uri="http://schemas.openxmlformats.org/drawingml/2006/table">
            <a:tbl>
              <a:tblPr firstRow="1" bandRow="1">
                <a:tableStyleId>{5C22544A-7EE6-4342-B048-85BDC9FD1C3A}</a:tableStyleId>
              </a:tblPr>
              <a:tblGrid>
                <a:gridCol w="7406987">
                  <a:extLst>
                    <a:ext uri="{9D8B030D-6E8A-4147-A177-3AD203B41FA5}">
                      <a16:colId xmlns:a16="http://schemas.microsoft.com/office/drawing/2014/main" val="930840816"/>
                    </a:ext>
                  </a:extLst>
                </a:gridCol>
              </a:tblGrid>
              <a:tr h="248241">
                <a:tc>
                  <a:txBody>
                    <a:bodyPr/>
                    <a:lstStyle/>
                    <a:p>
                      <a:r>
                        <a:rPr lang="en-GB" sz="900" b="1" dirty="0">
                          <a:solidFill>
                            <a:schemeClr val="tx1"/>
                          </a:solidFill>
                          <a:latin typeface="Arial" panose="020B0604020202020204" pitchFamily="34" charset="0"/>
                          <a:cs typeface="Arial" panose="020B0604020202020204" pitchFamily="34" charset="0"/>
                        </a:rPr>
                        <a:t>Key Accountabilities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080635271"/>
                  </a:ext>
                </a:extLst>
              </a:tr>
              <a:tr h="2404573">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Ensure systems are in place for maintaining and updating CTSC specific training content with changes to processes or new business and that the material meets any legislative or professional standards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Assess People Development against performance standards/KPIs and comment on variances and recommend actions to senior leaders in CTSC address issues to ensure continued user satisfaction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Ensure People Development Team Leaders, Coaches and Trainers have access to development and learning opportunities that will ensure they have the requisite technical and people skills to deliver against People Development performance standards and deliver improvements in service delivery to users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Working with the Service Improvement management teams to determine current and anticipated training needs and develop appropriate learning interventions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Oversee business as usual capability issues for whole CTSC, working with HMCTS Capability to source learning solutions or resources for CTSC sites  </a:t>
                      </a: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514986"/>
                  </a:ext>
                </a:extLst>
              </a:tr>
              <a:tr h="355305">
                <a:tc>
                  <a:txBody>
                    <a:bodyPr/>
                    <a:lstStyle/>
                    <a:p>
                      <a:r>
                        <a:rPr lang="en-GB" sz="900" b="1" dirty="0">
                          <a:latin typeface="Arial" panose="020B0604020202020204" pitchFamily="34" charset="0"/>
                          <a:cs typeface="Arial" panose="020B0604020202020204" pitchFamily="34" charset="0"/>
                        </a:rPr>
                        <a:t>Knowledge, Skills and Experience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8064430"/>
                  </a:ext>
                </a:extLst>
              </a:tr>
              <a:tr h="179974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Leadership skills to visibly demonstrate and embed the new culture and ways of working for CTSC in delivering service excellence across all CTSC jurisdictions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People management and Leadership skills - to lead the People Development team, which may be spread geographically across different sites, and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empower development team members to take personal responsibility for their own personal impact and development</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Knowledge of Induction and onboarding processes in a multi-service public-facing organization, and specific knowledge of, or willingness to learn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Continuous improvement knowledge and experience - to evaluate teams, training materials/resources and methods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Knowledge of, or willingness to learn, HMCTS people policies, including performance management, attendance management, grievance and disciplinary policies to ensure compliance and team effectiveness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987836"/>
                  </a:ext>
                </a:extLst>
              </a:tr>
            </a:tbl>
          </a:graphicData>
        </a:graphic>
      </p:graphicFrame>
      <p:graphicFrame>
        <p:nvGraphicFramePr>
          <p:cNvPr id="9" name="Table 8">
            <a:extLst>
              <a:ext uri="{FF2B5EF4-FFF2-40B4-BE49-F238E27FC236}">
                <a16:creationId xmlns:a16="http://schemas.microsoft.com/office/drawing/2014/main" id="{C54A6FCF-A798-4D2A-AADE-E9638341883C}"/>
              </a:ext>
            </a:extLst>
          </p:cNvPr>
          <p:cNvGraphicFramePr>
            <a:graphicFrameLocks noGrp="1"/>
          </p:cNvGraphicFramePr>
          <p:nvPr>
            <p:extLst/>
          </p:nvPr>
        </p:nvGraphicFramePr>
        <p:xfrm>
          <a:off x="7814821" y="1828016"/>
          <a:ext cx="3967595" cy="4807869"/>
        </p:xfrm>
        <a:graphic>
          <a:graphicData uri="http://schemas.openxmlformats.org/drawingml/2006/table">
            <a:tbl>
              <a:tblPr firstRow="1" bandRow="1">
                <a:tableStyleId>{5C22544A-7EE6-4342-B048-85BDC9FD1C3A}</a:tableStyleId>
              </a:tblPr>
              <a:tblGrid>
                <a:gridCol w="1265572">
                  <a:extLst>
                    <a:ext uri="{9D8B030D-6E8A-4147-A177-3AD203B41FA5}">
                      <a16:colId xmlns:a16="http://schemas.microsoft.com/office/drawing/2014/main" val="1875384657"/>
                    </a:ext>
                  </a:extLst>
                </a:gridCol>
                <a:gridCol w="2702023">
                  <a:extLst>
                    <a:ext uri="{9D8B030D-6E8A-4147-A177-3AD203B41FA5}">
                      <a16:colId xmlns:a16="http://schemas.microsoft.com/office/drawing/2014/main" val="2105690205"/>
                    </a:ext>
                  </a:extLst>
                </a:gridCol>
              </a:tblGrid>
              <a:tr h="304513">
                <a:tc gridSpan="2">
                  <a:txBody>
                    <a:bodyPr/>
                    <a:lstStyle/>
                    <a:p>
                      <a:r>
                        <a:rPr lang="en-GB" sz="900" b="1" dirty="0">
                          <a:solidFill>
                            <a:schemeClr val="tx1"/>
                          </a:solidFill>
                          <a:latin typeface="Arial" panose="020B0604020202020204" pitchFamily="34" charset="0"/>
                          <a:cs typeface="Arial" panose="020B0604020202020204" pitchFamily="34" charset="0"/>
                        </a:rPr>
                        <a:t>Key Relationships and Contacts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tc>
                <a:extLst>
                  <a:ext uri="{0D108BD9-81ED-4DB2-BD59-A6C34878D82A}">
                    <a16:rowId xmlns:a16="http://schemas.microsoft.com/office/drawing/2014/main" val="3669003714"/>
                  </a:ext>
                </a:extLst>
              </a:tr>
              <a:tr h="2341956">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role will work with Heads of Operations and team leaders, and with Quality and Change &amp; CI teams to ensure new and existing staff have access to the development needed to function effectively at CTSC, reporting to CI teams on success of initiatives or amendments needed in processes. Sharing information with Corporate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centre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organisation-wide</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initiatives. There will be a requirement to persuade and influence key stakeholders and leaders at this level.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Head of Operations/Deputy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 strategic direction and operational needs for development</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Team Leaders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exchange of information on staff needs and possible solutions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Head of Service Improvement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implementation of learning solutions relating to new or amended processes and initiatives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Corporate Centre (HR Capability)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to implement new or amended nationwide initiatives and to report on success of new initiatives</a:t>
                      </a:r>
                    </a:p>
                    <a:p>
                      <a:pPr marL="0" marR="0" lvl="0" indent="0" algn="l" defTabSz="91441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sz="90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3829429236"/>
                  </a:ext>
                </a:extLst>
              </a:tr>
              <a:tr h="368507">
                <a:tc gridSpan="2">
                  <a:txBody>
                    <a:bodyPr/>
                    <a:lstStyle/>
                    <a:p>
                      <a:r>
                        <a:rPr lang="en-GB" sz="900" b="1" dirty="0">
                          <a:latin typeface="Arial" panose="020B0604020202020204" pitchFamily="34" charset="0"/>
                          <a:cs typeface="Arial" panose="020B0604020202020204" pitchFamily="34" charset="0"/>
                        </a:rPr>
                        <a:t>Complexities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87630165"/>
                  </a:ext>
                </a:extLst>
              </a:tr>
              <a:tr h="640319">
                <a:tc>
                  <a:txBody>
                    <a:bodyPr/>
                    <a:lstStyle/>
                    <a:p>
                      <a:r>
                        <a:rPr lang="en-GB" sz="800" b="1" dirty="0">
                          <a:latin typeface="Arial" panose="020B0604020202020204" pitchFamily="34" charset="0"/>
                          <a:cs typeface="Arial" panose="020B0604020202020204" pitchFamily="34" charset="0"/>
                        </a:rPr>
                        <a:t>Problem solving</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This role is responsible for ensuring effective implementation plans to ensure CTSC as a whole has right people with right skills at right time. This will require investigation and analysis and the decisions made by this role will affect the work of the Heads of Operations</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0677837"/>
                  </a:ext>
                </a:extLst>
              </a:tr>
              <a:tr h="512255">
                <a:tc>
                  <a:txBody>
                    <a:bodyPr/>
                    <a:lstStyle/>
                    <a:p>
                      <a:r>
                        <a:rPr lang="en-GB" sz="800" b="1" dirty="0">
                          <a:latin typeface="Arial" panose="020B0604020202020204" pitchFamily="34" charset="0"/>
                          <a:cs typeface="Arial" panose="020B0604020202020204" pitchFamily="34" charset="0"/>
                        </a:rPr>
                        <a:t>Management of resources</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No financial management. Responsible for the professional management of People Development Team and direct line management of </a:t>
                      </a:r>
                      <a:r>
                        <a:rPr lang="en-US" sz="800">
                          <a:latin typeface="Arial" panose="020B0604020202020204" pitchFamily="34" charset="0"/>
                          <a:cs typeface="Arial" panose="020B0604020202020204" pitchFamily="34" charset="0"/>
                        </a:rPr>
                        <a:t>People Development </a:t>
                      </a:r>
                      <a:r>
                        <a:rPr lang="en-US" sz="800" dirty="0">
                          <a:latin typeface="Arial" panose="020B0604020202020204" pitchFamily="34" charset="0"/>
                          <a:cs typeface="Arial" panose="020B0604020202020204" pitchFamily="34" charset="0"/>
                        </a:rPr>
                        <a:t>Leaders and Training Delivery Leaders</a:t>
                      </a:r>
                      <a:endParaRPr lang="en-US" sz="800" dirty="0">
                        <a:highlight>
                          <a:srgbClr val="FFFF00"/>
                        </a:highlight>
                        <a:latin typeface="Arial" panose="020B0604020202020204" pitchFamily="34" charset="0"/>
                        <a:cs typeface="Arial" panose="020B0604020202020204" pitchFamily="34" charset="0"/>
                      </a:endParaRP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145623"/>
                  </a:ext>
                </a:extLst>
              </a:tr>
              <a:tr h="640319">
                <a:tc>
                  <a:txBody>
                    <a:bodyPr/>
                    <a:lstStyle/>
                    <a:p>
                      <a:r>
                        <a:rPr lang="en-GB" sz="800" b="1" dirty="0">
                          <a:latin typeface="Arial" panose="020B0604020202020204" pitchFamily="34" charset="0"/>
                          <a:cs typeface="Arial" panose="020B0604020202020204" pitchFamily="34" charset="0"/>
                        </a:rPr>
                        <a:t>Autonomy</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The role holder will follow professional and technical guidelines but will use discretion in the application of these. Supervision for this role will be remote. The role holder will be responsible for different teams in different locations </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3028171"/>
                  </a:ext>
                </a:extLst>
              </a:tr>
            </a:tbl>
          </a:graphicData>
        </a:graphic>
      </p:graphicFrame>
    </p:spTree>
    <p:custDataLst>
      <p:tags r:id="rId1"/>
    </p:custDataLst>
    <p:extLst>
      <p:ext uri="{BB962C8B-B14F-4D97-AF65-F5344CB8AC3E}">
        <p14:creationId xmlns:p14="http://schemas.microsoft.com/office/powerpoint/2010/main" val="9706765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D45B46BD74544D9B2E8172011A49B1" ma:contentTypeVersion="12" ma:contentTypeDescription="Create a new document." ma:contentTypeScope="" ma:versionID="c72c20ef5b2ac400c8c88cf423c52e4f">
  <xsd:schema xmlns:xsd="http://www.w3.org/2001/XMLSchema" xmlns:xs="http://www.w3.org/2001/XMLSchema" xmlns:p="http://schemas.microsoft.com/office/2006/metadata/properties" xmlns:ns3="e0e97ffe-ebaa-498b-b20c-ca144864ea79" xmlns:ns4="eb2283cb-4d02-4579-b01b-23fe7fe15c2f" targetNamespace="http://schemas.microsoft.com/office/2006/metadata/properties" ma:root="true" ma:fieldsID="0f2d3000bf619d0da973b391d959800d" ns3:_="" ns4:_="">
    <xsd:import namespace="e0e97ffe-ebaa-498b-b20c-ca144864ea79"/>
    <xsd:import namespace="eb2283cb-4d02-4579-b01b-23fe7fe15c2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97ffe-ebaa-498b-b20c-ca144864ea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2283cb-4d02-4579-b01b-23fe7fe15c2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F248C3-324E-44D4-9D7E-5E9098696484}">
  <ds:schemaRefs>
    <ds:schemaRef ds:uri="http://schemas.microsoft.com/sharepoint/v3/contenttype/forms"/>
  </ds:schemaRefs>
</ds:datastoreItem>
</file>

<file path=customXml/itemProps2.xml><?xml version="1.0" encoding="utf-8"?>
<ds:datastoreItem xmlns:ds="http://schemas.openxmlformats.org/officeDocument/2006/customXml" ds:itemID="{66730C79-FDD7-4AF6-96C7-ED9E3BB520EC}">
  <ds:schemaRefs>
    <ds:schemaRef ds:uri="e0e97ffe-ebaa-498b-b20c-ca144864ea79"/>
    <ds:schemaRef ds:uri="http://schemas.microsoft.com/office/2006/documentManagement/types"/>
    <ds:schemaRef ds:uri="http://schemas.microsoft.com/office/infopath/2007/PartnerControls"/>
    <ds:schemaRef ds:uri="http://purl.org/dc/elements/1.1/"/>
    <ds:schemaRef ds:uri="http://schemas.microsoft.com/office/2006/metadata/properties"/>
    <ds:schemaRef ds:uri="eb2283cb-4d02-4579-b01b-23fe7fe15c2f"/>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120667D-2DA7-4784-94CE-69022A7FD7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e97ffe-ebaa-498b-b20c-ca144864ea79"/>
    <ds:schemaRef ds:uri="eb2283cb-4d02-4579-b01b-23fe7fe15c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Eadie</dc:creator>
  <cp:lastModifiedBy>Brown, Amy</cp:lastModifiedBy>
  <cp:revision>3</cp:revision>
  <dcterms:created xsi:type="dcterms:W3CDTF">2020-05-07T11:42:29Z</dcterms:created>
  <dcterms:modified xsi:type="dcterms:W3CDTF">2020-05-15T08:20:03Z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0x010100C4D45B46BD74544D9B2E8172011A49B1</vt:lpwstr>
  </property>
</Properties>
</file>