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Old Standard TT" panose="020B0604020202020204" charset="0"/>
      <p:regular r:id="rId27"/>
      <p:bold r:id="rId28"/>
      <p:italic r:id="rId29"/>
    </p:embeddedFont>
    <p:embeddedFont>
      <p:font typeface="Robo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2C6402-F65C-423D-9EB6-A7B7D0639588}">
  <a:tblStyle styleId="{8C2C6402-F65C-423D-9EB6-A7B7D063958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assets.publishing.service.gov.uk/government/uploads/system/uploads/attachment_data/file/717275/CS_Behaviours_2018.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gov.uk/government/publications/nationality-rul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14017/HMG_Personnel_Security_Controls_-_May_2018.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civilservicecommission.independent.gov.uk/recruitment/recruitment-principle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civilservicecommission.independent.gov.uk/recruitment/c" TargetMode="External"/><Relationship Id="rId5" Type="http://schemas.openxmlformats.org/officeDocument/2006/relationships/hyperlink" Target="mailto:Alison.Logan@nio.gov.uk"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www.civilservicepensionscheme.org.uk/"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www.gov.uk/guidance/security-vetting-and-clearance"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linkedin.com/company/northern-ireland-office/?viewAsMember=true" TargetMode="Externa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instagram.com/northernirelandoffice/" TargetMode="External"/><Relationship Id="rId5" Type="http://schemas.openxmlformats.org/officeDocument/2006/relationships/image" Target="../media/image8.png"/><Relationship Id="rId4" Type="http://schemas.openxmlformats.org/officeDocument/2006/relationships/hyperlink" Target="https://twitter.com/NIOgov"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endParaRPr/>
          </a:p>
        </p:txBody>
      </p:sp>
      <p:sp>
        <p:nvSpPr>
          <p:cNvPr id="55" name="Google Shape;55;p13"/>
          <p:cNvSpPr txBox="1">
            <a:spLocks noGrp="1"/>
          </p:cNvSpPr>
          <p:nvPr>
            <p:ph type="subTitle" idx="1"/>
          </p:nvPr>
        </p:nvSpPr>
        <p:spPr>
          <a:xfrm>
            <a:off x="0" y="1738075"/>
            <a:ext cx="9144000" cy="28353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a:solidFill>
                  <a:srgbClr val="FFFFFF"/>
                </a:solidFill>
                <a:latin typeface="Roboto"/>
                <a:ea typeface="Roboto"/>
                <a:cs typeface="Roboto"/>
                <a:sym typeface="Roboto"/>
              </a:rPr>
              <a:t>Security and Protection Group</a:t>
            </a: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a:solidFill>
                  <a:srgbClr val="FFFFFF"/>
                </a:solidFill>
                <a:latin typeface="Roboto"/>
                <a:ea typeface="Roboto"/>
                <a:cs typeface="Roboto"/>
                <a:sym typeface="Roboto"/>
              </a:rPr>
              <a:t>Casework Support Officer</a:t>
            </a: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a:solidFill>
                  <a:srgbClr val="FFFFFF"/>
                </a:solidFill>
                <a:latin typeface="Roboto"/>
                <a:ea typeface="Roboto"/>
                <a:cs typeface="Roboto"/>
                <a:sym typeface="Roboto"/>
              </a:rPr>
              <a:t>Band E</a:t>
            </a: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a:solidFill>
                  <a:srgbClr val="FFFFFF"/>
                </a:solidFill>
                <a:latin typeface="Roboto"/>
                <a:ea typeface="Roboto"/>
                <a:cs typeface="Roboto"/>
                <a:sym typeface="Roboto"/>
              </a:rPr>
              <a:t>Closing Date: 2300 on </a:t>
            </a:r>
            <a:r>
              <a:rPr lang="en-GB" sz="2200" b="1" dirty="0" smtClean="0">
                <a:solidFill>
                  <a:srgbClr val="FFFFFF"/>
                </a:solidFill>
                <a:latin typeface="Roboto"/>
                <a:ea typeface="Roboto"/>
                <a:cs typeface="Roboto"/>
                <a:sym typeface="Roboto"/>
              </a:rPr>
              <a:t>7 </a:t>
            </a:r>
            <a:r>
              <a:rPr lang="en-GB" sz="2200" b="1" dirty="0">
                <a:solidFill>
                  <a:srgbClr val="FFFFFF"/>
                </a:solidFill>
                <a:latin typeface="Roboto"/>
                <a:ea typeface="Roboto"/>
                <a:cs typeface="Roboto"/>
                <a:sym typeface="Roboto"/>
              </a:rPr>
              <a:t>May 2021</a:t>
            </a:r>
            <a:endParaRPr sz="2200" b="1" dirty="0">
              <a:solidFill>
                <a:srgbClr val="FFFFFF"/>
              </a:solidFill>
              <a:latin typeface="Roboto"/>
              <a:ea typeface="Roboto"/>
              <a:cs typeface="Roboto"/>
              <a:sym typeface="Roboto"/>
            </a:endParaRPr>
          </a:p>
        </p:txBody>
      </p:sp>
      <p:pic>
        <p:nvPicPr>
          <p:cNvPr id="56" name="Google Shape;56;p13"/>
          <p:cNvPicPr preferRelativeResize="0"/>
          <p:nvPr/>
        </p:nvPicPr>
        <p:blipFill rotWithShape="1">
          <a:blip r:embed="rId3">
            <a:alphaModFix/>
          </a:blip>
          <a:srcRect/>
          <a:stretch/>
        </p:blipFill>
        <p:spPr>
          <a:xfrm>
            <a:off x="2439400" y="81484"/>
            <a:ext cx="1393339" cy="1144941"/>
          </a:xfrm>
          <a:prstGeom prst="rect">
            <a:avLst/>
          </a:prstGeom>
          <a:noFill/>
          <a:ln>
            <a:noFill/>
          </a:ln>
        </p:spPr>
      </p:pic>
      <p:pic>
        <p:nvPicPr>
          <p:cNvPr id="57" name="Google Shape;57;p13"/>
          <p:cNvPicPr preferRelativeResize="0"/>
          <p:nvPr/>
        </p:nvPicPr>
        <p:blipFill rotWithShape="1">
          <a:blip r:embed="rId4">
            <a:alphaModFix/>
          </a:blip>
          <a:srcRect/>
          <a:stretch/>
        </p:blipFill>
        <p:spPr>
          <a:xfrm>
            <a:off x="3923468" y="150603"/>
            <a:ext cx="1781422" cy="1006696"/>
          </a:xfrm>
          <a:prstGeom prst="rect">
            <a:avLst/>
          </a:prstGeom>
          <a:noFill/>
          <a:ln>
            <a:noFill/>
          </a:ln>
        </p:spPr>
      </p:pic>
      <p:pic>
        <p:nvPicPr>
          <p:cNvPr id="58" name="Google Shape;58;p13"/>
          <p:cNvPicPr preferRelativeResize="0"/>
          <p:nvPr/>
        </p:nvPicPr>
        <p:blipFill rotWithShape="1">
          <a:blip r:embed="rId5">
            <a:alphaModFix/>
          </a:blip>
          <a:srcRect/>
          <a:stretch/>
        </p:blipFill>
        <p:spPr>
          <a:xfrm>
            <a:off x="5888950" y="58975"/>
            <a:ext cx="1336624" cy="1098327"/>
          </a:xfrm>
          <a:prstGeom prst="rect">
            <a:avLst/>
          </a:prstGeom>
          <a:noFill/>
          <a:ln>
            <a:noFill/>
          </a:ln>
        </p:spPr>
      </p:pic>
      <p:pic>
        <p:nvPicPr>
          <p:cNvPr id="59" name="Google Shape;59;p13"/>
          <p:cNvPicPr preferRelativeResize="0"/>
          <p:nvPr/>
        </p:nvPicPr>
        <p:blipFill rotWithShape="1">
          <a:blip r:embed="rId6">
            <a:alphaModFix/>
          </a:blip>
          <a:srcRect/>
          <a:stretch/>
        </p:blipFill>
        <p:spPr>
          <a:xfrm>
            <a:off x="7265378" y="236694"/>
            <a:ext cx="1731294" cy="742889"/>
          </a:xfrm>
          <a:prstGeom prst="rect">
            <a:avLst/>
          </a:prstGeom>
          <a:noFill/>
          <a:ln>
            <a:noFill/>
          </a:ln>
        </p:spPr>
      </p:pic>
      <p:pic>
        <p:nvPicPr>
          <p:cNvPr id="60" name="Google Shape;60;p13"/>
          <p:cNvPicPr preferRelativeResize="0"/>
          <p:nvPr/>
        </p:nvPicPr>
        <p:blipFill rotWithShape="1">
          <a:blip r:embed="rId7">
            <a:alphaModFix/>
          </a:blip>
          <a:srcRect/>
          <a:stretch/>
        </p:blipFill>
        <p:spPr>
          <a:xfrm>
            <a:off x="322225" y="326175"/>
            <a:ext cx="1181100" cy="1085850"/>
          </a:xfrm>
          <a:prstGeom prst="rect">
            <a:avLst/>
          </a:prstGeom>
          <a:noFill/>
          <a:ln>
            <a:noFill/>
          </a:ln>
        </p:spPr>
      </p:pic>
      <p:pic>
        <p:nvPicPr>
          <p:cNvPr id="61" name="Google Shape;61;p13"/>
          <p:cNvPicPr preferRelativeResize="0"/>
          <p:nvPr/>
        </p:nvPicPr>
        <p:blipFill rotWithShape="1">
          <a:blip r:embed="rId8">
            <a:alphaModFix/>
          </a:blip>
          <a:srcRect/>
          <a:stretch/>
        </p:blipFill>
        <p:spPr>
          <a:xfrm>
            <a:off x="2215775" y="1191800"/>
            <a:ext cx="6557276" cy="51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48"/>
        <p:cNvGrpSpPr/>
        <p:nvPr/>
      </p:nvGrpSpPr>
      <p:grpSpPr>
        <a:xfrm>
          <a:off x="0" y="0"/>
          <a:ext cx="0" cy="0"/>
          <a:chOff x="0" y="0"/>
          <a:chExt cx="0" cy="0"/>
        </a:xfrm>
      </p:grpSpPr>
      <p:sp>
        <p:nvSpPr>
          <p:cNvPr id="149" name="Google Shape;149;p22"/>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50" name="Google Shape;150;p22"/>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51" name="Google Shape;151;p22"/>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Essential requirements and desirable skills </a:t>
            </a:r>
            <a:endParaRPr sz="3100" b="0" i="0" u="none" strike="noStrike" cap="none">
              <a:solidFill>
                <a:srgbClr val="FFFFFF"/>
              </a:solidFill>
              <a:latin typeface="Arial"/>
              <a:ea typeface="Arial"/>
              <a:cs typeface="Arial"/>
              <a:sym typeface="Arial"/>
            </a:endParaRPr>
          </a:p>
        </p:txBody>
      </p:sp>
      <p:sp>
        <p:nvSpPr>
          <p:cNvPr id="152" name="Google Shape;152;p22"/>
          <p:cNvSpPr txBox="1"/>
          <p:nvPr/>
        </p:nvSpPr>
        <p:spPr>
          <a:xfrm>
            <a:off x="400650" y="1249902"/>
            <a:ext cx="8445900" cy="3299700"/>
          </a:xfrm>
          <a:prstGeom prst="rect">
            <a:avLst/>
          </a:prstGeom>
          <a:solidFill>
            <a:srgbClr val="FFFFFF"/>
          </a:solidFill>
          <a:ln>
            <a:noFill/>
          </a:ln>
        </p:spPr>
        <p:txBody>
          <a:bodyPr spcFirstLastPara="1" wrap="square" lIns="91425" tIns="91425" rIns="91425" bIns="91425" anchor="t" anchorCtr="0">
            <a:noAutofit/>
          </a:bodyPr>
          <a:lstStyle/>
          <a:p>
            <a:pPr marL="0" marR="0" lvl="1" indent="0" algn="l" rtl="0">
              <a:lnSpc>
                <a:spcPct val="100000"/>
              </a:lnSpc>
              <a:spcBef>
                <a:spcPts val="0"/>
              </a:spcBef>
              <a:spcAft>
                <a:spcPts val="0"/>
              </a:spcAft>
              <a:buNone/>
            </a:pPr>
            <a:r>
              <a:rPr lang="en-GB" sz="1000" b="1" i="0" u="none" strike="noStrike" cap="none">
                <a:solidFill>
                  <a:srgbClr val="000000"/>
                </a:solidFill>
                <a:latin typeface="Roboto"/>
                <a:ea typeface="Roboto"/>
                <a:cs typeface="Roboto"/>
                <a:sym typeface="Roboto"/>
              </a:rPr>
              <a:t>Essential Requirements - Behaviours</a:t>
            </a:r>
            <a:endParaRPr sz="1000" b="1" i="0" u="none" strike="noStrike" cap="none">
              <a:solidFill>
                <a:srgbClr val="000000"/>
              </a:solidFill>
              <a:latin typeface="Roboto"/>
              <a:ea typeface="Roboto"/>
              <a:cs typeface="Roboto"/>
              <a:sym typeface="Roboto"/>
            </a:endParaRPr>
          </a:p>
          <a:p>
            <a:pPr marL="0" marR="0" lvl="1" indent="0" algn="l" rtl="0">
              <a:lnSpc>
                <a:spcPct val="100000"/>
              </a:lnSpc>
              <a:spcBef>
                <a:spcPts val="0"/>
              </a:spcBef>
              <a:spcAft>
                <a:spcPts val="0"/>
              </a:spcAft>
              <a:buNone/>
            </a:pPr>
            <a:endParaRPr sz="1000" b="1">
              <a:latin typeface="Roboto"/>
              <a:ea typeface="Roboto"/>
              <a:cs typeface="Roboto"/>
              <a:sym typeface="Roboto"/>
            </a:endParaRPr>
          </a:p>
          <a:p>
            <a:pPr marL="457200" marR="0" lvl="0" indent="-304800" algn="just" rtl="0">
              <a:lnSpc>
                <a:spcPct val="115000"/>
              </a:lnSpc>
              <a:spcBef>
                <a:spcPts val="0"/>
              </a:spcBef>
              <a:spcAft>
                <a:spcPts val="0"/>
              </a:spcAft>
              <a:buClr>
                <a:schemeClr val="dk1"/>
              </a:buClr>
              <a:buSzPts val="1200"/>
              <a:buChar char="●"/>
            </a:pPr>
            <a:r>
              <a:rPr lang="en-GB" sz="1100">
                <a:solidFill>
                  <a:schemeClr val="dk1"/>
                </a:solidFill>
                <a:latin typeface="Calibri"/>
                <a:ea typeface="Calibri"/>
                <a:cs typeface="Calibri"/>
                <a:sym typeface="Calibri"/>
              </a:rPr>
              <a:t>Excellent written and oral communications skills.</a:t>
            </a:r>
            <a:endParaRPr sz="1100">
              <a:solidFill>
                <a:schemeClr val="dk1"/>
              </a:solidFill>
              <a:latin typeface="Calibri"/>
              <a:ea typeface="Calibri"/>
              <a:cs typeface="Calibri"/>
              <a:sym typeface="Calibri"/>
            </a:endParaRPr>
          </a:p>
          <a:p>
            <a:pPr marL="457200" marR="0" lvl="0" indent="-304800" algn="just" rtl="0">
              <a:lnSpc>
                <a:spcPct val="115000"/>
              </a:lnSpc>
              <a:spcBef>
                <a:spcPts val="0"/>
              </a:spcBef>
              <a:spcAft>
                <a:spcPts val="0"/>
              </a:spcAft>
              <a:buClr>
                <a:schemeClr val="dk1"/>
              </a:buClr>
              <a:buSzPts val="1200"/>
              <a:buChar char="●"/>
            </a:pPr>
            <a:r>
              <a:rPr lang="en-GB" sz="1100">
                <a:solidFill>
                  <a:schemeClr val="dk1"/>
                </a:solidFill>
                <a:latin typeface="Calibri"/>
                <a:ea typeface="Calibri"/>
                <a:cs typeface="Calibri"/>
                <a:sym typeface="Calibri"/>
              </a:rPr>
              <a:t>Ability to self-organise, prioritise and pay close attention to detail.</a:t>
            </a:r>
            <a:endParaRPr sz="1100">
              <a:solidFill>
                <a:schemeClr val="dk1"/>
              </a:solidFill>
              <a:latin typeface="Calibri"/>
              <a:ea typeface="Calibri"/>
              <a:cs typeface="Calibri"/>
              <a:sym typeface="Calibri"/>
            </a:endParaRPr>
          </a:p>
          <a:p>
            <a:pPr marL="457200" marR="0" lvl="0" indent="-304800" algn="just" rtl="0">
              <a:lnSpc>
                <a:spcPct val="115000"/>
              </a:lnSpc>
              <a:spcBef>
                <a:spcPts val="0"/>
              </a:spcBef>
              <a:spcAft>
                <a:spcPts val="0"/>
              </a:spcAft>
              <a:buClr>
                <a:schemeClr val="dk1"/>
              </a:buClr>
              <a:buSzPts val="1200"/>
              <a:buChar char="●"/>
            </a:pPr>
            <a:r>
              <a:rPr lang="en-GB" sz="1100">
                <a:solidFill>
                  <a:schemeClr val="dk1"/>
                </a:solidFill>
                <a:latin typeface="Calibri"/>
                <a:ea typeface="Calibri"/>
                <a:cs typeface="Calibri"/>
                <a:sym typeface="Calibri"/>
              </a:rPr>
              <a:t>An understanding of the political and security environment in Northern Ireland.</a:t>
            </a:r>
            <a:endParaRPr sz="1100">
              <a:solidFill>
                <a:schemeClr val="dk1"/>
              </a:solidFill>
              <a:latin typeface="Calibri"/>
              <a:ea typeface="Calibri"/>
              <a:cs typeface="Calibri"/>
              <a:sym typeface="Calibri"/>
            </a:endParaRPr>
          </a:p>
          <a:p>
            <a:pPr marL="457200" lvl="0" indent="-304800" algn="just" rtl="0">
              <a:lnSpc>
                <a:spcPct val="115000"/>
              </a:lnSpc>
              <a:spcBef>
                <a:spcPts val="0"/>
              </a:spcBef>
              <a:spcAft>
                <a:spcPts val="0"/>
              </a:spcAft>
              <a:buClr>
                <a:schemeClr val="dk1"/>
              </a:buClr>
              <a:buSzPts val="1200"/>
              <a:buChar char="●"/>
            </a:pPr>
            <a:r>
              <a:rPr lang="en-GB" sz="1100">
                <a:solidFill>
                  <a:schemeClr val="dk1"/>
                </a:solidFill>
                <a:latin typeface="Calibri"/>
                <a:ea typeface="Calibri"/>
                <a:cs typeface="Calibri"/>
                <a:sym typeface="Calibri"/>
              </a:rPr>
              <a:t>Applicants must be prepared to undergo the DV clearance process and DV clearance must be achieved before commencing the full duties of the post.</a:t>
            </a:r>
            <a:endParaRPr sz="1000">
              <a:latin typeface="Roboto"/>
              <a:ea typeface="Roboto"/>
              <a:cs typeface="Roboto"/>
              <a:sym typeface="Roboto"/>
            </a:endParaRPr>
          </a:p>
          <a:p>
            <a:pPr marL="171450" marR="0" lvl="1" indent="-107950" algn="l" rtl="0">
              <a:lnSpc>
                <a:spcPct val="100000"/>
              </a:lnSpc>
              <a:spcBef>
                <a:spcPts val="1200"/>
              </a:spcBef>
              <a:spcAft>
                <a:spcPts val="0"/>
              </a:spcAft>
              <a:buClr>
                <a:srgbClr val="000000"/>
              </a:buClr>
              <a:buSzPts val="1000"/>
              <a:buFont typeface="Arial"/>
              <a:buNone/>
            </a:pPr>
            <a:endParaRPr sz="1000" b="0" i="0" u="none" strike="noStrike" cap="none">
              <a:solidFill>
                <a:schemeClr val="dk1"/>
              </a:solidFill>
              <a:latin typeface="Roboto"/>
              <a:ea typeface="Roboto"/>
              <a:cs typeface="Roboto"/>
              <a:sym typeface="Roboto"/>
            </a:endParaRPr>
          </a:p>
          <a:p>
            <a:pPr marL="0" marR="0" lvl="1" indent="0" algn="l" rtl="0">
              <a:lnSpc>
                <a:spcPct val="100000"/>
              </a:lnSpc>
              <a:spcBef>
                <a:spcPts val="1200"/>
              </a:spcBef>
              <a:spcAft>
                <a:spcPts val="0"/>
              </a:spcAft>
              <a:buNone/>
            </a:pPr>
            <a:r>
              <a:rPr lang="en-GB" sz="1000" b="1" i="0" u="none" strike="noStrike" cap="none">
                <a:solidFill>
                  <a:srgbClr val="000000"/>
                </a:solidFill>
                <a:latin typeface="Roboto"/>
                <a:ea typeface="Roboto"/>
                <a:cs typeface="Roboto"/>
                <a:sym typeface="Roboto"/>
              </a:rPr>
              <a:t>Desirable Skills</a:t>
            </a:r>
            <a:r>
              <a:rPr lang="en-GB" sz="1000" b="0" i="0" u="none" strike="noStrike" cap="none">
                <a:solidFill>
                  <a:srgbClr val="000000"/>
                </a:solidFill>
                <a:latin typeface="Roboto"/>
                <a:ea typeface="Roboto"/>
                <a:cs typeface="Roboto"/>
                <a:sym typeface="Roboto"/>
              </a:rPr>
              <a:t> </a:t>
            </a:r>
            <a:endParaRPr sz="10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endParaRPr sz="1000" b="0" i="0" u="none" strike="noStrike" cap="none">
              <a:solidFill>
                <a:srgbClr val="000000"/>
              </a:solidFill>
              <a:latin typeface="Roboto"/>
              <a:ea typeface="Roboto"/>
              <a:cs typeface="Roboto"/>
              <a:sym typeface="Roboto"/>
            </a:endParaRPr>
          </a:p>
          <a:p>
            <a:pPr marL="457200" lvl="0" indent="-304800" algn="just" rtl="0">
              <a:lnSpc>
                <a:spcPct val="115000"/>
              </a:lnSpc>
              <a:spcBef>
                <a:spcPts val="0"/>
              </a:spcBef>
              <a:spcAft>
                <a:spcPts val="0"/>
              </a:spcAft>
              <a:buClr>
                <a:schemeClr val="dk1"/>
              </a:buClr>
              <a:buSzPts val="1200"/>
              <a:buChar char="●"/>
            </a:pPr>
            <a:r>
              <a:rPr lang="en-GB" sz="1100">
                <a:solidFill>
                  <a:schemeClr val="dk1"/>
                </a:solidFill>
                <a:latin typeface="Calibri"/>
                <a:ea typeface="Calibri"/>
                <a:cs typeface="Calibri"/>
                <a:sym typeface="Calibri"/>
              </a:rPr>
              <a:t>Experience of working in a political or security environment in Northern Ireland.</a:t>
            </a:r>
            <a:endParaRPr sz="1100">
              <a:solidFill>
                <a:schemeClr val="dk1"/>
              </a:solidFill>
              <a:latin typeface="Calibri"/>
              <a:ea typeface="Calibri"/>
              <a:cs typeface="Calibri"/>
              <a:sym typeface="Calibri"/>
            </a:endParaRPr>
          </a:p>
          <a:p>
            <a:pPr marL="457200" lvl="0" indent="-304800" algn="just" rtl="0">
              <a:lnSpc>
                <a:spcPct val="115000"/>
              </a:lnSpc>
              <a:spcBef>
                <a:spcPts val="0"/>
              </a:spcBef>
              <a:spcAft>
                <a:spcPts val="0"/>
              </a:spcAft>
              <a:buClr>
                <a:schemeClr val="dk1"/>
              </a:buClr>
              <a:buSzPts val="1200"/>
              <a:buChar char="●"/>
            </a:pPr>
            <a:r>
              <a:rPr lang="en-GB" sz="1100">
                <a:solidFill>
                  <a:schemeClr val="dk1"/>
                </a:solidFill>
                <a:latin typeface="Calibri"/>
                <a:ea typeface="Calibri"/>
                <a:cs typeface="Calibri"/>
                <a:sym typeface="Calibri"/>
              </a:rPr>
              <a:t>Holds a current driving licence for out of hours duty requirements.</a:t>
            </a:r>
            <a:endParaRPr sz="1000">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53" name="Google Shape;153;p22"/>
          <p:cNvPicPr preferRelativeResize="0"/>
          <p:nvPr/>
        </p:nvPicPr>
        <p:blipFill rotWithShape="1">
          <a:blip r:embed="rId3">
            <a:alphaModFix/>
          </a:blip>
          <a:srcRect/>
          <a:stretch/>
        </p:blipFill>
        <p:spPr>
          <a:xfrm>
            <a:off x="0" y="4840775"/>
            <a:ext cx="3878900" cy="302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57"/>
        <p:cNvGrpSpPr/>
        <p:nvPr/>
      </p:nvGrpSpPr>
      <p:grpSpPr>
        <a:xfrm>
          <a:off x="0" y="0"/>
          <a:ext cx="0" cy="0"/>
          <a:chOff x="0" y="0"/>
          <a:chExt cx="0" cy="0"/>
        </a:xfrm>
      </p:grpSpPr>
      <p:sp>
        <p:nvSpPr>
          <p:cNvPr id="158" name="Google Shape;158;p23"/>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59" name="Google Shape;159;p23"/>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60" name="Google Shape;160;p23"/>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Selection process details</a:t>
            </a:r>
            <a:endParaRPr sz="3100" b="0" i="0" u="none" strike="noStrike" cap="none">
              <a:solidFill>
                <a:srgbClr val="FFFFFF"/>
              </a:solidFill>
              <a:latin typeface="Arial"/>
              <a:ea typeface="Arial"/>
              <a:cs typeface="Arial"/>
              <a:sym typeface="Arial"/>
            </a:endParaRPr>
          </a:p>
        </p:txBody>
      </p:sp>
      <p:sp>
        <p:nvSpPr>
          <p:cNvPr id="161" name="Google Shape;161;p23"/>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Old Standard TT"/>
                <a:ea typeface="Old Standard TT"/>
                <a:cs typeface="Old Standard TT"/>
                <a:sym typeface="Old Standard TT"/>
              </a:rPr>
              <a:t>I</a:t>
            </a:r>
            <a:endParaRPr sz="1400" b="0" i="0" u="none" strike="noStrike" cap="none">
              <a:solidFill>
                <a:srgbClr val="000000"/>
              </a:solidFill>
              <a:latin typeface="Old Standard TT"/>
              <a:ea typeface="Old Standard TT"/>
              <a:cs typeface="Old Standard TT"/>
              <a:sym typeface="Old Standard TT"/>
            </a:endParaRPr>
          </a:p>
        </p:txBody>
      </p:sp>
      <p:pic>
        <p:nvPicPr>
          <p:cNvPr id="162" name="Google Shape;162;p23"/>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63" name="Google Shape;163;p23"/>
          <p:cNvSpPr txBox="1"/>
          <p:nvPr/>
        </p:nvSpPr>
        <p:spPr>
          <a:xfrm>
            <a:off x="400550" y="1420675"/>
            <a:ext cx="4017600" cy="3359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674EA7"/>
                </a:solidFill>
                <a:latin typeface="Roboto"/>
                <a:ea typeface="Roboto"/>
                <a:cs typeface="Roboto"/>
                <a:sym typeface="Roboto"/>
              </a:rPr>
              <a:t>Application process</a:t>
            </a:r>
            <a:endParaRPr sz="12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Roboto"/>
                <a:ea typeface="Roboto"/>
                <a:cs typeface="Roboto"/>
                <a:sym typeface="Roboto"/>
              </a:rPr>
              <a:t>To apply for this post, you will need to submit your application form via the recruitment portal. This should be submitted via Civil Service Jobs and be completed no later than 23:55 on </a:t>
            </a:r>
            <a:r>
              <a:rPr lang="en-GB" sz="1200" dirty="0" smtClean="0">
                <a:latin typeface="Roboto"/>
                <a:ea typeface="Roboto"/>
                <a:cs typeface="Roboto"/>
                <a:sym typeface="Roboto"/>
              </a:rPr>
              <a:t>7 </a:t>
            </a:r>
            <a:r>
              <a:rPr lang="en-GB" sz="1200" dirty="0">
                <a:latin typeface="Roboto"/>
                <a:ea typeface="Roboto"/>
                <a:cs typeface="Roboto"/>
                <a:sym typeface="Roboto"/>
              </a:rPr>
              <a:t>May 2021.</a:t>
            </a: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dirty="0">
                <a:solidFill>
                  <a:srgbClr val="000000"/>
                </a:solidFill>
                <a:latin typeface="Roboto"/>
                <a:ea typeface="Roboto"/>
                <a:cs typeface="Roboto"/>
                <a:sym typeface="Roboto"/>
              </a:rPr>
              <a:t>Provide </a:t>
            </a:r>
            <a:r>
              <a:rPr lang="en-GB" sz="1200" b="1" i="0" u="none" strike="noStrike" cap="none" dirty="0">
                <a:solidFill>
                  <a:srgbClr val="674EA7"/>
                </a:solidFill>
                <a:latin typeface="Roboto"/>
                <a:ea typeface="Roboto"/>
                <a:cs typeface="Roboto"/>
                <a:sym typeface="Roboto"/>
              </a:rPr>
              <a:t>250</a:t>
            </a:r>
            <a:r>
              <a:rPr lang="en-GB" sz="1200" b="0" i="0" u="none" strike="noStrike" cap="none" dirty="0">
                <a:solidFill>
                  <a:srgbClr val="000000"/>
                </a:solidFill>
                <a:latin typeface="Roboto"/>
                <a:ea typeface="Roboto"/>
                <a:cs typeface="Roboto"/>
                <a:sym typeface="Roboto"/>
              </a:rPr>
              <a:t> words in the Statement of Suitability section explaining how you meet the essential/desirable criteria. Behaviours form a part of the selection process, you will therefore be required to provide evidence against each of the selected behaviours. </a:t>
            </a: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dirty="0">
                <a:solidFill>
                  <a:schemeClr val="dk1"/>
                </a:solidFill>
                <a:latin typeface="Roboto"/>
                <a:ea typeface="Roboto"/>
                <a:cs typeface="Roboto"/>
                <a:sym typeface="Roboto"/>
              </a:rPr>
              <a:t>Part of the application process will require you to complete diversity questionnaire, you will have the option to select ‘prefer not to say’ but this information is very important to the Civil Service.</a:t>
            </a:r>
            <a:endParaRPr sz="1200" b="0" i="0" u="none" strike="noStrike" cap="none"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p:txBody>
      </p:sp>
      <p:sp>
        <p:nvSpPr>
          <p:cNvPr id="164" name="Google Shape;164;p23"/>
          <p:cNvSpPr txBox="1"/>
          <p:nvPr/>
        </p:nvSpPr>
        <p:spPr>
          <a:xfrm>
            <a:off x="4711325" y="1666400"/>
            <a:ext cx="4017600" cy="3249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Should you encounter any issues with your online application please get in touch with: </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moj-recruitment-vetting-enquiries@gov.sscl.com</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If you do not receive acknowledgement of your application within 48 hours, please contact the above email address. </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68"/>
        <p:cNvGrpSpPr/>
        <p:nvPr/>
      </p:nvGrpSpPr>
      <p:grpSpPr>
        <a:xfrm>
          <a:off x="0" y="0"/>
          <a:ext cx="0" cy="0"/>
          <a:chOff x="0" y="0"/>
          <a:chExt cx="0" cy="0"/>
        </a:xfrm>
      </p:grpSpPr>
      <p:sp>
        <p:nvSpPr>
          <p:cNvPr id="169" name="Google Shape;169;p24"/>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70" name="Google Shape;170;p24"/>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71" name="Google Shape;171;p24"/>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Selection process details</a:t>
            </a:r>
            <a:endParaRPr sz="3100" b="0" i="0" u="none" strike="noStrike" cap="none">
              <a:solidFill>
                <a:srgbClr val="FFFFFF"/>
              </a:solidFill>
              <a:latin typeface="Arial"/>
              <a:ea typeface="Arial"/>
              <a:cs typeface="Arial"/>
              <a:sym typeface="Arial"/>
            </a:endParaRPr>
          </a:p>
        </p:txBody>
      </p:sp>
      <p:sp>
        <p:nvSpPr>
          <p:cNvPr id="172" name="Google Shape;172;p24"/>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Old Standard TT"/>
                <a:ea typeface="Old Standard TT"/>
                <a:cs typeface="Old Standard TT"/>
                <a:sym typeface="Old Standard TT"/>
              </a:rPr>
              <a:t>I</a:t>
            </a:r>
            <a:endParaRPr sz="1400" b="0" i="0" u="none" strike="noStrike" cap="none">
              <a:solidFill>
                <a:srgbClr val="000000"/>
              </a:solidFill>
              <a:latin typeface="Old Standard TT"/>
              <a:ea typeface="Old Standard TT"/>
              <a:cs typeface="Old Standard TT"/>
              <a:sym typeface="Old Standard TT"/>
            </a:endParaRPr>
          </a:p>
        </p:txBody>
      </p:sp>
      <p:pic>
        <p:nvPicPr>
          <p:cNvPr id="173" name="Google Shape;173;p24"/>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74" name="Google Shape;174;p24"/>
          <p:cNvSpPr txBox="1"/>
          <p:nvPr/>
        </p:nvSpPr>
        <p:spPr>
          <a:xfrm>
            <a:off x="2142425" y="1467350"/>
            <a:ext cx="4017600" cy="33597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Shortlist</a:t>
            </a: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At this stage, the panel, including the hiring manager, will assess your </a:t>
            </a:r>
            <a:r>
              <a:rPr lang="en-GB" sz="1200" b="1" i="0" u="none" strike="noStrike" cap="none">
                <a:solidFill>
                  <a:srgbClr val="000000"/>
                </a:solidFill>
                <a:latin typeface="Roboto"/>
                <a:ea typeface="Roboto"/>
                <a:cs typeface="Roboto"/>
                <a:sym typeface="Roboto"/>
              </a:rPr>
              <a:t>behaviours</a:t>
            </a:r>
            <a:r>
              <a:rPr lang="en-GB" sz="1200" b="0" i="0" u="none" strike="noStrike" cap="none">
                <a:solidFill>
                  <a:srgbClr val="000000"/>
                </a:solidFill>
                <a:latin typeface="Roboto"/>
                <a:ea typeface="Roboto"/>
                <a:cs typeface="Roboto"/>
                <a:sym typeface="Roboto"/>
              </a:rPr>
              <a:t> and select applicants demonstrating the best ﬁt with the role by considering the evidence you have provided against the criteria set out in the ‘Statement of Suitability’ section. </a:t>
            </a:r>
            <a:r>
              <a:rPr lang="en-GB" sz="1200" b="0" i="0" u="none" strike="noStrike" cap="none">
                <a:solidFill>
                  <a:srgbClr val="000000"/>
                </a:solidFill>
                <a:latin typeface="Arial"/>
                <a:ea typeface="Arial"/>
                <a:cs typeface="Arial"/>
                <a:sym typeface="Arial"/>
              </a:rPr>
              <a:t>It it therefore crucial you ensure all areas of the selection process are addressed as missing information may affect your application.</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Roboto"/>
                <a:ea typeface="Roboto"/>
                <a:cs typeface="Roboto"/>
                <a:sym typeface="Roboto"/>
              </a:rPr>
              <a:t>The Interview</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Roboto"/>
                <a:ea typeface="Roboto"/>
                <a:cs typeface="Roboto"/>
                <a:sym typeface="Roboto"/>
              </a:rPr>
              <a:t>The interview will consist of questions where candidates will be expected to build on the information provided in their application. These interviews may take place virtually, depending on wider circumstances. </a:t>
            </a: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78"/>
        <p:cNvGrpSpPr/>
        <p:nvPr/>
      </p:nvGrpSpPr>
      <p:grpSpPr>
        <a:xfrm>
          <a:off x="0" y="0"/>
          <a:ext cx="0" cy="0"/>
          <a:chOff x="0" y="0"/>
          <a:chExt cx="0" cy="0"/>
        </a:xfrm>
      </p:grpSpPr>
      <p:sp>
        <p:nvSpPr>
          <p:cNvPr id="179" name="Google Shape;179;p25"/>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80" name="Google Shape;180;p25"/>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81" name="Google Shape;181;p25"/>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Interview structure and how to prepare</a:t>
            </a:r>
            <a:endParaRPr sz="3100" b="0" i="0" u="none" strike="noStrike" cap="none">
              <a:solidFill>
                <a:srgbClr val="FFFFFF"/>
              </a:solidFill>
              <a:latin typeface="Arial"/>
              <a:ea typeface="Arial"/>
              <a:cs typeface="Arial"/>
              <a:sym typeface="Arial"/>
            </a:endParaRPr>
          </a:p>
        </p:txBody>
      </p:sp>
      <p:sp>
        <p:nvSpPr>
          <p:cNvPr id="182" name="Google Shape;182;p25"/>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83" name="Google Shape;183;p25"/>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84" name="Google Shape;184;p25"/>
          <p:cNvSpPr txBox="1"/>
          <p:nvPr/>
        </p:nvSpPr>
        <p:spPr>
          <a:xfrm>
            <a:off x="297450" y="1602200"/>
            <a:ext cx="4274700" cy="32385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Behaviour questions – Behaviours relate to whether applicants have the skills to carry out speciﬁc tasks by asking for examples of their experience. The following techniques/models may be useful when thinking through responses for interview and demonstrating capability.</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An example of a behaviour question would be:</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1" u="none" strike="noStrike" cap="none">
                <a:solidFill>
                  <a:srgbClr val="000000"/>
                </a:solidFill>
                <a:latin typeface="Roboto"/>
                <a:ea typeface="Roboto"/>
                <a:cs typeface="Roboto"/>
                <a:sym typeface="Roboto"/>
              </a:rPr>
              <a:t>‘Tell me about a time when you’ve had to deal with a diﬃcult customer requirement.’ </a:t>
            </a:r>
            <a:endParaRPr sz="1200" b="0" i="1"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latin typeface="Old Standard TT"/>
                <a:ea typeface="Old Standard TT"/>
                <a:cs typeface="Old Standard TT"/>
                <a:sym typeface="Old Standard TT"/>
              </a:rPr>
              <a:t> </a:t>
            </a: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latin typeface="Old Standard TT"/>
                <a:ea typeface="Old Standard TT"/>
                <a:cs typeface="Old Standard TT"/>
                <a:sym typeface="Old Standard TT"/>
              </a:rPr>
              <a:t> </a:t>
            </a:r>
            <a:endParaRPr sz="1400" b="0" i="0" u="none" strike="noStrike" cap="none">
              <a:solidFill>
                <a:srgbClr val="000000"/>
              </a:solidFill>
              <a:latin typeface="Old Standard TT"/>
              <a:ea typeface="Old Standard TT"/>
              <a:cs typeface="Old Standard TT"/>
              <a:sym typeface="Old Standard TT"/>
            </a:endParaRPr>
          </a:p>
        </p:txBody>
      </p:sp>
      <p:sp>
        <p:nvSpPr>
          <p:cNvPr id="185" name="Google Shape;185;p25"/>
          <p:cNvSpPr txBox="1"/>
          <p:nvPr/>
        </p:nvSpPr>
        <p:spPr>
          <a:xfrm>
            <a:off x="4660050" y="1577725"/>
            <a:ext cx="39750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boto"/>
                <a:ea typeface="Roboto"/>
                <a:cs typeface="Roboto"/>
                <a:sym typeface="Roboto"/>
              </a:rPr>
              <a:t>I</a:t>
            </a:r>
            <a:r>
              <a:rPr lang="en-GB" sz="1200" b="0" i="0" u="none" strike="noStrike" cap="none">
                <a:solidFill>
                  <a:srgbClr val="000000"/>
                </a:solidFill>
                <a:latin typeface="Roboto"/>
                <a:ea typeface="Roboto"/>
                <a:cs typeface="Roboto"/>
                <a:sym typeface="Roboto"/>
              </a:rPr>
              <a:t>n your preparation for interview, please ensure  you refer to the </a:t>
            </a:r>
            <a:r>
              <a:rPr lang="en-GB" sz="1200" b="0" i="0" u="sng" strike="noStrike" cap="none">
                <a:solidFill>
                  <a:schemeClr val="hlink"/>
                </a:solidFill>
                <a:latin typeface="Roboto"/>
                <a:ea typeface="Roboto"/>
                <a:cs typeface="Roboto"/>
                <a:sym typeface="Roboto"/>
                <a:hlinkClick r:id="rId4"/>
              </a:rPr>
              <a:t>Civil Service Success Proﬁles Behaviours framework.</a:t>
            </a:r>
            <a:r>
              <a:rPr lang="en-GB" sz="1200" b="0" i="0" u="none" strike="noStrike" cap="none">
                <a:solidFill>
                  <a:srgbClr val="000000"/>
                </a:solidFill>
                <a:latin typeface="Roboto"/>
                <a:ea typeface="Roboto"/>
                <a:cs typeface="Roboto"/>
                <a:sym typeface="Roboto"/>
              </a:rPr>
              <a:t> This will provide you with an overview of the expected performance expectation for this post against the above behaviours at this level. </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Consider how you might articulate your experience against the behavioural expectation set out. When preparing and responding to behaviour based questions, we recommend you use the following model:</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 The ‘STAR’ model, (situation, task, action and result)</a:t>
            </a: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89"/>
        <p:cNvGrpSpPr/>
        <p:nvPr/>
      </p:nvGrpSpPr>
      <p:grpSpPr>
        <a:xfrm>
          <a:off x="0" y="0"/>
          <a:ext cx="0" cy="0"/>
          <a:chOff x="0" y="0"/>
          <a:chExt cx="0" cy="0"/>
        </a:xfrm>
      </p:grpSpPr>
      <p:sp>
        <p:nvSpPr>
          <p:cNvPr id="190" name="Google Shape;190;p26"/>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91" name="Google Shape;191;p26"/>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92" name="Google Shape;192;p26"/>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Salary and benefits</a:t>
            </a:r>
            <a:endParaRPr sz="3100" b="0" i="0" u="none" strike="noStrike" cap="none">
              <a:solidFill>
                <a:srgbClr val="FFFFFF"/>
              </a:solidFill>
              <a:latin typeface="Arial"/>
              <a:ea typeface="Arial"/>
              <a:cs typeface="Arial"/>
              <a:sym typeface="Arial"/>
            </a:endParaRPr>
          </a:p>
        </p:txBody>
      </p:sp>
      <p:sp>
        <p:nvSpPr>
          <p:cNvPr id="193" name="Google Shape;193;p26"/>
          <p:cNvSpPr txBox="1"/>
          <p:nvPr/>
        </p:nvSpPr>
        <p:spPr>
          <a:xfrm>
            <a:off x="400550" y="1244400"/>
            <a:ext cx="84459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94" name="Google Shape;194;p26"/>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95" name="Google Shape;195;p26"/>
          <p:cNvSpPr txBox="1"/>
          <p:nvPr/>
        </p:nvSpPr>
        <p:spPr>
          <a:xfrm>
            <a:off x="400550" y="1374150"/>
            <a:ext cx="37890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Salary</a:t>
            </a:r>
            <a:endParaRPr sz="11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The salary for this post is set within the Band E pay range</a:t>
            </a:r>
            <a:r>
              <a:rPr lang="en-GB" sz="1100" b="1" i="0" u="none" strike="noStrike" cap="none" dirty="0">
                <a:solidFill>
                  <a:schemeClr val="dk1"/>
                </a:solidFill>
                <a:latin typeface="Calibri"/>
                <a:ea typeface="Calibri"/>
                <a:cs typeface="Calibri"/>
                <a:sym typeface="Calibri"/>
              </a:rPr>
              <a:t>: </a:t>
            </a:r>
            <a:r>
              <a:rPr lang="en-GB" sz="1100" b="1" i="0" u="none" strike="noStrike" cap="none" dirty="0" smtClean="0">
                <a:solidFill>
                  <a:schemeClr val="dk1"/>
                </a:solidFill>
                <a:latin typeface="Calibri"/>
                <a:ea typeface="Calibri"/>
                <a:cs typeface="Calibri"/>
                <a:sym typeface="Calibri"/>
              </a:rPr>
              <a:t> </a:t>
            </a:r>
            <a:r>
              <a:rPr lang="en-GB" sz="1100" b="1" i="0" u="none" strike="noStrike" cap="none" dirty="0">
                <a:solidFill>
                  <a:schemeClr val="dk1"/>
                </a:solidFill>
                <a:latin typeface="Calibri"/>
                <a:ea typeface="Calibri"/>
                <a:cs typeface="Calibri"/>
                <a:sym typeface="Calibri"/>
              </a:rPr>
              <a:t>£19,926 - £21,488</a:t>
            </a:r>
            <a:endParaRPr sz="11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1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Salary for a serving Civil Servant will be within normal rules of appointment on level transfer or promotion. It is expected that new entrants to the Civil Service will start on the pay band minimum.</a:t>
            </a: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Beneﬁts </a:t>
            </a:r>
            <a:endParaRPr sz="11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Whatever your role, we take your career and development seriously, and want to enable you to build a really successful career with the Department and wider Civil Service. It is crucial that our employees have the right skills to develop their careers and meet the challenges ahead, and you’ll beneﬁt from regular performance and development reviews to ensure this development is ongoing. As a Civil Service employee, you’ll be entitled to a large range of beneﬁts.</a:t>
            </a:r>
            <a:endParaRPr sz="1100" b="0" i="0" u="none" strike="noStrike" cap="none" dirty="0">
              <a:solidFill>
                <a:srgbClr val="000000"/>
              </a:solidFill>
              <a:latin typeface="Roboto"/>
              <a:ea typeface="Roboto"/>
              <a:cs typeface="Roboto"/>
              <a:sym typeface="Roboto"/>
            </a:endParaRPr>
          </a:p>
        </p:txBody>
      </p:sp>
      <p:sp>
        <p:nvSpPr>
          <p:cNvPr id="196" name="Google Shape;196;p26"/>
          <p:cNvSpPr txBox="1"/>
          <p:nvPr/>
        </p:nvSpPr>
        <p:spPr>
          <a:xfrm>
            <a:off x="4680200" y="1374150"/>
            <a:ext cx="37890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This includes: </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25 days on appointment increasing to 30 days after 5 years service. Public/Privilege days will be notified locally according to location.</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 </a:t>
            </a: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A competitive contributory pension scheme that you can enter as soon as you join where we will make a signiﬁcant contribution to the cost of your pension; where your contributions come out of your salary before any tax is taken; and where your pension will continue to provide valuable beneﬁts for you and your family if you are too ill to continue to work or die before you retire.</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Flexible working patterns including part- time and access to Flexible Working Schemes allowing you to vary your working day as long as you work your total hours.</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00"/>
        <p:cNvGrpSpPr/>
        <p:nvPr/>
      </p:nvGrpSpPr>
      <p:grpSpPr>
        <a:xfrm>
          <a:off x="0" y="0"/>
          <a:ext cx="0" cy="0"/>
          <a:chOff x="0" y="0"/>
          <a:chExt cx="0" cy="0"/>
        </a:xfrm>
      </p:grpSpPr>
      <p:sp>
        <p:nvSpPr>
          <p:cNvPr id="201" name="Google Shape;201;p27"/>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02" name="Google Shape;202;p27"/>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03" name="Google Shape;203;p27"/>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Salary and benefits </a:t>
            </a:r>
            <a:endParaRPr sz="3100" b="0" i="0" u="none" strike="noStrike" cap="none">
              <a:solidFill>
                <a:srgbClr val="FFFFFF"/>
              </a:solidFill>
              <a:latin typeface="Arial"/>
              <a:ea typeface="Arial"/>
              <a:cs typeface="Arial"/>
              <a:sym typeface="Arial"/>
            </a:endParaRPr>
          </a:p>
        </p:txBody>
      </p:sp>
      <p:sp>
        <p:nvSpPr>
          <p:cNvPr id="204" name="Google Shape;204;p27"/>
          <p:cNvSpPr txBox="1"/>
          <p:nvPr/>
        </p:nvSpPr>
        <p:spPr>
          <a:xfrm>
            <a:off x="400550" y="1244400"/>
            <a:ext cx="84459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205" name="Google Shape;205;p27"/>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206" name="Google Shape;206;p27"/>
          <p:cNvSpPr txBox="1"/>
          <p:nvPr/>
        </p:nvSpPr>
        <p:spPr>
          <a:xfrm>
            <a:off x="297450" y="1392875"/>
            <a:ext cx="85491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Roboto"/>
                <a:ea typeface="Roboto"/>
                <a:cs typeface="Roboto"/>
                <a:sym typeface="Roboto"/>
              </a:rPr>
              <a:t>Continued:</a:t>
            </a: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Generous paid maternity, adoption and shared parental leave which is notably more than the statutory minimum offered by many other employers. </a:t>
            </a:r>
            <a:endParaRPr sz="12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Childcare beneﬁts (policy for new employees as of 5 April 2018): The government has introduced the Tax-Free Childcare (TFC) scheme. Working parents can open an online childcare account and for every £8 they pay in, the government adds £2, up to a maximum of £2000 a year for each child or £4000 for a disabled child. Parents then use the funds to pay for registered childcare. Existing employees may be able to continue to claim childcare vouchers, so please check how the policy would work for you here. </a:t>
            </a:r>
            <a:endParaRPr sz="12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Interest-free loans allowing you to spread the cost of an annual travel season ticket or a new bicycle. </a:t>
            </a:r>
            <a:endParaRPr sz="12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The opportunity to use onsite facilities including ﬁtness centres and staff canteens (where applicable). </a:t>
            </a:r>
            <a:endParaRPr sz="12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Occupational sick pay.</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10"/>
        <p:cNvGrpSpPr/>
        <p:nvPr/>
      </p:nvGrpSpPr>
      <p:grpSpPr>
        <a:xfrm>
          <a:off x="0" y="0"/>
          <a:ext cx="0" cy="0"/>
          <a:chOff x="0" y="0"/>
          <a:chExt cx="0" cy="0"/>
        </a:xfrm>
      </p:grpSpPr>
      <p:sp>
        <p:nvSpPr>
          <p:cNvPr id="211" name="Google Shape;211;p28"/>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12" name="Google Shape;212;p28"/>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13" name="Google Shape;213;p28"/>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FAQs</a:t>
            </a:r>
            <a:endParaRPr sz="3100" b="0" i="0" u="none" strike="noStrike" cap="none">
              <a:solidFill>
                <a:srgbClr val="FFFFFF"/>
              </a:solidFill>
              <a:latin typeface="Arial"/>
              <a:ea typeface="Arial"/>
              <a:cs typeface="Arial"/>
              <a:sym typeface="Arial"/>
            </a:endParaRPr>
          </a:p>
        </p:txBody>
      </p:sp>
      <p:sp>
        <p:nvSpPr>
          <p:cNvPr id="214" name="Google Shape;214;p28"/>
          <p:cNvSpPr txBox="1"/>
          <p:nvPr/>
        </p:nvSpPr>
        <p:spPr>
          <a:xfrm>
            <a:off x="297450" y="684000"/>
            <a:ext cx="43926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1. Can I apply if I am not currently a civil servant?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Yes.</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2. Is this role permanent?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No, it is a 2 year posting. For civil servants from Other Government Departments it will be on the basis of a 2 year loan or secondment with a potenti</a:t>
            </a:r>
            <a:r>
              <a:rPr lang="en-GB" sz="1100">
                <a:latin typeface="Roboto"/>
                <a:ea typeface="Roboto"/>
                <a:cs typeface="Roboto"/>
                <a:sym typeface="Roboto"/>
              </a:rPr>
              <a:t>al to extend for another year</a:t>
            </a:r>
            <a:r>
              <a:rPr lang="en-GB" sz="1100" b="0" i="0" u="none" strike="noStrike" cap="none">
                <a:solidFill>
                  <a:srgbClr val="000000"/>
                </a:solidFill>
                <a:latin typeface="Roboto"/>
                <a:ea typeface="Roboto"/>
                <a:cs typeface="Roboto"/>
                <a:sym typeface="Roboto"/>
              </a:rPr>
              <a:t>.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3. Is this role suitable for part-time working?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Flexible working arrangements are available but you should discuss your needs with the hiring manager if you are invited to interview.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4. Will the role involve travel?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Some occasional travel may be required for this role.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5. Where will the role be based?</a:t>
            </a:r>
            <a:r>
              <a:rPr lang="en-GB" sz="1100" b="0" i="0" u="none" strike="noStrike" cap="none">
                <a:solidFill>
                  <a:srgbClr val="000000"/>
                </a:solidFill>
                <a:latin typeface="Roboto"/>
                <a:ea typeface="Roboto"/>
                <a:cs typeface="Roboto"/>
                <a:sym typeface="Roboto"/>
              </a:rPr>
              <a:t>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If successful you will be based in Belfast. Unfortunately relocation costs will not be reimbursed.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6. Can I claim back any expenses incurred during the recruitment process?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No. Unfortunately we will not be able to reimburse you, except in exceptional circumstances and only when agreed in advance.</a:t>
            </a:r>
            <a:endParaRPr sz="1100" b="0" i="0" u="none" strike="noStrike" cap="none">
              <a:solidFill>
                <a:srgbClr val="000000"/>
              </a:solidFill>
              <a:latin typeface="Roboto"/>
              <a:ea typeface="Roboto"/>
              <a:cs typeface="Roboto"/>
              <a:sym typeface="Roboto"/>
            </a:endParaRPr>
          </a:p>
        </p:txBody>
      </p:sp>
      <p:pic>
        <p:nvPicPr>
          <p:cNvPr id="215" name="Google Shape;215;p28"/>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216" name="Google Shape;216;p28"/>
          <p:cNvSpPr txBox="1"/>
          <p:nvPr/>
        </p:nvSpPr>
        <p:spPr>
          <a:xfrm>
            <a:off x="4773525" y="684000"/>
            <a:ext cx="4171500" cy="39882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7. What nationality do I need to hold in order to apply?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To be eligible for employment to this role you must be a national from the following countries: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United Kingdom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Republic of Ireland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Commonwealth*</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A European Economic Area (EEA) Member State</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Switzerland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Turkey Certain family members of EEA, Switzerland and Turkish nationals are also eligible to apply regardless of their nationality. (*Commonwealth citizens not yet in the UK, who have no right of abode in the UK and who do not have leave to enter the UK are ineligible to apply.) For further information on whether you are eligible to apply, please visit </a:t>
            </a:r>
            <a:r>
              <a:rPr lang="en-GB" sz="1100" b="0" i="0" u="sng" strike="noStrike" cap="none">
                <a:solidFill>
                  <a:schemeClr val="hlink"/>
                </a:solidFill>
                <a:latin typeface="Roboto"/>
                <a:ea typeface="Roboto"/>
                <a:cs typeface="Roboto"/>
                <a:sym typeface="Roboto"/>
                <a:hlinkClick r:id="rId4"/>
              </a:rPr>
              <a:t>Gov.UK.</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20"/>
        <p:cNvGrpSpPr/>
        <p:nvPr/>
      </p:nvGrpSpPr>
      <p:grpSpPr>
        <a:xfrm>
          <a:off x="0" y="0"/>
          <a:ext cx="0" cy="0"/>
          <a:chOff x="0" y="0"/>
          <a:chExt cx="0" cy="0"/>
        </a:xfrm>
      </p:grpSpPr>
      <p:sp>
        <p:nvSpPr>
          <p:cNvPr id="221" name="Google Shape;221;p29"/>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22" name="Google Shape;222;p29"/>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23" name="Google Shape;223;p29"/>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FAQs</a:t>
            </a:r>
            <a:endParaRPr sz="3100" b="0" i="0" u="none" strike="noStrike" cap="none">
              <a:solidFill>
                <a:srgbClr val="FFFFFF"/>
              </a:solidFill>
              <a:latin typeface="Arial"/>
              <a:ea typeface="Arial"/>
              <a:cs typeface="Arial"/>
              <a:sym typeface="Arial"/>
            </a:endParaRPr>
          </a:p>
        </p:txBody>
      </p:sp>
      <p:sp>
        <p:nvSpPr>
          <p:cNvPr id="224" name="Google Shape;224;p29"/>
          <p:cNvSpPr txBox="1"/>
          <p:nvPr/>
        </p:nvSpPr>
        <p:spPr>
          <a:xfrm>
            <a:off x="297450" y="694738"/>
            <a:ext cx="41715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Arial"/>
                <a:ea typeface="Arial"/>
                <a:cs typeface="Arial"/>
                <a:sym typeface="Arial"/>
              </a:rPr>
              <a:t>8. Is security clearance required?</a:t>
            </a:r>
            <a:endParaRPr sz="1200" b="1" i="0" u="none" strike="noStrike" cap="none">
              <a:solidFill>
                <a:srgbClr val="674E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Yes. If successful you must hold, or be willing to obtain, security clearance to </a:t>
            </a:r>
            <a:r>
              <a:rPr lang="en-GB" sz="1200"/>
              <a:t>Developed Vetting </a:t>
            </a:r>
            <a:r>
              <a:rPr lang="en-GB" sz="1200" b="0" i="0" u="none" strike="noStrike" cap="none">
                <a:solidFill>
                  <a:srgbClr val="000000"/>
                </a:solidFill>
                <a:latin typeface="Arial"/>
                <a:ea typeface="Arial"/>
                <a:cs typeface="Arial"/>
                <a:sym typeface="Arial"/>
              </a:rPr>
              <a:t>level. More information about the vetting process can be found </a:t>
            </a:r>
            <a:r>
              <a:rPr lang="en-GB" sz="1200" b="0" i="0" u="sng" strike="noStrike" cap="none">
                <a:solidFill>
                  <a:schemeClr val="hlink"/>
                </a:solidFill>
                <a:latin typeface="Arial"/>
                <a:ea typeface="Arial"/>
                <a:cs typeface="Arial"/>
                <a:sym typeface="Arial"/>
                <a:hlinkClick r:id="rId3"/>
              </a:rPr>
              <a:t>here.</a:t>
            </a:r>
            <a:r>
              <a:rPr lang="en-GB" sz="1200" b="0" i="0" u="none" strike="noStrike" cap="none">
                <a:solidFill>
                  <a:srgbClr val="000000"/>
                </a:solidFill>
                <a:latin typeface="Arial"/>
                <a:ea typeface="Arial"/>
                <a:cs typeface="Arial"/>
                <a:sym typeface="Arial"/>
              </a:rPr>
              <a:t> This is not a reserved post.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Arial"/>
                <a:ea typeface="Arial"/>
                <a:cs typeface="Arial"/>
                <a:sym typeface="Arial"/>
              </a:rPr>
              <a:t>9. What reasonable adjustments can be made if I have a disability? </a:t>
            </a:r>
            <a:endParaRPr sz="1200" b="1" i="0" u="none" strike="noStrike" cap="none">
              <a:solidFill>
                <a:srgbClr val="674E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We are committed to making reasonable adjustments in order to support disabled job applicants and ensure that you are not disadvantaged in the recruitment and assessment process. Reasonable adjustments could include; allowing extra time during selection tests; ensuring that information is provided in an accessible format or; by providing training.</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Arial"/>
                <a:ea typeface="Arial"/>
                <a:cs typeface="Arial"/>
                <a:sym typeface="Arial"/>
              </a:rPr>
              <a:t>If you feel that you may need a reasonable adjustment to be made, or you would like to discuss your requirements in more detail, please contact us in the ﬁrst instance.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p:txBody>
      </p:sp>
      <p:pic>
        <p:nvPicPr>
          <p:cNvPr id="225" name="Google Shape;225;p29"/>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26" name="Google Shape;226;p29"/>
          <p:cNvSpPr txBox="1"/>
          <p:nvPr/>
        </p:nvSpPr>
        <p:spPr>
          <a:xfrm>
            <a:off x="4822825" y="673000"/>
            <a:ext cx="4171500" cy="418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If you wish to receive a hard copy of the information, or in an alternative format e.g. Audio, Braille or large font then please contact:  (</a:t>
            </a:r>
            <a:r>
              <a:rPr lang="en-GB" sz="1200" b="0" i="0" u="none" strike="noStrike" cap="none">
                <a:solidFill>
                  <a:schemeClr val="dk1"/>
                </a:solidFill>
                <a:latin typeface="Roboto"/>
                <a:ea typeface="Roboto"/>
                <a:cs typeface="Roboto"/>
                <a:sym typeface="Roboto"/>
              </a:rPr>
              <a:t>moj-recruitment-vetting-enquiries@gov.sscl.com</a:t>
            </a:r>
            <a:r>
              <a:rPr lang="en-GB" sz="1200" b="0" i="0" u="none" strike="noStrike" cap="none">
                <a:solidFill>
                  <a:srgbClr val="000000"/>
                </a:solidFill>
                <a:latin typeface="Roboto"/>
                <a:ea typeface="Roboto"/>
                <a:cs typeface="Roboto"/>
                <a:sym typeface="Roboto"/>
              </a:rPr>
              <a:t>)</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In the exceptional circumstance, citing reasons, that you cannot apply online, please post your application to: The Recruiting Manager, Stormont House, Stormont Estate, Belfast, BT4 3SH.. Please quote the vacancy reference on the envelope. </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30"/>
        <p:cNvGrpSpPr/>
        <p:nvPr/>
      </p:nvGrpSpPr>
      <p:grpSpPr>
        <a:xfrm>
          <a:off x="0" y="0"/>
          <a:ext cx="0" cy="0"/>
          <a:chOff x="0" y="0"/>
          <a:chExt cx="0" cy="0"/>
        </a:xfrm>
      </p:grpSpPr>
      <p:sp>
        <p:nvSpPr>
          <p:cNvPr id="231" name="Google Shape;231;p30"/>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32" name="Google Shape;232;p30"/>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33" name="Google Shape;233;p30"/>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FAQs</a:t>
            </a:r>
            <a:endParaRPr sz="3100" b="0" i="0" u="none" strike="noStrike" cap="none">
              <a:solidFill>
                <a:srgbClr val="FFFFFF"/>
              </a:solidFill>
              <a:latin typeface="Arial"/>
              <a:ea typeface="Arial"/>
              <a:cs typeface="Arial"/>
              <a:sym typeface="Arial"/>
            </a:endParaRPr>
          </a:p>
        </p:txBody>
      </p:sp>
      <p:sp>
        <p:nvSpPr>
          <p:cNvPr id="234" name="Google Shape;234;p30"/>
          <p:cNvSpPr txBox="1"/>
          <p:nvPr/>
        </p:nvSpPr>
        <p:spPr>
          <a:xfrm>
            <a:off x="297450" y="694738"/>
            <a:ext cx="41715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Roboto"/>
                <a:ea typeface="Roboto"/>
                <a:cs typeface="Roboto"/>
                <a:sym typeface="Roboto"/>
              </a:rPr>
              <a:t>10. What is the role of the Civil Service Commission in relation to recruitment into the Civil Service? </a:t>
            </a: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Roboto"/>
                <a:ea typeface="Roboto"/>
                <a:cs typeface="Roboto"/>
                <a:sym typeface="Roboto"/>
              </a:rPr>
              <a:t>The Civil Service Commission has two primary functions:</a:t>
            </a: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Roboto"/>
                <a:ea typeface="Roboto"/>
                <a:cs typeface="Roboto"/>
                <a:sym typeface="Roboto"/>
              </a:rPr>
              <a:t>● to provide assurance that selection for appointment to the Civil Service is on merit on the basis of fair and open competition as outlined in the </a:t>
            </a:r>
            <a:r>
              <a:rPr lang="en-GB" sz="1200" b="0" i="0" u="sng" strike="noStrike" cap="none">
                <a:solidFill>
                  <a:schemeClr val="hlink"/>
                </a:solidFill>
                <a:latin typeface="Roboto"/>
                <a:ea typeface="Roboto"/>
                <a:cs typeface="Roboto"/>
                <a:sym typeface="Roboto"/>
                <a:hlinkClick r:id="rId3"/>
              </a:rPr>
              <a:t>Civil Service Commission’s Recruitment Principles.</a:t>
            </a:r>
            <a:r>
              <a:rPr lang="en-GB" sz="1200" b="0" i="0" u="none" strike="noStrike" cap="none">
                <a:solidFill>
                  <a:schemeClr val="dk1"/>
                </a:solidFill>
                <a:latin typeface="Roboto"/>
                <a:ea typeface="Roboto"/>
                <a:cs typeface="Roboto"/>
                <a:sym typeface="Roboto"/>
              </a:rPr>
              <a:t> For the most senior posts in the Civil Service, the Commission discharges its responsibilities directly by overseeing the recruitment process and by a Commissioner chairing the selection panel.</a:t>
            </a: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a:t>
            </a:r>
            <a:r>
              <a:rPr lang="en-GB" sz="1200" b="0" i="0" u="none" strike="noStrike" cap="none">
                <a:solidFill>
                  <a:srgbClr val="000000"/>
                </a:solidFill>
                <a:latin typeface="Arial"/>
                <a:ea typeface="Arial"/>
                <a:cs typeface="Arial"/>
                <a:sym typeface="Arial"/>
              </a:rPr>
              <a:t> to hear and determine appeals made by civil servants under the Civil Service Code which sets out the Civil Service values – Honesty, Integrity, Impartiality and Objectivity – and forms part of the relationship between civil servants and their employer. </a:t>
            </a:r>
            <a:endParaRPr sz="12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5" name="Google Shape;235;p30"/>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36" name="Google Shape;236;p30"/>
          <p:cNvSpPr txBox="1"/>
          <p:nvPr/>
        </p:nvSpPr>
        <p:spPr>
          <a:xfrm>
            <a:off x="4773525" y="746625"/>
            <a:ext cx="4171500" cy="418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Arial"/>
                <a:ea typeface="Arial"/>
                <a:cs typeface="Arial"/>
                <a:sym typeface="Arial"/>
              </a:rPr>
              <a:t>11. What do I do if I want to make a complaint? </a:t>
            </a:r>
            <a:endParaRPr sz="1200" b="1" i="0" u="none" strike="noStrike" cap="none">
              <a:solidFill>
                <a:srgbClr val="674EA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Arial"/>
                <a:ea typeface="Arial"/>
                <a:cs typeface="Arial"/>
                <a:sym typeface="Arial"/>
              </a:rPr>
              <a:t>The law requires that selection for appointment to the Civil Service is on merit on the basis of fair and open competition as outlined in the Civil Service Commission's Recruitment Principles. If you feel your application has not been treated in accordance with the Recruitment Principles, and you wish to make a complaint, you should contact Alison Logan (</a:t>
            </a:r>
            <a:r>
              <a:rPr lang="en-GB" sz="1200" b="0" i="0" u="sng" strike="noStrike" cap="none">
                <a:solidFill>
                  <a:schemeClr val="hlink"/>
                </a:solidFill>
                <a:latin typeface="Arial"/>
                <a:ea typeface="Arial"/>
                <a:cs typeface="Arial"/>
                <a:sym typeface="Arial"/>
                <a:hlinkClick r:id="rId5"/>
              </a:rPr>
              <a:t>Alison.Logan@nio.gov.uk</a:t>
            </a:r>
            <a:r>
              <a:rPr lang="en-GB" sz="1200" b="0" i="0" u="none" strike="noStrike" cap="none">
                <a:solidFill>
                  <a:schemeClr val="dk1"/>
                </a:solidFill>
                <a:latin typeface="Arial"/>
                <a:ea typeface="Arial"/>
                <a:cs typeface="Arial"/>
                <a:sym typeface="Arial"/>
              </a:rPr>
              <a:t>)  in the ﬁrst instance. If you are not satisﬁed with the response you receive from the Department, you can contact the Civil Service Commission at: </a:t>
            </a:r>
            <a:r>
              <a:rPr lang="en-GB" sz="1200" b="0" i="0" u="sng" strike="noStrike" cap="none">
                <a:solidFill>
                  <a:schemeClr val="hlink"/>
                </a:solidFill>
                <a:latin typeface="Arial"/>
                <a:ea typeface="Arial"/>
                <a:cs typeface="Arial"/>
                <a:sym typeface="Arial"/>
                <a:hlinkClick r:id="rId6"/>
              </a:rPr>
              <a:t>https://civilservicecommission.independent.gov.uk/recruitment/c ivilservicerecruitmentcomplaints/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40"/>
        <p:cNvGrpSpPr/>
        <p:nvPr/>
      </p:nvGrpSpPr>
      <p:grpSpPr>
        <a:xfrm>
          <a:off x="0" y="0"/>
          <a:ext cx="0" cy="0"/>
          <a:chOff x="0" y="0"/>
          <a:chExt cx="0" cy="0"/>
        </a:xfrm>
      </p:grpSpPr>
      <p:sp>
        <p:nvSpPr>
          <p:cNvPr id="241" name="Google Shape;241;p31"/>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42" name="Google Shape;242;p31"/>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43" name="Google Shape;243;p31"/>
          <p:cNvSpPr/>
          <p:nvPr/>
        </p:nvSpPr>
        <p:spPr>
          <a:xfrm>
            <a:off x="297450" y="206000"/>
            <a:ext cx="8549100" cy="509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Further Information</a:t>
            </a:r>
            <a:endParaRPr sz="3100" b="0" i="0" u="none" strike="noStrike" cap="none">
              <a:solidFill>
                <a:srgbClr val="FFFFFF"/>
              </a:solidFill>
              <a:latin typeface="Arial"/>
              <a:ea typeface="Arial"/>
              <a:cs typeface="Arial"/>
              <a:sym typeface="Arial"/>
            </a:endParaRPr>
          </a:p>
        </p:txBody>
      </p:sp>
      <p:sp>
        <p:nvSpPr>
          <p:cNvPr id="244" name="Google Shape;244;p31"/>
          <p:cNvSpPr txBox="1"/>
          <p:nvPr/>
        </p:nvSpPr>
        <p:spPr>
          <a:xfrm>
            <a:off x="255950" y="715400"/>
            <a:ext cx="4462500" cy="415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Terms of Appointment</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Appointments through this campaign will be on the basis of a loan or secondment for a period of 2 years for candidates from Other Government Departments.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Fixed-term appointments are temporary appointments often used to employ individuals for a set period of time.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Terms of appointment for a serving Civil Servant would be by agreement between the individual and their current department, and within normal rules of appointment on level transfer or promotion.</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The expectation within the NIO is that staff will normally remain in post for a minimum of 12 months for band C, 18 months for band B and 24 months for band A, and you will not be eligible to apply for NIO roles on level transfer during that time.</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351C75"/>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1" i="0" u="none" strike="noStrike" cap="none">
                <a:solidFill>
                  <a:srgbClr val="351C75"/>
                </a:solidFill>
                <a:latin typeface="Roboto"/>
                <a:ea typeface="Roboto"/>
                <a:cs typeface="Roboto"/>
                <a:sym typeface="Roboto"/>
              </a:rPr>
              <a:t>Feedback</a:t>
            </a:r>
            <a:endParaRPr sz="1100" b="1" i="0" u="none" strike="noStrike" cap="none">
              <a:solidFill>
                <a:srgbClr val="351C75"/>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Only candidates invited to interview or assessment will receive feedback on their application.</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If we identify more appointable candidates than we have roles for at this time, we will operate a reserve list for 6 months.</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Old Standard TT"/>
              <a:ea typeface="Old Standard TT"/>
              <a:cs typeface="Old Standard TT"/>
              <a:sym typeface="Old Standard TT"/>
            </a:endParaRPr>
          </a:p>
        </p:txBody>
      </p:sp>
      <p:pic>
        <p:nvPicPr>
          <p:cNvPr id="245" name="Google Shape;245;p31"/>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246" name="Google Shape;246;p31"/>
          <p:cNvSpPr txBox="1"/>
          <p:nvPr/>
        </p:nvSpPr>
        <p:spPr>
          <a:xfrm>
            <a:off x="5008700" y="801050"/>
            <a:ext cx="3737100" cy="415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Equal Opportunities</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The Northern Ireland Office (NIO) values equality and diversity in employment. We are committed to being an organisation in which fairness and equality of opportunity is central to the approach in business and working relationships and where the organisational culture reﬂects and supports these values. In the NIO you have the right to a working environment free from discrimination, harassment, bullying and victimisation regardless of race, ethnic or national origin, age, religion, sex, gender identity, marital status, disability, sexual orientation, working hours, trade union membership or trade union activity.</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Guaranteed Interview Scheme for Disabled Persons</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Disabled applicants who meet the essential criteria in the job speciﬁcation are guaranteed an interview. Selection will be on merit. If you wish to claim a guaranteed interview under the Disability Commitment, you should complete the Equality and Diversity section. It is not necessary to state the nature of your disability.</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67" name="Google Shape;67;p14"/>
          <p:cNvSpPr txBox="1">
            <a:spLocks noGrp="1"/>
          </p:cNvSpPr>
          <p:nvPr>
            <p:ph type="subTitle" idx="1"/>
          </p:nvPr>
        </p:nvSpPr>
        <p:spPr>
          <a:xfrm>
            <a:off x="0" y="-125"/>
            <a:ext cx="91440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68" name="Google Shape;68;p14"/>
          <p:cNvSpPr txBox="1"/>
          <p:nvPr/>
        </p:nvSpPr>
        <p:spPr>
          <a:xfrm>
            <a:off x="2426575" y="12775"/>
            <a:ext cx="6626400" cy="5143500"/>
          </a:xfrm>
          <a:prstGeom prst="rect">
            <a:avLst/>
          </a:prstGeom>
          <a:solidFill>
            <a:srgbClr val="674EA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FFFFFF"/>
                </a:solidFill>
                <a:latin typeface="Roboto"/>
                <a:ea typeface="Roboto"/>
                <a:cs typeface="Roboto"/>
                <a:sym typeface="Roboto"/>
              </a:rPr>
              <a:t>Welcome message from Madeleine Alessandri</a:t>
            </a:r>
            <a:endParaRPr sz="1200" b="1"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FFFFFF"/>
                </a:solidFill>
                <a:latin typeface="Roboto"/>
                <a:ea typeface="Roboto"/>
                <a:cs typeface="Roboto"/>
                <a:sym typeface="Roboto"/>
              </a:rPr>
              <a:t>Thank you for your interest in the Northern Ireland Office.</a:t>
            </a: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FFFFFF"/>
                </a:solidFill>
                <a:latin typeface="Roboto"/>
                <a:ea typeface="Roboto"/>
                <a:cs typeface="Roboto"/>
                <a:sym typeface="Roboto"/>
              </a:rPr>
              <a:t>Whether you are at the beginning of your career, returning after a break or looking for a change of direction, the NIO offers a wide range of exciting opportunities. It is a very special place to work. We are a small department with a lot going on and you will be working with a great team of people </a:t>
            </a:r>
            <a:r>
              <a:rPr lang="en-GB" sz="1200" b="0" i="0" u="none" strike="noStrike" cap="none">
                <a:solidFill>
                  <a:schemeClr val="lt1"/>
                </a:solidFill>
                <a:latin typeface="Roboto"/>
                <a:ea typeface="Roboto"/>
                <a:cs typeface="Roboto"/>
                <a:sym typeface="Roboto"/>
              </a:rPr>
              <a:t>supporting the delivery of the UK Government’s priorities for Northern Ireland.</a:t>
            </a: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 </a:t>
            </a: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For a small department, we have a significant role in a number of policy areas that are at the heart of the government’s agenda: from dealing with the legacy of the Troubles to building a strong economic future for Northern Ireland and much more in between.  You will find great opportunities with us to learn and develop your professional skills, working on some of the most complex policy challenges to deliver real world outcomes.</a:t>
            </a: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We are an organisation whose success is wholly dependent on our people. At the NIO we strive to create an environment where everyone can bring their whole self to work each and every day. We encourage flexible working and have a ‘virtual by default’ approach to the way we work. We are ambitious to increase our diversity of experience, background and thought to harness the value and benefits that different perspectives bring to the policy challenges we face.</a:t>
            </a: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I  hope you will consider joining us for this exciting opportunity.  </a:t>
            </a: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Madeleine Alessandri</a:t>
            </a: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Permanent Secretary</a:t>
            </a:r>
            <a:endParaRPr sz="1200" b="0" i="0" u="none" strike="noStrike" cap="none">
              <a:solidFill>
                <a:srgbClr val="FFFFFF"/>
              </a:solidFill>
              <a:latin typeface="Roboto"/>
              <a:ea typeface="Roboto"/>
              <a:cs typeface="Roboto"/>
              <a:sym typeface="Roboto"/>
            </a:endParaRPr>
          </a:p>
        </p:txBody>
      </p:sp>
      <p:grpSp>
        <p:nvGrpSpPr>
          <p:cNvPr id="69" name="Google Shape;69;p14"/>
          <p:cNvGrpSpPr/>
          <p:nvPr/>
        </p:nvGrpSpPr>
        <p:grpSpPr>
          <a:xfrm>
            <a:off x="0" y="0"/>
            <a:ext cx="3890675" cy="5169026"/>
            <a:chOff x="0" y="0"/>
            <a:chExt cx="3890675" cy="5169026"/>
          </a:xfrm>
        </p:grpSpPr>
        <p:pic>
          <p:nvPicPr>
            <p:cNvPr id="70" name="Google Shape;70;p14"/>
            <p:cNvPicPr preferRelativeResize="0"/>
            <p:nvPr/>
          </p:nvPicPr>
          <p:blipFill rotWithShape="1">
            <a:blip r:embed="rId3">
              <a:alphaModFix/>
            </a:blip>
            <a:srcRect/>
            <a:stretch/>
          </p:blipFill>
          <p:spPr>
            <a:xfrm>
              <a:off x="87000" y="0"/>
              <a:ext cx="2308450" cy="3082100"/>
            </a:xfrm>
            <a:prstGeom prst="rect">
              <a:avLst/>
            </a:prstGeom>
            <a:noFill/>
            <a:ln>
              <a:noFill/>
            </a:ln>
          </p:spPr>
        </p:pic>
        <p:pic>
          <p:nvPicPr>
            <p:cNvPr id="71" name="Google Shape;71;p14"/>
            <p:cNvPicPr preferRelativeResize="0"/>
            <p:nvPr/>
          </p:nvPicPr>
          <p:blipFill rotWithShape="1">
            <a:blip r:embed="rId4">
              <a:alphaModFix/>
            </a:blip>
            <a:srcRect/>
            <a:stretch/>
          </p:blipFill>
          <p:spPr>
            <a:xfrm>
              <a:off x="0" y="4865370"/>
              <a:ext cx="3890675" cy="303656"/>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50"/>
        <p:cNvGrpSpPr/>
        <p:nvPr/>
      </p:nvGrpSpPr>
      <p:grpSpPr>
        <a:xfrm>
          <a:off x="0" y="0"/>
          <a:ext cx="0" cy="0"/>
          <a:chOff x="0" y="0"/>
          <a:chExt cx="0" cy="0"/>
        </a:xfrm>
      </p:grpSpPr>
      <p:sp>
        <p:nvSpPr>
          <p:cNvPr id="251" name="Google Shape;251;p32"/>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52" name="Google Shape;252;p32"/>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53" name="Google Shape;253;p32"/>
          <p:cNvSpPr/>
          <p:nvPr/>
        </p:nvSpPr>
        <p:spPr>
          <a:xfrm>
            <a:off x="297450" y="206000"/>
            <a:ext cx="8549100" cy="506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Further Information</a:t>
            </a:r>
            <a:endParaRPr sz="3100" b="0" i="0" u="none" strike="noStrike" cap="none">
              <a:solidFill>
                <a:srgbClr val="FFFFFF"/>
              </a:solidFill>
              <a:latin typeface="Arial"/>
              <a:ea typeface="Arial"/>
              <a:cs typeface="Arial"/>
              <a:sym typeface="Arial"/>
            </a:endParaRPr>
          </a:p>
        </p:txBody>
      </p:sp>
      <p:sp>
        <p:nvSpPr>
          <p:cNvPr id="254" name="Google Shape;254;p32"/>
          <p:cNvSpPr txBox="1"/>
          <p:nvPr/>
        </p:nvSpPr>
        <p:spPr>
          <a:xfrm>
            <a:off x="255950" y="891825"/>
            <a:ext cx="4462500" cy="39831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Pension Scheme</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The appointment will be pensionable from the outset. The Civil Service offers excellent pension arrangements and pensions are an important part of the reward package. </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For detailed information, please visit </a:t>
            </a:r>
            <a:r>
              <a:rPr lang="en-GB" sz="1100" b="0" i="0" u="sng" strike="noStrike" cap="none">
                <a:solidFill>
                  <a:schemeClr val="hlink"/>
                </a:solidFill>
                <a:latin typeface="Roboto"/>
                <a:ea typeface="Roboto"/>
                <a:cs typeface="Roboto"/>
                <a:sym typeface="Roboto"/>
                <a:hlinkClick r:id="rId3"/>
              </a:rPr>
              <a:t>http://www.civilservicepensionscheme.org.uk/.</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Conﬂicts of Interest</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Candidates must declare any interests they may have that might cause questions to be raised about their approach to the business of the Department. They are required to declare any relevant business interests, shareholdings, positions of authority, retainers, consultancy arrangements or other connections with commercial, public or voluntary bodies, both for themselves and for their spouses/partners. The successful candidate will be required to give up any conﬂicting interests and his/her other business and ﬁnancial interests may be published.</a:t>
            </a:r>
            <a:endParaRPr sz="1100" b="0" i="0" u="none" strike="noStrike" cap="none">
              <a:solidFill>
                <a:srgbClr val="000000"/>
              </a:solidFill>
              <a:latin typeface="Roboto"/>
              <a:ea typeface="Roboto"/>
              <a:cs typeface="Roboto"/>
              <a:sym typeface="Roboto"/>
            </a:endParaRPr>
          </a:p>
        </p:txBody>
      </p:sp>
      <p:pic>
        <p:nvPicPr>
          <p:cNvPr id="255" name="Google Shape;255;p32"/>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56" name="Google Shape;256;p32"/>
          <p:cNvSpPr txBox="1"/>
          <p:nvPr/>
        </p:nvSpPr>
        <p:spPr>
          <a:xfrm>
            <a:off x="4905000" y="712100"/>
            <a:ext cx="3941700" cy="974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Security Clearance </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Candidates should have, or expect to undergo </a:t>
            </a:r>
            <a:r>
              <a:rPr lang="en-GB" sz="1100">
                <a:latin typeface="Roboto"/>
                <a:ea typeface="Roboto"/>
                <a:cs typeface="Roboto"/>
                <a:sym typeface="Roboto"/>
              </a:rPr>
              <a:t>DV</a:t>
            </a:r>
            <a:r>
              <a:rPr lang="en-GB" sz="1100" b="0" i="0" u="none" strike="noStrike" cap="none">
                <a:solidFill>
                  <a:srgbClr val="000000"/>
                </a:solidFill>
                <a:latin typeface="Roboto"/>
                <a:ea typeface="Roboto"/>
                <a:cs typeface="Roboto"/>
                <a:sym typeface="Roboto"/>
              </a:rPr>
              <a:t> level security clearance to take up this post. Further information about security vetting can be found </a:t>
            </a:r>
            <a:r>
              <a:rPr lang="en-GB" sz="1100" b="0" i="0" u="sng" strike="noStrike" cap="none">
                <a:solidFill>
                  <a:schemeClr val="hlink"/>
                </a:solidFill>
                <a:latin typeface="Roboto"/>
                <a:ea typeface="Roboto"/>
                <a:cs typeface="Roboto"/>
                <a:sym typeface="Roboto"/>
                <a:hlinkClick r:id="rId5"/>
              </a:rPr>
              <a:t>here.</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Old Standard TT"/>
                <a:ea typeface="Old Standard TT"/>
                <a:cs typeface="Old Standard TT"/>
                <a:sym typeface="Old Standard TT"/>
              </a:rPr>
              <a:t> </a:t>
            </a:r>
            <a:endParaRPr sz="1100" b="0" i="0" u="none" strike="noStrike" cap="none">
              <a:solidFill>
                <a:srgbClr val="000000"/>
              </a:solidFill>
              <a:latin typeface="Old Standard TT"/>
              <a:ea typeface="Old Standard TT"/>
              <a:cs typeface="Old Standard TT"/>
              <a:sym typeface="Old Standard TT"/>
            </a:endParaRPr>
          </a:p>
        </p:txBody>
      </p:sp>
      <p:sp>
        <p:nvSpPr>
          <p:cNvPr id="257" name="Google Shape;257;p32"/>
          <p:cNvSpPr txBox="1"/>
          <p:nvPr/>
        </p:nvSpPr>
        <p:spPr>
          <a:xfrm>
            <a:off x="4905000" y="1686800"/>
            <a:ext cx="4002900" cy="3456300"/>
          </a:xfrm>
          <a:prstGeom prst="rect">
            <a:avLst/>
          </a:prstGeom>
          <a:solidFill>
            <a:srgbClr val="D9D2E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You may wish to be aware that there are various factors (noted below) that may affect the length of time the check takes, or ultimately affect whether a candidate is eligible for security clearance.</a:t>
            </a:r>
            <a:endParaRPr sz="9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Lived outside UK: </a:t>
            </a:r>
            <a:r>
              <a:rPr lang="en-GB" sz="900" b="0" i="0" u="none" strike="noStrike" cap="none">
                <a:solidFill>
                  <a:srgbClr val="000000"/>
                </a:solidFill>
                <a:latin typeface="Roboto"/>
                <a:ea typeface="Roboto"/>
                <a:cs typeface="Roboto"/>
                <a:sym typeface="Roboto"/>
              </a:rPr>
              <a:t>For meaningful checks to be carried out individuals should have been resident in the United Kingdom for the last 3 years for Counter Terrorist Check (CTC), 5 years for Security Clearance (SC) and 10 years for Developed Vetting (DV).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Employee records</a:t>
            </a:r>
            <a:r>
              <a:rPr lang="en-GB" sz="900" b="0" i="0" u="none" strike="noStrike" cap="none">
                <a:solidFill>
                  <a:srgbClr val="000000"/>
                </a:solidFill>
                <a:latin typeface="Roboto"/>
                <a:ea typeface="Roboto"/>
                <a:cs typeface="Roboto"/>
                <a:sym typeface="Roboto"/>
              </a:rPr>
              <a:t>: Any indication of unreliability, relevant in a security context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Criminal record information:</a:t>
            </a:r>
            <a:r>
              <a:rPr lang="en-GB" sz="900" b="0" i="0" u="none" strike="noStrike" cap="none">
                <a:solidFill>
                  <a:srgbClr val="000000"/>
                </a:solidFill>
                <a:latin typeface="Roboto"/>
                <a:ea typeface="Roboto"/>
                <a:cs typeface="Roboto"/>
                <a:sym typeface="Roboto"/>
              </a:rPr>
              <a:t> It is important to be honest about any offences committed in the past. Having a criminal record is not an automatic bar, each case will be considered individually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Security Service records:</a:t>
            </a:r>
            <a:r>
              <a:rPr lang="en-GB" sz="900" b="0" i="0" u="none" strike="noStrike" cap="none">
                <a:solidFill>
                  <a:srgbClr val="000000"/>
                </a:solidFill>
                <a:latin typeface="Roboto"/>
                <a:ea typeface="Roboto"/>
                <a:cs typeface="Roboto"/>
                <a:sym typeface="Roboto"/>
              </a:rPr>
              <a:t> Concerns arising from checks undertaken by the Security Service.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Financial irregularities: </a:t>
            </a:r>
            <a:r>
              <a:rPr lang="en-GB" sz="900" b="0" i="0" u="none" strike="noStrike" cap="none">
                <a:solidFill>
                  <a:srgbClr val="000000"/>
                </a:solidFill>
                <a:latin typeface="Roboto"/>
                <a:ea typeface="Roboto"/>
                <a:cs typeface="Roboto"/>
                <a:sym typeface="Roboto"/>
              </a:rPr>
              <a:t>For SC or DV clearance only - Poor financial judgment or management, excessive expenditure, or high levels of indebtedness.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Roboto"/>
                <a:ea typeface="Roboto"/>
                <a:cs typeface="Roboto"/>
                <a:sym typeface="Roboto"/>
              </a:rPr>
              <a:t>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Other factors:</a:t>
            </a:r>
            <a:r>
              <a:rPr lang="en-GB" sz="900" b="0" i="0" u="none" strike="noStrike" cap="none">
                <a:solidFill>
                  <a:srgbClr val="000000"/>
                </a:solidFill>
                <a:latin typeface="Roboto"/>
                <a:ea typeface="Roboto"/>
                <a:cs typeface="Roboto"/>
                <a:sym typeface="Roboto"/>
              </a:rPr>
              <a:t> Inconsistencies, discrepancies or gaps in information provided, personal circumstances, personality and lifestyle. </a:t>
            </a:r>
            <a:endParaRPr sz="900" b="0" i="0" u="none" strike="noStrike" cap="none">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77" name="Google Shape;77;p15"/>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78" name="Google Shape;78;p15"/>
          <p:cNvSpPr/>
          <p:nvPr/>
        </p:nvSpPr>
        <p:spPr>
          <a:xfrm>
            <a:off x="297450" y="206000"/>
            <a:ext cx="8549100" cy="779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About the Northern Ireland Office</a:t>
            </a:r>
            <a:endParaRPr sz="3100" b="0" i="0" u="none" strike="noStrike" cap="none">
              <a:solidFill>
                <a:srgbClr val="FFFFFF"/>
              </a:solidFill>
              <a:latin typeface="Arial"/>
              <a:ea typeface="Arial"/>
              <a:cs typeface="Arial"/>
              <a:sym typeface="Arial"/>
            </a:endParaRPr>
          </a:p>
        </p:txBody>
      </p:sp>
      <p:pic>
        <p:nvPicPr>
          <p:cNvPr id="79" name="Google Shape;79;p15"/>
          <p:cNvPicPr preferRelativeResize="0"/>
          <p:nvPr/>
        </p:nvPicPr>
        <p:blipFill rotWithShape="1">
          <a:blip r:embed="rId3">
            <a:alphaModFix/>
          </a:blip>
          <a:srcRect/>
          <a:stretch/>
        </p:blipFill>
        <p:spPr>
          <a:xfrm>
            <a:off x="0" y="4839720"/>
            <a:ext cx="3890675" cy="303656"/>
          </a:xfrm>
          <a:prstGeom prst="rect">
            <a:avLst/>
          </a:prstGeom>
          <a:noFill/>
          <a:ln>
            <a:noFill/>
          </a:ln>
        </p:spPr>
      </p:pic>
      <p:sp>
        <p:nvSpPr>
          <p:cNvPr id="80" name="Google Shape;80;p15"/>
          <p:cNvSpPr txBox="1"/>
          <p:nvPr/>
        </p:nvSpPr>
        <p:spPr>
          <a:xfrm>
            <a:off x="297450" y="1010263"/>
            <a:ext cx="8600100" cy="38043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The Northern Ireland Office (NIO) is at the heart of the government’s EU Exit and Economic agendas. In addition there are significant policy portfolios on security and dealing the legacy of the past. We also have a full range of corporate services led by qualified professionals.</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B0C0C"/>
                </a:solidFill>
                <a:highlight>
                  <a:srgbClr val="FFFFFF"/>
                </a:highlight>
                <a:latin typeface="Roboto"/>
                <a:ea typeface="Roboto"/>
                <a:cs typeface="Roboto"/>
                <a:sym typeface="Roboto"/>
              </a:rPr>
              <a:t>The Northern Ireland Office supports the Secretary of State for Northern Ireland in promoting the best interests of Northern Ireland within a stronger United Kingdom. It ensures Northern Ireland’s interests are fully and effectively represented at UK Government level, and the Government’s responsibilities are fully and effectively represented in Northern Ireland.</a:t>
            </a:r>
            <a:endParaRPr sz="1200" b="0" i="0" u="none" strike="noStrike" cap="none">
              <a:solidFill>
                <a:srgbClr val="0B0C0C"/>
              </a:solidFill>
              <a:highlight>
                <a:srgbClr val="FFFFFF"/>
              </a:highlight>
              <a:latin typeface="Roboto"/>
              <a:ea typeface="Roboto"/>
              <a:cs typeface="Roboto"/>
              <a:sym typeface="Roboto"/>
            </a:endParaRPr>
          </a:p>
          <a:p>
            <a:pPr marL="0" marR="0" lvl="0" indent="0" algn="just" rtl="0">
              <a:lnSpc>
                <a:spcPct val="100000"/>
              </a:lnSpc>
              <a:spcBef>
                <a:spcPts val="1500"/>
              </a:spcBef>
              <a:spcAft>
                <a:spcPts val="0"/>
              </a:spcAft>
              <a:buClr>
                <a:schemeClr val="dk1"/>
              </a:buClr>
              <a:buSzPts val="1100"/>
              <a:buFont typeface="Arial"/>
              <a:buNone/>
            </a:pPr>
            <a:r>
              <a:rPr lang="en-GB" sz="1200" b="0" i="0" u="none" strike="noStrike" cap="none">
                <a:solidFill>
                  <a:srgbClr val="0B0C0C"/>
                </a:solidFill>
                <a:highlight>
                  <a:srgbClr val="FFFFFF"/>
                </a:highlight>
                <a:latin typeface="Roboto"/>
                <a:ea typeface="Roboto"/>
                <a:cs typeface="Roboto"/>
                <a:sym typeface="Roboto"/>
              </a:rPr>
              <a:t>Our key purpose is to make politics work by working alongside the Northern Ireland Executive to help improve the effectiveness and delivery of the devolved institutions; to ensure a more secure Northern Ireland; deliver a growing economy including rebalancing the economy; and ensure a stronger society by supporting initiatives designed to build better community relations and a genuinely shared future.</a:t>
            </a:r>
            <a:endParaRPr sz="1200" b="0" i="0" u="none" strike="noStrike" cap="none">
              <a:solidFill>
                <a:srgbClr val="0B0C0C"/>
              </a:solidFill>
              <a:highlight>
                <a:srgbClr val="FFFFFF"/>
              </a:highlight>
              <a:latin typeface="Roboto"/>
              <a:ea typeface="Roboto"/>
              <a:cs typeface="Roboto"/>
              <a:sym typeface="Roboto"/>
            </a:endParaRPr>
          </a:p>
          <a:p>
            <a:pPr marL="0" marR="0" lvl="0" indent="0" algn="just" rtl="0">
              <a:lnSpc>
                <a:spcPct val="100000"/>
              </a:lnSpc>
              <a:spcBef>
                <a:spcPts val="150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We are a Department that values its staff. We work hard to create an environment that speaks to our values; </a:t>
            </a:r>
            <a:r>
              <a:rPr lang="en-GB" sz="1200" b="1" i="1" u="none" strike="noStrike" cap="none">
                <a:solidFill>
                  <a:srgbClr val="000000"/>
                </a:solidFill>
                <a:latin typeface="Roboto"/>
                <a:ea typeface="Roboto"/>
                <a:cs typeface="Roboto"/>
                <a:sym typeface="Roboto"/>
              </a:rPr>
              <a:t>flexible, empowering, inclusive.</a:t>
            </a:r>
            <a:r>
              <a:rPr lang="en-GB" sz="1200" b="0" i="0" u="none" strike="noStrike" cap="none">
                <a:solidFill>
                  <a:srgbClr val="000000"/>
                </a:solidFill>
                <a:latin typeface="Roboto"/>
                <a:ea typeface="Roboto"/>
                <a:cs typeface="Roboto"/>
                <a:sym typeface="Roboto"/>
              </a:rPr>
              <a:t> We have a range of active staff groups including our Staff Engagement Group, Wellbeing, and Diversity &amp; Inclusion networks. We encourage flexible working and work “virtually by default”. We are a small, friendly department, passionate about Northern Ireland and passionate about our people.</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 </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ctrTitle"/>
          </p:nvPr>
        </p:nvSpPr>
        <p:spPr>
          <a:xfrm>
            <a:off x="51850" y="0"/>
            <a:ext cx="90921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86" name="Google Shape;86;p16"/>
          <p:cNvSpPr txBox="1">
            <a:spLocks noGrp="1"/>
          </p:cNvSpPr>
          <p:nvPr>
            <p:ph type="subTitle" idx="1"/>
          </p:nvPr>
        </p:nvSpPr>
        <p:spPr>
          <a:xfrm>
            <a:off x="0" y="-41600"/>
            <a:ext cx="91440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  Overview of </a:t>
            </a:r>
            <a:r>
              <a:rPr lang="en-GB" sz="2200" b="1">
                <a:solidFill>
                  <a:schemeClr val="lt1"/>
                </a:solidFill>
                <a:latin typeface="Roboto"/>
                <a:ea typeface="Roboto"/>
                <a:cs typeface="Roboto"/>
                <a:sym typeface="Roboto"/>
              </a:rPr>
              <a:t>Security and Protection Group</a:t>
            </a:r>
            <a:endParaRPr sz="2200" b="1">
              <a:solidFill>
                <a:schemeClr val="lt1"/>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chemeClr val="lt1"/>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chemeClr val="lt1"/>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87" name="Google Shape;87;p16"/>
          <p:cNvSpPr/>
          <p:nvPr/>
        </p:nvSpPr>
        <p:spPr>
          <a:xfrm>
            <a:off x="150" y="4572550"/>
            <a:ext cx="9195600" cy="570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a:t>
            </a:r>
            <a:r>
              <a:rPr lang="en-GB" sz="1100" b="0" i="0" u="none" strike="noStrike" cap="none">
                <a:solidFill>
                  <a:srgbClr val="000000"/>
                </a:solidFill>
                <a:latin typeface="Arial"/>
                <a:ea typeface="Arial"/>
                <a:cs typeface="Arial"/>
                <a:sym typeface="Arial"/>
              </a:rPr>
              <a:t>Find out more about the work of the NIO on the following platforms: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88" name="Google Shape;88;p16"/>
          <p:cNvPicPr preferRelativeResize="0"/>
          <p:nvPr/>
        </p:nvPicPr>
        <p:blipFill rotWithShape="1">
          <a:blip r:embed="rId3">
            <a:alphaModFix/>
          </a:blip>
          <a:srcRect/>
          <a:stretch/>
        </p:blipFill>
        <p:spPr>
          <a:xfrm>
            <a:off x="0" y="4840775"/>
            <a:ext cx="3878900" cy="302725"/>
          </a:xfrm>
          <a:prstGeom prst="rect">
            <a:avLst/>
          </a:prstGeom>
          <a:noFill/>
          <a:ln>
            <a:noFill/>
          </a:ln>
        </p:spPr>
      </p:pic>
      <p:pic>
        <p:nvPicPr>
          <p:cNvPr id="89" name="Google Shape;89;p16">
            <a:hlinkClick r:id="rId4"/>
          </p:cNvPr>
          <p:cNvPicPr preferRelativeResize="0"/>
          <p:nvPr/>
        </p:nvPicPr>
        <p:blipFill rotWithShape="1">
          <a:blip r:embed="rId5">
            <a:alphaModFix/>
          </a:blip>
          <a:srcRect/>
          <a:stretch/>
        </p:blipFill>
        <p:spPr>
          <a:xfrm>
            <a:off x="3978225" y="4739293"/>
            <a:ext cx="433219" cy="362607"/>
          </a:xfrm>
          <a:prstGeom prst="rect">
            <a:avLst/>
          </a:prstGeom>
          <a:noFill/>
          <a:ln>
            <a:noFill/>
          </a:ln>
        </p:spPr>
      </p:pic>
      <p:pic>
        <p:nvPicPr>
          <p:cNvPr id="90" name="Google Shape;90;p16">
            <a:hlinkClick r:id="rId6"/>
          </p:cNvPr>
          <p:cNvPicPr preferRelativeResize="0"/>
          <p:nvPr/>
        </p:nvPicPr>
        <p:blipFill rotWithShape="1">
          <a:blip r:embed="rId7">
            <a:alphaModFix/>
          </a:blip>
          <a:srcRect/>
          <a:stretch/>
        </p:blipFill>
        <p:spPr>
          <a:xfrm>
            <a:off x="4507900" y="4739293"/>
            <a:ext cx="366284" cy="306582"/>
          </a:xfrm>
          <a:prstGeom prst="rect">
            <a:avLst/>
          </a:prstGeom>
          <a:noFill/>
          <a:ln>
            <a:noFill/>
          </a:ln>
        </p:spPr>
      </p:pic>
      <p:pic>
        <p:nvPicPr>
          <p:cNvPr id="91" name="Google Shape;91;p16">
            <a:hlinkClick r:id="rId8"/>
          </p:cNvPr>
          <p:cNvPicPr preferRelativeResize="0"/>
          <p:nvPr/>
        </p:nvPicPr>
        <p:blipFill rotWithShape="1">
          <a:blip r:embed="rId9">
            <a:alphaModFix/>
          </a:blip>
          <a:srcRect/>
          <a:stretch/>
        </p:blipFill>
        <p:spPr>
          <a:xfrm>
            <a:off x="4970641" y="4732225"/>
            <a:ext cx="366284" cy="306582"/>
          </a:xfrm>
          <a:prstGeom prst="rect">
            <a:avLst/>
          </a:prstGeom>
          <a:noFill/>
          <a:ln>
            <a:noFill/>
          </a:ln>
        </p:spPr>
      </p:pic>
      <p:sp>
        <p:nvSpPr>
          <p:cNvPr id="92" name="Google Shape;92;p16"/>
          <p:cNvSpPr txBox="1"/>
          <p:nvPr/>
        </p:nvSpPr>
        <p:spPr>
          <a:xfrm>
            <a:off x="806750" y="625075"/>
            <a:ext cx="7181100" cy="3830400"/>
          </a:xfrm>
          <a:prstGeom prst="rect">
            <a:avLst/>
          </a:prstGeom>
          <a:solidFill>
            <a:srgbClr val="674EA7"/>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GB" sz="1100">
                <a:solidFill>
                  <a:srgbClr val="FFFFFF"/>
                </a:solidFill>
                <a:latin typeface="Calibri"/>
                <a:ea typeface="Calibri"/>
                <a:cs typeface="Calibri"/>
                <a:sym typeface="Calibri"/>
              </a:rPr>
              <a:t>Keeping people safe from Northern Ireland Related Terrorism (NIRT) is one of the Government’s top priorities. The NIO’s Security and Protection Group comprises a number of highly motivated teams delivering on a wide range of challenging work. As well as managing the Government’s strategic approach to tackling the threat from Northern Ireland Related Terrorism, working closely with Cabinet Office through the National Security Council framework, the team covers a wide range of other critical responsibilities. This includes the delivery of the Home Protection Scheme, firearms appeals, licensing of explosives, oversight of the Northern Ireland Committee on Protection, providing briefing to Ministers, developing counter terrorism policy/legislation, managing the UK Government’s response to national security incidents, and processing prisoner licence casework. </a:t>
            </a:r>
            <a:endParaRPr sz="1100">
              <a:solidFill>
                <a:srgbClr val="FFFFFF"/>
              </a:solidFill>
              <a:latin typeface="Calibri"/>
              <a:ea typeface="Calibri"/>
              <a:cs typeface="Calibri"/>
              <a:sym typeface="Calibri"/>
            </a:endParaRPr>
          </a:p>
          <a:p>
            <a:pPr marL="0" lvl="0" indent="0" algn="just" rtl="0">
              <a:lnSpc>
                <a:spcPct val="115000"/>
              </a:lnSpc>
              <a:spcBef>
                <a:spcPts val="0"/>
              </a:spcBef>
              <a:spcAft>
                <a:spcPts val="0"/>
              </a:spcAft>
              <a:buNone/>
            </a:pPr>
            <a:endParaRPr sz="1100">
              <a:solidFill>
                <a:srgbClr val="FFFFFF"/>
              </a:solidFill>
              <a:latin typeface="Calibri"/>
              <a:ea typeface="Calibri"/>
              <a:cs typeface="Calibri"/>
              <a:sym typeface="Calibri"/>
            </a:endParaRPr>
          </a:p>
          <a:p>
            <a:pPr marL="0" lvl="0" indent="0" algn="just" rtl="0">
              <a:lnSpc>
                <a:spcPct val="115000"/>
              </a:lnSpc>
              <a:spcBef>
                <a:spcPts val="0"/>
              </a:spcBef>
              <a:spcAft>
                <a:spcPts val="0"/>
              </a:spcAft>
              <a:buNone/>
            </a:pPr>
            <a:r>
              <a:rPr lang="en-GB" sz="1100">
                <a:solidFill>
                  <a:srgbClr val="FFFFFF"/>
                </a:solidFill>
                <a:latin typeface="Calibri"/>
                <a:ea typeface="Calibri"/>
                <a:cs typeface="Calibri"/>
                <a:sym typeface="Calibri"/>
              </a:rPr>
              <a:t>In addition to rewarding work on important and topical issues, we offer the possibility of the chance to be at the centre of a dynamic, forward thinking Government Department. As part of our cultural principles we put honesty, integrity, objectivity and impartiality at the heart of everything we do. We value open, honest and effective two-way communication, we listen and respond positively to feedback and challenge. We care about our well-being by promoting flexible working and a healthy work-life balance and we lead by example and embrace the principle of continuous development and the need to grow and learn in order to meet new challenges.</a:t>
            </a:r>
            <a:endParaRPr sz="1100">
              <a:solidFill>
                <a:srgbClr val="FFFFFF"/>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GB" sz="1100">
                <a:solidFill>
                  <a:srgbClr val="FFFFFF"/>
                </a:solidFill>
                <a:latin typeface="Calibri"/>
                <a:ea typeface="Calibri"/>
                <a:cs typeface="Calibri"/>
                <a:sym typeface="Calibri"/>
              </a:rPr>
              <a:t>Our relatively small size also means we are able to offer more experience working directly with Ministers and the opportunity to work on a far wider portfolio of responsibilities than might be the case in a larger Department. This creates an interesting and rewarding work environment where team members are valued and there is a strong commitment to learning and development.</a:t>
            </a:r>
            <a:endParaRPr sz="110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96"/>
        <p:cNvGrpSpPr/>
        <p:nvPr/>
      </p:nvGrpSpPr>
      <p:grpSpPr>
        <a:xfrm>
          <a:off x="0" y="0"/>
          <a:ext cx="0" cy="0"/>
          <a:chOff x="0" y="0"/>
          <a:chExt cx="0" cy="0"/>
        </a:xfrm>
      </p:grpSpPr>
      <p:sp>
        <p:nvSpPr>
          <p:cNvPr id="97" name="Google Shape;97;p17"/>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98" name="Google Shape;98;p17"/>
          <p:cNvSpPr txBox="1">
            <a:spLocks noGrp="1"/>
          </p:cNvSpPr>
          <p:nvPr>
            <p:ph type="subTitle" idx="1"/>
          </p:nvPr>
        </p:nvSpPr>
        <p:spPr>
          <a:xfrm>
            <a:off x="0" y="-125"/>
            <a:ext cx="91440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About the role</a:t>
            </a: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99" name="Google Shape;99;p17"/>
          <p:cNvSpPr/>
          <p:nvPr/>
        </p:nvSpPr>
        <p:spPr>
          <a:xfrm>
            <a:off x="150" y="4177175"/>
            <a:ext cx="9144000" cy="966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00" name="Google Shape;100;p17"/>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01" name="Google Shape;101;p17"/>
          <p:cNvSpPr txBox="1"/>
          <p:nvPr/>
        </p:nvSpPr>
        <p:spPr>
          <a:xfrm>
            <a:off x="1126125" y="855875"/>
            <a:ext cx="7181100" cy="3984900"/>
          </a:xfrm>
          <a:prstGeom prst="rect">
            <a:avLst/>
          </a:prstGeom>
          <a:solidFill>
            <a:srgbClr val="674EA7"/>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GB" sz="1100">
                <a:solidFill>
                  <a:srgbClr val="FFFFFF"/>
                </a:solidFill>
                <a:latin typeface="Calibri"/>
                <a:ea typeface="Calibri"/>
                <a:cs typeface="Calibri"/>
                <a:sym typeface="Calibri"/>
              </a:rPr>
              <a:t>We want to recruit an enthusiastic, self-starting and committed person to work in a fascinating and, at times, fast paced role. The post holder will work in support of the Security and Protection Group’s Warrantry Team who lead on ensuring  compliance with the Investigatory Powers Act and other legislation. This is a challenging and exciting post which requires good judgement, discretion, strong interpersonal skills and the ability to prioritise competing tasks.  It is a busy and varied area of work with a high level of responsibility and autonomy.  The post holder will have the opportunity to work with a range of stakeholders and will support the team as it briefs Senior Officials and Ministers.  Applicants must be prepared to work on a call rota basis, out of hours working will be required (for which an allowance will be paid) and sometimes at short notice.</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05"/>
        <p:cNvGrpSpPr/>
        <p:nvPr/>
      </p:nvGrpSpPr>
      <p:grpSpPr>
        <a:xfrm>
          <a:off x="0" y="0"/>
          <a:ext cx="0" cy="0"/>
          <a:chOff x="0" y="0"/>
          <a:chExt cx="0" cy="0"/>
        </a:xfrm>
      </p:grpSpPr>
      <p:sp>
        <p:nvSpPr>
          <p:cNvPr id="106" name="Google Shape;106;p18"/>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07" name="Google Shape;107;p18"/>
          <p:cNvSpPr txBox="1">
            <a:spLocks noGrp="1"/>
          </p:cNvSpPr>
          <p:nvPr>
            <p:ph type="subTitle" idx="1"/>
          </p:nvPr>
        </p:nvSpPr>
        <p:spPr>
          <a:xfrm>
            <a:off x="62225" y="0"/>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108" name="Google Shape;108;p18"/>
          <p:cNvSpPr/>
          <p:nvPr/>
        </p:nvSpPr>
        <p:spPr>
          <a:xfrm>
            <a:off x="240163" y="126700"/>
            <a:ext cx="8549100" cy="6666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FFFFFF"/>
                </a:solidFill>
                <a:latin typeface="Arial"/>
                <a:ea typeface="Arial"/>
                <a:cs typeface="Arial"/>
                <a:sym typeface="Arial"/>
              </a:rPr>
              <a:t>Our Values</a:t>
            </a:r>
            <a:endParaRPr sz="2800" b="0" i="0" u="none" strike="noStrike" cap="none">
              <a:solidFill>
                <a:srgbClr val="FFFFFF"/>
              </a:solidFill>
              <a:latin typeface="Arial"/>
              <a:ea typeface="Arial"/>
              <a:cs typeface="Arial"/>
              <a:sym typeface="Arial"/>
            </a:endParaRPr>
          </a:p>
        </p:txBody>
      </p:sp>
      <p:sp>
        <p:nvSpPr>
          <p:cNvPr id="109" name="Google Shape;109;p18"/>
          <p:cNvSpPr txBox="1"/>
          <p:nvPr/>
        </p:nvSpPr>
        <p:spPr>
          <a:xfrm>
            <a:off x="235200" y="886250"/>
            <a:ext cx="8496900" cy="3881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We developed our values through extensive engagement across the office, ensuring that we captured the values and behaviours that matter most to us. Our sense of commitment to Northern Ireland and our shared values are at the heart of what we do and how we do it.</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Roboto"/>
              <a:ea typeface="Roboto"/>
              <a:cs typeface="Roboto"/>
              <a:sym typeface="Roboto"/>
            </a:endParaRPr>
          </a:p>
        </p:txBody>
      </p:sp>
      <p:pic>
        <p:nvPicPr>
          <p:cNvPr id="110" name="Google Shape;110;p18"/>
          <p:cNvPicPr preferRelativeResize="0"/>
          <p:nvPr/>
        </p:nvPicPr>
        <p:blipFill rotWithShape="1">
          <a:blip r:embed="rId3">
            <a:alphaModFix/>
          </a:blip>
          <a:srcRect/>
          <a:stretch/>
        </p:blipFill>
        <p:spPr>
          <a:xfrm>
            <a:off x="0" y="4840775"/>
            <a:ext cx="3878900" cy="302725"/>
          </a:xfrm>
          <a:prstGeom prst="rect">
            <a:avLst/>
          </a:prstGeom>
          <a:noFill/>
          <a:ln>
            <a:noFill/>
          </a:ln>
        </p:spPr>
      </p:pic>
      <p:pic>
        <p:nvPicPr>
          <p:cNvPr id="111" name="Google Shape;111;p18"/>
          <p:cNvPicPr preferRelativeResize="0"/>
          <p:nvPr/>
        </p:nvPicPr>
        <p:blipFill rotWithShape="1">
          <a:blip r:embed="rId3">
            <a:alphaModFix/>
          </a:blip>
          <a:srcRect/>
          <a:stretch/>
        </p:blipFill>
        <p:spPr>
          <a:xfrm>
            <a:off x="2324873" y="167075"/>
            <a:ext cx="6407225" cy="585850"/>
          </a:xfrm>
          <a:prstGeom prst="rect">
            <a:avLst/>
          </a:prstGeom>
          <a:noFill/>
          <a:ln>
            <a:noFill/>
          </a:ln>
        </p:spPr>
      </p:pic>
      <p:graphicFrame>
        <p:nvGraphicFramePr>
          <p:cNvPr id="112" name="Google Shape;112;p18"/>
          <p:cNvGraphicFramePr/>
          <p:nvPr/>
        </p:nvGraphicFramePr>
        <p:xfrm>
          <a:off x="266350" y="1381300"/>
          <a:ext cx="8496750" cy="5732450"/>
        </p:xfrm>
        <a:graphic>
          <a:graphicData uri="http://schemas.openxmlformats.org/drawingml/2006/table">
            <a:tbl>
              <a:tblPr>
                <a:noFill/>
                <a:tableStyleId>{8C2C6402-F65C-423D-9EB6-A7B7D0639588}</a:tableStyleId>
              </a:tblPr>
              <a:tblGrid>
                <a:gridCol w="2730275">
                  <a:extLst>
                    <a:ext uri="{9D8B030D-6E8A-4147-A177-3AD203B41FA5}">
                      <a16:colId xmlns:a16="http://schemas.microsoft.com/office/drawing/2014/main" val="20000"/>
                    </a:ext>
                  </a:extLst>
                </a:gridCol>
                <a:gridCol w="3364775">
                  <a:extLst>
                    <a:ext uri="{9D8B030D-6E8A-4147-A177-3AD203B41FA5}">
                      <a16:colId xmlns:a16="http://schemas.microsoft.com/office/drawing/2014/main" val="20001"/>
                    </a:ext>
                  </a:extLst>
                </a:gridCol>
                <a:gridCol w="2401700">
                  <a:extLst>
                    <a:ext uri="{9D8B030D-6E8A-4147-A177-3AD203B41FA5}">
                      <a16:colId xmlns:a16="http://schemas.microsoft.com/office/drawing/2014/main" val="20002"/>
                    </a:ext>
                  </a:extLst>
                </a:gridCol>
              </a:tblGrid>
              <a:tr h="5732450">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Flexible</a:t>
                      </a:r>
                      <a:endParaRPr sz="1100" b="1" u="none" strike="noStrike" cap="none">
                        <a:solidFill>
                          <a:schemeClr val="dk1"/>
                        </a:solidFill>
                      </a:endParaRPr>
                    </a:p>
                    <a:p>
                      <a:pPr marL="269999" marR="0" lvl="0" indent="-269999" algn="l" rtl="0">
                        <a:lnSpc>
                          <a:spcPct val="100000"/>
                        </a:lnSpc>
                        <a:spcBef>
                          <a:spcPts val="1200"/>
                        </a:spcBef>
                        <a:spcAft>
                          <a:spcPts val="0"/>
                        </a:spcAft>
                        <a:buClr>
                          <a:schemeClr val="dk1"/>
                        </a:buClr>
                        <a:buSzPts val="1100"/>
                        <a:buFont typeface="Arial"/>
                        <a:buChar char="●"/>
                      </a:pPr>
                      <a:r>
                        <a:rPr lang="en-GB" sz="1100" u="none" strike="noStrike" cap="none">
                          <a:solidFill>
                            <a:schemeClr val="dk1"/>
                          </a:solidFill>
                        </a:rPr>
                        <a:t>We are flexible in how we think and how we work</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are agile in our approach to emerging situations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find solutions</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are creative and innovative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embrace change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allow ourselves the flex to think strategically about the future, as well as responding at a pace to the immediate when required</a:t>
                      </a:r>
                      <a:endParaRPr sz="1100" u="none" strike="noStrike" cap="none">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Empowering</a:t>
                      </a:r>
                      <a:endParaRPr sz="1100" b="1" u="none" strike="noStrike" cap="none">
                        <a:solidFill>
                          <a:schemeClr val="dk1"/>
                        </a:solidFill>
                      </a:endParaRPr>
                    </a:p>
                    <a:p>
                      <a:pPr marL="269999" marR="0" lvl="0" indent="-269999" algn="l" rtl="0">
                        <a:lnSpc>
                          <a:spcPct val="115000"/>
                        </a:lnSpc>
                        <a:spcBef>
                          <a:spcPts val="1200"/>
                        </a:spcBef>
                        <a:spcAft>
                          <a:spcPts val="0"/>
                        </a:spcAft>
                        <a:buClr>
                          <a:schemeClr val="dk1"/>
                        </a:buClr>
                        <a:buSzPts val="1100"/>
                        <a:buFont typeface="Arial"/>
                        <a:buChar char="●"/>
                      </a:pPr>
                      <a:r>
                        <a:rPr lang="en-GB" sz="1100" u="none" strike="noStrike" cap="none">
                          <a:solidFill>
                            <a:schemeClr val="dk1"/>
                          </a:solidFill>
                        </a:rPr>
                        <a:t>We empower ourselves through our focus on personal development, seizing opportunities to grow and broaden our experiences</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empower decisions to be taken at the lowest appropriate level</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understand our levels of responsibility and accountability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recognised for our expertise and take personal responsibility for developing our skills.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empower those around us through responsible delegation and creating an environment where new ideas are encouraged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comfortable to challenge and be challenged </a:t>
                      </a:r>
                      <a:endParaRPr sz="1100" u="none" strike="noStrike" cap="none">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Inclusive</a:t>
                      </a:r>
                      <a:endParaRPr sz="1100" b="1" u="none" strike="noStrike" cap="none">
                        <a:solidFill>
                          <a:schemeClr val="dk1"/>
                        </a:solidFill>
                      </a:endParaRPr>
                    </a:p>
                    <a:p>
                      <a:pPr marL="269999" marR="0" lvl="0" indent="-269999" algn="l" rtl="0">
                        <a:lnSpc>
                          <a:spcPct val="115000"/>
                        </a:lnSpc>
                        <a:spcBef>
                          <a:spcPts val="1200"/>
                        </a:spcBef>
                        <a:spcAft>
                          <a:spcPts val="0"/>
                        </a:spcAft>
                        <a:buClr>
                          <a:schemeClr val="dk1"/>
                        </a:buClr>
                        <a:buSzPts val="1100"/>
                        <a:buFont typeface="Arial"/>
                        <a:buChar char="●"/>
                      </a:pPr>
                      <a:r>
                        <a:rPr lang="en-GB" sz="1100" u="none" strike="noStrike" cap="none">
                          <a:solidFill>
                            <a:schemeClr val="dk1"/>
                          </a:solidFill>
                        </a:rPr>
                        <a:t>We create an environment where everyone can bring their true selves to work every day and flourish</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ensure everyone has a voice</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listen to all voices</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prize diversity of all kinds for the strength it brings to our team</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respectful of differences. We create an environment where everyone can bring their true selves to work every day and flourish</a:t>
                      </a:r>
                      <a:endParaRPr sz="1100" u="none" strike="noStrike" cap="none">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p:nvPr/>
        </p:nvSpPr>
        <p:spPr>
          <a:xfrm>
            <a:off x="240163" y="126700"/>
            <a:ext cx="8549100" cy="6666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FFFFFF"/>
                </a:solidFill>
                <a:latin typeface="Arial"/>
                <a:ea typeface="Arial"/>
                <a:cs typeface="Arial"/>
                <a:sym typeface="Arial"/>
              </a:rPr>
              <a:t>Our Values</a:t>
            </a:r>
            <a:endParaRPr sz="2800" b="0" i="0" u="none" strike="noStrike" cap="none">
              <a:solidFill>
                <a:srgbClr val="FFFFFF"/>
              </a:solidFill>
              <a:latin typeface="Arial"/>
              <a:ea typeface="Arial"/>
              <a:cs typeface="Arial"/>
              <a:sym typeface="Arial"/>
            </a:endParaRPr>
          </a:p>
        </p:txBody>
      </p:sp>
      <p:pic>
        <p:nvPicPr>
          <p:cNvPr id="118" name="Google Shape;118;p19"/>
          <p:cNvPicPr preferRelativeResize="0"/>
          <p:nvPr/>
        </p:nvPicPr>
        <p:blipFill rotWithShape="1">
          <a:blip r:embed="rId3">
            <a:alphaModFix/>
          </a:blip>
          <a:srcRect/>
          <a:stretch/>
        </p:blipFill>
        <p:spPr>
          <a:xfrm>
            <a:off x="2324873" y="167075"/>
            <a:ext cx="6407225" cy="585850"/>
          </a:xfrm>
          <a:prstGeom prst="rect">
            <a:avLst/>
          </a:prstGeom>
          <a:noFill/>
          <a:ln>
            <a:noFill/>
          </a:ln>
        </p:spPr>
      </p:pic>
      <p:pic>
        <p:nvPicPr>
          <p:cNvPr id="119" name="Google Shape;119;p19"/>
          <p:cNvPicPr preferRelativeResize="0"/>
          <p:nvPr/>
        </p:nvPicPr>
        <p:blipFill rotWithShape="1">
          <a:blip r:embed="rId4">
            <a:alphaModFix/>
          </a:blip>
          <a:srcRect/>
          <a:stretch/>
        </p:blipFill>
        <p:spPr>
          <a:xfrm>
            <a:off x="2829625" y="1177900"/>
            <a:ext cx="4304274" cy="3660549"/>
          </a:xfrm>
          <a:prstGeom prst="rect">
            <a:avLst/>
          </a:prstGeom>
          <a:noFill/>
          <a:ln w="28575" cap="flat" cmpd="sng">
            <a:solidFill>
              <a:srgbClr val="674EA7"/>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23"/>
        <p:cNvGrpSpPr/>
        <p:nvPr/>
      </p:nvGrpSpPr>
      <p:grpSpPr>
        <a:xfrm>
          <a:off x="0" y="0"/>
          <a:ext cx="0" cy="0"/>
          <a:chOff x="0" y="0"/>
          <a:chExt cx="0" cy="0"/>
        </a:xfrm>
      </p:grpSpPr>
      <p:sp>
        <p:nvSpPr>
          <p:cNvPr id="124" name="Google Shape;124;p20"/>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25" name="Google Shape;125;p20"/>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26" name="Google Shape;126;p20"/>
          <p:cNvSpPr/>
          <p:nvPr/>
        </p:nvSpPr>
        <p:spPr>
          <a:xfrm>
            <a:off x="245850" y="133400"/>
            <a:ext cx="8672400" cy="551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Diversity &amp; Inclusion</a:t>
            </a:r>
            <a:endParaRPr sz="3100" b="0" i="0" u="none" strike="noStrike" cap="none">
              <a:solidFill>
                <a:srgbClr val="FFFFFF"/>
              </a:solidFill>
              <a:latin typeface="Arial"/>
              <a:ea typeface="Arial"/>
              <a:cs typeface="Arial"/>
              <a:sym typeface="Arial"/>
            </a:endParaRPr>
          </a:p>
        </p:txBody>
      </p:sp>
      <p:sp>
        <p:nvSpPr>
          <p:cNvPr id="127" name="Google Shape;127;p20"/>
          <p:cNvSpPr txBox="1"/>
          <p:nvPr/>
        </p:nvSpPr>
        <p:spPr>
          <a:xfrm>
            <a:off x="174025" y="798475"/>
            <a:ext cx="8796000" cy="408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The Northern Ireland Office is committed to being an inclusive employer with a diverse workforce. We encourage applications from people from the widest possible diversity of backgrounds, cultures and experiences. We are focused on building an organisation that understands and values staff with a diversity of backgrounds, ideas, skills and experience, as they contribute to greater creativity, innovation and effective decision making in meeting our strategic objectives.</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By joining us, you will become part of an all encompassing organisation that is passionate about Northern Ireland and in equal measure passionate about how our behaviours reflect our commitment to our embedded values - flexible, empowering and inclusive. </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pic>
        <p:nvPicPr>
          <p:cNvPr id="128" name="Google Shape;128;p20"/>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29" name="Google Shape;129;p20"/>
          <p:cNvSpPr txBox="1"/>
          <p:nvPr/>
        </p:nvSpPr>
        <p:spPr>
          <a:xfrm>
            <a:off x="349050" y="3007275"/>
            <a:ext cx="902100" cy="696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sp>
        <p:nvSpPr>
          <p:cNvPr id="130" name="Google Shape;130;p20"/>
          <p:cNvSpPr txBox="1"/>
          <p:nvPr/>
        </p:nvSpPr>
        <p:spPr>
          <a:xfrm>
            <a:off x="2113950" y="2373550"/>
            <a:ext cx="6527100" cy="12342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Lloyd Ryan - Senior Security Advisor</a:t>
            </a:r>
            <a:r>
              <a:rPr lang="en-GB" sz="1200" b="0" i="0" u="none" strike="noStrike" cap="none">
                <a:solidFill>
                  <a:srgbClr val="000000"/>
                </a:solidFill>
                <a:latin typeface="Arial"/>
                <a:ea typeface="Arial"/>
                <a:cs typeface="Arial"/>
                <a:sym typeface="Arial"/>
              </a:rPr>
              <a:t> - I have only been with the Northern Ireland Office for a few months but have felt at home right from the start. I feel like I have joined a family where everyone is positively looking out for each other and genuinely cares about me. I feel valued and respected for my contribution to the NIO, it is a great place to work.</a:t>
            </a:r>
            <a:endParaRPr sz="1200" b="0" i="0" u="none" strike="noStrike" cap="none">
              <a:solidFill>
                <a:srgbClr val="000000"/>
              </a:solidFill>
              <a:latin typeface="Arial"/>
              <a:ea typeface="Arial"/>
              <a:cs typeface="Arial"/>
              <a:sym typeface="Arial"/>
            </a:endParaRPr>
          </a:p>
        </p:txBody>
      </p:sp>
      <p:sp>
        <p:nvSpPr>
          <p:cNvPr id="131" name="Google Shape;131;p20"/>
          <p:cNvSpPr txBox="1"/>
          <p:nvPr/>
        </p:nvSpPr>
        <p:spPr>
          <a:xfrm>
            <a:off x="566950" y="4053075"/>
            <a:ext cx="902100" cy="696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Old Standard TT"/>
                <a:ea typeface="Old Standard TT"/>
                <a:cs typeface="Old Standard TT"/>
                <a:sym typeface="Old Standard TT"/>
              </a:rPr>
              <a:t>Photo</a:t>
            </a:r>
            <a:endParaRPr sz="1400" b="0" i="0" u="none" strike="noStrike" cap="none">
              <a:solidFill>
                <a:srgbClr val="000000"/>
              </a:solidFill>
              <a:latin typeface="Old Standard TT"/>
              <a:ea typeface="Old Standard TT"/>
              <a:cs typeface="Old Standard TT"/>
              <a:sym typeface="Old Standard TT"/>
            </a:endParaRPr>
          </a:p>
        </p:txBody>
      </p:sp>
      <p:pic>
        <p:nvPicPr>
          <p:cNvPr id="132" name="Google Shape;132;p20"/>
          <p:cNvPicPr preferRelativeResize="0"/>
          <p:nvPr/>
        </p:nvPicPr>
        <p:blipFill rotWithShape="1">
          <a:blip r:embed="rId4">
            <a:alphaModFix/>
          </a:blip>
          <a:srcRect/>
          <a:stretch/>
        </p:blipFill>
        <p:spPr>
          <a:xfrm>
            <a:off x="232625" y="2497175"/>
            <a:ext cx="1570754" cy="986950"/>
          </a:xfrm>
          <a:prstGeom prst="rect">
            <a:avLst/>
          </a:prstGeom>
          <a:noFill/>
          <a:ln>
            <a:noFill/>
          </a:ln>
        </p:spPr>
      </p:pic>
      <p:sp>
        <p:nvSpPr>
          <p:cNvPr id="133" name="Google Shape;133;p20"/>
          <p:cNvSpPr txBox="1"/>
          <p:nvPr/>
        </p:nvSpPr>
        <p:spPr>
          <a:xfrm>
            <a:off x="2181450" y="3559575"/>
            <a:ext cx="6459600" cy="11904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rgbClr val="222222"/>
                </a:solidFill>
                <a:highlight>
                  <a:srgbClr val="FFFFFF"/>
                </a:highlight>
                <a:latin typeface="Arial"/>
                <a:ea typeface="Arial"/>
                <a:cs typeface="Arial"/>
                <a:sym typeface="Arial"/>
              </a:rPr>
              <a:t>Becky Nicholas-Ludkin - Policy Advisor - </a:t>
            </a:r>
            <a:r>
              <a:rPr lang="en-GB" sz="1200" b="0" i="0" u="none" strike="noStrike" cap="none">
                <a:solidFill>
                  <a:srgbClr val="222222"/>
                </a:solidFill>
                <a:highlight>
                  <a:srgbClr val="FFFFFF"/>
                </a:highlight>
                <a:latin typeface="Arial"/>
                <a:ea typeface="Arial"/>
                <a:cs typeface="Arial"/>
                <a:sym typeface="Arial"/>
              </a:rPr>
              <a:t>I joined the NIO in 1991.  In 2002 I was diagnosed with MS.  As my needs and mobility changed, the NIO has adapted with me and supported me with a variety of reasonable adjustments, including variable working patterns, online training courses and interviews and all the IT and office equipment that I need to work from home.  I know my opinions are valued and listened to.  I am the Disability Advocate and part of the Diversity and Inclusion Group.</a:t>
            </a:r>
            <a:endParaRPr sz="1200" b="0" i="0" u="none" strike="noStrike" cap="none">
              <a:solidFill>
                <a:srgbClr val="000000"/>
              </a:solidFill>
              <a:latin typeface="Arial"/>
              <a:ea typeface="Arial"/>
              <a:cs typeface="Arial"/>
              <a:sym typeface="Arial"/>
            </a:endParaRPr>
          </a:p>
        </p:txBody>
      </p:sp>
      <p:pic>
        <p:nvPicPr>
          <p:cNvPr id="134" name="Google Shape;134;p20"/>
          <p:cNvPicPr preferRelativeResize="0"/>
          <p:nvPr/>
        </p:nvPicPr>
        <p:blipFill rotWithShape="1">
          <a:blip r:embed="rId5">
            <a:alphaModFix/>
          </a:blip>
          <a:srcRect/>
          <a:stretch/>
        </p:blipFill>
        <p:spPr>
          <a:xfrm>
            <a:off x="308925" y="3695650"/>
            <a:ext cx="1160125" cy="986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38"/>
        <p:cNvGrpSpPr/>
        <p:nvPr/>
      </p:nvGrpSpPr>
      <p:grpSpPr>
        <a:xfrm>
          <a:off x="0" y="0"/>
          <a:ext cx="0" cy="0"/>
          <a:chOff x="0" y="0"/>
          <a:chExt cx="0" cy="0"/>
        </a:xfrm>
      </p:grpSpPr>
      <p:sp>
        <p:nvSpPr>
          <p:cNvPr id="139" name="Google Shape;139;p21"/>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40" name="Google Shape;140;p21"/>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41" name="Google Shape;141;p21"/>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Job details</a:t>
            </a:r>
            <a:endParaRPr sz="3100" b="0" i="0" u="none" strike="noStrike" cap="none">
              <a:solidFill>
                <a:srgbClr val="FFFFFF"/>
              </a:solidFill>
              <a:latin typeface="Arial"/>
              <a:ea typeface="Arial"/>
              <a:cs typeface="Arial"/>
              <a:sym typeface="Arial"/>
            </a:endParaRPr>
          </a:p>
        </p:txBody>
      </p:sp>
      <p:sp>
        <p:nvSpPr>
          <p:cNvPr id="142" name="Google Shape;142;p21"/>
          <p:cNvSpPr txBox="1"/>
          <p:nvPr/>
        </p:nvSpPr>
        <p:spPr>
          <a:xfrm>
            <a:off x="400550" y="1368825"/>
            <a:ext cx="8621400" cy="3639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Roboto"/>
                <a:ea typeface="Roboto"/>
                <a:cs typeface="Roboto"/>
                <a:sym typeface="Roboto"/>
              </a:rPr>
              <a:t>The following sections will provide the detailed breakdown of the role to support your application</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674EA7"/>
                </a:solidFill>
                <a:latin typeface="Roboto"/>
                <a:ea typeface="Roboto"/>
                <a:cs typeface="Roboto"/>
                <a:sym typeface="Roboto"/>
              </a:rPr>
              <a:t>Job title: </a:t>
            </a:r>
            <a:r>
              <a:rPr lang="en-GB" dirty="0">
                <a:solidFill>
                  <a:schemeClr val="dk1"/>
                </a:solidFill>
                <a:latin typeface="Roboto"/>
                <a:ea typeface="Roboto"/>
                <a:cs typeface="Roboto"/>
                <a:sym typeface="Roboto"/>
              </a:rPr>
              <a:t>Casework Support Officer</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dirty="0">
                <a:solidFill>
                  <a:srgbClr val="674EA7"/>
                </a:solidFill>
                <a:latin typeface="Roboto"/>
                <a:ea typeface="Roboto"/>
                <a:cs typeface="Roboto"/>
                <a:sym typeface="Roboto"/>
              </a:rPr>
              <a:t>Number of roles:</a:t>
            </a:r>
            <a:r>
              <a:rPr lang="en-GB" sz="1400" b="0" i="0" u="none" strike="noStrike" cap="none" dirty="0">
                <a:solidFill>
                  <a:srgbClr val="000000"/>
                </a:solidFill>
                <a:latin typeface="Roboto"/>
                <a:ea typeface="Roboto"/>
                <a:cs typeface="Roboto"/>
                <a:sym typeface="Roboto"/>
              </a:rPr>
              <a:t> </a:t>
            </a:r>
            <a:r>
              <a:rPr lang="en-GB" dirty="0">
                <a:latin typeface="Roboto"/>
                <a:ea typeface="Roboto"/>
                <a:cs typeface="Roboto"/>
                <a:sym typeface="Roboto"/>
              </a:rPr>
              <a:t>1</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674EA7"/>
                </a:solidFill>
                <a:latin typeface="Roboto"/>
                <a:ea typeface="Roboto"/>
                <a:cs typeface="Roboto"/>
                <a:sym typeface="Roboto"/>
              </a:rPr>
              <a:t>Grade:</a:t>
            </a:r>
            <a:r>
              <a:rPr lang="en-GB" sz="1400" b="0" i="0" u="none" strike="noStrike" cap="none" dirty="0">
                <a:solidFill>
                  <a:srgbClr val="000000"/>
                </a:solidFill>
                <a:latin typeface="Roboto"/>
                <a:ea typeface="Roboto"/>
                <a:cs typeface="Roboto"/>
                <a:sym typeface="Roboto"/>
              </a:rPr>
              <a:t> E</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smtClean="0">
                <a:solidFill>
                  <a:srgbClr val="674EA7"/>
                </a:solidFill>
                <a:latin typeface="Roboto"/>
                <a:ea typeface="Roboto"/>
                <a:cs typeface="Roboto"/>
                <a:sym typeface="Roboto"/>
              </a:rPr>
              <a:t>Salary: </a:t>
            </a:r>
            <a:r>
              <a:rPr lang="en-GB" sz="1400" b="0" i="0" u="none" strike="noStrike" cap="none" dirty="0" smtClean="0">
                <a:solidFill>
                  <a:srgbClr val="000000"/>
                </a:solidFill>
                <a:latin typeface="Roboto"/>
                <a:ea typeface="Roboto"/>
                <a:cs typeface="Roboto"/>
                <a:sym typeface="Roboto"/>
              </a:rPr>
              <a:t>£19,926 </a:t>
            </a:r>
            <a:r>
              <a:rPr lang="en-GB" sz="1400" b="0" i="0" u="none" strike="noStrike" cap="none" dirty="0">
                <a:solidFill>
                  <a:srgbClr val="000000"/>
                </a:solidFill>
                <a:latin typeface="Roboto"/>
                <a:ea typeface="Roboto"/>
                <a:cs typeface="Roboto"/>
                <a:sym typeface="Roboto"/>
              </a:rPr>
              <a:t>- £21,488</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r>
              <a:rPr lang="en-GB" sz="1400" b="1" i="0" u="none" strike="noStrike" cap="none" dirty="0">
                <a:solidFill>
                  <a:srgbClr val="674EA7"/>
                </a:solidFill>
                <a:latin typeface="Roboto"/>
                <a:ea typeface="Roboto"/>
                <a:cs typeface="Roboto"/>
                <a:sym typeface="Roboto"/>
              </a:rPr>
              <a:t>Duration:</a:t>
            </a:r>
            <a:r>
              <a:rPr lang="en-GB" dirty="0">
                <a:solidFill>
                  <a:schemeClr val="dk1"/>
                </a:solidFill>
                <a:latin typeface="Roboto"/>
                <a:ea typeface="Roboto"/>
                <a:cs typeface="Roboto"/>
                <a:sym typeface="Roboto"/>
              </a:rPr>
              <a:t> Two years with potential to extend for another year.</a:t>
            </a:r>
            <a:endParaRPr sz="14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dirty="0">
                <a:solidFill>
                  <a:srgbClr val="000000"/>
                </a:solidFill>
                <a:latin typeface="Roboto"/>
                <a:ea typeface="Roboto"/>
                <a:cs typeface="Roboto"/>
                <a:sym typeface="Roboto"/>
              </a:rPr>
              <a:t> </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ld Standard TT"/>
              <a:ea typeface="Old Standard TT"/>
              <a:cs typeface="Old Standard TT"/>
              <a:sym typeface="Old Standard TT"/>
            </a:endParaRPr>
          </a:p>
        </p:txBody>
      </p:sp>
      <p:pic>
        <p:nvPicPr>
          <p:cNvPr id="143" name="Google Shape;143;p21"/>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44" name="Google Shape;144;p21"/>
          <p:cNvSpPr txBox="1"/>
          <p:nvPr/>
        </p:nvSpPr>
        <p:spPr>
          <a:xfrm>
            <a:off x="5265100" y="2001400"/>
            <a:ext cx="3879000" cy="21882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rgbClr val="674EA7"/>
                </a:solidFill>
                <a:latin typeface="Roboto"/>
                <a:ea typeface="Roboto"/>
                <a:cs typeface="Roboto"/>
                <a:sym typeface="Roboto"/>
              </a:rPr>
              <a:t>Level of security required:</a:t>
            </a:r>
            <a:r>
              <a:rPr lang="en-GB" sz="1400" b="0" i="0" u="none" strike="noStrike" cap="none">
                <a:solidFill>
                  <a:schemeClr val="dk1"/>
                </a:solidFill>
                <a:latin typeface="Roboto"/>
                <a:ea typeface="Roboto"/>
                <a:cs typeface="Roboto"/>
                <a:sym typeface="Roboto"/>
              </a:rPr>
              <a:t> </a:t>
            </a:r>
            <a:r>
              <a:rPr lang="en-GB">
                <a:solidFill>
                  <a:schemeClr val="dk1"/>
                </a:solidFill>
                <a:latin typeface="Roboto"/>
                <a:ea typeface="Roboto"/>
                <a:cs typeface="Roboto"/>
                <a:sym typeface="Roboto"/>
              </a:rPr>
              <a:t>Developed Vetting</a:t>
            </a:r>
            <a:endParaRPr sz="14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rgbClr val="674EA7"/>
                </a:solidFill>
                <a:latin typeface="Roboto"/>
                <a:ea typeface="Roboto"/>
                <a:cs typeface="Roboto"/>
                <a:sym typeface="Roboto"/>
              </a:rPr>
              <a:t>Location: </a:t>
            </a:r>
            <a:r>
              <a:rPr lang="en-GB">
                <a:solidFill>
                  <a:schemeClr val="dk1"/>
                </a:solidFill>
                <a:latin typeface="Roboto"/>
                <a:ea typeface="Roboto"/>
                <a:cs typeface="Roboto"/>
                <a:sym typeface="Roboto"/>
              </a:rPr>
              <a:t>Belfast</a:t>
            </a:r>
            <a:endParaRPr sz="14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rgbClr val="674EA7"/>
                </a:solidFill>
                <a:latin typeface="Roboto"/>
                <a:ea typeface="Roboto"/>
                <a:cs typeface="Roboto"/>
                <a:sym typeface="Roboto"/>
              </a:rPr>
              <a:t>Working hours: </a:t>
            </a:r>
            <a:r>
              <a:rPr lang="en-GB" sz="1400" b="0" i="0" u="none" strike="noStrike" cap="none">
                <a:solidFill>
                  <a:schemeClr val="dk1"/>
                </a:solidFill>
                <a:latin typeface="Roboto"/>
                <a:ea typeface="Roboto"/>
                <a:cs typeface="Roboto"/>
                <a:sym typeface="Roboto"/>
              </a:rPr>
              <a:t>37 hours a week</a:t>
            </a:r>
            <a:endParaRPr sz="14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rgbClr val="674EA7"/>
                </a:solidFill>
                <a:latin typeface="Roboto"/>
                <a:ea typeface="Roboto"/>
                <a:cs typeface="Roboto"/>
                <a:sym typeface="Roboto"/>
              </a:rPr>
              <a:t>Working pattern: </a:t>
            </a:r>
            <a:r>
              <a:rPr lang="en-GB">
                <a:solidFill>
                  <a:schemeClr val="dk1"/>
                </a:solidFill>
                <a:latin typeface="Roboto"/>
                <a:ea typeface="Roboto"/>
                <a:cs typeface="Roboto"/>
                <a:sym typeface="Roboto"/>
              </a:rPr>
              <a:t>Flexible Working hours</a:t>
            </a:r>
            <a:endParaRPr sz="14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4102</Words>
  <Application>Microsoft Office PowerPoint</Application>
  <PresentationFormat>On-screen Show (16:9)</PresentationFormat>
  <Paragraphs>310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Old Standard TT</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Amanda Coffey</cp:lastModifiedBy>
  <cp:revision>2</cp:revision>
  <dcterms:modified xsi:type="dcterms:W3CDTF">2021-04-21T08:55:16Z</dcterms:modified>
</cp:coreProperties>
</file>