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Old Standard TT"/>
      <p:regular r:id="rId30"/>
      <p:bold r:id="rId31"/>
      <p: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388A22-8005-42CD-99C8-E5F0B219F8D9}">
  <a:tblStyle styleId="{D3388A22-8005-42CD-99C8-E5F0B219F8D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ldStandardTT-bold.fntdata"/><Relationship Id="rId30" Type="http://schemas.openxmlformats.org/officeDocument/2006/relationships/font" Target="fonts/OldStandardTT-regular.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ldStandardTT-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s://assets.publishing.service.gov.uk/government/uploads/system/uploads/attachment_data/file/717275/CS_Behaviours_2018.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hyperlink" Target="https://www.gov.uk/government/publications/nationality-ru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assets.publishing.service.gov.uk/government/uploads/system/uploads/attachment_data/file/714017/HMG_Personnel_Security_Controls_-_May_2018.pdf"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civilservicecommission.independent.gov.uk/recruitment/recruitment-principles/" TargetMode="External"/><Relationship Id="rId4" Type="http://schemas.openxmlformats.org/officeDocument/2006/relationships/image" Target="../media/image4.png"/><Relationship Id="rId5" Type="http://schemas.openxmlformats.org/officeDocument/2006/relationships/hyperlink" Target="mailto:Alison.Logan@nio.gov.uk" TargetMode="External"/><Relationship Id="rId6" Type="http://schemas.openxmlformats.org/officeDocument/2006/relationships/hyperlink" Target="https://civilservicecommission.independent.gov.uk/recruitment/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www.civilservicepensionscheme.org.uk/" TargetMode="External"/><Relationship Id="rId4" Type="http://schemas.openxmlformats.org/officeDocument/2006/relationships/image" Target="../media/image4.png"/><Relationship Id="rId5" Type="http://schemas.openxmlformats.org/officeDocument/2006/relationships/hyperlink" Target="https://www.gov.uk/guidance/security-vetting-and-clear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twitter.com/NIOgov" TargetMode="External"/><Relationship Id="rId9"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s://www.instagram.com/northernirelandoffice/" TargetMode="External"/><Relationship Id="rId7" Type="http://schemas.openxmlformats.org/officeDocument/2006/relationships/image" Target="../media/image9.png"/><Relationship Id="rId8" Type="http://schemas.openxmlformats.org/officeDocument/2006/relationships/hyperlink" Target="https://www.linkedin.com/company/northern-ireland-office/?viewAsMember=tr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738200"/>
          </a:xfrm>
          <a:prstGeom prst="rect">
            <a:avLst/>
          </a:prstGeom>
          <a:solidFill>
            <a:schemeClr val="lt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0" y="1738075"/>
            <a:ext cx="9144000" cy="28353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Business Engagement Advisor</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Grade SEO</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Closing Date: 31/01/2023</a:t>
            </a:r>
            <a:endParaRPr b="1" sz="220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b="0" l="0" r="0" t="0"/>
          <a:stretch/>
        </p:blipFill>
        <p:spPr>
          <a:xfrm>
            <a:off x="7265378" y="236694"/>
            <a:ext cx="1731294" cy="742889"/>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22225" y="326175"/>
            <a:ext cx="1181100" cy="1085850"/>
          </a:xfrm>
          <a:prstGeom prst="rect">
            <a:avLst/>
          </a:prstGeom>
          <a:noFill/>
          <a:ln>
            <a:noFill/>
          </a:ln>
        </p:spPr>
      </p:pic>
      <p:sp>
        <p:nvSpPr>
          <p:cNvPr id="58" name="Google Shape;58;p13"/>
          <p:cNvSpPr/>
          <p:nvPr/>
        </p:nvSpPr>
        <p:spPr>
          <a:xfrm>
            <a:off x="2111672" y="236694"/>
            <a:ext cx="5153706" cy="13157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b="0" l="0" r="0" t="0"/>
          <a:stretch/>
        </p:blipFill>
        <p:spPr>
          <a:xfrm>
            <a:off x="2439400" y="1226425"/>
            <a:ext cx="6557276" cy="511775"/>
          </a:xfrm>
          <a:prstGeom prst="rect">
            <a:avLst/>
          </a:prstGeom>
          <a:noFill/>
          <a:ln>
            <a:noFill/>
          </a:ln>
        </p:spPr>
      </p:pic>
      <p:pic>
        <p:nvPicPr>
          <p:cNvPr id="60" name="Google Shape;60;p13"/>
          <p:cNvPicPr preferRelativeResize="0"/>
          <p:nvPr/>
        </p:nvPicPr>
        <p:blipFill rotWithShape="1">
          <a:blip r:embed="rId6">
            <a:alphaModFix/>
          </a:blip>
          <a:srcRect b="0" l="0" r="0" t="0"/>
          <a:stretch/>
        </p:blipFill>
        <p:spPr>
          <a:xfrm>
            <a:off x="2439400" y="81484"/>
            <a:ext cx="1393339" cy="1144941"/>
          </a:xfrm>
          <a:prstGeom prst="rect">
            <a:avLst/>
          </a:prstGeom>
          <a:noFill/>
          <a:ln>
            <a:noFill/>
          </a:ln>
        </p:spPr>
      </p:pic>
      <p:pic>
        <p:nvPicPr>
          <p:cNvPr id="61" name="Google Shape;61;p13"/>
          <p:cNvPicPr preferRelativeResize="0"/>
          <p:nvPr/>
        </p:nvPicPr>
        <p:blipFill rotWithShape="1">
          <a:blip r:embed="rId7">
            <a:alphaModFix/>
          </a:blip>
          <a:srcRect b="0" l="0" r="0" t="0"/>
          <a:stretch/>
        </p:blipFill>
        <p:spPr>
          <a:xfrm>
            <a:off x="5888950" y="58975"/>
            <a:ext cx="1336624" cy="1098327"/>
          </a:xfrm>
          <a:prstGeom prst="rect">
            <a:avLst/>
          </a:prstGeom>
          <a:noFill/>
          <a:ln>
            <a:noFill/>
          </a:ln>
        </p:spPr>
      </p:pic>
      <p:pic>
        <p:nvPicPr>
          <p:cNvPr id="62" name="Google Shape;62;p13"/>
          <p:cNvPicPr preferRelativeResize="0"/>
          <p:nvPr/>
        </p:nvPicPr>
        <p:blipFill rotWithShape="1">
          <a:blip r:embed="rId8">
            <a:alphaModFix/>
          </a:blip>
          <a:srcRect b="0" l="0" r="0" t="0"/>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6" name="Shape 146"/>
        <p:cNvGrpSpPr/>
        <p:nvPr/>
      </p:nvGrpSpPr>
      <p:grpSpPr>
        <a:xfrm>
          <a:off x="0" y="0"/>
          <a:ext cx="0" cy="0"/>
          <a:chOff x="0" y="0"/>
          <a:chExt cx="0" cy="0"/>
        </a:xfrm>
      </p:grpSpPr>
      <p:sp>
        <p:nvSpPr>
          <p:cNvPr id="147" name="Google Shape;147;p2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48" name="Google Shape;148;p2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49" name="Google Shape;149;p22"/>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50" name="Google Shape;150;p22"/>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51" name="Google Shape;151;p2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52" name="Google Shape;152;p22"/>
          <p:cNvSpPr txBox="1"/>
          <p:nvPr/>
        </p:nvSpPr>
        <p:spPr>
          <a:xfrm>
            <a:off x="400550" y="1420675"/>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Application process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midnight on </a:t>
            </a:r>
            <a:r>
              <a:rPr b="0" i="0" lang="en-GB" sz="1100" u="none" cap="none" strike="noStrike">
                <a:solidFill>
                  <a:schemeClr val="dk1"/>
                </a:solidFill>
                <a:latin typeface="Roboto"/>
                <a:ea typeface="Roboto"/>
                <a:cs typeface="Roboto"/>
                <a:sym typeface="Roboto"/>
              </a:rPr>
              <a:t>31 January 2023.</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You will need to provide 250 words in the Statement of Suitability section explaining how you meet the required personal attributes and skills.. Behaviours form a part of the selection process, you will therefore be required to provide evidence against each of the selected behaviours.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153" name="Google Shape;153;p22"/>
          <p:cNvSpPr txBox="1"/>
          <p:nvPr/>
        </p:nvSpPr>
        <p:spPr>
          <a:xfrm>
            <a:off x="4711325" y="1666400"/>
            <a:ext cx="4017600" cy="3249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Should you encounter any issues with your online application please get in touch with: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moj-recruitment-vetting-enquiries@gov.sscl.com</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you do not receive acknowledgement of your application within 48 hours, please contact the above email address.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7" name="Shape 157"/>
        <p:cNvGrpSpPr/>
        <p:nvPr/>
      </p:nvGrpSpPr>
      <p:grpSpPr>
        <a:xfrm>
          <a:off x="0" y="0"/>
          <a:ext cx="0" cy="0"/>
          <a:chOff x="0" y="0"/>
          <a:chExt cx="0" cy="0"/>
        </a:xfrm>
      </p:grpSpPr>
      <p:sp>
        <p:nvSpPr>
          <p:cNvPr id="158" name="Google Shape;158;p2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59" name="Google Shape;159;p2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60" name="Google Shape;160;p23"/>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61" name="Google Shape;161;p23"/>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62" name="Google Shape;162;p23"/>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63" name="Google Shape;163;p23"/>
          <p:cNvSpPr txBox="1"/>
          <p:nvPr/>
        </p:nvSpPr>
        <p:spPr>
          <a:xfrm>
            <a:off x="2142425" y="1467350"/>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Shortlist</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At this stage, the panel, including the hiring manager, will assess your </a:t>
            </a:r>
            <a:r>
              <a:rPr b="1" i="0" lang="en-GB" sz="1200" u="none" cap="none" strike="noStrike">
                <a:solidFill>
                  <a:srgbClr val="000000"/>
                </a:solidFill>
                <a:latin typeface="Roboto"/>
                <a:ea typeface="Roboto"/>
                <a:cs typeface="Roboto"/>
                <a:sym typeface="Roboto"/>
              </a:rPr>
              <a:t>behaviours</a:t>
            </a:r>
            <a:r>
              <a:rPr b="0" i="0" lang="en-GB" sz="1200" u="none" cap="none" strike="noStrik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b="0" i="0" lang="en-GB" sz="1200" u="none" cap="none" strike="noStrike">
                <a:solidFill>
                  <a:srgbClr val="000000"/>
                </a:solidFill>
                <a:latin typeface="Arial"/>
                <a:ea typeface="Arial"/>
                <a:cs typeface="Arial"/>
                <a:sym typeface="Arial"/>
              </a:rPr>
              <a:t>It it therefore crucial you ensure all areas of the selection process are addressed as missing information may affect your application.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The Interview</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7" name="Shape 167"/>
        <p:cNvGrpSpPr/>
        <p:nvPr/>
      </p:nvGrpSpPr>
      <p:grpSpPr>
        <a:xfrm>
          <a:off x="0" y="0"/>
          <a:ext cx="0" cy="0"/>
          <a:chOff x="0" y="0"/>
          <a:chExt cx="0" cy="0"/>
        </a:xfrm>
      </p:grpSpPr>
      <p:sp>
        <p:nvSpPr>
          <p:cNvPr id="168" name="Google Shape;168;p2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69" name="Google Shape;169;p24"/>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70" name="Google Shape;170;p24"/>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Interview structure and how to prepare</a:t>
            </a:r>
            <a:endParaRPr b="0" i="0" sz="3100" u="none" cap="none" strike="noStrike">
              <a:solidFill>
                <a:srgbClr val="FFFFFF"/>
              </a:solidFill>
              <a:latin typeface="Arial"/>
              <a:ea typeface="Arial"/>
              <a:cs typeface="Arial"/>
              <a:sym typeface="Arial"/>
            </a:endParaRPr>
          </a:p>
        </p:txBody>
      </p:sp>
      <p:sp>
        <p:nvSpPr>
          <p:cNvPr id="171" name="Google Shape;171;p24"/>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72" name="Google Shape;172;p24"/>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73" name="Google Shape;173;p24"/>
          <p:cNvSpPr txBox="1"/>
          <p:nvPr/>
        </p:nvSpPr>
        <p:spPr>
          <a:xfrm>
            <a:off x="297450" y="1602200"/>
            <a:ext cx="4274700" cy="3238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An example of a behaviour question would be: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en-GB" sz="1100" u="none" cap="none" strike="noStrike">
                <a:solidFill>
                  <a:srgbClr val="000000"/>
                </a:solidFill>
                <a:latin typeface="Roboto"/>
                <a:ea typeface="Roboto"/>
                <a:cs typeface="Roboto"/>
                <a:sym typeface="Roboto"/>
              </a:rPr>
              <a:t>‘Tell me about a time when you’ve had to deal with a diﬃcult customer requirement.’ </a:t>
            </a:r>
            <a:endParaRPr b="0" i="1"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p:txBody>
      </p:sp>
      <p:sp>
        <p:nvSpPr>
          <p:cNvPr id="174" name="Google Shape;174;p24"/>
          <p:cNvSpPr txBox="1"/>
          <p:nvPr/>
        </p:nvSpPr>
        <p:spPr>
          <a:xfrm>
            <a:off x="4660050" y="1577725"/>
            <a:ext cx="39750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Roboto"/>
                <a:ea typeface="Roboto"/>
                <a:cs typeface="Roboto"/>
                <a:sym typeface="Roboto"/>
              </a:rPr>
              <a:t>In your preparation for interview, please ensure  you refer to the </a:t>
            </a:r>
            <a:r>
              <a:rPr b="0" i="0" lang="en-GB" sz="1100" u="sng" cap="none" strike="noStrike">
                <a:solidFill>
                  <a:schemeClr val="hlink"/>
                </a:solidFill>
                <a:latin typeface="Roboto"/>
                <a:ea typeface="Roboto"/>
                <a:cs typeface="Roboto"/>
                <a:sym typeface="Roboto"/>
                <a:hlinkClick r:id="rId4"/>
              </a:rPr>
              <a:t>Civil Service Success Proﬁles Behaviours framework.</a:t>
            </a:r>
            <a:r>
              <a:rPr b="0" i="0" lang="en-GB" sz="1100" u="none" cap="none" strike="noStrik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 The ‘STAR’ model, (situation, task, action and result)</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78" name="Shape 178"/>
        <p:cNvGrpSpPr/>
        <p:nvPr/>
      </p:nvGrpSpPr>
      <p:grpSpPr>
        <a:xfrm>
          <a:off x="0" y="0"/>
          <a:ext cx="0" cy="0"/>
          <a:chOff x="0" y="0"/>
          <a:chExt cx="0" cy="0"/>
        </a:xfrm>
      </p:grpSpPr>
      <p:sp>
        <p:nvSpPr>
          <p:cNvPr id="179" name="Google Shape;179;p2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80" name="Google Shape;180;p2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81" name="Google Shape;181;p25"/>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a:t>
            </a:r>
            <a:endParaRPr b="0" i="0" sz="3100" u="none" cap="none" strike="noStrike">
              <a:solidFill>
                <a:srgbClr val="FFFFFF"/>
              </a:solidFill>
              <a:latin typeface="Arial"/>
              <a:ea typeface="Arial"/>
              <a:cs typeface="Arial"/>
              <a:sym typeface="Arial"/>
            </a:endParaRPr>
          </a:p>
        </p:txBody>
      </p:sp>
      <p:sp>
        <p:nvSpPr>
          <p:cNvPr id="182" name="Google Shape;182;p25"/>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83" name="Google Shape;183;p25"/>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84" name="Google Shape;184;p25"/>
          <p:cNvSpPr txBox="1"/>
          <p:nvPr/>
        </p:nvSpPr>
        <p:spPr>
          <a:xfrm>
            <a:off x="400550" y="1190288"/>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Salary</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None/>
            </a:pPr>
            <a:r>
              <a:rPr b="0" i="0" lang="en-GB" sz="1100" u="none" cap="none" strike="noStrike">
                <a:solidFill>
                  <a:srgbClr val="000000"/>
                </a:solidFill>
                <a:latin typeface="Roboto"/>
                <a:ea typeface="Roboto"/>
                <a:cs typeface="Roboto"/>
                <a:sym typeface="Roboto"/>
              </a:rPr>
              <a:t>The salary for this post is set within the Band A pay range</a:t>
            </a:r>
            <a:r>
              <a:rPr b="1" i="0" lang="en-GB" sz="1100" u="none" cap="none" strike="noStrike">
                <a:solidFill>
                  <a:schemeClr val="dk1"/>
                </a:solidFill>
                <a:latin typeface="Calibri"/>
                <a:ea typeface="Calibri"/>
                <a:cs typeface="Calibri"/>
                <a:sym typeface="Calibri"/>
              </a:rPr>
              <a:t>: </a:t>
            </a:r>
            <a:r>
              <a:rPr b="1" i="0" lang="en-GB" sz="1100" u="none" cap="none" strike="noStrike">
                <a:solidFill>
                  <a:schemeClr val="dk1"/>
                </a:solidFill>
                <a:latin typeface="Roboto"/>
                <a:ea typeface="Roboto"/>
                <a:cs typeface="Roboto"/>
                <a:sym typeface="Roboto"/>
              </a:rPr>
              <a:t>National </a:t>
            </a:r>
            <a:r>
              <a:rPr b="0" i="0" lang="en-GB" sz="1100" u="none" cap="none" strike="noStrike">
                <a:solidFill>
                  <a:srgbClr val="000000"/>
                </a:solidFill>
                <a:latin typeface="Roboto"/>
                <a:ea typeface="Roboto"/>
                <a:cs typeface="Roboto"/>
                <a:sym typeface="Roboto"/>
              </a:rPr>
              <a:t>£37,683 - £41,506</a:t>
            </a:r>
            <a:r>
              <a:rPr b="1" i="0" lang="en-GB" sz="1100" u="none" cap="none" strike="noStrike">
                <a:solidFill>
                  <a:srgbClr val="000000"/>
                </a:solidFill>
                <a:latin typeface="Roboto"/>
                <a:ea typeface="Roboto"/>
                <a:cs typeface="Roboto"/>
                <a:sym typeface="Roboto"/>
              </a:rPr>
              <a:t>).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Beneﬁts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b="0" i="0" sz="1100" u="none" cap="none" strike="noStrike">
              <a:solidFill>
                <a:srgbClr val="000000"/>
              </a:solidFill>
              <a:latin typeface="Roboto"/>
              <a:ea typeface="Roboto"/>
              <a:cs typeface="Roboto"/>
              <a:sym typeface="Roboto"/>
            </a:endParaRPr>
          </a:p>
        </p:txBody>
      </p:sp>
      <p:sp>
        <p:nvSpPr>
          <p:cNvPr id="185" name="Google Shape;185;p25"/>
          <p:cNvSpPr txBox="1"/>
          <p:nvPr/>
        </p:nvSpPr>
        <p:spPr>
          <a:xfrm>
            <a:off x="4680200" y="1374150"/>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This includes: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89" name="Shape 189"/>
        <p:cNvGrpSpPr/>
        <p:nvPr/>
      </p:nvGrpSpPr>
      <p:grpSpPr>
        <a:xfrm>
          <a:off x="0" y="0"/>
          <a:ext cx="0" cy="0"/>
          <a:chOff x="0" y="0"/>
          <a:chExt cx="0" cy="0"/>
        </a:xfrm>
      </p:grpSpPr>
      <p:sp>
        <p:nvSpPr>
          <p:cNvPr id="190" name="Google Shape;190;p2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91" name="Google Shape;191;p26"/>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92" name="Google Shape;192;p26"/>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 </a:t>
            </a:r>
            <a:endParaRPr b="0" i="0" sz="3100" u="none" cap="none" strike="noStrike">
              <a:solidFill>
                <a:srgbClr val="FFFFFF"/>
              </a:solidFill>
              <a:latin typeface="Arial"/>
              <a:ea typeface="Arial"/>
              <a:cs typeface="Arial"/>
              <a:sym typeface="Arial"/>
            </a:endParaRPr>
          </a:p>
        </p:txBody>
      </p:sp>
      <p:sp>
        <p:nvSpPr>
          <p:cNvPr id="193" name="Google Shape;193;p26"/>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94" name="Google Shape;194;p2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95" name="Google Shape;195;p26"/>
          <p:cNvSpPr txBox="1"/>
          <p:nvPr/>
        </p:nvSpPr>
        <p:spPr>
          <a:xfrm>
            <a:off x="297450" y="1396300"/>
            <a:ext cx="85491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Continued:</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Interest-free loans allowing you to spread the cost of an annual travel season ticket or a new bicycle.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The opportunity to use onsite facilities including ﬁtness centres and staff canteens (where applicable).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Occupational sick pay.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99" name="Shape 199"/>
        <p:cNvGrpSpPr/>
        <p:nvPr/>
      </p:nvGrpSpPr>
      <p:grpSpPr>
        <a:xfrm>
          <a:off x="0" y="0"/>
          <a:ext cx="0" cy="0"/>
          <a:chOff x="0" y="0"/>
          <a:chExt cx="0" cy="0"/>
        </a:xfrm>
      </p:grpSpPr>
      <p:sp>
        <p:nvSpPr>
          <p:cNvPr id="200" name="Google Shape;200;p2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01" name="Google Shape;201;p27"/>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02" name="Google Shape;202;p27"/>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03" name="Google Shape;203;p27"/>
          <p:cNvSpPr txBox="1"/>
          <p:nvPr/>
        </p:nvSpPr>
        <p:spPr>
          <a:xfrm>
            <a:off x="297450" y="684000"/>
            <a:ext cx="43926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1. Can I apply if I am not currently a civil servant?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lang="en-GB" sz="1100">
                <a:solidFill>
                  <a:schemeClr val="dk1"/>
                </a:solidFill>
                <a:latin typeface="Roboto"/>
                <a:ea typeface="Roboto"/>
                <a:cs typeface="Roboto"/>
                <a:sym typeface="Roboto"/>
              </a:rPr>
              <a:t>Yes</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2. Is this role permanent?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oboto"/>
                <a:ea typeface="Roboto"/>
                <a:cs typeface="Roboto"/>
                <a:sym typeface="Roboto"/>
              </a:rPr>
              <a:t>Yes</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3. Is this role suitable for part-time working?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4. Will the role involve travel?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Some occasional travel will be required for this role.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5. Where will the role be based?</a:t>
            </a: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If successful you will be based in either London or Belfast. Unfortunately relocation costs will not be reimbursed.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6. Can I claim back any expenses incurred during the recruitment process?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Unfortunately we will not be able to reimburse you, except in exceptional circumstances and only when agreed in advance.</a:t>
            </a:r>
            <a:endParaRPr b="0" i="0" sz="1100" u="none" cap="none" strike="noStrike">
              <a:solidFill>
                <a:srgbClr val="000000"/>
              </a:solidFill>
              <a:latin typeface="Roboto"/>
              <a:ea typeface="Roboto"/>
              <a:cs typeface="Roboto"/>
              <a:sym typeface="Roboto"/>
            </a:endParaRPr>
          </a:p>
        </p:txBody>
      </p:sp>
      <p:pic>
        <p:nvPicPr>
          <p:cNvPr id="204" name="Google Shape;204;p2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05" name="Google Shape;205;p27"/>
          <p:cNvSpPr txBox="1"/>
          <p:nvPr/>
        </p:nvSpPr>
        <p:spPr>
          <a:xfrm>
            <a:off x="4773525" y="684000"/>
            <a:ext cx="4171500" cy="39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7. What nationality do I need to hold in order to apply?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To be eligible for employment to this role you must be a national from the following countries: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United Kingdom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Republic of Ireland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Commonwealth*</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European Economic Area (EEA) Member State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Switzerland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b="0" i="0" lang="en-GB" sz="1100" u="sng" cap="none" strike="noStrike">
                <a:solidFill>
                  <a:schemeClr val="hlink"/>
                </a:solidFill>
                <a:latin typeface="Roboto"/>
                <a:ea typeface="Roboto"/>
                <a:cs typeface="Roboto"/>
                <a:sym typeface="Roboto"/>
                <a:hlinkClick r:id="rId4"/>
              </a:rPr>
              <a:t>Gov.UK.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9" name="Shape 209"/>
        <p:cNvGrpSpPr/>
        <p:nvPr/>
      </p:nvGrpSpPr>
      <p:grpSpPr>
        <a:xfrm>
          <a:off x="0" y="0"/>
          <a:ext cx="0" cy="0"/>
          <a:chOff x="0" y="0"/>
          <a:chExt cx="0" cy="0"/>
        </a:xfrm>
      </p:grpSpPr>
      <p:sp>
        <p:nvSpPr>
          <p:cNvPr id="210" name="Google Shape;210;p2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11" name="Google Shape;211;p2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12" name="Google Shape;212;p28"/>
          <p:cNvSpPr/>
          <p:nvPr/>
        </p:nvSpPr>
        <p:spPr>
          <a:xfrm>
            <a:off x="260000" y="90875"/>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13" name="Google Shape;213;p28"/>
          <p:cNvSpPr txBox="1"/>
          <p:nvPr/>
        </p:nvSpPr>
        <p:spPr>
          <a:xfrm>
            <a:off x="297450" y="813330"/>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8. Is security clearance required?</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Yes. If successful you must hold, or be willing to obtain, security clearance to </a:t>
            </a:r>
            <a:r>
              <a:rPr b="0" i="0" lang="en-GB" sz="1100" u="none" cap="none" strike="noStrike">
                <a:solidFill>
                  <a:srgbClr val="FF0000"/>
                </a:solidFill>
                <a:latin typeface="Roboto"/>
                <a:ea typeface="Roboto"/>
                <a:cs typeface="Roboto"/>
                <a:sym typeface="Roboto"/>
              </a:rPr>
              <a:t>SC l</a:t>
            </a:r>
            <a:r>
              <a:rPr b="0" i="0" lang="en-GB" sz="1100" u="none" cap="none" strike="noStrike">
                <a:solidFill>
                  <a:srgbClr val="000000"/>
                </a:solidFill>
                <a:latin typeface="Roboto"/>
                <a:ea typeface="Roboto"/>
                <a:cs typeface="Roboto"/>
                <a:sym typeface="Roboto"/>
              </a:rPr>
              <a:t>evel. More information about the vetting process can be found </a:t>
            </a:r>
            <a:r>
              <a:rPr b="0" i="0" lang="en-GB" sz="1100" u="sng" cap="none" strike="noStrike">
                <a:solidFill>
                  <a:schemeClr val="hlink"/>
                </a:solidFill>
                <a:latin typeface="Roboto"/>
                <a:ea typeface="Roboto"/>
                <a:cs typeface="Roboto"/>
                <a:sym typeface="Roboto"/>
                <a:hlinkClick r:id="rId3"/>
              </a:rPr>
              <a:t>here.</a:t>
            </a:r>
            <a:r>
              <a:rPr b="0" i="0" lang="en-GB" sz="1100" u="none" cap="none" strike="noStrike">
                <a:solidFill>
                  <a:srgbClr val="000000"/>
                </a:solidFill>
                <a:latin typeface="Roboto"/>
                <a:ea typeface="Roboto"/>
                <a:cs typeface="Roboto"/>
                <a:sym typeface="Roboto"/>
              </a:rPr>
              <a:t> This is not a reserved post.</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9. What reasonable adjustments can be made if I have a disability?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you feel that you may need a reasonable adjustment to be made, or you would like to discuss your requirements in more detail, please contact us in the ﬁrst instance.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pic>
        <p:nvPicPr>
          <p:cNvPr id="214" name="Google Shape;214;p28"/>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15" name="Google Shape;215;p28"/>
          <p:cNvSpPr txBox="1"/>
          <p:nvPr/>
        </p:nvSpPr>
        <p:spPr>
          <a:xfrm>
            <a:off x="4825946" y="813330"/>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If you wish to receive a hard copy of the information, or in an alternative format e.g. Audio, Braille or large font then please contact:  (</a:t>
            </a:r>
            <a:r>
              <a:rPr b="0" i="0" lang="en-GB" sz="1100" u="none" cap="none" strike="noStrike">
                <a:solidFill>
                  <a:schemeClr val="dk1"/>
                </a:solidFill>
                <a:latin typeface="Roboto"/>
                <a:ea typeface="Roboto"/>
                <a:cs typeface="Roboto"/>
                <a:sym typeface="Roboto"/>
              </a:rPr>
              <a:t>moj-recruitment-vetting-enquiries@gov.sscl.com</a:t>
            </a:r>
            <a:r>
              <a:rPr b="0" i="0" lang="en-GB" sz="1100" u="none" cap="none" strike="noStrike">
                <a:solidFill>
                  <a:srgbClr val="000000"/>
                </a:solidFill>
                <a:latin typeface="Roboto"/>
                <a:ea typeface="Roboto"/>
                <a:cs typeface="Roboto"/>
                <a:sym typeface="Roboto"/>
              </a:rPr>
              <a:t>)</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9" name="Shape 219"/>
        <p:cNvGrpSpPr/>
        <p:nvPr/>
      </p:nvGrpSpPr>
      <p:grpSpPr>
        <a:xfrm>
          <a:off x="0" y="0"/>
          <a:ext cx="0" cy="0"/>
          <a:chOff x="0" y="0"/>
          <a:chExt cx="0" cy="0"/>
        </a:xfrm>
      </p:grpSpPr>
      <p:sp>
        <p:nvSpPr>
          <p:cNvPr id="220" name="Google Shape;220;p2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21" name="Google Shape;221;p2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22" name="Google Shape;222;p29"/>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23" name="Google Shape;223;p29"/>
          <p:cNvSpPr txBox="1"/>
          <p:nvPr/>
        </p:nvSpPr>
        <p:spPr>
          <a:xfrm>
            <a:off x="297450" y="674259"/>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10. What is the role of the Civil Service Commission in relation to recruitment into the Civil Service?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The Civil Service Commission has two primary functions:</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b="0" i="0" lang="en-GB" sz="1100" u="sng" cap="none" strike="noStrike">
                <a:solidFill>
                  <a:schemeClr val="hlink"/>
                </a:solidFill>
                <a:latin typeface="Roboto"/>
                <a:ea typeface="Roboto"/>
                <a:cs typeface="Roboto"/>
                <a:sym typeface="Roboto"/>
                <a:hlinkClick r:id="rId3"/>
              </a:rPr>
              <a:t>Civil Service Commission’s Recruitment Principles.</a:t>
            </a:r>
            <a:r>
              <a:rPr b="0" i="0" lang="en-GB" sz="1100" u="none" cap="none" strike="noStrik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b="0" i="0" sz="11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29"/>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25" name="Google Shape;225;p29"/>
          <p:cNvSpPr txBox="1"/>
          <p:nvPr/>
        </p:nvSpPr>
        <p:spPr>
          <a:xfrm>
            <a:off x="4773525" y="746625"/>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11. What do I do if I want to make a complaint?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b="0" i="0" lang="en-GB" sz="1100" u="sng" cap="none" strike="noStrike">
                <a:solidFill>
                  <a:schemeClr val="hlink"/>
                </a:solidFill>
                <a:latin typeface="Roboto"/>
                <a:ea typeface="Roboto"/>
                <a:cs typeface="Roboto"/>
                <a:sym typeface="Roboto"/>
                <a:hlinkClick r:id="rId5"/>
              </a:rPr>
              <a:t>Alison.Logan@nio.gov.uk</a:t>
            </a:r>
            <a:r>
              <a:rPr b="0" i="0" lang="en-GB" sz="1100" u="none" cap="none" strike="noStrike">
                <a:solidFill>
                  <a:schemeClr val="dk1"/>
                </a:solidFill>
                <a:latin typeface="Roboto"/>
                <a:ea typeface="Roboto"/>
                <a:cs typeface="Roboto"/>
                <a:sym typeface="Roboto"/>
              </a:rPr>
              <a:t>)  in the ﬁrst instance. If you are not satisﬁed with the response you receive from the Department, you can contact the Civil Service Commission at: </a:t>
            </a:r>
            <a:r>
              <a:rPr b="0" i="0" lang="en-GB" sz="1100" u="sng" cap="none" strike="noStrike">
                <a:solidFill>
                  <a:schemeClr val="hlink"/>
                </a:solidFill>
                <a:latin typeface="Roboto"/>
                <a:ea typeface="Roboto"/>
                <a:cs typeface="Roboto"/>
                <a:sym typeface="Roboto"/>
                <a:hlinkClick r:id="rId6"/>
              </a:rPr>
              <a:t>https://civilservicecommission.independent.gov.uk/recruitment/c ivilservicerecruitmentcomplaints/</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9" name="Shape 229"/>
        <p:cNvGrpSpPr/>
        <p:nvPr/>
      </p:nvGrpSpPr>
      <p:grpSpPr>
        <a:xfrm>
          <a:off x="0" y="0"/>
          <a:ext cx="0" cy="0"/>
          <a:chOff x="0" y="0"/>
          <a:chExt cx="0" cy="0"/>
        </a:xfrm>
      </p:grpSpPr>
      <p:sp>
        <p:nvSpPr>
          <p:cNvPr id="230" name="Google Shape;230;p3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31" name="Google Shape;231;p3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32" name="Google Shape;232;p30"/>
          <p:cNvSpPr/>
          <p:nvPr/>
        </p:nvSpPr>
        <p:spPr>
          <a:xfrm>
            <a:off x="297450" y="206000"/>
            <a:ext cx="8549100" cy="5094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33" name="Google Shape;233;p30"/>
          <p:cNvSpPr txBox="1"/>
          <p:nvPr/>
        </p:nvSpPr>
        <p:spPr>
          <a:xfrm>
            <a:off x="255950" y="715400"/>
            <a:ext cx="44625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Terms of Appointment</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Appointments through this campaign will be on the basis of merit.</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351C75"/>
                </a:solidFill>
                <a:latin typeface="Roboto"/>
                <a:ea typeface="Roboto"/>
                <a:cs typeface="Roboto"/>
                <a:sym typeface="Roboto"/>
              </a:rPr>
              <a:t>Feedback</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Only candidates invited to interview or assessment will receive feedback on their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we identify more appointable candidates than we have roles for at this time, we will operate a reserve list for 6 months.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pic>
        <p:nvPicPr>
          <p:cNvPr id="234" name="Google Shape;234;p30"/>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35" name="Google Shape;235;p30"/>
          <p:cNvSpPr txBox="1"/>
          <p:nvPr/>
        </p:nvSpPr>
        <p:spPr>
          <a:xfrm>
            <a:off x="5008700" y="801050"/>
            <a:ext cx="37371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Equal Opportunities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Guaranteed Interview Scheme for Disabled Persons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9" name="Shape 239"/>
        <p:cNvGrpSpPr/>
        <p:nvPr/>
      </p:nvGrpSpPr>
      <p:grpSpPr>
        <a:xfrm>
          <a:off x="0" y="0"/>
          <a:ext cx="0" cy="0"/>
          <a:chOff x="0" y="0"/>
          <a:chExt cx="0" cy="0"/>
        </a:xfrm>
      </p:grpSpPr>
      <p:sp>
        <p:nvSpPr>
          <p:cNvPr id="240" name="Google Shape;240;p3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41" name="Google Shape;241;p3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42" name="Google Shape;242;p31"/>
          <p:cNvSpPr/>
          <p:nvPr/>
        </p:nvSpPr>
        <p:spPr>
          <a:xfrm>
            <a:off x="297450" y="206000"/>
            <a:ext cx="8549100" cy="506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43" name="Google Shape;243;p31"/>
          <p:cNvSpPr txBox="1"/>
          <p:nvPr/>
        </p:nvSpPr>
        <p:spPr>
          <a:xfrm>
            <a:off x="265313" y="871313"/>
            <a:ext cx="4462500" cy="3983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Pension Scheme</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For detailed information, please visit </a:t>
            </a:r>
            <a:r>
              <a:rPr b="0" i="0" lang="en-GB" sz="1100" u="sng" cap="none" strike="noStrike">
                <a:solidFill>
                  <a:schemeClr val="hlink"/>
                </a:solidFill>
                <a:latin typeface="Roboto"/>
                <a:ea typeface="Roboto"/>
                <a:cs typeface="Roboto"/>
                <a:sym typeface="Roboto"/>
                <a:hlinkClick r:id="rId3"/>
              </a:rPr>
              <a:t>http://www.civilservicepensionscheme.org.uk/.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Conﬂicts of Interest</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b="0" i="0" sz="1100" u="none" cap="none" strike="noStrike">
              <a:solidFill>
                <a:srgbClr val="000000"/>
              </a:solidFill>
              <a:latin typeface="Roboto"/>
              <a:ea typeface="Roboto"/>
              <a:cs typeface="Roboto"/>
              <a:sym typeface="Roboto"/>
            </a:endParaRPr>
          </a:p>
        </p:txBody>
      </p:sp>
      <p:pic>
        <p:nvPicPr>
          <p:cNvPr id="244" name="Google Shape;244;p31"/>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45" name="Google Shape;245;p31"/>
          <p:cNvSpPr txBox="1"/>
          <p:nvPr/>
        </p:nvSpPr>
        <p:spPr>
          <a:xfrm>
            <a:off x="4905000" y="718678"/>
            <a:ext cx="3941700" cy="72002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Security Clearance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900" u="none" cap="none" strike="noStrik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b="0" i="0" lang="en-GB" sz="900" u="sng" cap="none" strike="noStrike">
                <a:solidFill>
                  <a:schemeClr val="hlink"/>
                </a:solidFill>
                <a:latin typeface="Roboto"/>
                <a:ea typeface="Roboto"/>
                <a:cs typeface="Roboto"/>
                <a:sym typeface="Roboto"/>
                <a:hlinkClick r:id="rId5"/>
              </a:rPr>
              <a:t>here.</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Old Standard TT"/>
                <a:ea typeface="Old Standard TT"/>
                <a:cs typeface="Old Standard TT"/>
                <a:sym typeface="Old Standard TT"/>
              </a:rPr>
              <a:t> </a:t>
            </a:r>
            <a:endParaRPr b="0" i="0" sz="1100" u="none" cap="none" strike="noStrike">
              <a:solidFill>
                <a:srgbClr val="000000"/>
              </a:solidFill>
              <a:latin typeface="Old Standard TT"/>
              <a:ea typeface="Old Standard TT"/>
              <a:cs typeface="Old Standard TT"/>
              <a:sym typeface="Old Standard TT"/>
            </a:endParaRPr>
          </a:p>
        </p:txBody>
      </p:sp>
      <p:sp>
        <p:nvSpPr>
          <p:cNvPr id="246" name="Google Shape;246;p31"/>
          <p:cNvSpPr txBox="1"/>
          <p:nvPr/>
        </p:nvSpPr>
        <p:spPr>
          <a:xfrm>
            <a:off x="4874400" y="1422343"/>
            <a:ext cx="4002900" cy="3611537"/>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b="1"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Lived outside UK: </a:t>
            </a:r>
            <a:r>
              <a:rPr b="0" i="0" lang="en-GB" sz="900" u="none" cap="none" strike="noStrik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Employee records</a:t>
            </a:r>
            <a:r>
              <a:rPr b="0" i="0" lang="en-GB" sz="900" u="none" cap="none" strike="noStrike">
                <a:solidFill>
                  <a:srgbClr val="000000"/>
                </a:solidFill>
                <a:latin typeface="Roboto"/>
                <a:ea typeface="Roboto"/>
                <a:cs typeface="Roboto"/>
                <a:sym typeface="Roboto"/>
              </a:rPr>
              <a:t>: Any indication of unreliability, relevant in a security context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Criminal record information:</a:t>
            </a:r>
            <a:r>
              <a:rPr b="0" i="0" lang="en-GB" sz="900" u="none" cap="none" strike="noStrik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Security Service records:</a:t>
            </a:r>
            <a:r>
              <a:rPr b="0" i="0" lang="en-GB" sz="900" u="none" cap="none" strike="noStrike">
                <a:solidFill>
                  <a:srgbClr val="000000"/>
                </a:solidFill>
                <a:latin typeface="Roboto"/>
                <a:ea typeface="Roboto"/>
                <a:cs typeface="Roboto"/>
                <a:sym typeface="Roboto"/>
              </a:rPr>
              <a:t> Concerns arising from checks undertaken by the Security Service.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Financial irregularities: </a:t>
            </a:r>
            <a:r>
              <a:rPr b="0" i="0" lang="en-GB" sz="900" u="none" cap="none" strike="noStrike">
                <a:solidFill>
                  <a:srgbClr val="000000"/>
                </a:solidFill>
                <a:latin typeface="Roboto"/>
                <a:ea typeface="Roboto"/>
                <a:cs typeface="Roboto"/>
                <a:sym typeface="Roboto"/>
              </a:rPr>
              <a:t>For SC or DV clearance only - Poor financial judgment or management, excessive expenditure, or high levels of indebtedness.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Other factors:</a:t>
            </a:r>
            <a:r>
              <a:rPr b="0" i="0" lang="en-GB" sz="900" u="none" cap="none" strike="noStrike">
                <a:solidFill>
                  <a:srgbClr val="000000"/>
                </a:solidFill>
                <a:latin typeface="Roboto"/>
                <a:ea typeface="Roboto"/>
                <a:cs typeface="Roboto"/>
                <a:sym typeface="Roboto"/>
              </a:rPr>
              <a:t> Inconsistencies, discrepancies or gaps in information provided, personal circumstances, personality and lifestyle.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8" name="Google Shape;68;p14"/>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69" name="Google Shape;69;p14"/>
          <p:cNvSpPr txBox="1"/>
          <p:nvPr/>
        </p:nvSpPr>
        <p:spPr>
          <a:xfrm>
            <a:off x="2426575" y="385775"/>
            <a:ext cx="6626400" cy="47706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FFFFFF"/>
                </a:solidFill>
                <a:latin typeface="Roboto"/>
                <a:ea typeface="Roboto"/>
                <a:cs typeface="Roboto"/>
                <a:sym typeface="Roboto"/>
              </a:rPr>
              <a:t>Welcome message from Madeleine Alessandri</a:t>
            </a:r>
            <a:endParaRPr b="1"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FFFFFF"/>
                </a:solidFill>
                <a:latin typeface="Roboto"/>
                <a:ea typeface="Roboto"/>
                <a:cs typeface="Roboto"/>
                <a:sym typeface="Roboto"/>
              </a:rPr>
              <a:t>Thank you for your interest in the Northern Ireland Office.</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b="0" i="0" lang="en-GB" sz="1100" u="none" cap="none" strike="noStrike">
                <a:solidFill>
                  <a:schemeClr val="lt1"/>
                </a:solidFill>
                <a:latin typeface="Roboto"/>
                <a:ea typeface="Roboto"/>
                <a:cs typeface="Roboto"/>
                <a:sym typeface="Roboto"/>
              </a:rPr>
              <a:t>supporting the delivery of the UK Government’s priorities for Northern Ireland.</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I  hope you will consider joining us for this exciting opportunity.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Madeleine Alessandri</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Permanent Secretary</a:t>
            </a:r>
            <a:endParaRPr b="0" i="0" sz="1100" u="none" cap="none" strike="noStrike">
              <a:solidFill>
                <a:srgbClr val="FFFFFF"/>
              </a:solidFill>
              <a:latin typeface="Roboto"/>
              <a:ea typeface="Roboto"/>
              <a:cs typeface="Roboto"/>
              <a:sym typeface="Roboto"/>
            </a:endParaRPr>
          </a:p>
        </p:txBody>
      </p:sp>
      <p:grpSp>
        <p:nvGrpSpPr>
          <p:cNvPr id="70" name="Google Shape;70;p14"/>
          <p:cNvGrpSpPr/>
          <p:nvPr/>
        </p:nvGrpSpPr>
        <p:grpSpPr>
          <a:xfrm>
            <a:off x="0" y="835825"/>
            <a:ext cx="3890675" cy="4965426"/>
            <a:chOff x="0" y="203600"/>
            <a:chExt cx="3890675" cy="4965426"/>
          </a:xfrm>
        </p:grpSpPr>
        <p:pic>
          <p:nvPicPr>
            <p:cNvPr id="71" name="Google Shape;71;p14"/>
            <p:cNvPicPr preferRelativeResize="0"/>
            <p:nvPr/>
          </p:nvPicPr>
          <p:blipFill rotWithShape="1">
            <a:blip r:embed="rId3">
              <a:alphaModFix/>
            </a:blip>
            <a:srcRect b="0" l="0" r="0" t="0"/>
            <a:stretch/>
          </p:blipFill>
          <p:spPr>
            <a:xfrm>
              <a:off x="118125" y="203600"/>
              <a:ext cx="2308450" cy="3082100"/>
            </a:xfrm>
            <a:prstGeom prst="rect">
              <a:avLst/>
            </a:prstGeom>
            <a:noFill/>
            <a:ln>
              <a:noFill/>
            </a:ln>
          </p:spPr>
        </p:pic>
        <p:pic>
          <p:nvPicPr>
            <p:cNvPr id="72" name="Google Shape;72;p14"/>
            <p:cNvPicPr preferRelativeResize="0"/>
            <p:nvPr/>
          </p:nvPicPr>
          <p:blipFill rotWithShape="1">
            <a:blip r:embed="rId4">
              <a:alphaModFix/>
            </a:blip>
            <a:srcRect b="0" l="0" r="0" t="0"/>
            <a:stretch/>
          </p:blipFill>
          <p:spPr>
            <a:xfrm>
              <a:off x="0" y="4865370"/>
              <a:ext cx="3890675" cy="30365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6" name="Shape 76"/>
        <p:cNvGrpSpPr/>
        <p:nvPr/>
      </p:nvGrpSpPr>
      <p:grpSpPr>
        <a:xfrm>
          <a:off x="0" y="0"/>
          <a:ext cx="0" cy="0"/>
          <a:chOff x="0" y="0"/>
          <a:chExt cx="0" cy="0"/>
        </a:xfrm>
      </p:grpSpPr>
      <p:sp>
        <p:nvSpPr>
          <p:cNvPr id="77" name="Google Shape;77;p1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8" name="Google Shape;78;p1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79" name="Google Shape;79;p15"/>
          <p:cNvSpPr/>
          <p:nvPr/>
        </p:nvSpPr>
        <p:spPr>
          <a:xfrm>
            <a:off x="297450" y="206000"/>
            <a:ext cx="8549100" cy="779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About the Northern Ireland Office</a:t>
            </a:r>
            <a:endParaRPr b="0" i="0" sz="3100" u="none" cap="none" strike="noStrike">
              <a:solidFill>
                <a:srgbClr val="FFFFFF"/>
              </a:solidFill>
              <a:latin typeface="Arial"/>
              <a:ea typeface="Arial"/>
              <a:cs typeface="Arial"/>
              <a:sym typeface="Arial"/>
            </a:endParaRPr>
          </a:p>
        </p:txBody>
      </p:sp>
      <p:pic>
        <p:nvPicPr>
          <p:cNvPr id="80" name="Google Shape;80;p15"/>
          <p:cNvPicPr preferRelativeResize="0"/>
          <p:nvPr/>
        </p:nvPicPr>
        <p:blipFill rotWithShape="1">
          <a:blip r:embed="rId3">
            <a:alphaModFix/>
          </a:blip>
          <a:srcRect b="0" l="0" r="0" t="0"/>
          <a:stretch/>
        </p:blipFill>
        <p:spPr>
          <a:xfrm>
            <a:off x="0" y="4839720"/>
            <a:ext cx="3890675" cy="303656"/>
          </a:xfrm>
          <a:prstGeom prst="rect">
            <a:avLst/>
          </a:prstGeom>
          <a:noFill/>
          <a:ln>
            <a:noFill/>
          </a:ln>
        </p:spPr>
      </p:pic>
      <p:sp>
        <p:nvSpPr>
          <p:cNvPr id="81" name="Google Shape;81;p15"/>
          <p:cNvSpPr txBox="1"/>
          <p:nvPr/>
        </p:nvSpPr>
        <p:spPr>
          <a:xfrm>
            <a:off x="297450" y="1010263"/>
            <a:ext cx="8600100" cy="3804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b="0" i="0" sz="11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100" u="none" cap="none" strike="noStrik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b="0" i="0" sz="11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We are a Department that values its staff. We work hard to create an environment that speaks to our values; </a:t>
            </a:r>
            <a:r>
              <a:rPr b="1" i="1" lang="en-GB" sz="1100" u="none" cap="none" strike="noStrike">
                <a:solidFill>
                  <a:srgbClr val="000000"/>
                </a:solidFill>
                <a:latin typeface="Roboto"/>
                <a:ea typeface="Roboto"/>
                <a:cs typeface="Roboto"/>
                <a:sym typeface="Roboto"/>
              </a:rPr>
              <a:t>flexible, empowering, inclusive.</a:t>
            </a:r>
            <a:r>
              <a:rPr b="0" i="0" lang="en-GB" sz="1100" u="none" cap="none" strike="noStrik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51850" y="0"/>
            <a:ext cx="90921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87" name="Google Shape;87;p16"/>
          <p:cNvSpPr txBox="1"/>
          <p:nvPr>
            <p:ph idx="1" type="subTitle"/>
          </p:nvPr>
        </p:nvSpPr>
        <p:spPr>
          <a:xfrm>
            <a:off x="0" y="-41600"/>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Overview of team</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88" name="Google Shape;88;p16"/>
          <p:cNvSpPr/>
          <p:nvPr/>
        </p:nvSpPr>
        <p:spPr>
          <a:xfrm>
            <a:off x="150" y="4572550"/>
            <a:ext cx="9195600" cy="57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Find out more about the work of the NIO on the following platforms: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89" name="Google Shape;89;p1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90" name="Google Shape;90;p16">
            <a:hlinkClick r:id="rId4"/>
          </p:cNvPr>
          <p:cNvPicPr preferRelativeResize="0"/>
          <p:nvPr/>
        </p:nvPicPr>
        <p:blipFill rotWithShape="1">
          <a:blip r:embed="rId5">
            <a:alphaModFix/>
          </a:blip>
          <a:srcRect b="0" l="0" r="0" t="0"/>
          <a:stretch/>
        </p:blipFill>
        <p:spPr>
          <a:xfrm>
            <a:off x="3978225" y="4739293"/>
            <a:ext cx="433219" cy="362607"/>
          </a:xfrm>
          <a:prstGeom prst="rect">
            <a:avLst/>
          </a:prstGeom>
          <a:noFill/>
          <a:ln>
            <a:noFill/>
          </a:ln>
        </p:spPr>
      </p:pic>
      <p:pic>
        <p:nvPicPr>
          <p:cNvPr id="91" name="Google Shape;91;p16">
            <a:hlinkClick r:id="rId6"/>
          </p:cNvPr>
          <p:cNvPicPr preferRelativeResize="0"/>
          <p:nvPr/>
        </p:nvPicPr>
        <p:blipFill rotWithShape="1">
          <a:blip r:embed="rId7">
            <a:alphaModFix/>
          </a:blip>
          <a:srcRect b="0" l="0" r="0" t="0"/>
          <a:stretch/>
        </p:blipFill>
        <p:spPr>
          <a:xfrm>
            <a:off x="4507900" y="4739293"/>
            <a:ext cx="366284" cy="306582"/>
          </a:xfrm>
          <a:prstGeom prst="rect">
            <a:avLst/>
          </a:prstGeom>
          <a:noFill/>
          <a:ln>
            <a:noFill/>
          </a:ln>
        </p:spPr>
      </p:pic>
      <p:pic>
        <p:nvPicPr>
          <p:cNvPr id="92" name="Google Shape;92;p16">
            <a:hlinkClick r:id="rId8"/>
          </p:cNvPr>
          <p:cNvPicPr preferRelativeResize="0"/>
          <p:nvPr/>
        </p:nvPicPr>
        <p:blipFill rotWithShape="1">
          <a:blip r:embed="rId9">
            <a:alphaModFix/>
          </a:blip>
          <a:srcRect b="0" l="0" r="0" t="0"/>
          <a:stretch/>
        </p:blipFill>
        <p:spPr>
          <a:xfrm>
            <a:off x="4970641" y="4732225"/>
            <a:ext cx="366284" cy="306582"/>
          </a:xfrm>
          <a:prstGeom prst="rect">
            <a:avLst/>
          </a:prstGeom>
          <a:noFill/>
          <a:ln>
            <a:noFill/>
          </a:ln>
        </p:spPr>
      </p:pic>
      <p:sp>
        <p:nvSpPr>
          <p:cNvPr id="93" name="Google Shape;93;p16"/>
          <p:cNvSpPr txBox="1"/>
          <p:nvPr/>
        </p:nvSpPr>
        <p:spPr>
          <a:xfrm>
            <a:off x="868800" y="754900"/>
            <a:ext cx="7181100" cy="33117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The Communications and External Relations Directorate is split across both London and Belfast. It is made up of over 20 staff.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br>
              <a:rPr b="0" i="0" lang="en-GB" sz="1400" u="none" cap="none" strike="noStrike">
                <a:solidFill>
                  <a:schemeClr val="lt1"/>
                </a:solidFill>
                <a:latin typeface="Arial"/>
                <a:ea typeface="Arial"/>
                <a:cs typeface="Arial"/>
                <a:sym typeface="Arial"/>
              </a:rPr>
            </a:br>
            <a:r>
              <a:rPr b="0" i="0" lang="en-GB" sz="1400" u="none" cap="none" strike="noStrike">
                <a:solidFill>
                  <a:schemeClr val="lt1"/>
                </a:solidFill>
                <a:latin typeface="Arial"/>
                <a:ea typeface="Arial"/>
                <a:cs typeface="Arial"/>
                <a:sym typeface="Arial"/>
              </a:rPr>
              <a:t>The External Relations Team has responsibility for: leading on all visits and events involving NIO ministers, visiting Ministers from other departments and VIPs such as Members of the Royal Family. As well as leading the departments wider strategic engagement with a specific focus on business engagement.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br>
              <a:rPr b="0" i="0" lang="en-GB" sz="1400" u="none" cap="none" strike="noStrike">
                <a:solidFill>
                  <a:schemeClr val="lt1"/>
                </a:solidFill>
                <a:latin typeface="Arial"/>
                <a:ea typeface="Arial"/>
                <a:cs typeface="Arial"/>
                <a:sym typeface="Arial"/>
              </a:rPr>
            </a:br>
            <a:r>
              <a:rPr b="0" i="0" lang="en-GB" sz="1400" u="none" cap="none" strike="noStrike">
                <a:solidFill>
                  <a:schemeClr val="lt1"/>
                </a:solidFill>
                <a:latin typeface="Arial"/>
                <a:ea typeface="Arial"/>
                <a:cs typeface="Arial"/>
                <a:sym typeface="Arial"/>
              </a:rPr>
              <a:t>The Communications Team leads Ministerial and Departmental Communications strategy. Responsible for professional excellence in communication across the Department. Oversees and delivers media management, strategic communications, digital, audience research and insight as well as internal communications delivered to the highest UK Government Communication Service Standards</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br>
              <a:rPr b="0" i="0" lang="en-GB" sz="1400" u="none" cap="none" strike="noStrike">
                <a:solidFill>
                  <a:schemeClr val="lt1"/>
                </a:solidFill>
                <a:latin typeface="Arial"/>
                <a:ea typeface="Arial"/>
                <a:cs typeface="Arial"/>
                <a:sym typeface="Arial"/>
              </a:rPr>
            </a:b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7" name="Shape 97"/>
        <p:cNvGrpSpPr/>
        <p:nvPr/>
      </p:nvGrpSpPr>
      <p:grpSpPr>
        <a:xfrm>
          <a:off x="0" y="0"/>
          <a:ext cx="0" cy="0"/>
          <a:chOff x="0" y="0"/>
          <a:chExt cx="0" cy="0"/>
        </a:xfrm>
      </p:grpSpPr>
      <p:sp>
        <p:nvSpPr>
          <p:cNvPr id="98" name="Google Shape;98;p1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99" name="Google Shape;99;p17"/>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About the role</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00" name="Google Shape;100;p17"/>
          <p:cNvSpPr/>
          <p:nvPr/>
        </p:nvSpPr>
        <p:spPr>
          <a:xfrm>
            <a:off x="150" y="4177175"/>
            <a:ext cx="9144000" cy="966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01" name="Google Shape;101;p1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02" name="Google Shape;102;p17"/>
          <p:cNvSpPr txBox="1"/>
          <p:nvPr/>
        </p:nvSpPr>
        <p:spPr>
          <a:xfrm>
            <a:off x="290945" y="712720"/>
            <a:ext cx="8536705" cy="3713807"/>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As a Business Engagement Adviser you will work within  the External Relations and Communications Directorate but engage and work closely with a range of teams within the department to support cross-delivery priorities.  priorities. As part of the role, you will look to  build, develop and maintain relationships across the Northern Ireland (NI) business community, acting as a key point of contact for the department. In undertaking this role you will need to coordinate engagement with the department’s economy leads and colleagues in BEIS and the Government Communications Service NI team who also engage across the NI business community. You will also support the delivery of set piece engagement, for example the department’s Business Engagement Forum.</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This role will not only involve direct business engagement, but you will also be responsible for supporting the Head of Business Engagement to set the strategic direction of the department’s Ministerial Engagement with the business community and umbrella organisations. You will work closely with policy advisers across the department as we seek to make Northern Ireland more prosperous. An exciting part of this role  will involve  supporting the planning and delivery of on the ground visits/engagements for the Northern Ireland Office Ministerial Team, this will involve working with some very senior officials and Ministers.  </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This is a rewarding and varied role offering the opportunity to work in a very important area of the UK Government. As a successful candidate, you will be part of a dedicated team focused on delivering an exceptional service for Ministers and stakeholders.  We are  seeking a self-starter, who is committed to our team deliverables as well as supporting the Northern Ireland Office in achieving its business objectives.   </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br>
              <a:rPr b="0" i="0" lang="en-GB" sz="900" u="none" cap="none" strike="noStrike">
                <a:solidFill>
                  <a:srgbClr val="000000"/>
                </a:solidFill>
                <a:latin typeface="Arial"/>
                <a:ea typeface="Arial"/>
                <a:cs typeface="Arial"/>
                <a:sym typeface="Arial"/>
              </a:rPr>
            </a:br>
            <a:endParaRPr b="0" i="0" sz="9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06" name="Shape 106"/>
        <p:cNvGrpSpPr/>
        <p:nvPr/>
      </p:nvGrpSpPr>
      <p:grpSpPr>
        <a:xfrm>
          <a:off x="0" y="0"/>
          <a:ext cx="0" cy="0"/>
          <a:chOff x="0" y="0"/>
          <a:chExt cx="0" cy="0"/>
        </a:xfrm>
      </p:grpSpPr>
      <p:sp>
        <p:nvSpPr>
          <p:cNvPr id="107" name="Google Shape;107;p1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08" name="Google Shape;108;p18"/>
          <p:cNvSpPr txBox="1"/>
          <p:nvPr>
            <p:ph idx="1" type="subTitle"/>
          </p:nvPr>
        </p:nvSpPr>
        <p:spPr>
          <a:xfrm>
            <a:off x="62225"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09" name="Google Shape;109;p18"/>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sp>
        <p:nvSpPr>
          <p:cNvPr id="110" name="Google Shape;110;p18"/>
          <p:cNvSpPr txBox="1"/>
          <p:nvPr/>
        </p:nvSpPr>
        <p:spPr>
          <a:xfrm>
            <a:off x="235200" y="886250"/>
            <a:ext cx="8496900" cy="388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Roboto"/>
              <a:ea typeface="Roboto"/>
              <a:cs typeface="Roboto"/>
              <a:sym typeface="Roboto"/>
            </a:endParaRPr>
          </a:p>
        </p:txBody>
      </p:sp>
      <p:pic>
        <p:nvPicPr>
          <p:cNvPr id="111" name="Google Shape;111;p1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12" name="Google Shape;112;p18"/>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graphicFrame>
        <p:nvGraphicFramePr>
          <p:cNvPr id="113" name="Google Shape;113;p18"/>
          <p:cNvGraphicFramePr/>
          <p:nvPr/>
        </p:nvGraphicFramePr>
        <p:xfrm>
          <a:off x="266350" y="1381300"/>
          <a:ext cx="3000000" cy="3000000"/>
        </p:xfrm>
        <a:graphic>
          <a:graphicData uri="http://schemas.openxmlformats.org/drawingml/2006/table">
            <a:tbl>
              <a:tblPr>
                <a:noFill/>
                <a:tableStyleId>{D3388A22-8005-42CD-99C8-E5F0B219F8D9}</a:tableStyleId>
              </a:tblPr>
              <a:tblGrid>
                <a:gridCol w="2730275"/>
                <a:gridCol w="3364775"/>
                <a:gridCol w="2401700"/>
              </a:tblGrid>
              <a:tr h="5732450">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Flexible</a:t>
                      </a:r>
                      <a:endParaRPr b="1" sz="1100" u="none" cap="none" strike="noStrike">
                        <a:solidFill>
                          <a:schemeClr val="dk1"/>
                        </a:solidFill>
                      </a:endParaRPr>
                    </a:p>
                    <a:p>
                      <a:pPr indent="-269999" lvl="0" marL="269999" marR="0" rtl="0" algn="l">
                        <a:lnSpc>
                          <a:spcPct val="100000"/>
                        </a:lnSpc>
                        <a:spcBef>
                          <a:spcPts val="1200"/>
                        </a:spcBef>
                        <a:spcAft>
                          <a:spcPts val="0"/>
                        </a:spcAft>
                        <a:buClr>
                          <a:schemeClr val="dk1"/>
                        </a:buClr>
                        <a:buSzPts val="1100"/>
                        <a:buFont typeface="Arial"/>
                        <a:buChar char="●"/>
                      </a:pPr>
                      <a:r>
                        <a:rPr lang="en-GB" sz="1100" u="none" cap="none" strike="noStrike">
                          <a:solidFill>
                            <a:schemeClr val="dk1"/>
                          </a:solidFill>
                        </a:rPr>
                        <a:t>We are flexible in how we think and how we work</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agile in our approach to emerging situations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find solutions</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creative and innovative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embrace change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allow ourselves the flex to think strategically about the future, as well as responding at a pace to the immediate when required</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Empowering</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empower ourselves through our focus on personal development, seizing opportunities to grow and broaden our experiences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decisions to be taken at the lowest appropriate level</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understand our levels of responsibility and accountability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recognised for our expertise and take personal responsibility for developing our skills.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those around us through responsible delegation and creating an environment where new ideas are encouraged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comfortable to challenge and be challenged </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Inclusive</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create an environment where everyone can bring their true selves to work every day and flourish</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ensure everyone has a voice</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listen to all voices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prize diversity of all kinds for the strength it brings to our team</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respectful of differences. We create an environment where everyone can bring their true selves to work every day and flourish</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7" name="Shape 117"/>
        <p:cNvGrpSpPr/>
        <p:nvPr/>
      </p:nvGrpSpPr>
      <p:grpSpPr>
        <a:xfrm>
          <a:off x="0" y="0"/>
          <a:ext cx="0" cy="0"/>
          <a:chOff x="0" y="0"/>
          <a:chExt cx="0" cy="0"/>
        </a:xfrm>
      </p:grpSpPr>
      <p:sp>
        <p:nvSpPr>
          <p:cNvPr id="118" name="Google Shape;118;p1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19" name="Google Shape;119;p1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20" name="Google Shape;120;p19"/>
          <p:cNvSpPr/>
          <p:nvPr/>
        </p:nvSpPr>
        <p:spPr>
          <a:xfrm>
            <a:off x="245850" y="133400"/>
            <a:ext cx="8672400" cy="551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Diversity &amp; Inclusion</a:t>
            </a:r>
            <a:endParaRPr b="0" i="0" sz="3100" u="none" cap="none" strike="noStrike">
              <a:solidFill>
                <a:srgbClr val="FFFFFF"/>
              </a:solidFill>
              <a:latin typeface="Arial"/>
              <a:ea typeface="Arial"/>
              <a:cs typeface="Arial"/>
              <a:sym typeface="Arial"/>
            </a:endParaRPr>
          </a:p>
        </p:txBody>
      </p:sp>
      <p:sp>
        <p:nvSpPr>
          <p:cNvPr id="121" name="Google Shape;121;p19"/>
          <p:cNvSpPr txBox="1"/>
          <p:nvPr/>
        </p:nvSpPr>
        <p:spPr>
          <a:xfrm>
            <a:off x="174025" y="798475"/>
            <a:ext cx="8796000" cy="408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chemeClr val="dk1"/>
                </a:solidFill>
                <a:latin typeface="Calibri"/>
                <a:ea typeface="Calibri"/>
                <a:cs typeface="Calibri"/>
                <a:sym typeface="Calibri"/>
              </a:rPr>
              <a:t>The Northern Ireland Office is committed to being an inclusive employer with a diverse workforce. We encourage applications from people from the widest possible diversity of backgrounds, cultures and experiences. We particularly welcome applications from Black, Asian and Minority Ethnic candidates, as they are under-represented within the NIO at this level.</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The Northern Ireland Office strives to be an inclusive employer and is recognised by its staff and externally as being an employer where Diversity and Inclusion are valued. We hold a Diversity &amp; Inclusion Charter Mark and are an accredited Disability Confident Leader organisation. In March 2018 we won the award for Best Employer for Diversity &amp; Equality in Northern Ireland (small employer category) in a Gala Award ceremony hosted by Legal-Island, a multi-award winning workplace compliance company based in Northern Ireland.</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We have an active D&amp;I network supporting colleagues through D&amp;I Advocates, championed by our Directors. We want all our people to feel valued for who they are and we are confident that you will find the NIO a warm, welcoming and inclusive place to work.</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pic>
        <p:nvPicPr>
          <p:cNvPr id="122" name="Google Shape;122;p1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23" name="Google Shape;123;p19"/>
          <p:cNvSpPr txBox="1"/>
          <p:nvPr/>
        </p:nvSpPr>
        <p:spPr>
          <a:xfrm>
            <a:off x="245850" y="2983472"/>
            <a:ext cx="8443800" cy="1857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222222"/>
                </a:solidFill>
                <a:highlight>
                  <a:srgbClr val="FFFFFF"/>
                </a:highlight>
                <a:latin typeface="Arial"/>
                <a:ea typeface="Arial"/>
                <a:cs typeface="Arial"/>
                <a:sym typeface="Arial"/>
              </a:rPr>
              <a:t>Meg Oghoetuoma </a:t>
            </a:r>
            <a:r>
              <a:rPr b="0" i="0" lang="en-GB" sz="1100" u="none" cap="none" strike="noStrike">
                <a:solidFill>
                  <a:srgbClr val="222222"/>
                </a:solidFill>
                <a:highlight>
                  <a:srgbClr val="FFFFFF"/>
                </a:highlight>
                <a:latin typeface="Arial"/>
                <a:ea typeface="Arial"/>
                <a:cs typeface="Arial"/>
                <a:sym typeface="Arial"/>
              </a:rPr>
              <a:t>– Head of Negotiations and Retained EU Law - Protocol and Free Trade Agreement Group</a:t>
            </a:r>
            <a:endParaRPr b="0" i="0" sz="11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l">
              <a:lnSpc>
                <a:spcPct val="94840"/>
              </a:lnSpc>
              <a:spcBef>
                <a:spcPts val="0"/>
              </a:spcBef>
              <a:spcAft>
                <a:spcPts val="0"/>
              </a:spcAft>
              <a:buClr>
                <a:schemeClr val="dk1"/>
              </a:buClr>
              <a:buSzPts val="1100"/>
              <a:buFont typeface="Arial"/>
              <a:buNone/>
            </a:pPr>
            <a:r>
              <a:rPr b="0" i="1" lang="en-GB" sz="1000" u="none" cap="none" strike="noStrike">
                <a:solidFill>
                  <a:srgbClr val="222222"/>
                </a:solidFill>
                <a:highlight>
                  <a:srgbClr val="FFFFFF"/>
                </a:highlight>
                <a:latin typeface="Arial"/>
                <a:ea typeface="Arial"/>
                <a:cs typeface="Arial"/>
                <a:sym typeface="Arial"/>
              </a:rPr>
              <a:t>“I joined the Northern Ireland Office in September 2020 on promotion to Band A, and quickly felt at home from day one. Senior managers in the SCS and colleagues reached out to me ensuring I was settling in well. Colleagues were superb as there was no limit to the questions I could ask and in some cases, they proactively sent me information they believed would help me and they did. The work we do at the NIO touches on high profile areas that truly impact lives and communities. With thanks to our fab SCS that ensures staff are given brilliant opportunities to develop and shine, in under two years I have had the privilege of working in critical areas – data and immigration, the economy, security and the Northern Ireland Protocol - and I have received helpful feedback and commendations for my work in all of these areas which has made me feel extremely valued and respected for the work I do.</a:t>
            </a:r>
            <a:endParaRPr b="0" i="1" sz="1000" u="none" cap="none" strike="noStrike">
              <a:solidFill>
                <a:srgbClr val="222222"/>
              </a:solidFill>
              <a:highlight>
                <a:srgbClr val="FFFFFF"/>
              </a:highlight>
              <a:latin typeface="Arial"/>
              <a:ea typeface="Arial"/>
              <a:cs typeface="Arial"/>
              <a:sym typeface="Arial"/>
            </a:endParaRPr>
          </a:p>
          <a:p>
            <a:pPr indent="0" lvl="0" marL="0" marR="0" rtl="0" algn="l">
              <a:lnSpc>
                <a:spcPct val="94840"/>
              </a:lnSpc>
              <a:spcBef>
                <a:spcPts val="800"/>
              </a:spcBef>
              <a:spcAft>
                <a:spcPts val="800"/>
              </a:spcAft>
              <a:buClr>
                <a:srgbClr val="000000"/>
              </a:buClr>
              <a:buSzPts val="1000"/>
              <a:buFont typeface="Arial"/>
              <a:buNone/>
            </a:pPr>
            <a:r>
              <a:rPr b="0" i="1" lang="en-GB" sz="1000" u="none" cap="none" strike="noStrike">
                <a:solidFill>
                  <a:srgbClr val="222222"/>
                </a:solidFill>
                <a:highlight>
                  <a:srgbClr val="FFFFFF"/>
                </a:highlight>
                <a:latin typeface="Arial"/>
                <a:ea typeface="Arial"/>
                <a:cs typeface="Arial"/>
                <a:sym typeface="Arial"/>
              </a:rPr>
              <a:t>To sum it up, NIO is a great place to work, so come join us!”</a:t>
            </a:r>
            <a:endParaRPr b="0" i="1" sz="1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27" name="Shape 127"/>
        <p:cNvGrpSpPr/>
        <p:nvPr/>
      </p:nvGrpSpPr>
      <p:grpSpPr>
        <a:xfrm>
          <a:off x="0" y="0"/>
          <a:ext cx="0" cy="0"/>
          <a:chOff x="0" y="0"/>
          <a:chExt cx="0" cy="0"/>
        </a:xfrm>
      </p:grpSpPr>
      <p:sp>
        <p:nvSpPr>
          <p:cNvPr id="128" name="Google Shape;128;p2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29" name="Google Shape;129;p2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30" name="Google Shape;130;p20"/>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Job details</a:t>
            </a:r>
            <a:endParaRPr b="0" i="0" sz="3100" u="none" cap="none" strike="noStrike">
              <a:solidFill>
                <a:srgbClr val="FFFFFF"/>
              </a:solidFill>
              <a:latin typeface="Arial"/>
              <a:ea typeface="Arial"/>
              <a:cs typeface="Arial"/>
              <a:sym typeface="Arial"/>
            </a:endParaRPr>
          </a:p>
        </p:txBody>
      </p:sp>
      <p:sp>
        <p:nvSpPr>
          <p:cNvPr id="131" name="Google Shape;131;p20"/>
          <p:cNvSpPr txBox="1"/>
          <p:nvPr/>
        </p:nvSpPr>
        <p:spPr>
          <a:xfrm>
            <a:off x="344778" y="1155971"/>
            <a:ext cx="8621400" cy="363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Roboto"/>
                <a:ea typeface="Roboto"/>
                <a:cs typeface="Roboto"/>
                <a:sym typeface="Roboto"/>
              </a:rPr>
              <a:t>The following sections will provide the detailed breakdown of the role to support your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Job title: Business Engagement Advisor</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Number of roles:</a:t>
            </a:r>
            <a:r>
              <a:rPr b="0" i="0" lang="en-GB" sz="1100" u="none" cap="none" strike="noStrike">
                <a:solidFill>
                  <a:srgbClr val="000000"/>
                </a:solidFill>
                <a:latin typeface="Roboto"/>
                <a:ea typeface="Roboto"/>
                <a:cs typeface="Roboto"/>
                <a:sym typeface="Roboto"/>
              </a:rPr>
              <a:t> </a:t>
            </a:r>
            <a:r>
              <a:rPr b="0" i="0" lang="en-GB" sz="1100" u="none" cap="none" strike="noStrike">
                <a:solidFill>
                  <a:schemeClr val="dk1"/>
                </a:solidFill>
                <a:latin typeface="Roboto"/>
                <a:ea typeface="Roboto"/>
                <a:cs typeface="Roboto"/>
                <a:sym typeface="Roboto"/>
              </a:rPr>
              <a:t>1</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Grade:</a:t>
            </a:r>
            <a:r>
              <a:rPr b="0" i="0" lang="en-GB" sz="1100" u="none" cap="none" strike="noStrike">
                <a:solidFill>
                  <a:srgbClr val="000000"/>
                </a:solidFill>
                <a:latin typeface="Roboto"/>
                <a:ea typeface="Roboto"/>
                <a:cs typeface="Roboto"/>
                <a:sym typeface="Roboto"/>
              </a:rPr>
              <a:t> </a:t>
            </a:r>
            <a:r>
              <a:rPr b="0" i="0" lang="en-GB" sz="1100" u="none" cap="none" strike="noStrike">
                <a:solidFill>
                  <a:schemeClr val="dk1"/>
                </a:solidFill>
                <a:latin typeface="Roboto"/>
                <a:ea typeface="Roboto"/>
                <a:cs typeface="Roboto"/>
                <a:sym typeface="Roboto"/>
              </a:rPr>
              <a:t>SEO</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1" i="0" lang="en-GB" sz="1100" u="none" cap="none" strike="noStrike">
                <a:solidFill>
                  <a:srgbClr val="674EA7"/>
                </a:solidFill>
                <a:latin typeface="Roboto"/>
                <a:ea typeface="Roboto"/>
                <a:cs typeface="Roboto"/>
                <a:sym typeface="Roboto"/>
              </a:rPr>
              <a:t>Salary: </a:t>
            </a:r>
            <a:r>
              <a:rPr b="1" i="0" lang="en-GB" sz="1100" u="none" cap="none" strike="noStrike">
                <a:solidFill>
                  <a:srgbClr val="000000"/>
                </a:solidFill>
                <a:latin typeface="Roboto"/>
                <a:ea typeface="Roboto"/>
                <a:cs typeface="Roboto"/>
                <a:sym typeface="Roboto"/>
              </a:rPr>
              <a:t> </a:t>
            </a:r>
            <a:r>
              <a:rPr b="0" i="0" lang="en-GB" sz="1100" u="none" cap="none" strike="noStrike">
                <a:solidFill>
                  <a:srgbClr val="000000"/>
                </a:solidFill>
                <a:latin typeface="Roboto"/>
                <a:ea typeface="Roboto"/>
                <a:cs typeface="Roboto"/>
                <a:sym typeface="Roboto"/>
              </a:rPr>
              <a:t>(Salary scale: National £37,683 - £41,506)</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Duration:</a:t>
            </a:r>
            <a:r>
              <a:rPr b="0" i="0" lang="en-GB" sz="1100" u="none" cap="none" strike="noStrike">
                <a:solidFill>
                  <a:srgbClr val="000000"/>
                </a:solidFill>
                <a:latin typeface="Roboto"/>
                <a:ea typeface="Roboto"/>
                <a:cs typeface="Roboto"/>
                <a:sym typeface="Roboto"/>
              </a:rPr>
              <a:t>  </a:t>
            </a:r>
            <a:r>
              <a:rPr b="0" i="0" lang="en-GB" sz="1100" u="none" cap="none" strike="noStrike">
                <a:solidFill>
                  <a:schemeClr val="dk1"/>
                </a:solidFill>
                <a:latin typeface="Roboto"/>
                <a:ea typeface="Roboto"/>
                <a:cs typeface="Roboto"/>
                <a:sym typeface="Roboto"/>
              </a:rPr>
              <a:t>Permanent</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32" name="Google Shape;132;p20"/>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33" name="Google Shape;133;p20"/>
          <p:cNvSpPr txBox="1"/>
          <p:nvPr/>
        </p:nvSpPr>
        <p:spPr>
          <a:xfrm>
            <a:off x="5255112" y="1665022"/>
            <a:ext cx="3686100" cy="21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Level of security required:</a:t>
            </a:r>
            <a:r>
              <a:rPr b="0" i="0" lang="en-GB" sz="1100" u="none" cap="none" strike="noStrike">
                <a:solidFill>
                  <a:schemeClr val="dk1"/>
                </a:solidFill>
                <a:latin typeface="Roboto"/>
                <a:ea typeface="Roboto"/>
                <a:cs typeface="Roboto"/>
                <a:sym typeface="Roboto"/>
              </a:rPr>
              <a:t> SC</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Location: </a:t>
            </a:r>
            <a:r>
              <a:rPr b="0" i="0" lang="en-GB" sz="1100" u="none" cap="none" strike="noStrike">
                <a:solidFill>
                  <a:schemeClr val="dk1"/>
                </a:solidFill>
                <a:latin typeface="Roboto"/>
                <a:ea typeface="Roboto"/>
                <a:cs typeface="Roboto"/>
                <a:sym typeface="Roboto"/>
              </a:rPr>
              <a:t>Belfast</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Working hours: </a:t>
            </a:r>
            <a:r>
              <a:rPr b="0" i="0" lang="en-GB" sz="1100" u="none" cap="none" strike="noStrike">
                <a:solidFill>
                  <a:srgbClr val="000000"/>
                </a:solidFill>
                <a:latin typeface="Roboto"/>
                <a:ea typeface="Roboto"/>
                <a:cs typeface="Roboto"/>
                <a:sym typeface="Roboto"/>
              </a:rPr>
              <a:t>37 </a:t>
            </a:r>
            <a:r>
              <a:rPr b="0" i="0" lang="en-GB" sz="1100" u="none" cap="none" strike="noStrike">
                <a:solidFill>
                  <a:schemeClr val="dk1"/>
                </a:solidFill>
                <a:latin typeface="Roboto"/>
                <a:ea typeface="Roboto"/>
                <a:cs typeface="Roboto"/>
                <a:sym typeface="Roboto"/>
              </a:rPr>
              <a:t>hours a week</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Working pattern: </a:t>
            </a:r>
            <a:r>
              <a:rPr b="0" i="0" lang="en-GB" sz="1100" u="none" cap="none" strike="noStrike">
                <a:solidFill>
                  <a:srgbClr val="000000"/>
                </a:solidFill>
                <a:latin typeface="Roboto"/>
                <a:ea typeface="Roboto"/>
                <a:cs typeface="Roboto"/>
                <a:sym typeface="Roboto"/>
              </a:rPr>
              <a:t>Full time</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7" name="Shape 137"/>
        <p:cNvGrpSpPr/>
        <p:nvPr/>
      </p:nvGrpSpPr>
      <p:grpSpPr>
        <a:xfrm>
          <a:off x="0" y="0"/>
          <a:ext cx="0" cy="0"/>
          <a:chOff x="0" y="0"/>
          <a:chExt cx="0" cy="0"/>
        </a:xfrm>
      </p:grpSpPr>
      <p:sp>
        <p:nvSpPr>
          <p:cNvPr id="138" name="Google Shape;138;p2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39" name="Google Shape;139;p2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40" name="Google Shape;140;p21"/>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Essential requirements and skills </a:t>
            </a:r>
            <a:endParaRPr b="0" i="0" sz="3100" u="none" cap="none" strike="noStrike">
              <a:solidFill>
                <a:srgbClr val="FFFFFF"/>
              </a:solidFill>
              <a:latin typeface="Arial"/>
              <a:ea typeface="Arial"/>
              <a:cs typeface="Arial"/>
              <a:sym typeface="Arial"/>
            </a:endParaRPr>
          </a:p>
        </p:txBody>
      </p:sp>
      <p:sp>
        <p:nvSpPr>
          <p:cNvPr id="141" name="Google Shape;141;p21"/>
          <p:cNvSpPr txBox="1"/>
          <p:nvPr/>
        </p:nvSpPr>
        <p:spPr>
          <a:xfrm>
            <a:off x="349050" y="1227600"/>
            <a:ext cx="8445900" cy="3613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000000"/>
                </a:solidFill>
                <a:latin typeface="Roboto"/>
                <a:ea typeface="Roboto"/>
                <a:cs typeface="Roboto"/>
                <a:sym typeface="Roboto"/>
              </a:rPr>
              <a:t>Essential Criteria:</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Roboto"/>
                <a:ea typeface="Roboto"/>
                <a:cs typeface="Roboto"/>
                <a:sym typeface="Roboto"/>
              </a:rPr>
              <a:t>To be successful you must be able to demonstrate that you have:</a:t>
            </a:r>
            <a:endParaRPr b="1"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71450" lvl="0" marL="171450" marR="0" rtl="0" algn="l">
              <a:lnSpc>
                <a:spcPct val="100000"/>
              </a:lnSpc>
              <a:spcBef>
                <a:spcPts val="0"/>
              </a:spcBef>
              <a:spcAft>
                <a:spcPts val="0"/>
              </a:spcAft>
              <a:buSzPts val="1000"/>
              <a:buChar char="•"/>
            </a:pPr>
            <a:r>
              <a:rPr lang="en-GB" sz="1000">
                <a:latin typeface="Roboto"/>
                <a:ea typeface="Roboto"/>
                <a:cs typeface="Roboto"/>
                <a:sym typeface="Roboto"/>
              </a:rPr>
              <a:t>Proven experience of working effectively with stakeholders; a strong ability to influence at all levels, and to work collaboratively to resolve difficult issues. </a:t>
            </a:r>
            <a:endParaRPr sz="1000">
              <a:latin typeface="Roboto"/>
              <a:ea typeface="Roboto"/>
              <a:cs typeface="Roboto"/>
              <a:sym typeface="Roboto"/>
            </a:endParaRPr>
          </a:p>
          <a:p>
            <a:pPr indent="-171450" lvl="0" marL="171450" marR="0" rtl="0" algn="l">
              <a:lnSpc>
                <a:spcPct val="100000"/>
              </a:lnSpc>
              <a:spcBef>
                <a:spcPts val="0"/>
              </a:spcBef>
              <a:spcAft>
                <a:spcPts val="0"/>
              </a:spcAft>
              <a:buSzPts val="1000"/>
              <a:buChar char="•"/>
            </a:pPr>
            <a:r>
              <a:rPr lang="en-GB" sz="1000">
                <a:latin typeface="Roboto"/>
                <a:ea typeface="Roboto"/>
                <a:cs typeface="Roboto"/>
                <a:sym typeface="Roboto"/>
              </a:rPr>
              <a:t>Excellent communication, organisational and prioritisation skills, with the ability to work effectively across a range of tasks and under pressure. </a:t>
            </a:r>
            <a:endParaRPr sz="1000">
              <a:latin typeface="Roboto"/>
              <a:ea typeface="Roboto"/>
              <a:cs typeface="Roboto"/>
              <a:sym typeface="Roboto"/>
            </a:endParaRPr>
          </a:p>
          <a:p>
            <a:pPr indent="-171450" lvl="0" marL="171450" marR="0" rtl="0" algn="l">
              <a:lnSpc>
                <a:spcPct val="100000"/>
              </a:lnSpc>
              <a:spcBef>
                <a:spcPts val="0"/>
              </a:spcBef>
              <a:spcAft>
                <a:spcPts val="0"/>
              </a:spcAft>
              <a:buSzPts val="1000"/>
              <a:buChar char="•"/>
            </a:pPr>
            <a:r>
              <a:rPr lang="en-GB" sz="1000">
                <a:latin typeface="Roboto"/>
                <a:ea typeface="Roboto"/>
                <a:cs typeface="Roboto"/>
                <a:sym typeface="Roboto"/>
              </a:rPr>
              <a:t>The ability to think strategically and creatively, recognising where improvements can be made and implementing them. </a:t>
            </a:r>
            <a:endParaRPr sz="1000">
              <a:latin typeface="Roboto"/>
              <a:ea typeface="Roboto"/>
              <a:cs typeface="Roboto"/>
              <a:sym typeface="Roboto"/>
            </a:endParaRPr>
          </a:p>
          <a:p>
            <a:pPr indent="-171450" lvl="0" marL="171450" marR="0" rtl="0" algn="l">
              <a:lnSpc>
                <a:spcPct val="100000"/>
              </a:lnSpc>
              <a:spcBef>
                <a:spcPts val="0"/>
              </a:spcBef>
              <a:spcAft>
                <a:spcPts val="0"/>
              </a:spcAft>
              <a:buSzPts val="1000"/>
              <a:buChar char="•"/>
            </a:pPr>
            <a:r>
              <a:rPr lang="en-GB" sz="1000">
                <a:latin typeface="Roboto"/>
                <a:ea typeface="Roboto"/>
                <a:cs typeface="Roboto"/>
                <a:sym typeface="Roboto"/>
              </a:rPr>
              <a:t>Experience working with senior executives/officials and providing for them high-quality, accurate written briefing to tight deadlines.</a:t>
            </a:r>
            <a:endParaRPr sz="1000">
              <a:latin typeface="Roboto"/>
              <a:ea typeface="Roboto"/>
              <a:cs typeface="Roboto"/>
              <a:sym typeface="Roboto"/>
            </a:endParaRPr>
          </a:p>
          <a:p>
            <a:pPr indent="-101600" lvl="0" marL="17145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1100" u="none" cap="none" strike="noStrike">
                <a:solidFill>
                  <a:srgbClr val="000000"/>
                </a:solidFill>
                <a:latin typeface="Roboto"/>
                <a:ea typeface="Roboto"/>
                <a:cs typeface="Roboto"/>
                <a:sym typeface="Roboto"/>
              </a:rPr>
              <a:t>Behaviours: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Roboto"/>
                <a:ea typeface="Roboto"/>
                <a:cs typeface="Roboto"/>
                <a:sym typeface="Roboto"/>
              </a:rPr>
              <a:t>You will be assessed utilising the following success profiles behaviours at Grade 6 level during the selection process.</a:t>
            </a:r>
            <a:endParaRPr b="1"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Roboto"/>
              <a:ea typeface="Roboto"/>
              <a:cs typeface="Roboto"/>
              <a:sym typeface="Roboto"/>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Seeing the Big Picture</a:t>
            </a:r>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Communicating and Influencing</a:t>
            </a:r>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Working Together</a:t>
            </a:r>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rgbClr val="000000"/>
                </a:solidFill>
                <a:latin typeface="Roboto"/>
                <a:ea typeface="Roboto"/>
                <a:cs typeface="Roboto"/>
                <a:sym typeface="Roboto"/>
              </a:rPr>
              <a:t>Delivering at Pace</a:t>
            </a:r>
            <a:endParaRPr b="0"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In the event of a large number of applications, initial sift may take place based on the lead behaviour: Delivering at Pace and Communicating and Influencing</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42" name="Google Shape;142;p2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