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38"/>
  </p:notesMasterIdLst>
  <p:sldIdLst>
    <p:sldId id="315" r:id="rId6"/>
    <p:sldId id="265" r:id="rId7"/>
    <p:sldId id="268" r:id="rId8"/>
    <p:sldId id="273" r:id="rId9"/>
    <p:sldId id="325" r:id="rId10"/>
    <p:sldId id="343" r:id="rId11"/>
    <p:sldId id="305" r:id="rId12"/>
    <p:sldId id="308" r:id="rId13"/>
    <p:sldId id="269" r:id="rId14"/>
    <p:sldId id="298" r:id="rId15"/>
    <p:sldId id="292" r:id="rId16"/>
    <p:sldId id="296" r:id="rId17"/>
    <p:sldId id="310" r:id="rId18"/>
    <p:sldId id="311" r:id="rId19"/>
    <p:sldId id="312" r:id="rId20"/>
    <p:sldId id="270" r:id="rId21"/>
    <p:sldId id="278" r:id="rId22"/>
    <p:sldId id="279" r:id="rId23"/>
    <p:sldId id="280" r:id="rId24"/>
    <p:sldId id="281" r:id="rId25"/>
    <p:sldId id="282" r:id="rId26"/>
    <p:sldId id="283" r:id="rId27"/>
    <p:sldId id="284" r:id="rId28"/>
    <p:sldId id="327" r:id="rId29"/>
    <p:sldId id="272" r:id="rId30"/>
    <p:sldId id="285" r:id="rId31"/>
    <p:sldId id="286" r:id="rId32"/>
    <p:sldId id="287" r:id="rId33"/>
    <p:sldId id="288" r:id="rId34"/>
    <p:sldId id="289" r:id="rId35"/>
    <p:sldId id="291" r:id="rId36"/>
    <p:sldId id="290"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3"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DEEBF7"/>
    <a:srgbClr val="4D4D4D"/>
    <a:srgbClr val="133F67"/>
    <a:srgbClr val="EB213D"/>
    <a:srgbClr val="7FB44C"/>
    <a:srgbClr val="F1992D"/>
    <a:srgbClr val="3791DF"/>
    <a:srgbClr val="485868"/>
    <a:srgbClr val="F8F8F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3907" autoAdjust="0"/>
  </p:normalViewPr>
  <p:slideViewPr>
    <p:cSldViewPr snapToGrid="0">
      <p:cViewPr varScale="1">
        <p:scale>
          <a:sx n="63" d="100"/>
          <a:sy n="63" d="100"/>
        </p:scale>
        <p:origin x="1228"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04/10/2022</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49002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86178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22678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321980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6643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70031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143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342411678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76345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249030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169102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5923868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5.xml"/></Relationships>
</file>

<file path=ppt/slides/_rels/slide1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5.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xml"/><Relationship Id="rId7" Type="http://schemas.openxmlformats.org/officeDocument/2006/relationships/slide" Target="slide9.xml"/><Relationship Id="rId2"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0.svg"/><Relationship Id="rId10" Type="http://schemas.openxmlformats.org/officeDocument/2006/relationships/slide" Target="slide25.xml"/><Relationship Id="rId4" Type="http://schemas.openxmlformats.org/officeDocument/2006/relationships/image" Target="../media/image19.png"/><Relationship Id="rId9" Type="http://schemas.openxmlformats.org/officeDocument/2006/relationships/slide" Target="slide24.xml"/></Relationships>
</file>

<file path=ppt/slides/_rels/slide1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5.xml"/></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5.xml"/></Relationships>
</file>

<file path=ppt/slides/_rels/slide1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0.xml"/><Relationship Id="rId18" Type="http://schemas.openxmlformats.org/officeDocument/2006/relationships/hyperlink" Target="https://justicejobs.tal.net/vx/lang-en-GB/appcentre-1/brand-2/user-24778/xf-38258249e8a0/wid-1/candidate/jobboard/vacancy/3/adv/" TargetMode="Externa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19.xml"/><Relationship Id="rId17" Type="http://schemas.openxmlformats.org/officeDocument/2006/relationships/hyperlink" Target="https://www.civilservicejobs.service.gov.uk/csr/index.cgi" TargetMode="External"/><Relationship Id="rId2" Type="http://schemas.openxmlformats.org/officeDocument/2006/relationships/slide" Target="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2.xml"/><Relationship Id="rId10" Type="http://schemas.openxmlformats.org/officeDocument/2006/relationships/slide" Target="slide17.xml"/><Relationship Id="rId19" Type="http://schemas.openxmlformats.org/officeDocument/2006/relationships/hyperlink" Target="https://assets.publishing.service.gov.uk/government/uploads/system/uploads/attachment_data/file/755783/PDCF.pdf" TargetMode="Externa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21.xml"/></Relationships>
</file>

<file path=ppt/slides/_rels/slide1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19.xml"/><Relationship Id="rId17" Type="http://schemas.openxmlformats.org/officeDocument/2006/relationships/hyperlink" Target="http://civilservicecommission.independent.gov.uk/wp-content/uploads/2015/05/RECRUITMENT-PRINCIPLES-FINAL.pdf" TargetMode="External"/><Relationship Id="rId2" Type="http://schemas.openxmlformats.org/officeDocument/2006/relationships/slide" Target="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21.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19.xml"/><Relationship Id="rId2" Type="http://schemas.openxmlformats.org/officeDocument/2006/relationships/slide" Target="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21.xml"/></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19.xml"/><Relationship Id="rId2" Type="http://schemas.openxmlformats.org/officeDocument/2006/relationships/slide" Target="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xml"/><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image" Target="../media/image18.jpeg"/><Relationship Id="rId2" Type="http://schemas.openxmlformats.org/officeDocument/2006/relationships/slide" Target="slide9.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slide" Target="slide24.xml"/><Relationship Id="rId11" Type="http://schemas.openxmlformats.org/officeDocument/2006/relationships/image" Target="../media/image17.jpeg"/><Relationship Id="rId5" Type="http://schemas.openxmlformats.org/officeDocument/2006/relationships/image" Target="../media/image14.png"/><Relationship Id="rId15" Type="http://schemas.openxmlformats.org/officeDocument/2006/relationships/image" Target="../media/image20.svg"/><Relationship Id="rId10" Type="http://schemas.openxmlformats.org/officeDocument/2006/relationships/slide" Target="slide3.xml"/><Relationship Id="rId4" Type="http://schemas.openxmlformats.org/officeDocument/2006/relationships/slide" Target="slide25.xml"/><Relationship Id="rId9" Type="http://schemas.openxmlformats.org/officeDocument/2006/relationships/image" Target="../media/image16.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19.xml"/><Relationship Id="rId2" Type="http://schemas.openxmlformats.org/officeDocument/2006/relationships/slide" Target="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19.xml"/><Relationship Id="rId2" Type="http://schemas.openxmlformats.org/officeDocument/2006/relationships/slide" Target="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19.xml"/><Relationship Id="rId2" Type="http://schemas.openxmlformats.org/officeDocument/2006/relationships/slide" Target="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19.xml"/><Relationship Id="rId17" Type="http://schemas.openxmlformats.org/officeDocument/2006/relationships/hyperlink" Target="mailto:projectdeliveryres@justice.gov.uk" TargetMode="External"/><Relationship Id="rId2" Type="http://schemas.openxmlformats.org/officeDocument/2006/relationships/slide" Target="slide2.xml"/><Relationship Id="rId16"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4.png"/><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10" Type="http://schemas.openxmlformats.org/officeDocument/2006/relationships/image" Target="../media/image31.jpeg"/><Relationship Id="rId4" Type="http://schemas.openxmlformats.org/officeDocument/2006/relationships/image" Target="../media/image20.svg"/><Relationship Id="rId9" Type="http://schemas.openxmlformats.org/officeDocument/2006/relationships/image" Target="../media/image30.jpeg"/></Relationships>
</file>

<file path=ppt/slides/_rels/slide25.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30.xml"/></Relationships>
</file>

<file path=ppt/slides/_rels/slide2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30.xml"/></Relationships>
</file>

<file path=ppt/slides/_rels/slide29.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10" Type="http://schemas.openxmlformats.org/officeDocument/2006/relationships/image" Target="../media/image22.jpeg"/><Relationship Id="rId4" Type="http://schemas.openxmlformats.org/officeDocument/2006/relationships/image" Target="../media/image20.svg"/><Relationship Id="rId9" Type="http://schemas.openxmlformats.org/officeDocument/2006/relationships/slide" Target="slide25.xml"/></Relationships>
</file>

<file path=ppt/slides/_rels/slide30.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30.xml"/></Relationships>
</file>

<file path=ppt/slides/_rels/slide3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30.xml"/></Relationships>
</file>

<file path=ppt/slides/_rels/slide3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image" Target="../media/image19.png"/><Relationship Id="rId7" Type="http://schemas.openxmlformats.org/officeDocument/2006/relationships/slide" Target="slide16.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slide" Target="slide30.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10" Type="http://schemas.openxmlformats.org/officeDocument/2006/relationships/image" Target="../media/image22.jpeg"/><Relationship Id="rId4" Type="http://schemas.openxmlformats.org/officeDocument/2006/relationships/image" Target="../media/image20.svg"/><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s://player.vimeo.com/video/458557586?app_id=122963" TargetMode="External"/><Relationship Id="rId5" Type="http://schemas.openxmlformats.org/officeDocument/2006/relationships/image" Target="../media/image23.jpe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google.co.uk/maps/place/5+Wellington+Place/@53.7953997,-1.5569505,17z/data=!3m1!4b1!4m5!3m4!1s0x48795ea15c5055af:0x5b21761425ed8921!8m2!3d53.7953997!4d-1.5547618" TargetMode="External"/><Relationship Id="rId3" Type="http://schemas.openxmlformats.org/officeDocument/2006/relationships/image" Target="../media/image19.png"/><Relationship Id="rId7" Type="http://schemas.openxmlformats.org/officeDocument/2006/relationships/slide" Target="slide7.xml"/><Relationship Id="rId12" Type="http://schemas.openxmlformats.org/officeDocument/2006/relationships/image" Target="../media/image27.jpeg"/><Relationship Id="rId17" Type="http://schemas.openxmlformats.org/officeDocument/2006/relationships/image" Target="../media/image29.jpeg"/><Relationship Id="rId2" Type="http://schemas.openxmlformats.org/officeDocument/2006/relationships/slide" Target="slide2.xml"/><Relationship Id="rId16" Type="http://schemas.openxmlformats.org/officeDocument/2006/relationships/hyperlink" Target="https://www.google.co.uk/maps/place/Southern+House,+Croydon+CR0+1XG/@51.3753766,-0.0981982,17z/data=!3m1!4b1!4m5!3m4!1s0x487607330e323861:0xd02cd622c1e6ace4!8m2!3d51.3753766!4d-0.0960095" TargetMode="Externa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5" Type="http://schemas.openxmlformats.org/officeDocument/2006/relationships/slide" Target="slide3.xml"/><Relationship Id="rId15" Type="http://schemas.openxmlformats.org/officeDocument/2006/relationships/hyperlink" Target="https://www.google.co.uk/maps/place/10+S+Colonnade,+Canary+Wharf,+London+E14+4QQ/@51.5046283,-0.0240517,17z/data=!3m1!4b1!4m5!3m4!1s0x487602b78ad90099:0x1ea648edeb553a32!8m2!3d51.5046283!4d-0.021863" TargetMode="External"/><Relationship Id="rId10" Type="http://schemas.openxmlformats.org/officeDocument/2006/relationships/image" Target="../media/image26.jpeg"/><Relationship Id="rId4" Type="http://schemas.openxmlformats.org/officeDocument/2006/relationships/image" Target="../media/image20.svg"/><Relationship Id="rId9" Type="http://schemas.openxmlformats.org/officeDocument/2006/relationships/slide" Target="slide23.xml"/><Relationship Id="rId1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a:bodyPr>
          <a:lstStyle/>
          <a:p>
            <a:r>
              <a:rPr lang="en-GB" sz="4500" dirty="0"/>
              <a:t>MoJ Project Delivery</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542545" cy="712748"/>
          </a:xfrm>
        </p:spPr>
        <p:txBody>
          <a:bodyPr>
            <a:normAutofit fontScale="85000" lnSpcReduction="10000"/>
          </a:bodyPr>
          <a:lstStyle/>
          <a:p>
            <a:r>
              <a:rPr lang="en-GB" sz="3600" dirty="0"/>
              <a:t>PMO/Project Support Officer</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National/London</a:t>
            </a:r>
          </a:p>
          <a:p>
            <a:r>
              <a:rPr lang="en-GB" dirty="0"/>
              <a:t>Grade: </a:t>
            </a:r>
            <a:r>
              <a:rPr lang="en-GB" b="0" dirty="0"/>
              <a:t>Band C (HEO)</a:t>
            </a:r>
          </a:p>
          <a:p>
            <a:r>
              <a:rPr lang="en-GB" dirty="0"/>
              <a:t>Salary: </a:t>
            </a:r>
            <a:r>
              <a:rPr lang="en-GB" b="0" dirty="0"/>
              <a:t>£</a:t>
            </a:r>
            <a:r>
              <a:rPr lang="en-GB" dirty="0">
                <a:latin typeface="Arial" panose="020B0604020202020204" pitchFamily="34" charset="0"/>
                <a:cs typeface="Arial" panose="020B0604020202020204" pitchFamily="34" charset="0"/>
              </a:rPr>
              <a:t>31,265</a:t>
            </a:r>
            <a:r>
              <a:rPr lang="en-GB" b="0" dirty="0"/>
              <a:t> (National), £</a:t>
            </a:r>
            <a:r>
              <a:rPr lang="en-GB" dirty="0">
                <a:latin typeface="Arial" panose="020B0604020202020204" pitchFamily="34" charset="0"/>
                <a:cs typeface="Arial" panose="020B0604020202020204" pitchFamily="34" charset="0"/>
              </a:rPr>
              <a:t>35,405</a:t>
            </a:r>
            <a:r>
              <a:rPr lang="en-GB" b="0" dirty="0"/>
              <a:t> (London)</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4478149"/>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This role provides you with the unique opportunity to being central to the delivery of the Secretary of State’s priorities by being a member of the Ministry of Justice Project Delivery Function.  The MoJ Project Delivery Function sees the centralisation and coordination of all project delivery within the Ministry.  By joining the MoJ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r>
              <a:rPr lang="en-GB" sz="1100" dirty="0"/>
              <a:t>As PMO/ Project Support Officer, you will be central to the delivery of the Secretary of State’s priorities. This role will provide you with an interesting and supported introduction to and application of project procedures, tools and techniques and you will assist in maintaining the standards for project management within your team. You will be responsible for a diverse range of activities to support the delivery of the project's objectives. You will be expected to assist with effective communication between project management and the business, to maintain central project records and produce regular management reports. </a:t>
            </a:r>
          </a:p>
          <a:p>
            <a:r>
              <a:rPr lang="en-GB" sz="1100" dirty="0"/>
              <a:t> </a:t>
            </a:r>
          </a:p>
          <a:p>
            <a:r>
              <a:rPr lang="en-GB" sz="1100" dirty="0"/>
              <a:t>As PMO/Project Support Officer you will enable the smooth running of the project by supporting the Project Manager/Head of PMO with admin including secretariat duties, minute taking, project board support and the co-ordination of business management actions and activities on their behalf. </a:t>
            </a:r>
          </a:p>
          <a:p>
            <a:pPr>
              <a:spcAft>
                <a:spcPts val="1200"/>
              </a:spcAft>
              <a:defRPr/>
            </a:pPr>
            <a:endParaRPr lang="en-GB" sz="1100" dirty="0"/>
          </a:p>
          <a:p>
            <a:pPr>
              <a:spcAft>
                <a:spcPts val="1200"/>
              </a:spcAft>
              <a:defRPr/>
            </a:pPr>
            <a:r>
              <a:rPr lang="en-GB" sz="1100" dirty="0"/>
              <a:t>MoJ expects its employees to show openness, honesty and commitment, and, of course, to deliver results.</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10085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7"/>
            <a:ext cx="8226364" cy="3477526"/>
            <a:chOff x="400050" y="1297827"/>
            <a:chExt cx="8226364" cy="3477526"/>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3031599"/>
            </a:xfrm>
            <a:prstGeom prst="rect">
              <a:avLst/>
            </a:prstGeom>
            <a:noFill/>
          </p:spPr>
          <p:txBody>
            <a:bodyPr wrap="square" rtlCol="0">
              <a:spAutoFit/>
            </a:bodyPr>
            <a:lstStyle/>
            <a:p>
              <a:pPr>
                <a:spcAft>
                  <a:spcPts val="1200"/>
                </a:spcAft>
                <a:defRPr/>
              </a:pPr>
              <a:r>
                <a:rPr lang="en-GB" sz="1100" b="1" dirty="0"/>
                <a:t>Planning and scheduling </a:t>
              </a:r>
              <a:r>
                <a:rPr lang="en-GB" sz="1100" dirty="0"/>
                <a:t>– Ensure systems are in place to enable effective planning and scheduling.</a:t>
              </a:r>
            </a:p>
            <a:p>
              <a:pPr>
                <a:spcAft>
                  <a:spcPts val="1200"/>
                </a:spcAft>
                <a:defRPr/>
              </a:pPr>
              <a:r>
                <a:rPr lang="en-GB" sz="1100" b="1" dirty="0"/>
                <a:t>Monitoring and reporting </a:t>
              </a:r>
              <a:r>
                <a:rPr lang="en-GB" sz="1100" dirty="0"/>
                <a:t>– Manage project controls, reporting to the Project Manager about the project status. Develop project performance reports.</a:t>
              </a:r>
            </a:p>
            <a:p>
              <a:pPr>
                <a:spcAft>
                  <a:spcPts val="1200"/>
                </a:spcAft>
                <a:defRPr/>
              </a:pPr>
              <a:r>
                <a:rPr lang="en-GB" sz="1100" b="1" dirty="0"/>
                <a:t>Admin </a:t>
              </a:r>
              <a:r>
                <a:rPr lang="en-GB" sz="1100" dirty="0"/>
                <a:t>– Ensure organisational tasks are carried out efficiently. Manage compliance of the project with Departmental Security, Health &amp; Safety, Equality &amp; Diversity, Business Continuity and Business Planning.</a:t>
              </a:r>
            </a:p>
            <a:p>
              <a:pPr>
                <a:spcAft>
                  <a:spcPts val="1200"/>
                </a:spcAft>
                <a:defRPr/>
              </a:pPr>
              <a:r>
                <a:rPr lang="en-GB" sz="1100" b="1" dirty="0"/>
                <a:t>Resources </a:t>
              </a:r>
              <a:r>
                <a:rPr lang="en-GB" sz="1100" dirty="0"/>
                <a:t>– Manage workforce planning, providing information for effective decision making. Procurement of supplies and services related to project support within Delegated Financial Authority limits.</a:t>
              </a:r>
              <a:endParaRPr lang="en-GB" sz="1100" b="1" dirty="0"/>
            </a:p>
            <a:p>
              <a:pPr>
                <a:spcAft>
                  <a:spcPts val="1200"/>
                </a:spcAft>
                <a:defRPr/>
              </a:pPr>
              <a:r>
                <a:rPr lang="en-GB" sz="1100" b="1" dirty="0"/>
                <a:t>Stakeholder </a:t>
              </a:r>
              <a:r>
                <a:rPr lang="en-GB" sz="1100" dirty="0"/>
                <a:t>– Manage and engage with a wide range of internal and external stakeholders. </a:t>
              </a:r>
            </a:p>
            <a:p>
              <a:pPr>
                <a:spcAft>
                  <a:spcPts val="1200"/>
                </a:spcAft>
                <a:defRPr/>
              </a:pPr>
              <a:r>
                <a:rPr lang="en-GB" sz="1100" b="1" dirty="0"/>
                <a:t>Financial control </a:t>
              </a:r>
              <a:r>
                <a:rPr lang="en-GB" sz="1100" dirty="0"/>
                <a:t>– Manage project spend and contribute to the compilation of budgets. Contribute to the project business case.</a:t>
              </a:r>
            </a:p>
            <a:p>
              <a:pPr>
                <a:spcAft>
                  <a:spcPts val="1200"/>
                </a:spcAft>
                <a:defRPr/>
              </a:pPr>
              <a:r>
                <a:rPr lang="en-GB" sz="1100" b="1" dirty="0"/>
                <a:t>Risks and Issues </a:t>
              </a:r>
              <a:r>
                <a:rPr lang="en-GB" sz="1100" dirty="0"/>
                <a:t>– Lead potential risk areas, working with risk manager and escalating as appropriate.</a:t>
              </a:r>
            </a:p>
            <a:p>
              <a:pPr>
                <a:spcAft>
                  <a:spcPts val="1200"/>
                </a:spcAft>
                <a:defRPr/>
              </a:pPr>
              <a:endParaRPr lang="en-GB" sz="1100" dirty="0"/>
            </a:p>
          </p:txBody>
        </p:sp>
      </p:grpSp>
    </p:spTree>
    <p:extLst>
      <p:ext uri="{BB962C8B-B14F-4D97-AF65-F5344CB8AC3E}">
        <p14:creationId xmlns:p14="http://schemas.microsoft.com/office/powerpoint/2010/main" val="36058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80722" y="1188639"/>
            <a:ext cx="7895355" cy="4244365"/>
            <a:chOff x="527979" y="1383445"/>
            <a:chExt cx="7895355" cy="4244365"/>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8401"/>
            </a:xfrm>
            <a:prstGeom prst="rect">
              <a:avLst/>
            </a:prstGeom>
          </p:spPr>
          <p:txBody>
            <a:bodyPr wrap="square" numCol="1">
              <a:spAutoFit/>
            </a:bodyPr>
            <a:lstStyle/>
            <a:p>
              <a:pPr>
                <a:lnSpc>
                  <a:spcPct val="107000"/>
                </a:lnSpc>
                <a:spcAft>
                  <a:spcPts val="600"/>
                </a:spcAft>
              </a:pPr>
              <a:r>
                <a:rPr lang="en-GB" sz="1100" dirty="0">
                  <a:ea typeface="Calibri" panose="020F0502020204030204" pitchFamily="34" charset="0"/>
                  <a:cs typeface="Times New Roman" panose="02020603050405020304" pitchFamily="18" charset="0"/>
                </a:rPr>
                <a:t>Aligned with the technical and behavioural competencies as set out in the </a:t>
              </a:r>
              <a:r>
                <a:rPr lang="en-GB" sz="1100" dirty="0">
                  <a:ea typeface="Calibri" panose="020F0502020204030204" pitchFamily="34" charset="0"/>
                  <a:cs typeface="Times New Roman" panose="02020603050405020304" pitchFamily="18" charset="0"/>
                  <a:hlinkClick r:id="rId2"/>
                </a:rPr>
                <a:t>Project Delivery Capability Framework</a:t>
              </a:r>
              <a:r>
                <a:rPr lang="en-GB" sz="1100" dirty="0">
                  <a:ea typeface="Calibri" panose="020F0502020204030204" pitchFamily="34" charset="0"/>
                  <a:cs typeface="Times New Roman" panose="02020603050405020304" pitchFamily="18" charset="0"/>
                </a:rPr>
                <a:t>:-</a:t>
              </a:r>
              <a:endParaRPr lang="en-GB" sz="1100" b="1"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cs typeface="Times New Roman" panose="02020603050405020304" pitchFamily="18" charset="0"/>
                </a:rPr>
                <a:t>Planning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a:p>
              <a:pPr>
                <a:lnSpc>
                  <a:spcPct val="107000"/>
                </a:lnSpc>
                <a:spcAft>
                  <a:spcPts val="600"/>
                </a:spcAft>
              </a:pPr>
              <a:r>
                <a:rPr lang="en-GB" sz="1100" b="1" dirty="0">
                  <a:ea typeface="Calibri" panose="020F0502020204030204" pitchFamily="34" charset="0"/>
                  <a:cs typeface="Times New Roman" panose="02020603050405020304" pitchFamily="18" charset="0"/>
                </a:rPr>
                <a:t>Resource management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profile and secure the resources required to deliver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Budgeting and cost management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estimate costs, produce a budget and control forecasts and actual spend against budget.</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94352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159406"/>
            <a:chOff x="527979" y="1383445"/>
            <a:chExt cx="7895355" cy="4159406"/>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673442"/>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r>
                <a:rPr lang="en-GB" sz="1100" b="1" dirty="0">
                  <a:ea typeface="Calibri" panose="020F0502020204030204" pitchFamily="34" charset="0"/>
                  <a:cs typeface="Times New Roman" panose="02020603050405020304" pitchFamily="18" charset="0"/>
                </a:rPr>
                <a:t> </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46357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106507"/>
            <a:chOff x="527979" y="1383445"/>
            <a:chExt cx="7895355" cy="410650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62054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a:t>
              </a:r>
              <a:endParaRPr lang="en-GB" sz="1100" b="1"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	</a:t>
              </a:r>
            </a:p>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68228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518478"/>
            <a:chOff x="527979" y="1383445"/>
            <a:chExt cx="7895355" cy="4518478"/>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4032514"/>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dirty="0">
                  <a:ea typeface="Calibri" panose="020F0502020204030204" pitchFamily="34" charset="0"/>
                  <a:cs typeface="Times New Roman" panose="02020603050405020304" pitchFamily="18" charset="0"/>
                </a:rPr>
                <a:t>-</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create and present a compelling vision and set clear direction, that motivates others to work towards a common goal.</a:t>
              </a:r>
            </a:p>
            <a:p>
              <a:pPr>
                <a:lnSpc>
                  <a:spcPct val="107000"/>
                </a:lnSpc>
                <a:spcAft>
                  <a:spcPts val="600"/>
                </a:spcAft>
              </a:pPr>
              <a:r>
                <a:rPr lang="en-GB" sz="1100" b="1" dirty="0">
                  <a:ea typeface="Calibri" panose="020F0502020204030204" pitchFamily="34" charset="0"/>
                  <a:cs typeface="Times New Roman" panose="02020603050405020304" pitchFamily="18" charset="0"/>
                </a:rPr>
                <a:t>Resilience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adapt to changing circumstances and adverse situations whilst remaining calm, reassuring others and maintaining performance.</a:t>
              </a: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7316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7"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0"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1"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2"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3"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4"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5"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6"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3370153"/>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7"/>
              </a:rPr>
              <a:t>Civil Service Jobs website</a:t>
            </a:r>
            <a:r>
              <a:rPr lang="en-GB" altLang="en-US" sz="1200" dirty="0"/>
              <a:t> or directly through </a:t>
            </a:r>
            <a:r>
              <a:rPr lang="en-GB" altLang="en-US" sz="1200" dirty="0">
                <a:hlinkClick r:id="rId18"/>
              </a:rPr>
              <a:t>MoJ external Jobs</a:t>
            </a:r>
            <a:r>
              <a:rPr lang="en-GB" altLang="en-US" sz="1200" dirty="0"/>
              <a:t>. </a:t>
            </a:r>
            <a:endParaRPr lang="en-GB" altLang="en-US" sz="1200" dirty="0">
              <a:highlight>
                <a:srgbClr val="FFFF00"/>
              </a:highlight>
            </a:endParaRP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19"/>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7"/>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455953"/>
            <a:ext cx="4803339" cy="4339650"/>
          </a:xfrm>
          <a:prstGeom prst="rect">
            <a:avLst/>
          </a:prstGeom>
        </p:spPr>
        <p:txBody>
          <a:bodyPr wrap="square">
            <a:spAutoFit/>
          </a:bodyPr>
          <a:lstStyle/>
          <a:p>
            <a:pPr>
              <a:spcAft>
                <a:spcPts val="1800"/>
              </a:spcAft>
            </a:pPr>
            <a:r>
              <a:rPr lang="en-GB" altLang="en-US" sz="1200" dirty="0"/>
              <a:t>The Project Delivery Function Management Office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for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in virtually via MS Teams. You will be advised of these details and of the format in advance of the interview. </a:t>
            </a:r>
          </a:p>
          <a:p>
            <a:pPr>
              <a:spcAft>
                <a:spcPts val="1800"/>
              </a:spcAft>
            </a:pPr>
            <a:r>
              <a:rPr lang="en-GB" altLang="en-US" sz="1200" dirty="0"/>
              <a:t>One hour prior to the Interview commencing, candidates will be asked to complete an In-tray Exercise. Instructions will be sent to candidates directly before their interview date. This is used to test a candidate’s admin responsibilities and planning tools. This will be one of the key responsibilities of the role alongside technical knowledge of project delivery.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657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289"/>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57651" y="3422245"/>
            <a:ext cx="2587935" cy="2342971"/>
          </a:xfrm>
          <a:prstGeom prst="rect">
            <a:avLst/>
          </a:prstGeom>
        </p:spPr>
      </p:pic>
      <p:pic>
        <p:nvPicPr>
          <p:cNvPr id="3" name="Picture 2">
            <a:hlinkClick r:id="rId6"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320986" y="3429000"/>
            <a:ext cx="2581339" cy="2342971"/>
          </a:xfrm>
          <a:prstGeom prst="rect">
            <a:avLst/>
          </a:prstGeom>
        </p:spPr>
      </p:pic>
      <p:pic>
        <p:nvPicPr>
          <p:cNvPr id="2" name="Picture 1">
            <a:hlinkClick r:id="rId8"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574610" y="3429000"/>
            <a:ext cx="2581339" cy="2342971"/>
          </a:xfrm>
          <a:prstGeom prst="rect">
            <a:avLst/>
          </a:prstGeom>
        </p:spPr>
      </p:pic>
      <p:pic>
        <p:nvPicPr>
          <p:cNvPr id="32" name="Picture 31">
            <a:hlinkClick r:id="rId10"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10"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10"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0"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b="-146"/>
          <a:stretch/>
        </p:blipFill>
        <p:spPr>
          <a:xfrm>
            <a:off x="3320987" y="802580"/>
            <a:ext cx="2581338" cy="2342971"/>
          </a:xfrm>
          <a:prstGeom prst="rect">
            <a:avLst/>
          </a:prstGeom>
        </p:spPr>
      </p:pic>
      <p:sp>
        <p:nvSpPr>
          <p:cNvPr id="36" name="Rectangle 35">
            <a:hlinkClick r:id="rId10"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0"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8"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8"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6"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6"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3"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a:t>
            </a:r>
            <a:r>
              <a:rPr lang="en-GB" altLang="en-US" sz="1200"/>
              <a:t>. </a:t>
            </a:r>
            <a:endParaRPr lang="en-GB" altLang="en-US" sz="1200" dirty="0"/>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and CV by </a:t>
            </a:r>
            <a:r>
              <a:rPr lang="en-GB" altLang="en-US" sz="1200" b="1" dirty="0"/>
              <a:t>31</a:t>
            </a:r>
            <a:r>
              <a:rPr lang="en-GB" altLang="en-US" sz="1200" b="1" baseline="30000" dirty="0"/>
              <a:t>st</a:t>
            </a:r>
            <a:r>
              <a:rPr lang="en-GB" altLang="en-US" sz="1200" b="1" dirty="0"/>
              <a:t> January 2023</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5077597" cy="646331"/>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contact the Project Delivery Function Management Office at </a:t>
            </a:r>
            <a:r>
              <a:rPr lang="en-GB" altLang="en-US" sz="1200" dirty="0">
                <a:hlinkClick r:id="rId17"/>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75" name="date">
            <a:extLst>
              <a:ext uri="{FF2B5EF4-FFF2-40B4-BE49-F238E27FC236}">
                <a16:creationId xmlns:a16="http://schemas.microsoft.com/office/drawing/2014/main" id="{F3F50EB5-227E-4489-8E5C-53DBDD73B58C}"/>
              </a:ext>
            </a:extLst>
          </p:cNvPr>
          <p:cNvSpPr>
            <a:spLocks noChangeArrowheads="1"/>
          </p:cNvSpPr>
          <p:nvPr/>
        </p:nvSpPr>
        <p:spPr bwMode="auto">
          <a:xfrm>
            <a:off x="644059" y="3905822"/>
            <a:ext cx="204495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31</a:t>
            </a:r>
            <a:r>
              <a:rPr lang="en-US" altLang="ko-KR" sz="1600" b="1" baseline="30000" dirty="0">
                <a:solidFill>
                  <a:schemeClr val="tx1">
                    <a:lumMod val="75000"/>
                    <a:lumOff val="25000"/>
                  </a:schemeClr>
                </a:solidFill>
                <a:cs typeface="Arial" charset="0"/>
              </a:rPr>
              <a:t>st</a:t>
            </a:r>
            <a:r>
              <a:rPr lang="en-US" altLang="ko-KR" sz="1600" b="1" dirty="0">
                <a:solidFill>
                  <a:schemeClr val="tx1">
                    <a:lumMod val="75000"/>
                    <a:lumOff val="25000"/>
                  </a:schemeClr>
                </a:solidFill>
                <a:cs typeface="Arial" charset="0"/>
              </a:rPr>
              <a:t> January 2023</a:t>
            </a:r>
            <a:endParaRPr lang="ko-KR" altLang="en-US" sz="1600" dirty="0">
              <a:solidFill>
                <a:schemeClr val="tx1">
                  <a:lumMod val="75000"/>
                  <a:lumOff val="25000"/>
                </a:schemeClr>
              </a:solidFill>
            </a:endParaRPr>
          </a:p>
        </p:txBody>
      </p:sp>
      <p:sp>
        <p:nvSpPr>
          <p:cNvPr id="76" name="TextBox 75">
            <a:extLst>
              <a:ext uri="{FF2B5EF4-FFF2-40B4-BE49-F238E27FC236}">
                <a16:creationId xmlns:a16="http://schemas.microsoft.com/office/drawing/2014/main" id="{7C611B70-03DB-4EF2-9446-0BF81C1BE522}"/>
              </a:ext>
            </a:extLst>
          </p:cNvPr>
          <p:cNvSpPr txBox="1"/>
          <p:nvPr/>
        </p:nvSpPr>
        <p:spPr>
          <a:xfrm>
            <a:off x="1796649" y="2849015"/>
            <a:ext cx="1907774"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Various</a:t>
            </a:r>
            <a:endParaRPr lang="ko-KR" altLang="en-US" sz="1600" b="1" dirty="0">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BFA50EC6-5968-4557-B8EF-931B8D1D23A3}"/>
              </a:ext>
            </a:extLst>
          </p:cNvPr>
          <p:cNvSpPr txBox="1"/>
          <p:nvPr/>
        </p:nvSpPr>
        <p:spPr>
          <a:xfrm>
            <a:off x="3333413" y="3888527"/>
            <a:ext cx="1578311"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Various</a:t>
            </a:r>
            <a:endParaRPr lang="ko-KR" altLang="en-US" sz="1600" b="1" dirty="0">
              <a:solidFill>
                <a:schemeClr val="tx1">
                  <a:lumMod val="75000"/>
                  <a:lumOff val="25000"/>
                </a:schemeClr>
              </a:solidFill>
              <a:cs typeface="Arial"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340945"/>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001771"/>
              <a:chOff x="3086025" y="1649115"/>
              <a:chExt cx="1663082" cy="1243332"/>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954979"/>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37" name="Group 36">
            <a:extLst>
              <a:ext uri="{FF2B5EF4-FFF2-40B4-BE49-F238E27FC236}">
                <a16:creationId xmlns:a16="http://schemas.microsoft.com/office/drawing/2014/main" id="{FACB1796-E3E7-4C99-B364-FE5C4E576FA8}"/>
              </a:ext>
            </a:extLst>
          </p:cNvPr>
          <p:cNvGrpSpPr/>
          <p:nvPr/>
        </p:nvGrpSpPr>
        <p:grpSpPr>
          <a:xfrm>
            <a:off x="1860514" y="1361071"/>
            <a:ext cx="1771659" cy="1476249"/>
            <a:chOff x="225071" y="1742709"/>
            <a:chExt cx="1583153"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rot="10800000">
              <a:off x="225074" y="174270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225071" y="1815086"/>
              <a:ext cx="1583153" cy="1086918"/>
              <a:chOff x="3169144" y="1621872"/>
              <a:chExt cx="1663085" cy="1349010"/>
            </a:xfrm>
          </p:grpSpPr>
          <p:sp>
            <p:nvSpPr>
              <p:cNvPr id="85" name="TextBox 84">
                <a:extLst>
                  <a:ext uri="{FF2B5EF4-FFF2-40B4-BE49-F238E27FC236}">
                    <a16:creationId xmlns:a16="http://schemas.microsoft.com/office/drawing/2014/main" id="{2BE294FF-0BBE-467B-812B-5A9B0D35DCF6}"/>
                  </a:ext>
                </a:extLst>
              </p:cNvPr>
              <p:cNvSpPr txBox="1"/>
              <p:nvPr/>
            </p:nvSpPr>
            <p:spPr>
              <a:xfrm>
                <a:off x="3169144" y="1621872"/>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3185559" y="2015904"/>
                <a:ext cx="1646670" cy="95497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276919"/>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2"/>
              <a:ext cx="2037449" cy="1091087"/>
              <a:chOff x="3121584" y="1669689"/>
              <a:chExt cx="1634849" cy="1354185"/>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9"/>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grpSp>
        <p:nvGrpSpPr>
          <p:cNvPr id="39" name="Group 38">
            <a:extLst>
              <a:ext uri="{FF2B5EF4-FFF2-40B4-BE49-F238E27FC236}">
                <a16:creationId xmlns:a16="http://schemas.microsoft.com/office/drawing/2014/main" id="{C2A8FE13-D0BF-4B83-8442-A46D82691338}"/>
              </a:ext>
            </a:extLst>
          </p:cNvPr>
          <p:cNvGrpSpPr/>
          <p:nvPr/>
        </p:nvGrpSpPr>
        <p:grpSpPr>
          <a:xfrm>
            <a:off x="774971" y="4290521"/>
            <a:ext cx="1760910" cy="1476249"/>
            <a:chOff x="1342972" y="4284539"/>
            <a:chExt cx="1597303" cy="1476249"/>
          </a:xfrm>
        </p:grpSpPr>
        <p:sp>
          <p:nvSpPr>
            <p:cNvPr id="91" name="Rounded Rectangle 8">
              <a:extLst>
                <a:ext uri="{FF2B5EF4-FFF2-40B4-BE49-F238E27FC236}">
                  <a16:creationId xmlns:a16="http://schemas.microsoft.com/office/drawing/2014/main" id="{E9A9BFCE-0F5F-45B5-92FC-DC962ED8F822}"/>
                </a:ext>
              </a:extLst>
            </p:cNvPr>
            <p:cNvSpPr/>
            <p:nvPr/>
          </p:nvSpPr>
          <p:spPr>
            <a:xfrm>
              <a:off x="1342975" y="428453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2" name="Group 37">
              <a:extLst>
                <a:ext uri="{FF2B5EF4-FFF2-40B4-BE49-F238E27FC236}">
                  <a16:creationId xmlns:a16="http://schemas.microsoft.com/office/drawing/2014/main" id="{9CCCA209-10E3-4614-8DC6-86E127B8E799}"/>
                </a:ext>
              </a:extLst>
            </p:cNvPr>
            <p:cNvGrpSpPr/>
            <p:nvPr/>
          </p:nvGrpSpPr>
          <p:grpSpPr>
            <a:xfrm>
              <a:off x="1342972" y="4598591"/>
              <a:ext cx="1597303" cy="892551"/>
              <a:chOff x="3086025" y="1581850"/>
              <a:chExt cx="1677951" cy="1107774"/>
            </a:xfrm>
          </p:grpSpPr>
          <p:sp>
            <p:nvSpPr>
              <p:cNvPr id="93" name="TextBox 92">
                <a:extLst>
                  <a:ext uri="{FF2B5EF4-FFF2-40B4-BE49-F238E27FC236}">
                    <a16:creationId xmlns:a16="http://schemas.microsoft.com/office/drawing/2014/main" id="{30BA9F28-ADDA-4452-B3FB-3D0076C1FFBB}"/>
                  </a:ext>
                </a:extLst>
              </p:cNvPr>
              <p:cNvSpPr txBox="1"/>
              <p:nvPr/>
            </p:nvSpPr>
            <p:spPr>
              <a:xfrm>
                <a:off x="3107203" y="1581850"/>
                <a:ext cx="1656773" cy="572986"/>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a:t>
                </a:r>
                <a:endParaRPr lang="ko-KR" altLang="en-US" sz="1200" b="1" dirty="0">
                  <a:solidFill>
                    <a:schemeClr val="tx1">
                      <a:lumMod val="75000"/>
                      <a:lumOff val="25000"/>
                    </a:schemeClr>
                  </a:solidFill>
                  <a:cs typeface="Arial" pitchFamily="34" charset="0"/>
                </a:endParaRPr>
              </a:p>
            </p:txBody>
          </p:sp>
          <p:sp>
            <p:nvSpPr>
              <p:cNvPr id="94" name="TextBox 93">
                <a:extLst>
                  <a:ext uri="{FF2B5EF4-FFF2-40B4-BE49-F238E27FC236}">
                    <a16:creationId xmlns:a16="http://schemas.microsoft.com/office/drawing/2014/main" id="{C63354C2-2E21-4F95-AAB1-85E6F0EC374B}"/>
                  </a:ext>
                </a:extLst>
              </p:cNvPr>
              <p:cNvSpPr txBox="1"/>
              <p:nvPr/>
            </p:nvSpPr>
            <p:spPr>
              <a:xfrm>
                <a:off x="3086025" y="2154836"/>
                <a:ext cx="1663083"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Submitting  Application Form</a:t>
                </a:r>
              </a:p>
            </p:txBody>
          </p:sp>
        </p:grpSp>
      </p:grpSp>
      <p:grpSp>
        <p:nvGrpSpPr>
          <p:cNvPr id="99" name="Group 98">
            <a:extLst>
              <a:ext uri="{FF2B5EF4-FFF2-40B4-BE49-F238E27FC236}">
                <a16:creationId xmlns:a16="http://schemas.microsoft.com/office/drawing/2014/main" id="{7AFB7131-7A8F-400F-9C72-8D9BFC633003}"/>
              </a:ext>
            </a:extLst>
          </p:cNvPr>
          <p:cNvGrpSpPr/>
          <p:nvPr/>
        </p:nvGrpSpPr>
        <p:grpSpPr>
          <a:xfrm>
            <a:off x="3170347" y="4251678"/>
            <a:ext cx="1945353" cy="1789592"/>
            <a:chOff x="5012336" y="4238377"/>
            <a:chExt cx="1583153" cy="1476249"/>
          </a:xfrm>
        </p:grpSpPr>
        <p:sp>
          <p:nvSpPr>
            <p:cNvPr id="95" name="Rounded Rectangle 8">
              <a:extLst>
                <a:ext uri="{FF2B5EF4-FFF2-40B4-BE49-F238E27FC236}">
                  <a16:creationId xmlns:a16="http://schemas.microsoft.com/office/drawing/2014/main" id="{A09FE593-2ACB-4F3F-BCA3-9FE3B8277D62}"/>
                </a:ext>
              </a:extLst>
            </p:cNvPr>
            <p:cNvSpPr/>
            <p:nvPr/>
          </p:nvSpPr>
          <p:spPr>
            <a:xfrm>
              <a:off x="5012339" y="4238377"/>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5012336" y="4540191"/>
              <a:ext cx="1583149" cy="1094994"/>
              <a:chOff x="3086023" y="1509368"/>
              <a:chExt cx="1663082" cy="1359034"/>
            </a:xfrm>
          </p:grpSpPr>
          <p:sp>
            <p:nvSpPr>
              <p:cNvPr id="97" name="TextBox 96">
                <a:extLst>
                  <a:ext uri="{FF2B5EF4-FFF2-40B4-BE49-F238E27FC236}">
                    <a16:creationId xmlns:a16="http://schemas.microsoft.com/office/drawing/2014/main" id="{C12117AB-DA2A-4545-9657-923C689018FF}"/>
                  </a:ext>
                </a:extLst>
              </p:cNvPr>
              <p:cNvSpPr txBox="1"/>
              <p:nvPr/>
            </p:nvSpPr>
            <p:spPr>
              <a:xfrm>
                <a:off x="3287495" y="1509368"/>
                <a:ext cx="1260140" cy="661727"/>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Interviews (including In-Tray Exercise)</a:t>
                </a:r>
                <a:endParaRPr lang="ko-KR" altLang="en-US" sz="12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86023" y="2112142"/>
                <a:ext cx="1663082" cy="756260"/>
              </a:xfrm>
              <a:prstGeom prst="rect">
                <a:avLst/>
              </a:prstGeom>
              <a:noFill/>
            </p:spPr>
            <p:txBody>
              <a:bodyPr wrap="square" rtlCol="0">
                <a:spAutoFit/>
              </a:bodyPr>
              <a:lstStyle/>
              <a:p>
                <a:pPr algn="ctr"/>
                <a:r>
                  <a:rPr lang="en-GB" altLang="ko-KR" sz="1050" dirty="0">
                    <a:solidFill>
                      <a:schemeClr val="tx1">
                        <a:lumMod val="75000"/>
                        <a:lumOff val="25000"/>
                      </a:schemeClr>
                    </a:solidFill>
                    <a:cs typeface="Arial" pitchFamily="34" charset="0"/>
                  </a:rPr>
                  <a:t>Successful candidates will be  invited to interview and will be required to complete a In-tray Exercise</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9" name="TextBox 78">
            <a:extLst>
              <a:ext uri="{FF2B5EF4-FFF2-40B4-BE49-F238E27FC236}">
                <a16:creationId xmlns:a16="http://schemas.microsoft.com/office/drawing/2014/main" id="{57D90A2C-0166-447C-B7D4-76D74D3EC94B}"/>
              </a:ext>
            </a:extLst>
          </p:cNvPr>
          <p:cNvSpPr txBox="1"/>
          <p:nvPr/>
        </p:nvSpPr>
        <p:spPr>
          <a:xfrm>
            <a:off x="49875" y="1179971"/>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04" name="Group 103">
            <a:extLst>
              <a:ext uri="{FF2B5EF4-FFF2-40B4-BE49-F238E27FC236}">
                <a16:creationId xmlns:a16="http://schemas.microsoft.com/office/drawing/2014/main" id="{F19C4C7D-6C27-441F-8684-A03AF2E33BBD}"/>
              </a:ext>
            </a:extLst>
          </p:cNvPr>
          <p:cNvGrpSpPr/>
          <p:nvPr/>
        </p:nvGrpSpPr>
        <p:grpSpPr>
          <a:xfrm>
            <a:off x="7561203" y="880740"/>
            <a:ext cx="1527988" cy="1821971"/>
            <a:chOff x="7548503" y="880740"/>
            <a:chExt cx="1527988" cy="1821971"/>
          </a:xfrm>
        </p:grpSpPr>
        <p:sp>
          <p:nvSpPr>
            <p:cNvPr id="105" name="Flowchart: Off-page Connector 104">
              <a:extLst>
                <a:ext uri="{FF2B5EF4-FFF2-40B4-BE49-F238E27FC236}">
                  <a16:creationId xmlns:a16="http://schemas.microsoft.com/office/drawing/2014/main" id="{2819C6FD-1A09-4D68-A5D0-E251C8CDBB56}"/>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4 week induction process via MS Teams or at our Leeds hub.</a:t>
              </a:r>
              <a:endParaRPr lang="en-GB" sz="1100" dirty="0"/>
            </a:p>
          </p:txBody>
        </p:sp>
        <p:sp>
          <p:nvSpPr>
            <p:cNvPr id="106" name="TextBox 105">
              <a:extLst>
                <a:ext uri="{FF2B5EF4-FFF2-40B4-BE49-F238E27FC236}">
                  <a16:creationId xmlns:a16="http://schemas.microsoft.com/office/drawing/2014/main" id="{85204BDA-35D9-4D32-8D11-55FB63F85712}"/>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spTree>
    <p:extLst>
      <p:ext uri="{BB962C8B-B14F-4D97-AF65-F5344CB8AC3E}">
        <p14:creationId xmlns:p14="http://schemas.microsoft.com/office/powerpoint/2010/main" val="378787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9"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0"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1"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2"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3"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4"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5"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6"/>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6"/>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6"/>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308872"/>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Function and will be assigned to a project in one of our major change programmes. Assignments vary in length and at the end of your initial assignment you will be reassigned within the Function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43" name="Picture 42">
            <a:extLst>
              <a:ext uri="{FF2B5EF4-FFF2-40B4-BE49-F238E27FC236}">
                <a16:creationId xmlns:a16="http://schemas.microsoft.com/office/drawing/2014/main" id="{19FB0B31-BBE6-479E-827D-57A6A67010CF}"/>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531F7F8-B8D8-41FA-9A76-5D0427B02D8D}" type="slidenum">
              <a:rPr kumimoji="0" lang="en-GB"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130711"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PMO/Project Support Officer </a:t>
            </a:r>
            <a:b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Candidate Information Pack</a:t>
            </a:r>
          </a:p>
        </p:txBody>
      </p:sp>
      <p:pic>
        <p:nvPicPr>
          <p:cNvPr id="22" name="Graphic 21" descr="Home">
            <a:hlinkClick r:id="" action="ppaction://noaction"/>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hlinkClick r:id="" action="ppaction://noaction"/>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Welcome</a:t>
            </a:r>
          </a:p>
        </p:txBody>
      </p:sp>
      <p:sp>
        <p:nvSpPr>
          <p:cNvPr id="24" name="Rectangle 23">
            <a:hlinkClick r:id="" action="ppaction://noaction"/>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About Us</a:t>
            </a:r>
          </a:p>
        </p:txBody>
      </p:sp>
      <p:sp>
        <p:nvSpPr>
          <p:cNvPr id="25" name="Rectangle 24">
            <a:hlinkClick r:id="" action="ppaction://noaction"/>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Vacancy</a:t>
            </a:r>
          </a:p>
        </p:txBody>
      </p:sp>
      <p:sp>
        <p:nvSpPr>
          <p:cNvPr id="27" name="Rectangle 26">
            <a:hlinkClick r:id="" action="ppaction://noaction"/>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Process</a:t>
            </a:r>
          </a:p>
        </p:txBody>
      </p:sp>
      <p:sp>
        <p:nvSpPr>
          <p:cNvPr id="28" name="Rectangle 27">
            <a:hlinkClick r:id="" action="ppaction://noaction"/>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Timeline</a:t>
            </a:r>
          </a:p>
        </p:txBody>
      </p:sp>
      <p:sp>
        <p:nvSpPr>
          <p:cNvPr id="29" name="Rectangle 28">
            <a:hlinkClick r:id="" action="ppaction://noaction"/>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1D619D"/>
                </a:solidFill>
                <a:effectLst/>
                <a:uLnTx/>
                <a:uFillTx/>
                <a:latin typeface="Arial" panose="020B0604020202020204" pitchFamily="34" charset="0"/>
                <a:ea typeface="+mj-ea"/>
                <a:cs typeface="Arial" panose="020B0604020202020204" pitchFamily="34" charset="0"/>
              </a:rPr>
              <a:t>Project Delivery in the Ministry of Justice</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GB" sz="14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t>Government Project Delivery  </a:t>
            </a:r>
          </a:p>
        </p:txBody>
      </p:sp>
      <p:pic>
        <p:nvPicPr>
          <p:cNvPr id="20" name="Online Media 4" title="128587_GPDP_Animation_01102020">
            <a:hlinkClick r:id="" action="ppaction://media"/>
            <a:extLst>
              <a:ext uri="{FF2B5EF4-FFF2-40B4-BE49-F238E27FC236}">
                <a16:creationId xmlns:a16="http://schemas.microsoft.com/office/drawing/2014/main" id="{F2ADF7D2-D559-45BF-879E-131277832BEA}"/>
              </a:ext>
            </a:extLst>
          </p:cNvPr>
          <p:cNvPicPr>
            <a:picLocks noRot="1" noChangeAspect="1"/>
          </p:cNvPicPr>
          <p:nvPr>
            <a:videoFile r:link="rId1"/>
          </p:nvPr>
        </p:nvPicPr>
        <p:blipFill>
          <a:blip r:embed="rId5"/>
          <a:stretch>
            <a:fillRect/>
          </a:stretch>
        </p:blipFill>
        <p:spPr>
          <a:xfrm>
            <a:off x="2543175" y="2286000"/>
            <a:ext cx="4057650" cy="2286000"/>
          </a:xfrm>
          <a:prstGeom prst="rect">
            <a:avLst/>
          </a:prstGeom>
        </p:spPr>
      </p:pic>
    </p:spTree>
    <p:extLst>
      <p:ext uri="{BB962C8B-B14F-4D97-AF65-F5344CB8AC3E}">
        <p14:creationId xmlns:p14="http://schemas.microsoft.com/office/powerpoint/2010/main" val="25130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 action="ppaction://noaction"/>
            <a:extLst>
              <a:ext uri="{FF2B5EF4-FFF2-40B4-BE49-F238E27FC236}">
                <a16:creationId xmlns:a16="http://schemas.microsoft.com/office/drawing/2014/main" id="{E9D86FB8-7D1E-4822-9AFF-3926CE56DCFC}"/>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 action="ppaction://noaction"/>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 action="ppaction://noaction"/>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 action="ppaction://noaction"/>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 action="ppaction://noaction"/>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 action="ppaction://noaction"/>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 action="ppaction://noaction"/>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75651" y="745894"/>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2" name="Rectangle 31">
            <a:extLst>
              <a:ext uri="{FF2B5EF4-FFF2-40B4-BE49-F238E27FC236}">
                <a16:creationId xmlns:a16="http://schemas.microsoft.com/office/drawing/2014/main" id="{AA615CE2-1A2B-4641-A69B-3B9AEF23B006}"/>
              </a:ext>
            </a:extLst>
          </p:cNvPr>
          <p:cNvSpPr/>
          <p:nvPr/>
        </p:nvSpPr>
        <p:spPr>
          <a:xfrm>
            <a:off x="481667" y="1518606"/>
            <a:ext cx="4162643" cy="4662815"/>
          </a:xfrm>
          <a:prstGeom prst="rect">
            <a:avLst/>
          </a:prstGeom>
        </p:spPr>
        <p:txBody>
          <a:bodyPr wrap="square">
            <a:spAutoFit/>
          </a:bodyPr>
          <a:lstStyle/>
          <a:p>
            <a:r>
              <a:rPr lang="en-GB" sz="1100" dirty="0"/>
              <a:t>In my current assignment, I am working as a Project Support Officer on the Common Platform programme. My main responsibilities comprise of governance, planning, reporting, management of risks, changes, stakeholders and benefits.</a:t>
            </a:r>
          </a:p>
          <a:p>
            <a:endParaRPr lang="en-GB" sz="1100" dirty="0"/>
          </a:p>
          <a:p>
            <a:r>
              <a:rPr lang="en-GB" sz="1100" dirty="0"/>
              <a:t>The Common Platform is a new digital case management system which will be used in the Magistrate’s and Crown Court and will modernise and transform the experience all users. It will also improve the process, reduce costs, give better access to case information and introduce a simplified way of working – advancing in efficiency, reduction in delays. The features and functionality available for the first set of Early Adopter Courts is the first iteration of the technology being developed with the view to continue with development and modifications as the roll out progresses to further courts.</a:t>
            </a:r>
          </a:p>
          <a:p>
            <a:endParaRPr lang="en-GB" sz="1100" dirty="0"/>
          </a:p>
          <a:p>
            <a:r>
              <a:rPr lang="en-GB" sz="1100" dirty="0"/>
              <a:t>On this assignment, key skills are: being flexible, being able to adapt to change, communicating effectively and being organised. There are numerous stakeholders to engage with, several discussions where actions require to be identified, recorded and progressed, an evolving sum of risks and issues that need to be mitigated as well as heavy planning on future development work. </a:t>
            </a:r>
          </a:p>
          <a:p>
            <a:endParaRPr lang="en-GB" sz="1100" dirty="0"/>
          </a:p>
          <a:p>
            <a:r>
              <a:rPr lang="en-GB" sz="1100" dirty="0"/>
              <a:t>There is also a Project Board that takes place monthly with key stakeholders in attendance and is a forum to assess and monitor project performance, progress and timescales. This requires the ability to plan successfully, to be thorough and to have well-rounded knowledge of the project.</a:t>
            </a:r>
          </a:p>
        </p:txBody>
      </p:sp>
      <p:sp>
        <p:nvSpPr>
          <p:cNvPr id="2" name="Rectangle 1">
            <a:extLst>
              <a:ext uri="{FF2B5EF4-FFF2-40B4-BE49-F238E27FC236}">
                <a16:creationId xmlns:a16="http://schemas.microsoft.com/office/drawing/2014/main" id="{0479891B-A31F-43FE-B6AE-850474F6C3F2}"/>
              </a:ext>
            </a:extLst>
          </p:cNvPr>
          <p:cNvSpPr/>
          <p:nvPr/>
        </p:nvSpPr>
        <p:spPr>
          <a:xfrm>
            <a:off x="461721" y="1133898"/>
            <a:ext cx="8224887" cy="307777"/>
          </a:xfrm>
          <a:prstGeom prst="rect">
            <a:avLst/>
          </a:prstGeom>
        </p:spPr>
        <p:txBody>
          <a:bodyPr wrap="square">
            <a:spAutoFit/>
          </a:bodyPr>
          <a:lstStyle/>
          <a:p>
            <a:pPr lvl="0">
              <a:spcAft>
                <a:spcPts val="1200"/>
              </a:spcAft>
              <a:defRPr/>
            </a:pPr>
            <a:r>
              <a:rPr lang="en-GB" sz="1400" dirty="0">
                <a:solidFill>
                  <a:srgbClr val="1D619D"/>
                </a:solidFill>
                <a:latin typeface="Arial" panose="020B0604020202020204" pitchFamily="34" charset="0"/>
                <a:cs typeface="Arial" panose="020B0604020202020204" pitchFamily="34" charset="0"/>
              </a:rPr>
              <a:t>Case Study – Sonia Yadev-Bouri, Legal Aid Agency (The Common Platform) </a:t>
            </a:r>
            <a:endParaRPr lang="en-GB" sz="1400" i="1" dirty="0">
              <a:solidFill>
                <a:srgbClr val="1D619D"/>
              </a:solidFill>
              <a:highlight>
                <a:srgbClr val="FFFF00"/>
              </a:highligh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B4BD7C3-2DC8-4D2C-9BF4-9EEB91D3CE1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541559" y="3774520"/>
            <a:ext cx="2043663" cy="2291433"/>
          </a:xfrm>
          <a:prstGeom prst="rect">
            <a:avLst/>
          </a:prstGeom>
        </p:spPr>
      </p:pic>
      <p:sp>
        <p:nvSpPr>
          <p:cNvPr id="31" name="Rectangle 30">
            <a:extLst>
              <a:ext uri="{FF2B5EF4-FFF2-40B4-BE49-F238E27FC236}">
                <a16:creationId xmlns:a16="http://schemas.microsoft.com/office/drawing/2014/main" id="{FB6F91CD-A140-4A8B-A47B-26CDEDDAE1CD}"/>
              </a:ext>
            </a:extLst>
          </p:cNvPr>
          <p:cNvSpPr/>
          <p:nvPr/>
        </p:nvSpPr>
        <p:spPr>
          <a:xfrm>
            <a:off x="4591586" y="1509494"/>
            <a:ext cx="4064000" cy="2123658"/>
          </a:xfrm>
          <a:prstGeom prst="rect">
            <a:avLst/>
          </a:prstGeom>
        </p:spPr>
        <p:txBody>
          <a:bodyPr wrap="square">
            <a:spAutoFit/>
          </a:bodyPr>
          <a:lstStyle/>
          <a:p>
            <a:r>
              <a:rPr lang="en-GB" sz="1100" dirty="0"/>
              <a:t>I am really enjoying my role as it is so diverse and for me, no two days are the same. It gives me a good sense of achievement and allows me to grow in my role; whilst being part of a proactive team that works extremely diligently on a project that is indispensable in keeping the Criminal Justice System moving. </a:t>
            </a:r>
          </a:p>
          <a:p>
            <a:endParaRPr lang="en-GB" sz="1100" dirty="0"/>
          </a:p>
          <a:p>
            <a:r>
              <a:rPr lang="en-GB" sz="1100" dirty="0"/>
              <a:t>Outside of my assignment, I am part of a Transformation Team and often get involved in other areas of work as well as offering support to another large project called ‘Apply’. I also take advantage of the learning opportunities through the Project Delivery Function to assist in my own development. I am also part of the Mental Health Allies network within the MoJ.</a:t>
            </a:r>
          </a:p>
        </p:txBody>
      </p:sp>
    </p:spTree>
    <p:extLst>
      <p:ext uri="{BB962C8B-B14F-4D97-AF65-F5344CB8AC3E}">
        <p14:creationId xmlns:p14="http://schemas.microsoft.com/office/powerpoint/2010/main" val="138916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MoJ HQ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109873"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1"/>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3"/>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5"/>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6"/>
              <a:extLst>
                <a:ext uri="{FF2B5EF4-FFF2-40B4-BE49-F238E27FC236}">
                  <a16:creationId xmlns:a16="http://schemas.microsoft.com/office/drawing/2014/main" id="{30E4D34A-9D9E-401E-8647-18EA374536B0}"/>
                </a:ext>
              </a:extLst>
            </p:cNvPr>
            <p:cNvSpPr/>
            <p:nvPr/>
          </p:nvSpPr>
          <p:spPr>
            <a:xfrm>
              <a:off x="6950276" y="4787435"/>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7" cstate="screen">
              <a:extLst>
                <a:ext uri="{28A0092B-C50C-407E-A947-70E740481C1C}">
                  <a14:useLocalDpi xmlns:a14="http://schemas.microsoft.com/office/drawing/2010/main" val="0"/>
                </a:ext>
              </a:extLst>
            </a:blip>
            <a:srcRect/>
            <a:stretch/>
          </p:blipFill>
          <p:spPr>
            <a:xfrm>
              <a:off x="4824410" y="3707882"/>
              <a:ext cx="1045032" cy="1584255"/>
            </a:xfrm>
            <a:prstGeom prst="snip2DiagRect">
              <a:avLst/>
            </a:prstGeom>
            <a:ln/>
          </p:spPr>
        </p:pic>
      </p:grpSp>
      <p:sp>
        <p:nvSpPr>
          <p:cNvPr id="12" name="TextBox 11">
            <a:extLst>
              <a:ext uri="{FF2B5EF4-FFF2-40B4-BE49-F238E27FC236}">
                <a16:creationId xmlns:a16="http://schemas.microsoft.com/office/drawing/2014/main" id="{517020D9-A5B5-4C66-911A-3F485CDFBFAF}"/>
              </a:ext>
            </a:extLst>
          </p:cNvPr>
          <p:cNvSpPr txBox="1"/>
          <p:nvPr/>
        </p:nvSpPr>
        <p:spPr>
          <a:xfrm>
            <a:off x="440192" y="5553353"/>
            <a:ext cx="5724525" cy="553998"/>
          </a:xfrm>
          <a:prstGeom prst="rect">
            <a:avLst/>
          </a:prstGeom>
          <a:noFill/>
        </p:spPr>
        <p:txBody>
          <a:bodyPr wrap="square" rtlCol="0">
            <a:spAutoFit/>
          </a:bodyPr>
          <a:lstStyle/>
          <a:p>
            <a:r>
              <a:rPr lang="en-GB" sz="1200" i="1" dirty="0"/>
              <a:t>*Please note, your base office location at an MoJ HQ site, Justice Collaboration Centre or Justice Satellite Office will be discussed if successful</a:t>
            </a:r>
            <a:r>
              <a:rPr lang="en-GB" i="1" dirty="0"/>
              <a:t>.</a:t>
            </a:r>
            <a:endParaRPr lang="en-GB" dirty="0"/>
          </a:p>
        </p:txBody>
      </p:sp>
    </p:spTree>
    <p:extLst>
      <p:ext uri="{BB962C8B-B14F-4D97-AF65-F5344CB8AC3E}">
        <p14:creationId xmlns:p14="http://schemas.microsoft.com/office/powerpoint/2010/main" val="419080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223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PMO/Project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620240"/>
            <a:ext cx="8369601" cy="3470305"/>
            <a:chOff x="480721" y="1882377"/>
            <a:chExt cx="8369601" cy="3952165"/>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7"/>
              <a:ext cx="8369601" cy="3898789"/>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480722" y="1943858"/>
              <a:ext cx="8369600" cy="3890684"/>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PMO Support Officer</a:t>
              </a:r>
            </a:p>
            <a:p>
              <a:pPr>
                <a:spcAft>
                  <a:spcPts val="200"/>
                </a:spcAft>
                <a:defRPr/>
              </a:pPr>
              <a:r>
                <a:rPr lang="en-GB" sz="1200" b="1" dirty="0"/>
                <a:t>Grade</a:t>
              </a:r>
            </a:p>
            <a:p>
              <a:pPr>
                <a:spcAft>
                  <a:spcPts val="1200"/>
                </a:spcAft>
                <a:defRPr/>
              </a:pPr>
              <a:r>
                <a:rPr lang="en-GB" sz="1200" dirty="0"/>
                <a:t>Band C (HEO)</a:t>
              </a:r>
            </a:p>
            <a:p>
              <a:pPr>
                <a:spcAft>
                  <a:spcPts val="200"/>
                </a:spcAft>
                <a:defRPr/>
              </a:pPr>
              <a:r>
                <a:rPr lang="en-GB" sz="1200" b="1" dirty="0"/>
                <a:t>Salary</a:t>
              </a:r>
            </a:p>
            <a:p>
              <a:pPr>
                <a:lnSpc>
                  <a:spcPct val="100000"/>
                </a:lnSpc>
                <a:spcBef>
                  <a:spcPts val="0"/>
                </a:spcBef>
                <a:spcAft>
                  <a:spcPts val="600"/>
                </a:spcAft>
                <a:defRPr/>
              </a:pPr>
              <a:r>
                <a:rPr lang="en-GB" sz="1200" dirty="0"/>
                <a:t>The salary offered will be £31,265 (National), £35,405 (London).</a:t>
              </a:r>
            </a:p>
            <a:p>
              <a:pPr lvl="0">
                <a:spcBef>
                  <a:spcPts val="0"/>
                </a:spcBef>
                <a:spcAft>
                  <a:spcPts val="600"/>
                </a:spcAft>
                <a:defRPr/>
              </a:pPr>
              <a:r>
                <a:rPr lang="en-GB" sz="1200" dirty="0">
                  <a:solidFill>
                    <a:prstClr val="black"/>
                  </a:solidFill>
                </a:rPr>
                <a:t>Pay awards are made in line with current Civil Service pay arrangements.</a:t>
              </a:r>
            </a:p>
            <a:p>
              <a:pPr lvl="0">
                <a:spcBef>
                  <a:spcPts val="0"/>
                </a:spcBef>
                <a:spcAft>
                  <a:spcPts val="600"/>
                </a:spcAft>
                <a:defRPr/>
              </a:pPr>
              <a:r>
                <a:rPr lang="en-GB" sz="1200" dirty="0">
                  <a:solidFill>
                    <a:prstClr val="black"/>
                  </a:solidFill>
                </a:rPr>
                <a:t>New entrants to the Civil Service will be expected to join on the minimum of the pay range. </a:t>
              </a:r>
            </a:p>
            <a:p>
              <a:pPr lvl="0">
                <a:spcBef>
                  <a:spcPts val="0"/>
                </a:spcBef>
                <a:spcAft>
                  <a:spcPts val="600"/>
                </a:spcAft>
                <a:defRPr/>
              </a:pPr>
              <a:r>
                <a:rPr lang="en-GB" sz="1200" dirty="0">
                  <a:solidFill>
                    <a:prstClr val="black"/>
                  </a:solidFill>
                </a:rPr>
                <a:t>Existing Civil Servants applying on promotion will usually be appointed to the salary minimum or within 10% of existing salary.  Individuals appointed on level transfer will retain their existing salary. </a:t>
              </a:r>
            </a:p>
            <a:p>
              <a:pPr lvl="0">
                <a:spcBef>
                  <a:spcPts val="0"/>
                </a:spcBef>
                <a:spcAft>
                  <a:spcPts val="600"/>
                </a:spcAft>
                <a:defRPr/>
              </a:pPr>
              <a:endParaRPr lang="en-GB" sz="600" dirty="0">
                <a:solidFill>
                  <a:prstClr val="black"/>
                </a:solidFill>
              </a:endParaRPr>
            </a:p>
            <a:p>
              <a:pPr lvl="0">
                <a:spcBef>
                  <a:spcPts val="0"/>
                </a:spcBef>
                <a:spcAft>
                  <a:spcPts val="600"/>
                </a:spcAft>
                <a:defRPr/>
              </a:pPr>
              <a:r>
                <a:rPr lang="en-GB" sz="1200" dirty="0">
                  <a:solidFill>
                    <a:prstClr val="black"/>
                  </a:solidFill>
                </a:rPr>
                <a:t>Vacancies for this role are on a </a:t>
              </a:r>
              <a:r>
                <a:rPr lang="en-GB" sz="1200" b="1" dirty="0">
                  <a:solidFill>
                    <a:prstClr val="black"/>
                  </a:solidFill>
                </a:rPr>
                <a:t>Permanent basis</a:t>
              </a:r>
              <a:r>
                <a:rPr lang="en-GB" sz="1200" dirty="0">
                  <a:solidFill>
                    <a:prstClr val="black"/>
                  </a:solidFill>
                </a:rPr>
                <a:t>. Working pattern is 37 hours.</a:t>
              </a:r>
            </a:p>
            <a:p>
              <a:pPr lvl="0">
                <a:spcBef>
                  <a:spcPts val="0"/>
                </a:spcBef>
                <a:spcAft>
                  <a:spcPts val="600"/>
                </a:spcAft>
                <a:defRPr/>
              </a:pPr>
              <a:endParaRPr lang="en-GB" sz="600" dirty="0">
                <a:solidFill>
                  <a:prstClr val="black"/>
                </a:solidFill>
              </a:endParaRPr>
            </a:p>
            <a:p>
              <a:pPr lvl="0">
                <a:spcBef>
                  <a:spcPts val="0"/>
                </a:spcBef>
                <a:spcAft>
                  <a:spcPts val="600"/>
                </a:spcAft>
                <a:defRPr/>
              </a:pPr>
              <a:r>
                <a:rPr lang="en-GB" sz="1200" dirty="0">
                  <a:solidFill>
                    <a:prstClr val="black"/>
                  </a:solidFill>
                </a:rPr>
                <a:t>This post will require frequent weekly travel to other sites within the United Kingdom.</a:t>
              </a:r>
            </a:p>
          </p:txBody>
        </p:sp>
      </p:grpSp>
    </p:spTree>
    <p:extLst>
      <p:ext uri="{BB962C8B-B14F-4D97-AF65-F5344CB8AC3E}">
        <p14:creationId xmlns:p14="http://schemas.microsoft.com/office/powerpoint/2010/main" val="3104552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233B3500BED248884C91252644E9E0" ma:contentTypeVersion="8" ma:contentTypeDescription="Create a new document." ma:contentTypeScope="" ma:versionID="55c56919ffc393fe093ec9dcf9d14aed">
  <xsd:schema xmlns:xsd="http://www.w3.org/2001/XMLSchema" xmlns:xs="http://www.w3.org/2001/XMLSchema" xmlns:p="http://schemas.microsoft.com/office/2006/metadata/properties" xmlns:ns3="1baadbcb-73b6-4997-a7f2-8daccd099dcd" targetNamespace="http://schemas.microsoft.com/office/2006/metadata/properties" ma:root="true" ma:fieldsID="844cc248a6fe7b526210422b71469166" ns3:_="">
    <xsd:import namespace="1baadbcb-73b6-4997-a7f2-8daccd099d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adbcb-73b6-4997-a7f2-8daccd099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2.xml><?xml version="1.0" encoding="utf-8"?>
<ds:datastoreItem xmlns:ds="http://schemas.openxmlformats.org/officeDocument/2006/customXml" ds:itemID="{6AA16AAD-B8D1-4750-B971-29FCEEBDCBF7}">
  <ds:schemaRefs>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1baadbcb-73b6-4997-a7f2-8daccd099dcd"/>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4321FC7-FCF7-46FA-B89F-BAB311A1F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aadbcb-73b6-4997-a7f2-8daccd099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1389</TotalTime>
  <Words>5367</Words>
  <Application>Microsoft Office PowerPoint</Application>
  <PresentationFormat>On-screen Show (4:3)</PresentationFormat>
  <Paragraphs>611</Paragraphs>
  <Slides>32</Slides>
  <Notes>0</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Office Theme</vt:lpstr>
      <vt:lpstr>1_Office Theme</vt:lpstr>
      <vt:lpstr>MoJ Project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Andryszewska, Hope</cp:lastModifiedBy>
  <cp:revision>125</cp:revision>
  <dcterms:created xsi:type="dcterms:W3CDTF">2017-05-10T07:48:09Z</dcterms:created>
  <dcterms:modified xsi:type="dcterms:W3CDTF">2022-10-04T09:56:38Z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0x01010077233B3500BED248884C91252644E9E0</vt:lpwstr>
  </property>
</Properties>
</file>