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Old Standard TT" panose="020B0604020202020204" charset="0"/>
      <p:regular r:id="rId26"/>
      <p:bold r:id="rId27"/>
      <p:italic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44FBB1-19B9-41FC-AB45-987A2E2BD481}">
  <a:tblStyle styleId="{8744FBB1-19B9-41FC-AB45-987A2E2BD48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assets.publishing.service.gov.uk/government/uploads/system/uploads/attachment_data/file/717275/CS_Behaviours_2018.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gov.uk/government/publications/nationality-rul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4017/HMG_Personnel_Security_Controls_-_May_2018.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civilservicecommission.independent.gov.uk/recruitment/recruitment-principle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civilservicecommission.independent.gov.uk/recruitment/c" TargetMode="External"/><Relationship Id="rId5" Type="http://schemas.openxmlformats.org/officeDocument/2006/relationships/hyperlink" Target="mailto:Alison.Logan@nio.gov.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civilservicepensionscheme.org.u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gov.uk/guidance/security-vetting-and-clearanc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linkedin.com/company/northern-ireland-office/?viewAsMember=true" TargetMode="Externa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instagram.com/northernirelandoffice/" TargetMode="External"/><Relationship Id="rId5" Type="http://schemas.openxmlformats.org/officeDocument/2006/relationships/image" Target="../media/image8.png"/><Relationship Id="rId4" Type="http://schemas.openxmlformats.org/officeDocument/2006/relationships/hyperlink" Target="https://twitter.com/NIOgov"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1738200"/>
          </a:xfrm>
          <a:prstGeom prst="rect">
            <a:avLst/>
          </a:prstGeom>
          <a:solidFill>
            <a:schemeClr val="lt1"/>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55" name="Google Shape;55;p13"/>
          <p:cNvSpPr txBox="1">
            <a:spLocks noGrp="1"/>
          </p:cNvSpPr>
          <p:nvPr>
            <p:ph type="subTitle" idx="1"/>
          </p:nvPr>
        </p:nvSpPr>
        <p:spPr>
          <a:xfrm>
            <a:off x="0" y="1738075"/>
            <a:ext cx="9144000" cy="28353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smtClean="0">
                <a:solidFill>
                  <a:srgbClr val="FFFFFF"/>
                </a:solidFill>
                <a:latin typeface="Roboto"/>
                <a:ea typeface="Roboto"/>
                <a:cs typeface="Roboto"/>
                <a:sym typeface="Roboto"/>
              </a:rPr>
              <a:t>Head of Financial Management</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Grade 7</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Closing Date: </a:t>
            </a:r>
            <a:r>
              <a:rPr lang="en-GB" sz="2200" b="1" dirty="0" smtClean="0">
                <a:solidFill>
                  <a:srgbClr val="FFFFFF"/>
                </a:solidFill>
                <a:latin typeface="Roboto"/>
                <a:ea typeface="Roboto"/>
                <a:cs typeface="Roboto"/>
                <a:sym typeface="Roboto"/>
              </a:rPr>
              <a:t>9 June 2023</a:t>
            </a:r>
            <a:endParaRPr sz="2200" b="1" dirty="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a:stretch/>
        </p:blipFill>
        <p:spPr>
          <a:xfrm>
            <a:off x="7265378" y="236694"/>
            <a:ext cx="1731294" cy="742889"/>
          </a:xfrm>
          <a:prstGeom prst="rect">
            <a:avLst/>
          </a:prstGeom>
          <a:noFill/>
          <a:ln>
            <a:noFill/>
          </a:ln>
        </p:spPr>
      </p:pic>
      <p:pic>
        <p:nvPicPr>
          <p:cNvPr id="57" name="Google Shape;57;p13"/>
          <p:cNvPicPr preferRelativeResize="0"/>
          <p:nvPr/>
        </p:nvPicPr>
        <p:blipFill rotWithShape="1">
          <a:blip r:embed="rId4">
            <a:alphaModFix/>
          </a:blip>
          <a:srcRect/>
          <a:stretch/>
        </p:blipFill>
        <p:spPr>
          <a:xfrm>
            <a:off x="322225" y="326175"/>
            <a:ext cx="1181100" cy="1085850"/>
          </a:xfrm>
          <a:prstGeom prst="rect">
            <a:avLst/>
          </a:prstGeom>
          <a:noFill/>
          <a:ln>
            <a:noFill/>
          </a:ln>
        </p:spPr>
      </p:pic>
      <p:sp>
        <p:nvSpPr>
          <p:cNvPr id="58" name="Google Shape;58;p13"/>
          <p:cNvSpPr/>
          <p:nvPr/>
        </p:nvSpPr>
        <p:spPr>
          <a:xfrm>
            <a:off x="2111672" y="236694"/>
            <a:ext cx="5153706" cy="13157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9" name="Google Shape;59;p13"/>
          <p:cNvPicPr preferRelativeResize="0"/>
          <p:nvPr/>
        </p:nvPicPr>
        <p:blipFill rotWithShape="1">
          <a:blip r:embed="rId5">
            <a:alphaModFix/>
          </a:blip>
          <a:srcRect/>
          <a:stretch/>
        </p:blipFill>
        <p:spPr>
          <a:xfrm>
            <a:off x="2439400" y="1226425"/>
            <a:ext cx="6557276" cy="511775"/>
          </a:xfrm>
          <a:prstGeom prst="rect">
            <a:avLst/>
          </a:prstGeom>
          <a:noFill/>
          <a:ln>
            <a:noFill/>
          </a:ln>
        </p:spPr>
      </p:pic>
      <p:pic>
        <p:nvPicPr>
          <p:cNvPr id="60" name="Google Shape;60;p13"/>
          <p:cNvPicPr preferRelativeResize="0"/>
          <p:nvPr/>
        </p:nvPicPr>
        <p:blipFill rotWithShape="1">
          <a:blip r:embed="rId6">
            <a:alphaModFix/>
          </a:blip>
          <a:srcRect/>
          <a:stretch/>
        </p:blipFill>
        <p:spPr>
          <a:xfrm>
            <a:off x="2439400" y="81484"/>
            <a:ext cx="1393339" cy="1144941"/>
          </a:xfrm>
          <a:prstGeom prst="rect">
            <a:avLst/>
          </a:prstGeom>
          <a:noFill/>
          <a:ln>
            <a:noFill/>
          </a:ln>
        </p:spPr>
      </p:pic>
      <p:pic>
        <p:nvPicPr>
          <p:cNvPr id="61" name="Google Shape;61;p13"/>
          <p:cNvPicPr preferRelativeResize="0"/>
          <p:nvPr/>
        </p:nvPicPr>
        <p:blipFill rotWithShape="1">
          <a:blip r:embed="rId7">
            <a:alphaModFix/>
          </a:blip>
          <a:srcRect/>
          <a:stretch/>
        </p:blipFill>
        <p:spPr>
          <a:xfrm>
            <a:off x="5888950" y="58975"/>
            <a:ext cx="1336624" cy="1098327"/>
          </a:xfrm>
          <a:prstGeom prst="rect">
            <a:avLst/>
          </a:prstGeom>
          <a:noFill/>
          <a:ln>
            <a:noFill/>
          </a:ln>
        </p:spPr>
      </p:pic>
      <p:pic>
        <p:nvPicPr>
          <p:cNvPr id="62" name="Google Shape;62;p13"/>
          <p:cNvPicPr preferRelativeResize="0"/>
          <p:nvPr/>
        </p:nvPicPr>
        <p:blipFill rotWithShape="1">
          <a:blip r:embed="rId8">
            <a:alphaModFix/>
          </a:blip>
          <a:srcRect/>
          <a:stretch/>
        </p:blipFill>
        <p:spPr>
          <a:xfrm>
            <a:off x="3923468" y="150603"/>
            <a:ext cx="1781422" cy="1006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45"/>
        <p:cNvGrpSpPr/>
        <p:nvPr/>
      </p:nvGrpSpPr>
      <p:grpSpPr>
        <a:xfrm>
          <a:off x="0" y="0"/>
          <a:ext cx="0" cy="0"/>
          <a:chOff x="0" y="0"/>
          <a:chExt cx="0" cy="0"/>
        </a:xfrm>
      </p:grpSpPr>
      <p:sp>
        <p:nvSpPr>
          <p:cNvPr id="146" name="Google Shape;146;p22"/>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47" name="Google Shape;147;p22"/>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48" name="Google Shape;148;p22"/>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49" name="Google Shape;149;p22"/>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I</a:t>
            </a:r>
            <a:endParaRPr sz="1400" b="0" i="0" u="none" strike="noStrike" cap="none">
              <a:solidFill>
                <a:srgbClr val="000000"/>
              </a:solidFill>
              <a:latin typeface="Old Standard TT"/>
              <a:ea typeface="Old Standard TT"/>
              <a:cs typeface="Old Standard TT"/>
              <a:sym typeface="Old Standard TT"/>
            </a:endParaRPr>
          </a:p>
        </p:txBody>
      </p:sp>
      <p:pic>
        <p:nvPicPr>
          <p:cNvPr id="150" name="Google Shape;150;p22"/>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51" name="Google Shape;151;p22"/>
          <p:cNvSpPr txBox="1"/>
          <p:nvPr/>
        </p:nvSpPr>
        <p:spPr>
          <a:xfrm>
            <a:off x="400550" y="1420675"/>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i="0" u="none" strike="noStrike" cap="none" dirty="0">
                <a:solidFill>
                  <a:srgbClr val="674EA7"/>
                </a:solidFill>
                <a:latin typeface="Roboto"/>
                <a:ea typeface="Roboto"/>
                <a:cs typeface="Roboto"/>
                <a:sym typeface="Roboto"/>
              </a:rPr>
              <a:t>Application process</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dirty="0">
                <a:solidFill>
                  <a:srgbClr val="000000"/>
                </a:solidFill>
                <a:latin typeface="Roboto"/>
                <a:ea typeface="Roboto"/>
                <a:cs typeface="Roboto"/>
                <a:sym typeface="Roboto"/>
              </a:rPr>
              <a:t>To apply for this post, you will need to submit your application form via the recruitment portal. This should be submitted </a:t>
            </a:r>
            <a:r>
              <a:rPr lang="en-GB" sz="1100" b="0" i="0" u="none" strike="noStrike" cap="none" dirty="0">
                <a:solidFill>
                  <a:schemeClr val="tx1"/>
                </a:solidFill>
                <a:latin typeface="Roboto"/>
                <a:ea typeface="Roboto"/>
                <a:cs typeface="Roboto"/>
                <a:sym typeface="Roboto"/>
              </a:rPr>
              <a:t>via Civil Service Jobs and be completed no later than midnight on </a:t>
            </a:r>
            <a:r>
              <a:rPr lang="en-GB" sz="1100" dirty="0" smtClean="0">
                <a:solidFill>
                  <a:schemeClr val="tx1"/>
                </a:solidFill>
                <a:latin typeface="Roboto"/>
                <a:ea typeface="Roboto"/>
                <a:cs typeface="Roboto"/>
                <a:sym typeface="Roboto"/>
              </a:rPr>
              <a:t>9 June 2023</a:t>
            </a:r>
            <a:r>
              <a:rPr lang="en-GB" sz="1100" b="0" i="0" u="none" strike="noStrike" cap="none" dirty="0" smtClean="0">
                <a:solidFill>
                  <a:schemeClr val="tx1"/>
                </a:solidFill>
                <a:latin typeface="Roboto"/>
                <a:ea typeface="Roboto"/>
                <a:cs typeface="Roboto"/>
                <a:sym typeface="Roboto"/>
              </a:rPr>
              <a:t>.</a:t>
            </a:r>
            <a:endParaRPr sz="1100" b="0" i="0" u="none" strike="noStrike" cap="none" dirty="0">
              <a:solidFill>
                <a:schemeClr val="tx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You will need to provide a CV and </a:t>
            </a:r>
            <a:r>
              <a:rPr lang="en-GB" sz="1100" b="0" i="0" u="none" strike="noStrike" cap="none" dirty="0">
                <a:solidFill>
                  <a:schemeClr val="tx1"/>
                </a:solidFill>
                <a:latin typeface="Roboto"/>
                <a:ea typeface="Roboto"/>
                <a:cs typeface="Roboto"/>
                <a:sym typeface="Roboto"/>
              </a:rPr>
              <a:t>provide </a:t>
            </a:r>
            <a:r>
              <a:rPr lang="en-GB" sz="1100" dirty="0" smtClean="0">
                <a:solidFill>
                  <a:schemeClr val="tx1"/>
                </a:solidFill>
                <a:latin typeface="Roboto"/>
                <a:ea typeface="Roboto"/>
                <a:cs typeface="Roboto"/>
                <a:sym typeface="Roboto"/>
              </a:rPr>
              <a:t>1000</a:t>
            </a:r>
            <a:r>
              <a:rPr lang="en-GB" sz="1100" b="1" i="0" u="none" strike="noStrike" cap="none" dirty="0" smtClean="0">
                <a:solidFill>
                  <a:schemeClr val="tx1"/>
                </a:solidFill>
                <a:latin typeface="Roboto"/>
                <a:ea typeface="Roboto"/>
                <a:cs typeface="Roboto"/>
                <a:sym typeface="Roboto"/>
              </a:rPr>
              <a:t> </a:t>
            </a:r>
            <a:r>
              <a:rPr lang="en-GB" sz="1100" b="0" i="0" u="none" strike="noStrike" cap="none" dirty="0">
                <a:solidFill>
                  <a:schemeClr val="tx1"/>
                </a:solidFill>
                <a:latin typeface="Roboto"/>
                <a:ea typeface="Roboto"/>
                <a:cs typeface="Roboto"/>
                <a:sym typeface="Roboto"/>
              </a:rPr>
              <a:t>words </a:t>
            </a:r>
            <a:r>
              <a:rPr lang="en-GB" sz="1100" b="0" i="0" u="none" strike="noStrike" cap="none" dirty="0">
                <a:solidFill>
                  <a:srgbClr val="000000"/>
                </a:solidFill>
                <a:latin typeface="Roboto"/>
                <a:ea typeface="Roboto"/>
                <a:cs typeface="Roboto"/>
                <a:sym typeface="Roboto"/>
              </a:rPr>
              <a:t>in the Statement of Suitability section explaining how you meet the required personal attributes and skills</a:t>
            </a:r>
            <a:r>
              <a:rPr lang="en-GB" sz="1100" b="0" i="0" u="none" strike="noStrike" cap="none" dirty="0" smtClean="0">
                <a:solidFill>
                  <a:srgbClr val="000000"/>
                </a:solidFill>
                <a:latin typeface="Roboto"/>
                <a:ea typeface="Roboto"/>
                <a:cs typeface="Roboto"/>
                <a:sym typeface="Roboto"/>
              </a:rPr>
              <a:t>. </a:t>
            </a: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sz="11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p:txBody>
      </p:sp>
      <p:sp>
        <p:nvSpPr>
          <p:cNvPr id="152" name="Google Shape;152;p22"/>
          <p:cNvSpPr txBox="1"/>
          <p:nvPr/>
        </p:nvSpPr>
        <p:spPr>
          <a:xfrm>
            <a:off x="4711325" y="1666400"/>
            <a:ext cx="4017600" cy="3249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Should you encounter any issues with your online application please get in touch with: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moj-recruitment-vetting-enquiries@gov.sscl.com</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If you do not receive acknowledgement of your application within 48 hours, please contact the above email address.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58" name="Google Shape;158;p23"/>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59" name="Google Shape;159;p23"/>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60" name="Google Shape;160;p23"/>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61" name="Google Shape;161;p23"/>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62" name="Google Shape;162;p23"/>
          <p:cNvSpPr txBox="1"/>
          <p:nvPr/>
        </p:nvSpPr>
        <p:spPr>
          <a:xfrm>
            <a:off x="2142425" y="1467350"/>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rgbClr val="674EA7"/>
                </a:solidFill>
                <a:latin typeface="Roboto"/>
                <a:ea typeface="Roboto"/>
                <a:cs typeface="Roboto"/>
                <a:sym typeface="Roboto"/>
              </a:rPr>
              <a:t>Shortlist</a:t>
            </a:r>
            <a:endParaRPr sz="12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Roboto"/>
                <a:ea typeface="Roboto"/>
                <a:cs typeface="Roboto"/>
                <a:sym typeface="Roboto"/>
              </a:rPr>
              <a:t>At this stage, the panel, including the hiring manager, will assess your </a:t>
            </a:r>
            <a:r>
              <a:rPr lang="en-GB" sz="1200" b="1" i="0" u="none" strike="noStrike" cap="none" dirty="0" smtClean="0">
                <a:solidFill>
                  <a:srgbClr val="000000"/>
                </a:solidFill>
                <a:latin typeface="Roboto"/>
                <a:ea typeface="Roboto"/>
                <a:cs typeface="Roboto"/>
                <a:sym typeface="Roboto"/>
              </a:rPr>
              <a:t>experience</a:t>
            </a:r>
            <a:r>
              <a:rPr lang="en-GB" sz="1200" b="0" i="0" u="none" strike="noStrike" cap="none" dirty="0" smtClean="0">
                <a:solidFill>
                  <a:srgbClr val="000000"/>
                </a:solidFill>
                <a:latin typeface="Roboto"/>
                <a:ea typeface="Roboto"/>
                <a:cs typeface="Roboto"/>
                <a:sym typeface="Roboto"/>
              </a:rPr>
              <a:t> </a:t>
            </a:r>
            <a:r>
              <a:rPr lang="en-GB" sz="1200" b="0" i="0" u="none" strike="noStrike" cap="none" dirty="0">
                <a:solidFill>
                  <a:srgbClr val="000000"/>
                </a:solidFill>
                <a:latin typeface="Roboto"/>
                <a:ea typeface="Roboto"/>
                <a:cs typeface="Roboto"/>
                <a:sym typeface="Roboto"/>
              </a:rPr>
              <a:t>and select applicants demonstrating the best ﬁt with the role by considering the evidence you have provided against the criteria set out in the ‘Statement of Suitability’ section. </a:t>
            </a:r>
            <a:r>
              <a:rPr lang="en-GB" sz="1200" b="0" i="0" u="none" strike="noStrike" cap="none" dirty="0">
                <a:solidFill>
                  <a:srgbClr val="000000"/>
                </a:solidFill>
                <a:latin typeface="Arial"/>
                <a:ea typeface="Arial"/>
                <a:cs typeface="Arial"/>
                <a:sym typeface="Arial"/>
              </a:rPr>
              <a:t>It </a:t>
            </a:r>
            <a:r>
              <a:rPr lang="en-GB" sz="1200" b="0" i="0" u="none" strike="noStrike" cap="none" dirty="0" err="1">
                <a:solidFill>
                  <a:srgbClr val="000000"/>
                </a:solidFill>
                <a:latin typeface="Arial"/>
                <a:ea typeface="Arial"/>
                <a:cs typeface="Arial"/>
                <a:sym typeface="Arial"/>
              </a:rPr>
              <a:t>it</a:t>
            </a:r>
            <a:r>
              <a:rPr lang="en-GB" sz="1200" b="0" i="0" u="none" strike="noStrike" cap="none" dirty="0">
                <a:solidFill>
                  <a:srgbClr val="000000"/>
                </a:solidFill>
                <a:latin typeface="Arial"/>
                <a:ea typeface="Arial"/>
                <a:cs typeface="Arial"/>
                <a:sym typeface="Arial"/>
              </a:rPr>
              <a:t> therefore crucial you ensure all areas of the selection process are addressed as missing information may affect your application.</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1" i="0" u="none" strike="noStrike" cap="none" dirty="0">
                <a:solidFill>
                  <a:srgbClr val="674EA7"/>
                </a:solidFill>
                <a:latin typeface="Roboto"/>
                <a:ea typeface="Roboto"/>
                <a:cs typeface="Roboto"/>
                <a:sym typeface="Roboto"/>
              </a:rPr>
              <a:t>The Interview</a:t>
            </a:r>
            <a:endParaRPr sz="12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dirty="0">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dirty="0">
              <a:solidFill>
                <a:srgbClr val="674EA7"/>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66"/>
        <p:cNvGrpSpPr/>
        <p:nvPr/>
      </p:nvGrpSpPr>
      <p:grpSpPr>
        <a:xfrm>
          <a:off x="0" y="0"/>
          <a:ext cx="0" cy="0"/>
          <a:chOff x="0" y="0"/>
          <a:chExt cx="0" cy="0"/>
        </a:xfrm>
      </p:grpSpPr>
      <p:sp>
        <p:nvSpPr>
          <p:cNvPr id="167" name="Google Shape;167;p2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68" name="Google Shape;168;p24"/>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69" name="Google Shape;169;p24"/>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Interview structure and how to prepare</a:t>
            </a:r>
            <a:endParaRPr sz="3100" b="0" i="0" u="none" strike="noStrike" cap="none">
              <a:solidFill>
                <a:srgbClr val="FFFFFF"/>
              </a:solidFill>
              <a:latin typeface="Arial"/>
              <a:ea typeface="Arial"/>
              <a:cs typeface="Arial"/>
              <a:sym typeface="Arial"/>
            </a:endParaRPr>
          </a:p>
        </p:txBody>
      </p:sp>
      <p:sp>
        <p:nvSpPr>
          <p:cNvPr id="170" name="Google Shape;170;p24"/>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71" name="Google Shape;171;p24"/>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72" name="Google Shape;172;p24"/>
          <p:cNvSpPr txBox="1"/>
          <p:nvPr/>
        </p:nvSpPr>
        <p:spPr>
          <a:xfrm>
            <a:off x="297450" y="1602200"/>
            <a:ext cx="4274700" cy="32385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An example of a behaviour question would be:</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1" u="none" strike="noStrike" cap="none">
                <a:solidFill>
                  <a:srgbClr val="000000"/>
                </a:solidFill>
                <a:latin typeface="Roboto"/>
                <a:ea typeface="Roboto"/>
                <a:cs typeface="Roboto"/>
                <a:sym typeface="Roboto"/>
              </a:rPr>
              <a:t>‘Tell me about a time when you’ve had to deal with a diﬃcult customer requirement.’ </a:t>
            </a:r>
            <a:endParaRPr sz="110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p:txBody>
      </p:sp>
      <p:sp>
        <p:nvSpPr>
          <p:cNvPr id="173" name="Google Shape;173;p24"/>
          <p:cNvSpPr txBox="1"/>
          <p:nvPr/>
        </p:nvSpPr>
        <p:spPr>
          <a:xfrm>
            <a:off x="4660050" y="1577725"/>
            <a:ext cx="39750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100" b="0" i="0" u="none" strike="noStrike" cap="none">
                <a:solidFill>
                  <a:srgbClr val="000000"/>
                </a:solidFill>
                <a:latin typeface="Roboto"/>
                <a:ea typeface="Roboto"/>
                <a:cs typeface="Roboto"/>
                <a:sym typeface="Roboto"/>
              </a:rPr>
              <a:t>In your preparation for interview, please ensure  you refer to the </a:t>
            </a:r>
            <a:r>
              <a:rPr lang="en-GB" sz="1100" b="0" i="0" u="sng" strike="noStrike" cap="none">
                <a:solidFill>
                  <a:schemeClr val="hlink"/>
                </a:solidFill>
                <a:latin typeface="Roboto"/>
                <a:ea typeface="Roboto"/>
                <a:cs typeface="Roboto"/>
                <a:sym typeface="Roboto"/>
                <a:hlinkClick r:id="rId4"/>
              </a:rPr>
              <a:t>Civil Service Success Proﬁles Behaviours framework.</a:t>
            </a:r>
            <a:r>
              <a:rPr lang="en-GB" sz="1100" b="0" i="0" u="none" strike="noStrike" cap="non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 The ‘STAR’ model, (situation, task, action and result)</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77"/>
        <p:cNvGrpSpPr/>
        <p:nvPr/>
      </p:nvGrpSpPr>
      <p:grpSpPr>
        <a:xfrm>
          <a:off x="0" y="0"/>
          <a:ext cx="0" cy="0"/>
          <a:chOff x="0" y="0"/>
          <a:chExt cx="0" cy="0"/>
        </a:xfrm>
      </p:grpSpPr>
      <p:sp>
        <p:nvSpPr>
          <p:cNvPr id="178" name="Google Shape;178;p2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79" name="Google Shape;179;p2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80" name="Google Shape;180;p25"/>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a:t>
            </a:r>
            <a:endParaRPr sz="3100" b="0" i="0" u="none" strike="noStrike" cap="none">
              <a:solidFill>
                <a:srgbClr val="FFFFFF"/>
              </a:solidFill>
              <a:latin typeface="Arial"/>
              <a:ea typeface="Arial"/>
              <a:cs typeface="Arial"/>
              <a:sym typeface="Arial"/>
            </a:endParaRPr>
          </a:p>
        </p:txBody>
      </p:sp>
      <p:sp>
        <p:nvSpPr>
          <p:cNvPr id="181" name="Google Shape;181;p25"/>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82" name="Google Shape;182;p25"/>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83" name="Google Shape;183;p25"/>
          <p:cNvSpPr txBox="1"/>
          <p:nvPr/>
        </p:nvSpPr>
        <p:spPr>
          <a:xfrm>
            <a:off x="400550" y="1190288"/>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Salary</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rgbClr val="674EA7"/>
              </a:solidFill>
              <a:latin typeface="Roboto"/>
              <a:ea typeface="Roboto"/>
              <a:cs typeface="Roboto"/>
              <a:sym typeface="Roboto"/>
            </a:endParaRPr>
          </a:p>
          <a:p>
            <a:pPr lvl="0">
              <a:buSzPts val="1400"/>
            </a:pPr>
            <a:r>
              <a:rPr lang="en-GB" sz="1100" b="0" i="0" u="none" strike="noStrike" cap="none" dirty="0">
                <a:solidFill>
                  <a:srgbClr val="000000"/>
                </a:solidFill>
                <a:latin typeface="Roboto"/>
                <a:ea typeface="Roboto"/>
                <a:cs typeface="Roboto"/>
                <a:sym typeface="Roboto"/>
              </a:rPr>
              <a:t>The salary for this post is set </a:t>
            </a:r>
            <a:r>
              <a:rPr lang="en-GB" sz="1100" b="0" i="0" u="none" strike="noStrike" cap="none" dirty="0">
                <a:solidFill>
                  <a:schemeClr val="tx1"/>
                </a:solidFill>
                <a:latin typeface="Roboto"/>
                <a:ea typeface="Roboto"/>
                <a:cs typeface="Roboto"/>
                <a:sym typeface="Roboto"/>
              </a:rPr>
              <a:t>within the Band </a:t>
            </a:r>
            <a:r>
              <a:rPr lang="en-GB" sz="1100" b="0" i="0" u="none" strike="noStrike" cap="none" dirty="0" smtClean="0">
                <a:solidFill>
                  <a:schemeClr val="tx1"/>
                </a:solidFill>
                <a:latin typeface="Roboto"/>
                <a:ea typeface="Roboto"/>
                <a:cs typeface="Roboto"/>
                <a:sym typeface="Roboto"/>
              </a:rPr>
              <a:t>B </a:t>
            </a:r>
            <a:r>
              <a:rPr lang="en-GB" sz="1100" b="0" i="0" u="none" strike="noStrike" cap="none" dirty="0">
                <a:solidFill>
                  <a:schemeClr val="tx1"/>
                </a:solidFill>
                <a:latin typeface="Roboto"/>
                <a:ea typeface="Roboto"/>
                <a:cs typeface="Roboto"/>
                <a:sym typeface="Roboto"/>
              </a:rPr>
              <a:t>pay range</a:t>
            </a:r>
            <a:r>
              <a:rPr lang="en-GB" sz="1100" b="1" i="0" u="none" strike="noStrike" cap="none" dirty="0">
                <a:solidFill>
                  <a:schemeClr val="tx1"/>
                </a:solidFill>
                <a:latin typeface="Calibri"/>
                <a:ea typeface="Calibri"/>
                <a:cs typeface="Calibri"/>
                <a:sym typeface="Calibri"/>
              </a:rPr>
              <a:t>: </a:t>
            </a:r>
            <a:r>
              <a:rPr lang="en-US" sz="1100" dirty="0">
                <a:latin typeface="Roboto"/>
                <a:ea typeface="Roboto"/>
                <a:cs typeface="Roboto"/>
                <a:sym typeface="Roboto"/>
              </a:rPr>
              <a:t>Salary scale</a:t>
            </a:r>
            <a:r>
              <a:rPr lang="en-US" sz="1100" dirty="0">
                <a:solidFill>
                  <a:schemeClr val="tx1"/>
                </a:solidFill>
                <a:latin typeface="Roboto"/>
                <a:ea typeface="Roboto"/>
                <a:cs typeface="Roboto"/>
                <a:sym typeface="Roboto"/>
              </a:rPr>
              <a:t>: Inner London £55,720-£64,135</a:t>
            </a:r>
          </a:p>
          <a:p>
            <a:pPr lvl="0">
              <a:buSzPts val="1400"/>
            </a:pPr>
            <a:r>
              <a:rPr lang="en-US" sz="1100" dirty="0">
                <a:solidFill>
                  <a:schemeClr val="tx1"/>
                </a:solidFill>
                <a:latin typeface="Roboto"/>
                <a:ea typeface="Roboto"/>
                <a:cs typeface="Roboto"/>
                <a:sym typeface="Roboto"/>
              </a:rPr>
              <a:t>and National £51,767-£</a:t>
            </a:r>
            <a:r>
              <a:rPr lang="en-US" sz="1100" dirty="0" smtClean="0">
                <a:solidFill>
                  <a:schemeClr val="tx1"/>
                </a:solidFill>
                <a:latin typeface="Roboto"/>
                <a:ea typeface="Roboto"/>
                <a:cs typeface="Roboto"/>
                <a:sym typeface="Roboto"/>
              </a:rPr>
              <a:t>59,590</a:t>
            </a:r>
            <a:endParaRPr lang="en-US" sz="1100" dirty="0">
              <a:solidFill>
                <a:schemeClr val="tx1"/>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000"/>
              <a:buFont typeface="Arial"/>
              <a:buNone/>
            </a:pPr>
            <a:endParaRPr sz="11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Beneﬁts </a:t>
            </a: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sz="1100" b="0" i="0" u="none" strike="noStrike" cap="none" dirty="0">
              <a:solidFill>
                <a:srgbClr val="000000"/>
              </a:solidFill>
              <a:latin typeface="Roboto"/>
              <a:ea typeface="Roboto"/>
              <a:cs typeface="Roboto"/>
              <a:sym typeface="Roboto"/>
            </a:endParaRPr>
          </a:p>
        </p:txBody>
      </p:sp>
      <p:sp>
        <p:nvSpPr>
          <p:cNvPr id="184" name="Google Shape;184;p25"/>
          <p:cNvSpPr txBox="1"/>
          <p:nvPr/>
        </p:nvSpPr>
        <p:spPr>
          <a:xfrm>
            <a:off x="468020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This includes: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 </a:t>
            </a: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90" name="Google Shape;190;p26"/>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91" name="Google Shape;191;p26"/>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 </a:t>
            </a:r>
            <a:endParaRPr sz="3100" b="0" i="0" u="none" strike="noStrike" cap="none">
              <a:solidFill>
                <a:srgbClr val="FFFFFF"/>
              </a:solidFill>
              <a:latin typeface="Arial"/>
              <a:ea typeface="Arial"/>
              <a:cs typeface="Arial"/>
              <a:sym typeface="Arial"/>
            </a:endParaRPr>
          </a:p>
        </p:txBody>
      </p:sp>
      <p:sp>
        <p:nvSpPr>
          <p:cNvPr id="192" name="Google Shape;192;p26"/>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93" name="Google Shape;193;p26"/>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94" name="Google Shape;194;p26"/>
          <p:cNvSpPr txBox="1"/>
          <p:nvPr/>
        </p:nvSpPr>
        <p:spPr>
          <a:xfrm>
            <a:off x="297450" y="1396300"/>
            <a:ext cx="85491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a:solidFill>
                  <a:srgbClr val="674EA7"/>
                </a:solidFill>
                <a:latin typeface="Roboto"/>
                <a:ea typeface="Roboto"/>
                <a:cs typeface="Roboto"/>
                <a:sym typeface="Roboto"/>
              </a:rPr>
              <a:t>Continued:</a:t>
            </a:r>
            <a:endParaRPr sz="11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Interest-free loans allowing you to spread the cost of an annual travel season ticket or a new bicycle.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The opportunity to use onsite facilities including ﬁtness centres and staff canteens (where applicable).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Occupational sick pay.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98"/>
        <p:cNvGrpSpPr/>
        <p:nvPr/>
      </p:nvGrpSpPr>
      <p:grpSpPr>
        <a:xfrm>
          <a:off x="0" y="0"/>
          <a:ext cx="0" cy="0"/>
          <a:chOff x="0" y="0"/>
          <a:chExt cx="0" cy="0"/>
        </a:xfrm>
      </p:grpSpPr>
      <p:sp>
        <p:nvSpPr>
          <p:cNvPr id="199" name="Google Shape;199;p2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00" name="Google Shape;200;p27"/>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01" name="Google Shape;201;p27"/>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02" name="Google Shape;202;p27"/>
          <p:cNvSpPr txBox="1"/>
          <p:nvPr/>
        </p:nvSpPr>
        <p:spPr>
          <a:xfrm>
            <a:off x="297450" y="684000"/>
            <a:ext cx="43926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1. Can I apply if I am not currently a civil servant?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dirty="0" smtClean="0">
                <a:solidFill>
                  <a:srgbClr val="FF0000"/>
                </a:solidFill>
                <a:latin typeface="Roboto"/>
                <a:ea typeface="Roboto"/>
                <a:cs typeface="Roboto"/>
                <a:sym typeface="Roboto"/>
              </a:rPr>
              <a:t>Yes</a:t>
            </a:r>
            <a:endParaRPr sz="1100" b="0" i="0" u="none" strike="noStrike" cap="none" dirty="0">
              <a:solidFill>
                <a:srgbClr val="FF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2. Is this role permanent?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dirty="0" smtClean="0">
                <a:solidFill>
                  <a:srgbClr val="FF0000"/>
                </a:solidFill>
                <a:latin typeface="Roboto"/>
                <a:ea typeface="Roboto"/>
                <a:cs typeface="Roboto"/>
                <a:sym typeface="Roboto"/>
              </a:rPr>
              <a:t>No</a:t>
            </a:r>
            <a:endParaRPr sz="1100" b="0" i="0" u="none" strike="noStrike" cap="none" dirty="0">
              <a:solidFill>
                <a:srgbClr val="FF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3. Is this role suitable for part-time working?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4. Will the role involve travel?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Some occasional travel will be required for this role.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5. Where will the role be based?</a:t>
            </a:r>
            <a:r>
              <a:rPr lang="en-GB" sz="1100" b="0" i="0" u="none" strike="noStrike" cap="none" dirty="0">
                <a:solidFill>
                  <a:srgbClr val="000000"/>
                </a:solidFill>
                <a:latin typeface="Roboto"/>
                <a:ea typeface="Roboto"/>
                <a:cs typeface="Roboto"/>
                <a:sym typeface="Roboto"/>
              </a:rPr>
              <a:t>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If successful you will be based in either London or Belfast. Unfortunately relocation costs will not be reimbursed.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6. Can I claim back any expenses incurred during the recruitment process?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No. Unfortunately we will not be able to reimburse you, except in exceptional circumstances and only when agreed in advance.</a:t>
            </a:r>
            <a:endParaRPr sz="1100" b="0" i="0" u="none" strike="noStrike" cap="none" dirty="0">
              <a:solidFill>
                <a:srgbClr val="000000"/>
              </a:solidFill>
              <a:latin typeface="Roboto"/>
              <a:ea typeface="Roboto"/>
              <a:cs typeface="Roboto"/>
              <a:sym typeface="Roboto"/>
            </a:endParaRPr>
          </a:p>
        </p:txBody>
      </p:sp>
      <p:pic>
        <p:nvPicPr>
          <p:cNvPr id="203" name="Google Shape;203;p2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04" name="Google Shape;204;p27"/>
          <p:cNvSpPr txBox="1"/>
          <p:nvPr/>
        </p:nvSpPr>
        <p:spPr>
          <a:xfrm>
            <a:off x="4773525" y="684000"/>
            <a:ext cx="4171500" cy="39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7. What nationality do I need to hold in order to apply?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To be eligible for employment to this role you must be a national from the following countries: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United Kingdom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Republic of Ireland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Commonwealth*</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European Economic Area (EEA) Member State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Switzerland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lang="en-GB" sz="1100" b="0" i="0" u="sng" strike="noStrike" cap="none">
                <a:solidFill>
                  <a:schemeClr val="hlink"/>
                </a:solidFill>
                <a:latin typeface="Roboto"/>
                <a:ea typeface="Roboto"/>
                <a:cs typeface="Roboto"/>
                <a:sym typeface="Roboto"/>
                <a:hlinkClick r:id="rId4"/>
              </a:rPr>
              <a:t>Gov.UK.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08"/>
        <p:cNvGrpSpPr/>
        <p:nvPr/>
      </p:nvGrpSpPr>
      <p:grpSpPr>
        <a:xfrm>
          <a:off x="0" y="0"/>
          <a:ext cx="0" cy="0"/>
          <a:chOff x="0" y="0"/>
          <a:chExt cx="0" cy="0"/>
        </a:xfrm>
      </p:grpSpPr>
      <p:sp>
        <p:nvSpPr>
          <p:cNvPr id="209" name="Google Shape;209;p2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10" name="Google Shape;210;p28"/>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11" name="Google Shape;211;p28"/>
          <p:cNvSpPr/>
          <p:nvPr/>
        </p:nvSpPr>
        <p:spPr>
          <a:xfrm>
            <a:off x="260000" y="90875"/>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12" name="Google Shape;212;p28"/>
          <p:cNvSpPr txBox="1"/>
          <p:nvPr/>
        </p:nvSpPr>
        <p:spPr>
          <a:xfrm>
            <a:off x="297450" y="813330"/>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i="0" u="none" strike="noStrike" cap="none" dirty="0">
                <a:solidFill>
                  <a:srgbClr val="674EA7"/>
                </a:solidFill>
                <a:latin typeface="Roboto"/>
                <a:ea typeface="Roboto"/>
                <a:cs typeface="Roboto"/>
                <a:sym typeface="Roboto"/>
              </a:rPr>
              <a:t>8. Is security clearance required?</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dirty="0">
                <a:solidFill>
                  <a:srgbClr val="000000"/>
                </a:solidFill>
                <a:latin typeface="Roboto"/>
                <a:ea typeface="Roboto"/>
                <a:cs typeface="Roboto"/>
                <a:sym typeface="Roboto"/>
              </a:rPr>
              <a:t>Yes. If successful you must hold, or be willing to obtain, security clearance </a:t>
            </a:r>
            <a:r>
              <a:rPr lang="en-GB" sz="1100" b="0" i="0" u="none" strike="noStrike" cap="none" dirty="0">
                <a:solidFill>
                  <a:schemeClr val="tx1"/>
                </a:solidFill>
                <a:latin typeface="Roboto"/>
                <a:ea typeface="Roboto"/>
                <a:cs typeface="Roboto"/>
                <a:sym typeface="Roboto"/>
              </a:rPr>
              <a:t>to </a:t>
            </a:r>
            <a:r>
              <a:rPr lang="en-GB" sz="1100" dirty="0" smtClean="0">
                <a:solidFill>
                  <a:schemeClr val="tx1"/>
                </a:solidFill>
                <a:latin typeface="Roboto"/>
                <a:ea typeface="Roboto"/>
                <a:cs typeface="Roboto"/>
                <a:sym typeface="Roboto"/>
              </a:rPr>
              <a:t>SC</a:t>
            </a:r>
            <a:r>
              <a:rPr lang="en-GB" sz="1100" b="0" i="0" u="none" strike="noStrike" cap="none" dirty="0" smtClean="0">
                <a:solidFill>
                  <a:schemeClr val="tx1"/>
                </a:solidFill>
                <a:latin typeface="Roboto"/>
                <a:ea typeface="Roboto"/>
                <a:cs typeface="Roboto"/>
                <a:sym typeface="Roboto"/>
              </a:rPr>
              <a:t> </a:t>
            </a:r>
            <a:r>
              <a:rPr lang="en-GB" sz="1100" b="0" i="0" u="none" strike="noStrike" cap="none" dirty="0">
                <a:solidFill>
                  <a:schemeClr val="tx1"/>
                </a:solidFill>
                <a:latin typeface="Roboto"/>
                <a:ea typeface="Roboto"/>
                <a:cs typeface="Roboto"/>
                <a:sym typeface="Roboto"/>
              </a:rPr>
              <a:t>level. More </a:t>
            </a:r>
            <a:r>
              <a:rPr lang="en-GB" sz="1100" b="0" i="0" u="none" strike="noStrike" cap="none" dirty="0">
                <a:solidFill>
                  <a:srgbClr val="000000"/>
                </a:solidFill>
                <a:latin typeface="Roboto"/>
                <a:ea typeface="Roboto"/>
                <a:cs typeface="Roboto"/>
                <a:sym typeface="Roboto"/>
              </a:rPr>
              <a:t>information about the vetting process can be found </a:t>
            </a:r>
            <a:r>
              <a:rPr lang="en-GB" sz="1100" b="0" i="0" u="sng" strike="noStrike" cap="none" dirty="0">
                <a:solidFill>
                  <a:schemeClr val="hlink"/>
                </a:solidFill>
                <a:latin typeface="Roboto"/>
                <a:ea typeface="Roboto"/>
                <a:cs typeface="Roboto"/>
                <a:sym typeface="Roboto"/>
                <a:hlinkClick r:id="rId3"/>
              </a:rPr>
              <a:t>here.</a:t>
            </a:r>
            <a:r>
              <a:rPr lang="en-GB" sz="1100" b="0" i="0" u="none" strike="noStrike" cap="none" dirty="0">
                <a:solidFill>
                  <a:srgbClr val="000000"/>
                </a:solidFill>
                <a:latin typeface="Roboto"/>
                <a:ea typeface="Roboto"/>
                <a:cs typeface="Roboto"/>
                <a:sym typeface="Roboto"/>
              </a:rPr>
              <a:t> This is not a reserved post.</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100" b="1" i="0" u="none" strike="noStrike" cap="none" dirty="0">
                <a:solidFill>
                  <a:srgbClr val="674EA7"/>
                </a:solidFill>
                <a:latin typeface="Roboto"/>
                <a:ea typeface="Roboto"/>
                <a:cs typeface="Roboto"/>
                <a:sym typeface="Roboto"/>
              </a:rPr>
              <a:t>9. What reasonable adjustments can be made if I have a disability?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dirty="0">
                <a:solidFill>
                  <a:srgbClr val="000000"/>
                </a:solidFill>
                <a:latin typeface="Roboto"/>
                <a:ea typeface="Roboto"/>
                <a:cs typeface="Roboto"/>
                <a:sym typeface="Roboto"/>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If you feel that you may need a reasonable adjustment to be made, or you would like to discuss your requirements in more detail, please contact us in the ﬁrst instance.</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p:txBody>
      </p:sp>
      <p:pic>
        <p:nvPicPr>
          <p:cNvPr id="213" name="Google Shape;213;p28"/>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14" name="Google Shape;214;p28"/>
          <p:cNvSpPr txBox="1"/>
          <p:nvPr/>
        </p:nvSpPr>
        <p:spPr>
          <a:xfrm>
            <a:off x="4825946" y="813330"/>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If you wish to receive a hard copy of the information, or in an alternative format e.g. Audio, Braille or large font then please contact:  (</a:t>
            </a:r>
            <a:r>
              <a:rPr lang="en-GB" sz="1100" b="0" i="0" u="none" strike="noStrike" cap="none">
                <a:solidFill>
                  <a:schemeClr val="dk1"/>
                </a:solidFill>
                <a:latin typeface="Roboto"/>
                <a:ea typeface="Roboto"/>
                <a:cs typeface="Roboto"/>
                <a:sym typeface="Roboto"/>
              </a:rPr>
              <a:t>moj-recruitment-vetting-enquiries@gov.sscl.com</a:t>
            </a:r>
            <a:r>
              <a:rPr lang="en-GB" sz="1100" b="0" i="0" u="none" strike="noStrike" cap="none">
                <a:solidFill>
                  <a:srgbClr val="000000"/>
                </a:solidFill>
                <a:latin typeface="Roboto"/>
                <a:ea typeface="Roboto"/>
                <a:cs typeface="Roboto"/>
                <a:sym typeface="Roboto"/>
              </a:rPr>
              <a:t>)</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18"/>
        <p:cNvGrpSpPr/>
        <p:nvPr/>
      </p:nvGrpSpPr>
      <p:grpSpPr>
        <a:xfrm>
          <a:off x="0" y="0"/>
          <a:ext cx="0" cy="0"/>
          <a:chOff x="0" y="0"/>
          <a:chExt cx="0" cy="0"/>
        </a:xfrm>
      </p:grpSpPr>
      <p:sp>
        <p:nvSpPr>
          <p:cNvPr id="219" name="Google Shape;219;p29"/>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20" name="Google Shape;220;p29"/>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21" name="Google Shape;221;p29"/>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22" name="Google Shape;222;p29"/>
          <p:cNvSpPr txBox="1"/>
          <p:nvPr/>
        </p:nvSpPr>
        <p:spPr>
          <a:xfrm>
            <a:off x="297450" y="674259"/>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10. What is the role of the Civil Service Commission in relation to recruitment into the Civil Service? </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Roboto"/>
                <a:ea typeface="Roboto"/>
                <a:cs typeface="Roboto"/>
                <a:sym typeface="Roboto"/>
              </a:rPr>
              <a:t>The Civil Service Commission has two primary functions:</a:t>
            </a:r>
            <a:endParaRPr sz="11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lang="en-GB" sz="1100" b="0" i="0" u="sng" strike="noStrike" cap="none">
                <a:solidFill>
                  <a:schemeClr val="hlink"/>
                </a:solidFill>
                <a:latin typeface="Roboto"/>
                <a:ea typeface="Roboto"/>
                <a:cs typeface="Roboto"/>
                <a:sym typeface="Roboto"/>
                <a:hlinkClick r:id="rId3"/>
              </a:rPr>
              <a:t>Civil Service Commission’s Recruitment Principles.</a:t>
            </a:r>
            <a:r>
              <a:rPr lang="en-GB" sz="1100" b="0" i="0" u="none" strike="noStrike" cap="non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sz="11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100" b="0" i="0" u="none" strike="noStrike" cap="non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sz="11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3" name="Google Shape;223;p29"/>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24" name="Google Shape;224;p29"/>
          <p:cNvSpPr txBox="1"/>
          <p:nvPr/>
        </p:nvSpPr>
        <p:spPr>
          <a:xfrm>
            <a:off x="4773525" y="746625"/>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a:solidFill>
                  <a:srgbClr val="674EA7"/>
                </a:solidFill>
                <a:latin typeface="Roboto"/>
                <a:ea typeface="Roboto"/>
                <a:cs typeface="Roboto"/>
                <a:sym typeface="Roboto"/>
              </a:rPr>
              <a:t>11. What do I do if I want to make a complaint?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Roboto"/>
                <a:ea typeface="Roboto"/>
                <a:cs typeface="Roboto"/>
                <a:sym typeface="Roboto"/>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lang="en-GB" sz="1100" b="0" i="0" u="sng" strike="noStrike" cap="none">
                <a:solidFill>
                  <a:schemeClr val="hlink"/>
                </a:solidFill>
                <a:latin typeface="Roboto"/>
                <a:ea typeface="Roboto"/>
                <a:cs typeface="Roboto"/>
                <a:sym typeface="Roboto"/>
                <a:hlinkClick r:id="rId5"/>
              </a:rPr>
              <a:t>Alison.Logan@nio.gov.uk</a:t>
            </a:r>
            <a:r>
              <a:rPr lang="en-GB" sz="1100" b="0" i="0" u="none" strike="noStrike" cap="none">
                <a:solidFill>
                  <a:schemeClr val="dk1"/>
                </a:solidFill>
                <a:latin typeface="Roboto"/>
                <a:ea typeface="Roboto"/>
                <a:cs typeface="Roboto"/>
                <a:sym typeface="Roboto"/>
              </a:rPr>
              <a:t>)  in the ﬁrst instance. If you are not satisﬁed with the response you receive from the Department, you can contact the Civil Service Commission at: </a:t>
            </a:r>
            <a:r>
              <a:rPr lang="en-GB" sz="1100" b="0" i="0" u="sng" strike="noStrike" cap="none">
                <a:solidFill>
                  <a:schemeClr val="hlink"/>
                </a:solidFill>
                <a:latin typeface="Roboto"/>
                <a:ea typeface="Roboto"/>
                <a:cs typeface="Roboto"/>
                <a:sym typeface="Roboto"/>
                <a:hlinkClick r:id="rId6"/>
              </a:rPr>
              <a:t>https://civilservicecommission.independent.gov.uk/recruitment/c ivilservicerecruitmentcomplaints/</a:t>
            </a:r>
            <a:endParaRPr sz="11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8"/>
        <p:cNvGrpSpPr/>
        <p:nvPr/>
      </p:nvGrpSpPr>
      <p:grpSpPr>
        <a:xfrm>
          <a:off x="0" y="0"/>
          <a:ext cx="0" cy="0"/>
          <a:chOff x="0" y="0"/>
          <a:chExt cx="0" cy="0"/>
        </a:xfrm>
      </p:grpSpPr>
      <p:sp>
        <p:nvSpPr>
          <p:cNvPr id="229" name="Google Shape;229;p3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30" name="Google Shape;230;p3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31" name="Google Shape;231;p30"/>
          <p:cNvSpPr/>
          <p:nvPr/>
        </p:nvSpPr>
        <p:spPr>
          <a:xfrm>
            <a:off x="297450" y="206000"/>
            <a:ext cx="8549100" cy="509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32" name="Google Shape;232;p30"/>
          <p:cNvSpPr txBox="1"/>
          <p:nvPr/>
        </p:nvSpPr>
        <p:spPr>
          <a:xfrm>
            <a:off x="255950" y="715400"/>
            <a:ext cx="44625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Terms of Appointment</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Appointments through this campaign will be on the basis </a:t>
            </a:r>
            <a:r>
              <a:rPr lang="en-GB" sz="1100" dirty="0" smtClean="0">
                <a:latin typeface="Roboto"/>
                <a:ea typeface="Roboto"/>
                <a:cs typeface="Roboto"/>
                <a:sym typeface="Roboto"/>
              </a:rPr>
              <a:t>of merit</a:t>
            </a:r>
            <a:endParaRPr sz="1100" b="0" i="0" u="none" strike="noStrike" cap="none" dirty="0">
              <a:solidFill>
                <a:srgbClr val="FF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351C75"/>
                </a:solidFill>
                <a:latin typeface="Roboto"/>
                <a:ea typeface="Roboto"/>
                <a:cs typeface="Roboto"/>
                <a:sym typeface="Roboto"/>
              </a:rPr>
              <a:t>Feedback</a:t>
            </a:r>
            <a:endParaRPr sz="1100" b="1" i="0" u="none" strike="noStrike" cap="none" dirty="0">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Only candidates invited to interview or assessment will receive feedback on their application.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If we identify more appointable candidates than we have roles for at this time, we will operate a reserve list for 6 months.</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Old Standard TT"/>
              <a:ea typeface="Old Standard TT"/>
              <a:cs typeface="Old Standard TT"/>
              <a:sym typeface="Old Standard TT"/>
            </a:endParaRPr>
          </a:p>
        </p:txBody>
      </p:sp>
      <p:pic>
        <p:nvPicPr>
          <p:cNvPr id="233" name="Google Shape;233;p30"/>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34" name="Google Shape;234;p30"/>
          <p:cNvSpPr txBox="1"/>
          <p:nvPr/>
        </p:nvSpPr>
        <p:spPr>
          <a:xfrm>
            <a:off x="5008700" y="801050"/>
            <a:ext cx="37371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Equal Opportunities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Guaranteed Interview Scheme for Disabled Persons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38"/>
        <p:cNvGrpSpPr/>
        <p:nvPr/>
      </p:nvGrpSpPr>
      <p:grpSpPr>
        <a:xfrm>
          <a:off x="0" y="0"/>
          <a:ext cx="0" cy="0"/>
          <a:chOff x="0" y="0"/>
          <a:chExt cx="0" cy="0"/>
        </a:xfrm>
      </p:grpSpPr>
      <p:sp>
        <p:nvSpPr>
          <p:cNvPr id="239" name="Google Shape;239;p3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40" name="Google Shape;240;p3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41" name="Google Shape;241;p31"/>
          <p:cNvSpPr/>
          <p:nvPr/>
        </p:nvSpPr>
        <p:spPr>
          <a:xfrm>
            <a:off x="297450" y="206000"/>
            <a:ext cx="8549100" cy="506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42" name="Google Shape;242;p31"/>
          <p:cNvSpPr txBox="1"/>
          <p:nvPr/>
        </p:nvSpPr>
        <p:spPr>
          <a:xfrm>
            <a:off x="265313" y="871313"/>
            <a:ext cx="4462500" cy="3983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Pension Scheme</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For detailed information, please visit </a:t>
            </a:r>
            <a:r>
              <a:rPr lang="en-GB" sz="1100" b="0" i="0" u="sng" strike="noStrike" cap="none">
                <a:solidFill>
                  <a:schemeClr val="hlink"/>
                </a:solidFill>
                <a:latin typeface="Roboto"/>
                <a:ea typeface="Roboto"/>
                <a:cs typeface="Roboto"/>
                <a:sym typeface="Roboto"/>
                <a:hlinkClick r:id="rId3"/>
              </a:rPr>
              <a:t>http://www.civilservicepensionscheme.org.uk/.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Conﬂicts of Interest</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sz="1100" b="0" i="0" u="none" strike="noStrike" cap="none">
              <a:solidFill>
                <a:srgbClr val="000000"/>
              </a:solidFill>
              <a:latin typeface="Roboto"/>
              <a:ea typeface="Roboto"/>
              <a:cs typeface="Roboto"/>
              <a:sym typeface="Roboto"/>
            </a:endParaRPr>
          </a:p>
        </p:txBody>
      </p:sp>
      <p:pic>
        <p:nvPicPr>
          <p:cNvPr id="243" name="Google Shape;243;p31"/>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44" name="Google Shape;244;p31"/>
          <p:cNvSpPr txBox="1"/>
          <p:nvPr/>
        </p:nvSpPr>
        <p:spPr>
          <a:xfrm>
            <a:off x="4905000" y="718678"/>
            <a:ext cx="3941700" cy="72002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Security Clearance </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900" b="0" i="0" u="none" strike="noStrike" cap="none">
                <a:solidFill>
                  <a:srgbClr val="000000"/>
                </a:solidFill>
                <a:latin typeface="Roboto"/>
                <a:ea typeface="Roboto"/>
                <a:cs typeface="Roboto"/>
                <a:sym typeface="Roboto"/>
              </a:rPr>
              <a:t>Candidates should have, or expect to undergo SC level security clearance to take up this post. Further information about security vetting can be found </a:t>
            </a:r>
            <a:r>
              <a:rPr lang="en-GB" sz="900" b="0" i="0" u="sng" strike="noStrike" cap="none">
                <a:solidFill>
                  <a:schemeClr val="hlink"/>
                </a:solidFill>
                <a:latin typeface="Roboto"/>
                <a:ea typeface="Roboto"/>
                <a:cs typeface="Roboto"/>
                <a:sym typeface="Roboto"/>
                <a:hlinkClick r:id="rId5"/>
              </a:rPr>
              <a:t>here.</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Old Standard TT"/>
                <a:ea typeface="Old Standard TT"/>
                <a:cs typeface="Old Standard TT"/>
                <a:sym typeface="Old Standard TT"/>
              </a:rPr>
              <a:t> </a:t>
            </a:r>
            <a:endParaRPr sz="1100" b="0" i="0" u="none" strike="noStrike" cap="none">
              <a:solidFill>
                <a:srgbClr val="000000"/>
              </a:solidFill>
              <a:latin typeface="Old Standard TT"/>
              <a:ea typeface="Old Standard TT"/>
              <a:cs typeface="Old Standard TT"/>
              <a:sym typeface="Old Standard TT"/>
            </a:endParaRPr>
          </a:p>
        </p:txBody>
      </p:sp>
      <p:sp>
        <p:nvSpPr>
          <p:cNvPr id="245" name="Google Shape;245;p31"/>
          <p:cNvSpPr txBox="1"/>
          <p:nvPr/>
        </p:nvSpPr>
        <p:spPr>
          <a:xfrm>
            <a:off x="4874400" y="1422343"/>
            <a:ext cx="4002900" cy="3611537"/>
          </a:xfrm>
          <a:prstGeom prst="rect">
            <a:avLst/>
          </a:prstGeom>
          <a:solidFill>
            <a:srgbClr val="D9D2E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sz="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Lived outside UK: </a:t>
            </a:r>
            <a:r>
              <a:rPr lang="en-GB" sz="900" b="0" i="0" u="none" strike="noStrike" cap="non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Employee records</a:t>
            </a:r>
            <a:r>
              <a:rPr lang="en-GB" sz="900" b="0" i="0" u="none" strike="noStrike" cap="none">
                <a:solidFill>
                  <a:srgbClr val="000000"/>
                </a:solidFill>
                <a:latin typeface="Roboto"/>
                <a:ea typeface="Roboto"/>
                <a:cs typeface="Roboto"/>
                <a:sym typeface="Roboto"/>
              </a:rPr>
              <a:t>: Any indication of unreliability, relevant in a security context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Criminal record information:</a:t>
            </a:r>
            <a:r>
              <a:rPr lang="en-GB" sz="900" b="0" i="0" u="none" strike="noStrike" cap="non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Security Service records:</a:t>
            </a:r>
            <a:r>
              <a:rPr lang="en-GB" sz="900" b="0" i="0" u="none" strike="noStrike" cap="none">
                <a:solidFill>
                  <a:srgbClr val="000000"/>
                </a:solidFill>
                <a:latin typeface="Roboto"/>
                <a:ea typeface="Roboto"/>
                <a:cs typeface="Roboto"/>
                <a:sym typeface="Roboto"/>
              </a:rPr>
              <a:t> Concerns arising from checks undertaken by the Security Service.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Financial irregularities: </a:t>
            </a:r>
            <a:r>
              <a:rPr lang="en-GB" sz="900" b="0" i="0" u="none" strike="noStrike" cap="none">
                <a:solidFill>
                  <a:srgbClr val="000000"/>
                </a:solidFill>
                <a:latin typeface="Roboto"/>
                <a:ea typeface="Roboto"/>
                <a:cs typeface="Roboto"/>
                <a:sym typeface="Roboto"/>
              </a:rPr>
              <a:t>For SC or DV clearance only - Poor financial judgment or management, excessive expenditure, or high levels of indebtedness.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Roboto"/>
                <a:ea typeface="Roboto"/>
                <a:cs typeface="Roboto"/>
                <a:sym typeface="Roboto"/>
              </a:rPr>
              <a: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Other factors:</a:t>
            </a:r>
            <a:r>
              <a:rPr lang="en-GB" sz="900" b="0" i="0" u="none" strike="noStrike" cap="none">
                <a:solidFill>
                  <a:srgbClr val="000000"/>
                </a:solidFill>
                <a:latin typeface="Roboto"/>
                <a:ea typeface="Roboto"/>
                <a:cs typeface="Roboto"/>
                <a:sym typeface="Roboto"/>
              </a:rPr>
              <a:t> Inconsistencies, discrepancies or gaps in information provided, personal circumstances, personality and lifestyle. </a:t>
            </a:r>
            <a:endParaRPr sz="900" b="0" i="0" u="none" strike="noStrike" cap="non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68" name="Google Shape;68;p14"/>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69" name="Google Shape;69;p14"/>
          <p:cNvSpPr txBox="1"/>
          <p:nvPr/>
        </p:nvSpPr>
        <p:spPr>
          <a:xfrm>
            <a:off x="2426575" y="385775"/>
            <a:ext cx="6626400" cy="47706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i="0" u="none" strike="noStrike" cap="none">
                <a:solidFill>
                  <a:srgbClr val="FFFFFF"/>
                </a:solidFill>
                <a:latin typeface="Roboto"/>
                <a:ea typeface="Roboto"/>
                <a:cs typeface="Roboto"/>
                <a:sym typeface="Roboto"/>
              </a:rPr>
              <a:t>Welcome message from Madeleine Alessandri</a:t>
            </a:r>
            <a:endParaRPr sz="1100" b="1"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100" b="0" i="0" u="none" strike="noStrike" cap="none">
                <a:solidFill>
                  <a:srgbClr val="FFFFFF"/>
                </a:solidFill>
                <a:latin typeface="Roboto"/>
                <a:ea typeface="Roboto"/>
                <a:cs typeface="Roboto"/>
                <a:sym typeface="Roboto"/>
              </a:rPr>
              <a:t>Thank you for your interest in the Northern Ireland Office.</a:t>
            </a:r>
            <a:endParaRPr sz="11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lang="en-GB" sz="1100" b="0" i="0" u="none" strike="noStrike" cap="none">
                <a:solidFill>
                  <a:schemeClr val="lt1"/>
                </a:solidFill>
                <a:latin typeface="Roboto"/>
                <a:ea typeface="Roboto"/>
                <a:cs typeface="Roboto"/>
                <a:sym typeface="Roboto"/>
              </a:rPr>
              <a:t>supporting the delivery of the UK Government’s priorities for Northern Ireland.</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 </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I  hope you will consider joining us for this exciting opportunity.  </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Madeleine Alessandri</a:t>
            </a:r>
            <a:endParaRPr sz="11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Permanent Secretary</a:t>
            </a:r>
            <a:endParaRPr sz="1100" b="0" i="0" u="none" strike="noStrike" cap="none">
              <a:solidFill>
                <a:srgbClr val="FFFFFF"/>
              </a:solidFill>
              <a:latin typeface="Roboto"/>
              <a:ea typeface="Roboto"/>
              <a:cs typeface="Roboto"/>
              <a:sym typeface="Roboto"/>
            </a:endParaRPr>
          </a:p>
        </p:txBody>
      </p:sp>
      <p:grpSp>
        <p:nvGrpSpPr>
          <p:cNvPr id="70" name="Google Shape;70;p14"/>
          <p:cNvGrpSpPr/>
          <p:nvPr/>
        </p:nvGrpSpPr>
        <p:grpSpPr>
          <a:xfrm>
            <a:off x="0" y="835825"/>
            <a:ext cx="3890675" cy="4965426"/>
            <a:chOff x="0" y="203600"/>
            <a:chExt cx="3890675" cy="4965426"/>
          </a:xfrm>
        </p:grpSpPr>
        <p:pic>
          <p:nvPicPr>
            <p:cNvPr id="71" name="Google Shape;71;p14"/>
            <p:cNvPicPr preferRelativeResize="0"/>
            <p:nvPr/>
          </p:nvPicPr>
          <p:blipFill rotWithShape="1">
            <a:blip r:embed="rId3">
              <a:alphaModFix/>
            </a:blip>
            <a:srcRect/>
            <a:stretch/>
          </p:blipFill>
          <p:spPr>
            <a:xfrm>
              <a:off x="118125" y="203600"/>
              <a:ext cx="2308450" cy="3082100"/>
            </a:xfrm>
            <a:prstGeom prst="rect">
              <a:avLst/>
            </a:prstGeom>
            <a:noFill/>
            <a:ln>
              <a:noFill/>
            </a:ln>
          </p:spPr>
        </p:pic>
        <p:pic>
          <p:nvPicPr>
            <p:cNvPr id="72" name="Google Shape;72;p14"/>
            <p:cNvPicPr preferRelativeResize="0"/>
            <p:nvPr/>
          </p:nvPicPr>
          <p:blipFill rotWithShape="1">
            <a:blip r:embed="rId4">
              <a:alphaModFix/>
            </a:blip>
            <a:srcRect/>
            <a:stretch/>
          </p:blipFill>
          <p:spPr>
            <a:xfrm>
              <a:off x="0" y="4865370"/>
              <a:ext cx="3890675" cy="30365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78" name="Google Shape;78;p1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79" name="Google Shape;79;p15"/>
          <p:cNvSpPr/>
          <p:nvPr/>
        </p:nvSpPr>
        <p:spPr>
          <a:xfrm>
            <a:off x="297450" y="206000"/>
            <a:ext cx="8549100" cy="779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About the Northern Ireland Office</a:t>
            </a:r>
            <a:endParaRPr sz="3100" b="0" i="0" u="none" strike="noStrike" cap="none">
              <a:solidFill>
                <a:srgbClr val="FFFFFF"/>
              </a:solidFill>
              <a:latin typeface="Arial"/>
              <a:ea typeface="Arial"/>
              <a:cs typeface="Arial"/>
              <a:sym typeface="Arial"/>
            </a:endParaRPr>
          </a:p>
        </p:txBody>
      </p:sp>
      <p:pic>
        <p:nvPicPr>
          <p:cNvPr id="80" name="Google Shape;80;p15"/>
          <p:cNvPicPr preferRelativeResize="0"/>
          <p:nvPr/>
        </p:nvPicPr>
        <p:blipFill rotWithShape="1">
          <a:blip r:embed="rId3">
            <a:alphaModFix/>
          </a:blip>
          <a:srcRect/>
          <a:stretch/>
        </p:blipFill>
        <p:spPr>
          <a:xfrm>
            <a:off x="0" y="4839720"/>
            <a:ext cx="3890675" cy="303656"/>
          </a:xfrm>
          <a:prstGeom prst="rect">
            <a:avLst/>
          </a:prstGeom>
          <a:noFill/>
          <a:ln>
            <a:noFill/>
          </a:ln>
        </p:spPr>
      </p:pic>
      <p:sp>
        <p:nvSpPr>
          <p:cNvPr id="81" name="Google Shape;81;p15"/>
          <p:cNvSpPr txBox="1"/>
          <p:nvPr/>
        </p:nvSpPr>
        <p:spPr>
          <a:xfrm>
            <a:off x="297450" y="1010263"/>
            <a:ext cx="8600100" cy="38043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sz="11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100" b="0" i="0" u="none" strike="noStrike" cap="non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sz="11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We are a Department that values its staff. We work hard to create an environment that speaks to our values; </a:t>
            </a:r>
            <a:r>
              <a:rPr lang="en-GB" sz="1100" b="1" i="1" u="none" strike="noStrike" cap="none">
                <a:solidFill>
                  <a:srgbClr val="000000"/>
                </a:solidFill>
                <a:latin typeface="Roboto"/>
                <a:ea typeface="Roboto"/>
                <a:cs typeface="Roboto"/>
                <a:sym typeface="Roboto"/>
              </a:rPr>
              <a:t>flexible, empowering, inclusive.</a:t>
            </a:r>
            <a:r>
              <a:rPr lang="en-GB" sz="1100" b="0" i="0" u="none" strike="noStrike" cap="non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85"/>
        <p:cNvGrpSpPr/>
        <p:nvPr/>
      </p:nvGrpSpPr>
      <p:grpSpPr>
        <a:xfrm>
          <a:off x="0" y="0"/>
          <a:ext cx="0" cy="0"/>
          <a:chOff x="0" y="0"/>
          <a:chExt cx="0" cy="0"/>
        </a:xfrm>
      </p:grpSpPr>
      <p:sp>
        <p:nvSpPr>
          <p:cNvPr id="86" name="Google Shape;86;p16"/>
          <p:cNvSpPr txBox="1">
            <a:spLocks noGrp="1"/>
          </p:cNvSpPr>
          <p:nvPr>
            <p:ph type="ctrTitle"/>
          </p:nvPr>
        </p:nvSpPr>
        <p:spPr>
          <a:xfrm>
            <a:off x="51850" y="0"/>
            <a:ext cx="90921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87" name="Google Shape;87;p16"/>
          <p:cNvSpPr txBox="1">
            <a:spLocks noGrp="1"/>
          </p:cNvSpPr>
          <p:nvPr>
            <p:ph type="subTitle" idx="1"/>
          </p:nvPr>
        </p:nvSpPr>
        <p:spPr>
          <a:xfrm>
            <a:off x="0" y="-41600"/>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  </a:t>
            </a: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Overview of team</a:t>
            </a: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88" name="Google Shape;88;p16"/>
          <p:cNvSpPr/>
          <p:nvPr/>
        </p:nvSpPr>
        <p:spPr>
          <a:xfrm>
            <a:off x="150" y="4572550"/>
            <a:ext cx="9195600" cy="570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r>
              <a:rPr lang="en-GB" sz="1100" b="0" i="0" u="none" strike="noStrike" cap="none">
                <a:solidFill>
                  <a:srgbClr val="000000"/>
                </a:solidFill>
                <a:latin typeface="Arial"/>
                <a:ea typeface="Arial"/>
                <a:cs typeface="Arial"/>
                <a:sym typeface="Arial"/>
              </a:rPr>
              <a:t>Find out more about the work of the NIO on the following platforms: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89" name="Google Shape;89;p16"/>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90" name="Google Shape;90;p16">
            <a:hlinkClick r:id="rId4"/>
          </p:cNvPr>
          <p:cNvPicPr preferRelativeResize="0"/>
          <p:nvPr/>
        </p:nvPicPr>
        <p:blipFill rotWithShape="1">
          <a:blip r:embed="rId5">
            <a:alphaModFix/>
          </a:blip>
          <a:srcRect/>
          <a:stretch/>
        </p:blipFill>
        <p:spPr>
          <a:xfrm>
            <a:off x="3978225" y="4739293"/>
            <a:ext cx="433219" cy="362607"/>
          </a:xfrm>
          <a:prstGeom prst="rect">
            <a:avLst/>
          </a:prstGeom>
          <a:noFill/>
          <a:ln>
            <a:noFill/>
          </a:ln>
        </p:spPr>
      </p:pic>
      <p:pic>
        <p:nvPicPr>
          <p:cNvPr id="91" name="Google Shape;91;p16">
            <a:hlinkClick r:id="rId6"/>
          </p:cNvPr>
          <p:cNvPicPr preferRelativeResize="0"/>
          <p:nvPr/>
        </p:nvPicPr>
        <p:blipFill rotWithShape="1">
          <a:blip r:embed="rId7">
            <a:alphaModFix/>
          </a:blip>
          <a:srcRect/>
          <a:stretch/>
        </p:blipFill>
        <p:spPr>
          <a:xfrm>
            <a:off x="4507900" y="4739293"/>
            <a:ext cx="366284" cy="306582"/>
          </a:xfrm>
          <a:prstGeom prst="rect">
            <a:avLst/>
          </a:prstGeom>
          <a:noFill/>
          <a:ln>
            <a:noFill/>
          </a:ln>
        </p:spPr>
      </p:pic>
      <p:pic>
        <p:nvPicPr>
          <p:cNvPr id="92" name="Google Shape;92;p16">
            <a:hlinkClick r:id="rId8"/>
          </p:cNvPr>
          <p:cNvPicPr preferRelativeResize="0"/>
          <p:nvPr/>
        </p:nvPicPr>
        <p:blipFill rotWithShape="1">
          <a:blip r:embed="rId9">
            <a:alphaModFix/>
          </a:blip>
          <a:srcRect/>
          <a:stretch/>
        </p:blipFill>
        <p:spPr>
          <a:xfrm>
            <a:off x="4970641" y="4732225"/>
            <a:ext cx="366284" cy="306582"/>
          </a:xfrm>
          <a:prstGeom prst="rect">
            <a:avLst/>
          </a:prstGeom>
          <a:noFill/>
          <a:ln>
            <a:noFill/>
          </a:ln>
        </p:spPr>
      </p:pic>
      <p:sp>
        <p:nvSpPr>
          <p:cNvPr id="93" name="Google Shape;93;p16"/>
          <p:cNvSpPr txBox="1"/>
          <p:nvPr/>
        </p:nvSpPr>
        <p:spPr>
          <a:xfrm>
            <a:off x="868800" y="754900"/>
            <a:ext cx="7181100" cy="3311700"/>
          </a:xfrm>
          <a:prstGeom prst="rect">
            <a:avLst/>
          </a:prstGeom>
          <a:solidFill>
            <a:srgbClr val="674EA7"/>
          </a:solidFill>
          <a:ln>
            <a:noFill/>
          </a:ln>
        </p:spPr>
        <p:txBody>
          <a:bodyPr spcFirstLastPara="1" wrap="square" lIns="91425" tIns="91425" rIns="91425" bIns="91425" anchor="t" anchorCtr="0">
            <a:noAutofit/>
          </a:bodyPr>
          <a:lstStyle/>
          <a:p>
            <a:pPr lvl="0">
              <a:lnSpc>
                <a:spcPct val="115000"/>
              </a:lnSpc>
              <a:buClr>
                <a:schemeClr val="dk1"/>
              </a:buClr>
              <a:buSzPts val="1100"/>
            </a:pPr>
            <a:r>
              <a:rPr lang="en-US" dirty="0"/>
              <a:t/>
            </a:r>
            <a:br>
              <a:rPr lang="en-US" dirty="0"/>
            </a:br>
            <a:r>
              <a:rPr lang="en-US" dirty="0">
                <a:solidFill>
                  <a:schemeClr val="bg1"/>
                </a:solidFill>
              </a:rPr>
              <a:t>The post is based within Corporate Operations Group in the Northern Ireland Office, a high performing and responsive team that provides high standards of corporate services to support the delivery of the NIO’s objectives and deliver Ministerial priorities.</a:t>
            </a:r>
            <a:endParaRPr sz="1400" b="0" i="0" u="none" strike="noStrike" cap="none" dirty="0">
              <a:solidFill>
                <a:schemeClr val="bg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99" name="Google Shape;99;p17"/>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About the role</a:t>
            </a: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100" name="Google Shape;100;p17"/>
          <p:cNvSpPr/>
          <p:nvPr/>
        </p:nvSpPr>
        <p:spPr>
          <a:xfrm>
            <a:off x="150" y="4177175"/>
            <a:ext cx="9144000" cy="96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01" name="Google Shape;101;p1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02" name="Google Shape;102;p17"/>
          <p:cNvSpPr txBox="1"/>
          <p:nvPr/>
        </p:nvSpPr>
        <p:spPr>
          <a:xfrm>
            <a:off x="316350" y="712720"/>
            <a:ext cx="8511300" cy="3970791"/>
          </a:xfrm>
          <a:prstGeom prst="rect">
            <a:avLst/>
          </a:prstGeom>
          <a:solidFill>
            <a:srgbClr val="674EA7"/>
          </a:solidFill>
          <a:ln>
            <a:noFill/>
          </a:ln>
        </p:spPr>
        <p:txBody>
          <a:bodyPr spcFirstLastPara="1" wrap="square" lIns="91425" tIns="91425" rIns="91425" bIns="91425" anchor="t" anchorCtr="0">
            <a:noAutofit/>
          </a:bodyPr>
          <a:lstStyle/>
          <a:p>
            <a:pPr lvl="0">
              <a:lnSpc>
                <a:spcPct val="115000"/>
              </a:lnSpc>
              <a:buSzPts val="900"/>
            </a:pPr>
            <a:r>
              <a:rPr lang="en-US" dirty="0">
                <a:solidFill>
                  <a:schemeClr val="bg1"/>
                </a:solidFill>
              </a:rPr>
              <a:t>The Northern Ireland Office is seeking to recruit a Head of Financial Management and Business Partnering to lead the financial management team. With a new Deputy Director Finance, the Finance Team are leading a transformation </a:t>
            </a:r>
            <a:r>
              <a:rPr lang="en-US" dirty="0" err="1">
                <a:solidFill>
                  <a:schemeClr val="bg1"/>
                </a:solidFill>
              </a:rPr>
              <a:t>programme</a:t>
            </a:r>
            <a:r>
              <a:rPr lang="en-US" dirty="0">
                <a:solidFill>
                  <a:schemeClr val="bg1"/>
                </a:solidFill>
              </a:rPr>
              <a:t> to better deliver our finances and </a:t>
            </a:r>
            <a:r>
              <a:rPr lang="en-US" dirty="0" err="1">
                <a:solidFill>
                  <a:schemeClr val="bg1"/>
                </a:solidFill>
              </a:rPr>
              <a:t>maximise</a:t>
            </a:r>
            <a:r>
              <a:rPr lang="en-US" dirty="0">
                <a:solidFill>
                  <a:schemeClr val="bg1"/>
                </a:solidFill>
              </a:rPr>
              <a:t> value to the business. This transformation will put finance at the heart of business decision making, driving greater understanding, control and value for money across the organisation. This role will be at the heart of this </a:t>
            </a:r>
            <a:r>
              <a:rPr lang="en-US" dirty="0" err="1">
                <a:solidFill>
                  <a:schemeClr val="bg1"/>
                </a:solidFill>
              </a:rPr>
              <a:t>programme</a:t>
            </a:r>
            <a:r>
              <a:rPr lang="en-US" dirty="0">
                <a:solidFill>
                  <a:schemeClr val="bg1"/>
                </a:solidFill>
              </a:rPr>
              <a:t>, and the successful candidate will have the opportunity to be part of the review, design and implementation of new finance systems, processes and controls. The role will be responsible for the leadership of the financial management team, reporting directly to the Head of Finance. The successful candidate will deliver strategic financial planning, budgeting, monitoring and reporting; and partner with teams across the business, including Arms Length Bodies, to bring insight and control to financial delivery. This role will liaise closely with key internal and external stakeholders, including Ministerial teams, budget holders and teams across the business, internal and external auditors, and HM Treasury.</a:t>
            </a:r>
            <a:endParaRPr sz="900" b="0" i="0" u="none" strike="noStrike" cap="none" dirty="0">
              <a:solidFill>
                <a:schemeClr val="bg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08" name="Google Shape;108;p18"/>
          <p:cNvSpPr txBox="1">
            <a:spLocks noGrp="1"/>
          </p:cNvSpPr>
          <p:nvPr>
            <p:ph type="subTitle" idx="1"/>
          </p:nvPr>
        </p:nvSpPr>
        <p:spPr>
          <a:xfrm>
            <a:off x="62225" y="0"/>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109" name="Google Shape;109;p18"/>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sp>
        <p:nvSpPr>
          <p:cNvPr id="110" name="Google Shape;110;p18"/>
          <p:cNvSpPr txBox="1"/>
          <p:nvPr/>
        </p:nvSpPr>
        <p:spPr>
          <a:xfrm>
            <a:off x="235200" y="886250"/>
            <a:ext cx="8496900" cy="3881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Roboto"/>
              <a:ea typeface="Roboto"/>
              <a:cs typeface="Roboto"/>
              <a:sym typeface="Roboto"/>
            </a:endParaRPr>
          </a:p>
        </p:txBody>
      </p:sp>
      <p:pic>
        <p:nvPicPr>
          <p:cNvPr id="111" name="Google Shape;111;p18"/>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112" name="Google Shape;112;p18"/>
          <p:cNvPicPr preferRelativeResize="0"/>
          <p:nvPr/>
        </p:nvPicPr>
        <p:blipFill rotWithShape="1">
          <a:blip r:embed="rId3">
            <a:alphaModFix/>
          </a:blip>
          <a:srcRect/>
          <a:stretch/>
        </p:blipFill>
        <p:spPr>
          <a:xfrm>
            <a:off x="2324873" y="167075"/>
            <a:ext cx="6407225" cy="585850"/>
          </a:xfrm>
          <a:prstGeom prst="rect">
            <a:avLst/>
          </a:prstGeom>
          <a:noFill/>
          <a:ln>
            <a:noFill/>
          </a:ln>
        </p:spPr>
      </p:pic>
      <p:graphicFrame>
        <p:nvGraphicFramePr>
          <p:cNvPr id="113" name="Google Shape;113;p18"/>
          <p:cNvGraphicFramePr/>
          <p:nvPr/>
        </p:nvGraphicFramePr>
        <p:xfrm>
          <a:off x="266350" y="1381300"/>
          <a:ext cx="8496750" cy="5732450"/>
        </p:xfrm>
        <a:graphic>
          <a:graphicData uri="http://schemas.openxmlformats.org/drawingml/2006/table">
            <a:tbl>
              <a:tblPr>
                <a:noFill/>
                <a:tableStyleId>{8744FBB1-19B9-41FC-AB45-987A2E2BD481}</a:tableStyleId>
              </a:tblPr>
              <a:tblGrid>
                <a:gridCol w="2730275">
                  <a:extLst>
                    <a:ext uri="{9D8B030D-6E8A-4147-A177-3AD203B41FA5}">
                      <a16:colId xmlns:a16="http://schemas.microsoft.com/office/drawing/2014/main" val="20000"/>
                    </a:ext>
                  </a:extLst>
                </a:gridCol>
                <a:gridCol w="3364775">
                  <a:extLst>
                    <a:ext uri="{9D8B030D-6E8A-4147-A177-3AD203B41FA5}">
                      <a16:colId xmlns:a16="http://schemas.microsoft.com/office/drawing/2014/main" val="20001"/>
                    </a:ext>
                  </a:extLst>
                </a:gridCol>
                <a:gridCol w="2401700">
                  <a:extLst>
                    <a:ext uri="{9D8B030D-6E8A-4147-A177-3AD203B41FA5}">
                      <a16:colId xmlns:a16="http://schemas.microsoft.com/office/drawing/2014/main" val="20002"/>
                    </a:ext>
                  </a:extLst>
                </a:gridCol>
              </a:tblGrid>
              <a:tr h="5732450">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a:t>
                      </a:r>
                      <a:endParaRPr sz="1100" b="1"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Flexible</a:t>
                      </a:r>
                      <a:endParaRPr sz="1100" b="1" u="none" strike="noStrike" cap="none">
                        <a:solidFill>
                          <a:schemeClr val="dk1"/>
                        </a:solidFill>
                      </a:endParaRPr>
                    </a:p>
                    <a:p>
                      <a:pPr marL="269999" marR="0" lvl="0" indent="-269999" algn="l" rtl="0">
                        <a:lnSpc>
                          <a:spcPct val="100000"/>
                        </a:lnSpc>
                        <a:spcBef>
                          <a:spcPts val="1200"/>
                        </a:spcBef>
                        <a:spcAft>
                          <a:spcPts val="0"/>
                        </a:spcAft>
                        <a:buClr>
                          <a:schemeClr val="dk1"/>
                        </a:buClr>
                        <a:buSzPts val="1100"/>
                        <a:buFont typeface="Arial"/>
                        <a:buChar char="●"/>
                      </a:pPr>
                      <a:r>
                        <a:rPr lang="en-GB" sz="1100" u="none" strike="noStrike" cap="none">
                          <a:solidFill>
                            <a:schemeClr val="dk1"/>
                          </a:solidFill>
                        </a:rPr>
                        <a:t>We are flexible in how we think and how we work</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agile in our approach to emerging situations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find solutions</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creative and innovative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embrace change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allow ourselves the flex to think strategically about the future, as well as responding at a pace to the immediate when required</a:t>
                      </a:r>
                      <a:endParaRPr sz="11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a:t>
                      </a:r>
                      <a:endParaRPr sz="1100" b="1"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Empowering</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empower ourselves through our focus on personal development, seizing opportunities to grow and broaden our experiences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decisions to be taken at the lowest appropriate level</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understand our levels of responsibility and accountability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recognised for our expertise and take personal responsibility for developing our skills.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those around us through responsible delegation and creating an environment where new ideas are encouraged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comfortable to challenge and be challenged </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a:t>
                      </a:r>
                      <a:endParaRPr sz="1100" b="1"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Inclusive</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create an environment where everyone can bring their true selves to work every day and flourish</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ensure everyone has a voice</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listen to all voices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prize diversity of all kinds for the strength it brings to our team</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respectful of differences. We create an environment where everyone can bring their true selves to work every day and flourish</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17"/>
        <p:cNvGrpSpPr/>
        <p:nvPr/>
      </p:nvGrpSpPr>
      <p:grpSpPr>
        <a:xfrm>
          <a:off x="0" y="0"/>
          <a:ext cx="0" cy="0"/>
          <a:chOff x="0" y="0"/>
          <a:chExt cx="0" cy="0"/>
        </a:xfrm>
      </p:grpSpPr>
      <p:sp>
        <p:nvSpPr>
          <p:cNvPr id="118" name="Google Shape;118;p19"/>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19" name="Google Shape;119;p19"/>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20" name="Google Shape;120;p19"/>
          <p:cNvSpPr/>
          <p:nvPr/>
        </p:nvSpPr>
        <p:spPr>
          <a:xfrm>
            <a:off x="245850" y="133400"/>
            <a:ext cx="8672400" cy="551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Diversity </a:t>
            </a:r>
            <a:r>
              <a:rPr lang="en-GB" sz="3100">
                <a:solidFill>
                  <a:srgbClr val="FFFFFF"/>
                </a:solidFill>
              </a:rPr>
              <a:t>and</a:t>
            </a:r>
            <a:r>
              <a:rPr lang="en-GB" sz="3100" b="0" i="0" u="none" strike="noStrike" cap="none">
                <a:solidFill>
                  <a:srgbClr val="FFFFFF"/>
                </a:solidFill>
                <a:latin typeface="Arial"/>
                <a:ea typeface="Arial"/>
                <a:cs typeface="Arial"/>
                <a:sym typeface="Arial"/>
              </a:rPr>
              <a:t> Inclusion</a:t>
            </a:r>
            <a:endParaRPr sz="3100" b="0" i="0" u="none" strike="noStrike" cap="none">
              <a:solidFill>
                <a:srgbClr val="FFFFFF"/>
              </a:solidFill>
              <a:latin typeface="Arial"/>
              <a:ea typeface="Arial"/>
              <a:cs typeface="Arial"/>
              <a:sym typeface="Arial"/>
            </a:endParaRPr>
          </a:p>
        </p:txBody>
      </p:sp>
      <p:sp>
        <p:nvSpPr>
          <p:cNvPr id="121" name="Google Shape;121;p19"/>
          <p:cNvSpPr txBox="1"/>
          <p:nvPr/>
        </p:nvSpPr>
        <p:spPr>
          <a:xfrm>
            <a:off x="174025" y="798475"/>
            <a:ext cx="8796000" cy="408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a:solidFill>
                  <a:schemeClr val="dk1"/>
                </a:solidFill>
              </a:rPr>
              <a:t>The Northern Ireland Office is committed to being an inclusive employer with a diverse workforce. We encourage applications from people from the widest possible diversity of backgrounds, cultures and experiences. We particularly welcome applications from Black, Asian and Minority Ethnic candidates, as they are under-represented within the NIO at this level.</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GB">
                <a:solidFill>
                  <a:schemeClr val="dk1"/>
                </a:solidFill>
              </a:rPr>
              <a:t>The Northern Ireland Office strives to be an inclusive employer and is recognised by its staff and externally as being an employer where Diversity and Inclusion are valued. We hold a Diversity &amp; Inclusion Charter Mark and are an accredited Disability Confident Leader organisation. In March 2018 we won the award for Best Employer for Diversity &amp; Equality in Northern Ireland (small employer category) in a Gala Award ceremony hosted by Legal-Island, a multi-award winning workplace compliance company based in Northern Ireland.</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GB">
                <a:solidFill>
                  <a:schemeClr val="dk1"/>
                </a:solidFill>
              </a:rPr>
              <a:t>We have an active D&amp;I network supporting colleagues through D&amp;I Advocates, championed by our Directors. We want all our people to feel valued for who they are and we are confident that you will find the NIO a warm, welcoming and inclusive place to work.</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pic>
        <p:nvPicPr>
          <p:cNvPr id="122" name="Google Shape;122;p19"/>
          <p:cNvPicPr preferRelativeResize="0"/>
          <p:nvPr/>
        </p:nvPicPr>
        <p:blipFill rotWithShape="1">
          <a:blip r:embed="rId3">
            <a:alphaModFix/>
          </a:blip>
          <a:srcRect/>
          <a:stretch/>
        </p:blipFill>
        <p:spPr>
          <a:xfrm>
            <a:off x="0" y="4840775"/>
            <a:ext cx="3878900" cy="302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28" name="Google Shape;128;p2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29" name="Google Shape;129;p20"/>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Job details</a:t>
            </a:r>
            <a:endParaRPr sz="3100" b="0" i="0" u="none" strike="noStrike" cap="none">
              <a:solidFill>
                <a:srgbClr val="FFFFFF"/>
              </a:solidFill>
              <a:latin typeface="Arial"/>
              <a:ea typeface="Arial"/>
              <a:cs typeface="Arial"/>
              <a:sym typeface="Arial"/>
            </a:endParaRPr>
          </a:p>
        </p:txBody>
      </p:sp>
      <p:sp>
        <p:nvSpPr>
          <p:cNvPr id="130" name="Google Shape;130;p20"/>
          <p:cNvSpPr txBox="1"/>
          <p:nvPr/>
        </p:nvSpPr>
        <p:spPr>
          <a:xfrm>
            <a:off x="344778" y="1155971"/>
            <a:ext cx="8621400" cy="3639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100" b="0" i="0" u="none" strike="noStrike" cap="none" dirty="0">
                <a:solidFill>
                  <a:srgbClr val="000000"/>
                </a:solidFill>
                <a:latin typeface="Roboto"/>
                <a:ea typeface="Roboto"/>
                <a:cs typeface="Roboto"/>
                <a:sym typeface="Roboto"/>
              </a:rPr>
              <a:t>The following sections will provide the detailed breakdown of the role to support your application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674EA7"/>
                </a:solidFill>
                <a:latin typeface="Roboto"/>
                <a:ea typeface="Roboto"/>
                <a:cs typeface="Roboto"/>
                <a:sym typeface="Roboto"/>
              </a:rPr>
              <a:t>Job title: </a:t>
            </a:r>
            <a:r>
              <a:rPr lang="en-GB" sz="1100" dirty="0" smtClean="0">
                <a:solidFill>
                  <a:schemeClr val="tx1"/>
                </a:solidFill>
                <a:latin typeface="Roboto"/>
                <a:ea typeface="Roboto"/>
                <a:cs typeface="Roboto"/>
                <a:sym typeface="Roboto"/>
              </a:rPr>
              <a:t>Head of Financial Management</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Number of roles:</a:t>
            </a:r>
            <a:r>
              <a:rPr lang="en-GB" sz="1100" b="0" i="0" u="none" strike="noStrike" cap="none" dirty="0">
                <a:solidFill>
                  <a:srgbClr val="000000"/>
                </a:solidFill>
                <a:latin typeface="Roboto"/>
                <a:ea typeface="Roboto"/>
                <a:cs typeface="Roboto"/>
                <a:sym typeface="Roboto"/>
              </a:rPr>
              <a:t> </a:t>
            </a:r>
            <a:r>
              <a:rPr lang="en-GB" sz="1100" dirty="0">
                <a:solidFill>
                  <a:schemeClr val="tx1"/>
                </a:solidFill>
                <a:latin typeface="Roboto"/>
                <a:ea typeface="Roboto"/>
                <a:cs typeface="Roboto"/>
                <a:sym typeface="Roboto"/>
              </a:rPr>
              <a:t>1</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674EA7"/>
                </a:solidFill>
                <a:latin typeface="Roboto"/>
                <a:ea typeface="Roboto"/>
                <a:cs typeface="Roboto"/>
                <a:sym typeface="Roboto"/>
              </a:rPr>
              <a:t>Grade:</a:t>
            </a:r>
            <a:r>
              <a:rPr lang="en-GB" sz="1100" b="0" i="0" u="none" strike="noStrike" cap="none" dirty="0">
                <a:solidFill>
                  <a:srgbClr val="000000"/>
                </a:solidFill>
                <a:latin typeface="Roboto"/>
                <a:ea typeface="Roboto"/>
                <a:cs typeface="Roboto"/>
                <a:sym typeface="Roboto"/>
              </a:rPr>
              <a:t> </a:t>
            </a:r>
            <a:r>
              <a:rPr lang="en-GB" sz="1100" dirty="0">
                <a:solidFill>
                  <a:schemeClr val="tx1"/>
                </a:solidFill>
                <a:latin typeface="Roboto"/>
                <a:ea typeface="Roboto"/>
                <a:cs typeface="Roboto"/>
                <a:sym typeface="Roboto"/>
              </a:rPr>
              <a:t>7</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674EA7"/>
                </a:solidFill>
                <a:latin typeface="Roboto"/>
                <a:ea typeface="Roboto"/>
                <a:cs typeface="Roboto"/>
                <a:sym typeface="Roboto"/>
              </a:rPr>
              <a:t>Salary: </a:t>
            </a:r>
            <a:r>
              <a:rPr lang="en-GB" sz="1100" b="0" i="0" u="none" strike="noStrike" cap="none" dirty="0">
                <a:solidFill>
                  <a:srgbClr val="000000"/>
                </a:solidFill>
                <a:latin typeface="Roboto"/>
                <a:ea typeface="Roboto"/>
                <a:cs typeface="Roboto"/>
                <a:sym typeface="Roboto"/>
              </a:rPr>
              <a:t> (Salary scale</a:t>
            </a:r>
            <a:r>
              <a:rPr lang="en-GB" sz="1100" b="0" i="0" u="none" strike="noStrike" cap="none" dirty="0">
                <a:solidFill>
                  <a:schemeClr val="tx1"/>
                </a:solidFill>
                <a:latin typeface="Roboto"/>
                <a:ea typeface="Roboto"/>
                <a:cs typeface="Roboto"/>
                <a:sym typeface="Roboto"/>
              </a:rPr>
              <a:t>: Inner London </a:t>
            </a:r>
            <a:r>
              <a:rPr lang="en-GB" sz="1100" b="0" i="0" u="none" strike="noStrike" cap="none" dirty="0" smtClean="0">
                <a:solidFill>
                  <a:schemeClr val="tx1"/>
                </a:solidFill>
                <a:latin typeface="Roboto"/>
                <a:ea typeface="Roboto"/>
                <a:cs typeface="Roboto"/>
                <a:sym typeface="Roboto"/>
              </a:rPr>
              <a:t>£</a:t>
            </a:r>
            <a:r>
              <a:rPr lang="en-GB" sz="1100" dirty="0" smtClean="0">
                <a:solidFill>
                  <a:schemeClr val="tx1"/>
                </a:solidFill>
                <a:latin typeface="Roboto"/>
                <a:ea typeface="Roboto"/>
                <a:cs typeface="Roboto"/>
                <a:sym typeface="Roboto"/>
              </a:rPr>
              <a:t>55,720-£64,135</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100" b="0" i="0" u="none" strike="noStrike" cap="none" dirty="0">
                <a:solidFill>
                  <a:schemeClr val="tx1"/>
                </a:solidFill>
                <a:latin typeface="Roboto"/>
                <a:ea typeface="Roboto"/>
                <a:cs typeface="Roboto"/>
                <a:sym typeface="Roboto"/>
              </a:rPr>
              <a:t>and National </a:t>
            </a:r>
            <a:r>
              <a:rPr lang="en-GB" sz="1100" b="0" i="0" u="none" strike="noStrike" cap="none" dirty="0" smtClean="0">
                <a:solidFill>
                  <a:schemeClr val="tx1"/>
                </a:solidFill>
                <a:latin typeface="Roboto"/>
                <a:ea typeface="Roboto"/>
                <a:cs typeface="Roboto"/>
                <a:sym typeface="Roboto"/>
              </a:rPr>
              <a:t>£</a:t>
            </a:r>
            <a:r>
              <a:rPr lang="en-GB" sz="1100" dirty="0" smtClean="0">
                <a:solidFill>
                  <a:schemeClr val="tx1"/>
                </a:solidFill>
                <a:latin typeface="Roboto"/>
                <a:ea typeface="Roboto"/>
                <a:cs typeface="Roboto"/>
                <a:sym typeface="Roboto"/>
              </a:rPr>
              <a:t>51,767-£59,590</a:t>
            </a:r>
            <a:r>
              <a:rPr lang="en-GB" sz="1100" b="0" i="0" u="none" strike="noStrike" cap="none" dirty="0" smtClean="0">
                <a:solidFill>
                  <a:schemeClr val="tx1"/>
                </a:solidFill>
                <a:latin typeface="Roboto"/>
                <a:ea typeface="Roboto"/>
                <a:cs typeface="Roboto"/>
                <a:sym typeface="Roboto"/>
              </a:rPr>
              <a:t>)</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674EA7"/>
                </a:solidFill>
                <a:latin typeface="Roboto"/>
                <a:ea typeface="Roboto"/>
                <a:cs typeface="Roboto"/>
                <a:sym typeface="Roboto"/>
              </a:rPr>
              <a:t>Duration:</a:t>
            </a:r>
            <a:r>
              <a:rPr lang="en-GB" sz="1100" b="0" i="0" u="none" strike="noStrike" cap="none" dirty="0">
                <a:solidFill>
                  <a:srgbClr val="000000"/>
                </a:solidFill>
                <a:latin typeface="Roboto"/>
                <a:ea typeface="Roboto"/>
                <a:cs typeface="Roboto"/>
                <a:sym typeface="Roboto"/>
              </a:rPr>
              <a:t>  </a:t>
            </a:r>
            <a:r>
              <a:rPr lang="en-GB" sz="1100" dirty="0" smtClean="0">
                <a:solidFill>
                  <a:schemeClr val="tx1"/>
                </a:solidFill>
                <a:latin typeface="Roboto"/>
                <a:ea typeface="Roboto"/>
                <a:cs typeface="Roboto"/>
                <a:sym typeface="Roboto"/>
              </a:rPr>
              <a:t>2 years with the possibility of a third</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dirty="0">
                <a:solidFill>
                  <a:srgbClr val="000000"/>
                </a:solidFill>
                <a:latin typeface="Roboto"/>
                <a:ea typeface="Roboto"/>
                <a:cs typeface="Roboto"/>
                <a:sym typeface="Roboto"/>
              </a:rPr>
              <a:t> </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pic>
        <p:nvPicPr>
          <p:cNvPr id="131" name="Google Shape;131;p20"/>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32" name="Google Shape;132;p20"/>
          <p:cNvSpPr txBox="1"/>
          <p:nvPr/>
        </p:nvSpPr>
        <p:spPr>
          <a:xfrm>
            <a:off x="5255112" y="1665022"/>
            <a:ext cx="3686100" cy="21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Level of security required:</a:t>
            </a:r>
            <a:r>
              <a:rPr lang="en-GB" sz="1100" b="0" i="0" u="none" strike="noStrike" cap="none" dirty="0">
                <a:solidFill>
                  <a:schemeClr val="dk1"/>
                </a:solidFill>
                <a:latin typeface="Roboto"/>
                <a:ea typeface="Roboto"/>
                <a:cs typeface="Roboto"/>
                <a:sym typeface="Roboto"/>
              </a:rPr>
              <a:t> </a:t>
            </a:r>
            <a:r>
              <a:rPr lang="en-GB" sz="1100" dirty="0" smtClean="0">
                <a:solidFill>
                  <a:schemeClr val="tx1"/>
                </a:solidFill>
                <a:latin typeface="Roboto"/>
                <a:ea typeface="Roboto"/>
                <a:cs typeface="Roboto"/>
                <a:sym typeface="Roboto"/>
              </a:rPr>
              <a:t>SC</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smtClean="0">
                <a:solidFill>
                  <a:srgbClr val="674EA7"/>
                </a:solidFill>
                <a:latin typeface="Roboto"/>
                <a:ea typeface="Roboto"/>
                <a:cs typeface="Roboto"/>
                <a:sym typeface="Roboto"/>
              </a:rPr>
              <a:t>Location: </a:t>
            </a:r>
            <a:r>
              <a:rPr lang="en-GB" sz="1100" b="1" i="0" u="none" strike="noStrike" cap="none" dirty="0" smtClean="0">
                <a:solidFill>
                  <a:schemeClr val="tx1"/>
                </a:solidFill>
                <a:latin typeface="Roboto"/>
                <a:ea typeface="Roboto"/>
                <a:cs typeface="Roboto"/>
                <a:sym typeface="Roboto"/>
              </a:rPr>
              <a:t>London or Belfast</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Working hours: </a:t>
            </a:r>
            <a:r>
              <a:rPr lang="en-GB" sz="1100" b="0" i="0" u="none" strike="noStrike" cap="none" dirty="0">
                <a:solidFill>
                  <a:srgbClr val="000000"/>
                </a:solidFill>
                <a:latin typeface="Roboto"/>
                <a:ea typeface="Roboto"/>
                <a:cs typeface="Roboto"/>
                <a:sym typeface="Roboto"/>
              </a:rPr>
              <a:t>37 </a:t>
            </a:r>
            <a:r>
              <a:rPr lang="en-GB" sz="1100" b="0" i="0" u="none" strike="noStrike" cap="none" dirty="0">
                <a:solidFill>
                  <a:schemeClr val="dk1"/>
                </a:solidFill>
                <a:latin typeface="Roboto"/>
                <a:ea typeface="Roboto"/>
                <a:cs typeface="Roboto"/>
                <a:sym typeface="Roboto"/>
              </a:rPr>
              <a:t>hours a week</a:t>
            </a:r>
            <a:endParaRPr sz="11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Working pattern: </a:t>
            </a:r>
            <a:r>
              <a:rPr lang="en-GB" sz="1100" b="0" i="0" u="none" strike="noStrike" cap="none" dirty="0">
                <a:solidFill>
                  <a:srgbClr val="000000"/>
                </a:solidFill>
                <a:latin typeface="Roboto"/>
                <a:ea typeface="Roboto"/>
                <a:cs typeface="Roboto"/>
                <a:sym typeface="Roboto"/>
              </a:rPr>
              <a:t>Full time</a:t>
            </a:r>
            <a:endParaRPr sz="1100" b="0" i="0" u="none" strike="noStrike" cap="none" dirty="0">
              <a:solidFill>
                <a:srgbClr val="000000"/>
              </a:solidFill>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36"/>
        <p:cNvGrpSpPr/>
        <p:nvPr/>
      </p:nvGrpSpPr>
      <p:grpSpPr>
        <a:xfrm>
          <a:off x="0" y="0"/>
          <a:ext cx="0" cy="0"/>
          <a:chOff x="0" y="0"/>
          <a:chExt cx="0" cy="0"/>
        </a:xfrm>
      </p:grpSpPr>
      <p:sp>
        <p:nvSpPr>
          <p:cNvPr id="137" name="Google Shape;137;p2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38" name="Google Shape;138;p2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39" name="Google Shape;139;p21"/>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Essential requirements and skills </a:t>
            </a:r>
            <a:endParaRPr sz="3100" b="0" i="0" u="none" strike="noStrike" cap="none">
              <a:solidFill>
                <a:srgbClr val="FFFFFF"/>
              </a:solidFill>
              <a:latin typeface="Arial"/>
              <a:ea typeface="Arial"/>
              <a:cs typeface="Arial"/>
              <a:sym typeface="Arial"/>
            </a:endParaRPr>
          </a:p>
        </p:txBody>
      </p:sp>
      <p:sp>
        <p:nvSpPr>
          <p:cNvPr id="140" name="Google Shape;140;p21"/>
          <p:cNvSpPr txBox="1"/>
          <p:nvPr/>
        </p:nvSpPr>
        <p:spPr>
          <a:xfrm>
            <a:off x="349050" y="1227600"/>
            <a:ext cx="8445900" cy="3613200"/>
          </a:xfrm>
          <a:prstGeom prst="rect">
            <a:avLst/>
          </a:prstGeom>
          <a:solidFill>
            <a:srgbClr val="FFFFFF"/>
          </a:solid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000000"/>
                </a:solidFill>
                <a:latin typeface="Roboto"/>
                <a:ea typeface="Roboto"/>
                <a:cs typeface="Roboto"/>
                <a:sym typeface="Roboto"/>
              </a:rPr>
              <a:t>Essential Criteria:</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000000"/>
                </a:solidFill>
                <a:latin typeface="Roboto"/>
                <a:ea typeface="Roboto"/>
                <a:cs typeface="Roboto"/>
                <a:sym typeface="Roboto"/>
              </a:rPr>
              <a:t>To be successful you must be able to demonstrate that you have:</a:t>
            </a:r>
            <a:endParaRPr sz="11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panose="020B0604020202020204" charset="0"/>
              <a:ea typeface="Roboto" panose="020B0604020202020204" charset="0"/>
              <a:cs typeface="Roboto"/>
              <a:sym typeface="Roboto"/>
            </a:endParaRPr>
          </a:p>
          <a:p>
            <a:pPr marL="285750" indent="-285750" fontAlgn="base">
              <a:buFont typeface="Arial" panose="020B0604020202020204" pitchFamily="34" charset="0"/>
              <a:buChar char="•"/>
            </a:pPr>
            <a:r>
              <a:rPr lang="en-US" sz="1100" dirty="0">
                <a:latin typeface="Roboto" panose="020B0604020202020204" charset="0"/>
                <a:ea typeface="Roboto" panose="020B0604020202020204" charset="0"/>
              </a:rPr>
              <a:t>Full CCAB qualified accountant or equivalent (ICAEW, ACCA, CIPFA, ICAS, Chartered Accountants Ireland or CIMA)</a:t>
            </a:r>
          </a:p>
          <a:p>
            <a:pPr marL="285750" indent="-285750" fontAlgn="base">
              <a:buFont typeface="Arial" panose="020B0604020202020204" pitchFamily="34" charset="0"/>
              <a:buChar char="•"/>
            </a:pPr>
            <a:r>
              <a:rPr lang="en-US" sz="1100" dirty="0">
                <a:latin typeface="Roboto" panose="020B0604020202020204" charset="0"/>
                <a:ea typeface="Roboto" panose="020B0604020202020204" charset="0"/>
              </a:rPr>
              <a:t>Demonstrable experience of design and implementation of new financial processes and controls</a:t>
            </a:r>
          </a:p>
          <a:p>
            <a:pPr marL="285750" indent="-285750" fontAlgn="base">
              <a:buFont typeface="Arial" panose="020B0604020202020204" pitchFamily="34" charset="0"/>
              <a:buChar char="•"/>
            </a:pPr>
            <a:r>
              <a:rPr lang="en-US" sz="1100" dirty="0">
                <a:latin typeface="Roboto" panose="020B0604020202020204" charset="0"/>
                <a:ea typeface="Roboto" panose="020B0604020202020204" charset="0"/>
              </a:rPr>
              <a:t>Demonstrable experience of reviewing or delivering financial management or business partnering </a:t>
            </a:r>
            <a:r>
              <a:rPr lang="en-US" sz="1100" dirty="0" smtClean="0">
                <a:latin typeface="Roboto" panose="020B0604020202020204" charset="0"/>
                <a:ea typeface="Roboto" panose="020B0604020202020204" charset="0"/>
              </a:rPr>
              <a:t>arrangements</a:t>
            </a:r>
          </a:p>
          <a:p>
            <a:pPr fontAlgn="base"/>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1100" b="1" i="0" u="none" strike="noStrike" cap="none" dirty="0">
                <a:solidFill>
                  <a:srgbClr val="000000"/>
                </a:solidFill>
                <a:latin typeface="Roboto"/>
                <a:ea typeface="Roboto"/>
                <a:cs typeface="Roboto"/>
                <a:sym typeface="Roboto"/>
              </a:rPr>
              <a:t>Behaviours:</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000000"/>
                </a:solidFill>
                <a:latin typeface="Roboto"/>
                <a:ea typeface="Roboto"/>
                <a:cs typeface="Roboto"/>
                <a:sym typeface="Roboto"/>
              </a:rPr>
              <a:t>You will be assessed utilising the following success profiles behaviours at Grade 6 level during the selection process.</a:t>
            </a:r>
            <a:endParaRPr sz="11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Roboto"/>
              <a:ea typeface="Roboto"/>
              <a:cs typeface="Roboto"/>
              <a:sym typeface="Roboto"/>
            </a:endParaRPr>
          </a:p>
          <a:p>
            <a:pPr marL="285750" indent="-285750" fontAlgn="base">
              <a:buFont typeface="Arial" panose="020B0604020202020204" pitchFamily="34" charset="0"/>
              <a:buChar char="•"/>
            </a:pPr>
            <a:r>
              <a:rPr lang="en-US" sz="1100" b="1" dirty="0">
                <a:latin typeface="Roboto" panose="020B0604020202020204" charset="0"/>
                <a:ea typeface="Roboto" panose="020B0604020202020204" charset="0"/>
              </a:rPr>
              <a:t>Making Effective </a:t>
            </a:r>
            <a:r>
              <a:rPr lang="en-US" sz="1100" b="1" dirty="0" smtClean="0">
                <a:latin typeface="Roboto" panose="020B0604020202020204" charset="0"/>
                <a:ea typeface="Roboto" panose="020B0604020202020204" charset="0"/>
              </a:rPr>
              <a:t>Decisions</a:t>
            </a:r>
          </a:p>
          <a:p>
            <a:pPr marL="285750" indent="-285750" fontAlgn="base">
              <a:buFont typeface="Arial" panose="020B0604020202020204" pitchFamily="34" charset="0"/>
              <a:buChar char="•"/>
            </a:pPr>
            <a:r>
              <a:rPr lang="en-US" sz="1100" b="1" dirty="0" smtClean="0">
                <a:latin typeface="Roboto" panose="020B0604020202020204" charset="0"/>
                <a:ea typeface="Roboto" panose="020B0604020202020204" charset="0"/>
              </a:rPr>
              <a:t>Managing </a:t>
            </a:r>
            <a:r>
              <a:rPr lang="en-US" sz="1100" b="1" dirty="0">
                <a:latin typeface="Roboto" panose="020B0604020202020204" charset="0"/>
                <a:ea typeface="Roboto" panose="020B0604020202020204" charset="0"/>
              </a:rPr>
              <a:t>a Quality </a:t>
            </a:r>
            <a:r>
              <a:rPr lang="en-US" sz="1100" b="1" dirty="0" smtClean="0">
                <a:latin typeface="Roboto" panose="020B0604020202020204" charset="0"/>
                <a:ea typeface="Roboto" panose="020B0604020202020204" charset="0"/>
              </a:rPr>
              <a:t>Service</a:t>
            </a:r>
          </a:p>
          <a:p>
            <a:pPr marL="285750" indent="-285750" fontAlgn="base">
              <a:buFont typeface="Arial" panose="020B0604020202020204" pitchFamily="34" charset="0"/>
              <a:buChar char="•"/>
            </a:pPr>
            <a:r>
              <a:rPr lang="en-US" sz="1100" b="1" dirty="0" smtClean="0">
                <a:latin typeface="Roboto" panose="020B0604020202020204" charset="0"/>
                <a:ea typeface="Roboto" panose="020B0604020202020204" charset="0"/>
              </a:rPr>
              <a:t>Delivering </a:t>
            </a:r>
            <a:r>
              <a:rPr lang="en-US" sz="1100" b="1" dirty="0">
                <a:latin typeface="Roboto" panose="020B0604020202020204" charset="0"/>
                <a:ea typeface="Roboto" panose="020B0604020202020204" charset="0"/>
              </a:rPr>
              <a:t>at </a:t>
            </a:r>
            <a:r>
              <a:rPr lang="en-US" sz="1100" b="1" dirty="0" smtClean="0">
                <a:latin typeface="Roboto" panose="020B0604020202020204" charset="0"/>
                <a:ea typeface="Roboto" panose="020B0604020202020204" charset="0"/>
              </a:rPr>
              <a:t>Pace</a:t>
            </a:r>
          </a:p>
          <a:p>
            <a:pPr marL="285750" indent="-285750" fontAlgn="base">
              <a:buFont typeface="Arial" panose="020B0604020202020204" pitchFamily="34" charset="0"/>
              <a:buChar char="•"/>
            </a:pPr>
            <a:r>
              <a:rPr lang="en-US" sz="1100" b="1" dirty="0" smtClean="0">
                <a:latin typeface="Roboto" panose="020B0604020202020204" charset="0"/>
                <a:ea typeface="Roboto" panose="020B0604020202020204" charset="0"/>
              </a:rPr>
              <a:t>Changing </a:t>
            </a:r>
            <a:r>
              <a:rPr lang="en-US" sz="1100" b="1" dirty="0">
                <a:latin typeface="Roboto" panose="020B0604020202020204" charset="0"/>
                <a:ea typeface="Roboto" panose="020B0604020202020204" charset="0"/>
              </a:rPr>
              <a:t>and Improving</a:t>
            </a: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pic>
        <p:nvPicPr>
          <p:cNvPr id="141" name="Google Shape;141;p21"/>
          <p:cNvPicPr preferRelativeResize="0"/>
          <p:nvPr/>
        </p:nvPicPr>
        <p:blipFill rotWithShape="1">
          <a:blip r:embed="rId3">
            <a:alphaModFix/>
          </a:blip>
          <a:srcRect/>
          <a:stretch/>
        </p:blipFill>
        <p:spPr>
          <a:xfrm>
            <a:off x="0" y="4840775"/>
            <a:ext cx="3878900" cy="302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3729</Words>
  <Application>Microsoft Office PowerPoint</Application>
  <PresentationFormat>On-screen Show (16:9)</PresentationFormat>
  <Paragraphs>322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Old Standard TT</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Megan</dc:creator>
  <cp:lastModifiedBy>Jones, Megan</cp:lastModifiedBy>
  <cp:revision>3</cp:revision>
  <dcterms:modified xsi:type="dcterms:W3CDTF">2023-05-24T08:40:18Z</dcterms:modified>
</cp:coreProperties>
</file>