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7"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Old Standard TT" panose="020B0604020202020204" charset="0"/>
      <p:regular r:id="rId24"/>
      <p:bold r:id="rId25"/>
      <p:italic r:id="rId26"/>
    </p:embeddedFont>
    <p:embeddedFont>
      <p:font typeface="Roboto"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E5D51D-3FF8-46AC-B00F-DED3BCA037E6}">
  <a:tblStyle styleId="{61E5D51D-3FF8-46AC-B00F-DED3BCA037E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7275/CS_Behaviours_2018.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assets.publishing.service.gov.uk/government/uploads/system/uploads/attachment_data/file/717275/CS_Behaviours_2018.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gov.uk/government/publications/nationality-rul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4017/HMG_Personnel_Security_Controls_-_May_2018.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civilservicecommission.independent.gov.uk/recruitment/recruitment-principl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civilservicecommission.independent.gov.uk/recruitment/c" TargetMode="External"/><Relationship Id="rId5" Type="http://schemas.openxmlformats.org/officeDocument/2006/relationships/hyperlink" Target="mailto:Alison.Logan@nio.gov.uk"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civilservicepensionscheme.org.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ww.gov.uk/guidance/security-vetting-and-clearance"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linkedin.com/company/northern-ireland-office/?viewAsMember=true"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instagram.com/northernirelandoffice/" TargetMode="External"/><Relationship Id="rId5" Type="http://schemas.openxmlformats.org/officeDocument/2006/relationships/image" Target="../media/image9.png"/><Relationship Id="rId4" Type="http://schemas.openxmlformats.org/officeDocument/2006/relationships/hyperlink" Target="https://twitter.com/NIOgov" TargetMode="Externa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55" name="Google Shape;55;p13"/>
          <p:cNvSpPr txBox="1">
            <a:spLocks noGrp="1"/>
          </p:cNvSpPr>
          <p:nvPr>
            <p:ph type="subTitle" idx="1"/>
          </p:nvPr>
        </p:nvSpPr>
        <p:spPr>
          <a:xfrm>
            <a:off x="0" y="1738075"/>
            <a:ext cx="9144000" cy="28353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smtClean="0">
                <a:solidFill>
                  <a:srgbClr val="FFFFFF"/>
                </a:solidFill>
                <a:latin typeface="Roboto"/>
                <a:ea typeface="Roboto"/>
                <a:cs typeface="Roboto"/>
                <a:sym typeface="Roboto"/>
              </a:rPr>
              <a:t>SENIOR FINANCE MANAGER</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smtClean="0">
                <a:solidFill>
                  <a:srgbClr val="FFFFFF"/>
                </a:solidFill>
                <a:latin typeface="Roboto"/>
                <a:ea typeface="Roboto"/>
                <a:cs typeface="Roboto"/>
                <a:sym typeface="Roboto"/>
              </a:rPr>
              <a:t>Band B</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Closing Date: 23:55 on </a:t>
            </a:r>
            <a:r>
              <a:rPr lang="en-GB" sz="2200" b="1" dirty="0">
                <a:solidFill>
                  <a:schemeClr val="lt1"/>
                </a:solidFill>
                <a:latin typeface="Roboto"/>
                <a:ea typeface="Roboto"/>
                <a:cs typeface="Roboto"/>
                <a:sym typeface="Roboto"/>
              </a:rPr>
              <a:t>11 </a:t>
            </a:r>
            <a:r>
              <a:rPr lang="en-GB" sz="2200" b="1" dirty="0" smtClean="0">
                <a:solidFill>
                  <a:schemeClr val="lt1"/>
                </a:solidFill>
                <a:latin typeface="Roboto"/>
                <a:ea typeface="Roboto"/>
                <a:cs typeface="Roboto"/>
                <a:sym typeface="Roboto"/>
              </a:rPr>
              <a:t>May </a:t>
            </a:r>
            <a:r>
              <a:rPr lang="en-GB" sz="2200" b="1" dirty="0">
                <a:solidFill>
                  <a:schemeClr val="lt1"/>
                </a:solidFill>
                <a:latin typeface="Roboto"/>
                <a:ea typeface="Roboto"/>
                <a:cs typeface="Roboto"/>
                <a:sym typeface="Roboto"/>
              </a:rPr>
              <a:t>2021</a:t>
            </a:r>
            <a:endParaRPr sz="2200" b="1" dirty="0">
              <a:solidFill>
                <a:schemeClr val="lt1"/>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a:stretch/>
        </p:blipFill>
        <p:spPr>
          <a:xfrm>
            <a:off x="2439400" y="81484"/>
            <a:ext cx="1393339" cy="1144941"/>
          </a:xfrm>
          <a:prstGeom prst="rect">
            <a:avLst/>
          </a:prstGeom>
          <a:noFill/>
          <a:ln>
            <a:noFill/>
          </a:ln>
        </p:spPr>
      </p:pic>
      <p:pic>
        <p:nvPicPr>
          <p:cNvPr id="57" name="Google Shape;57;p13"/>
          <p:cNvPicPr preferRelativeResize="0"/>
          <p:nvPr/>
        </p:nvPicPr>
        <p:blipFill rotWithShape="1">
          <a:blip r:embed="rId4">
            <a:alphaModFix/>
          </a:blip>
          <a:srcRect/>
          <a:stretch/>
        </p:blipFill>
        <p:spPr>
          <a:xfrm>
            <a:off x="3923468" y="150603"/>
            <a:ext cx="1781422" cy="1006696"/>
          </a:xfrm>
          <a:prstGeom prst="rect">
            <a:avLst/>
          </a:prstGeom>
          <a:noFill/>
          <a:ln>
            <a:noFill/>
          </a:ln>
        </p:spPr>
      </p:pic>
      <p:pic>
        <p:nvPicPr>
          <p:cNvPr id="58" name="Google Shape;58;p13"/>
          <p:cNvPicPr preferRelativeResize="0"/>
          <p:nvPr/>
        </p:nvPicPr>
        <p:blipFill rotWithShape="1">
          <a:blip r:embed="rId5">
            <a:alphaModFix/>
          </a:blip>
          <a:srcRect/>
          <a:stretch/>
        </p:blipFill>
        <p:spPr>
          <a:xfrm>
            <a:off x="5888950" y="58975"/>
            <a:ext cx="1336624" cy="1098327"/>
          </a:xfrm>
          <a:prstGeom prst="rect">
            <a:avLst/>
          </a:prstGeom>
          <a:noFill/>
          <a:ln>
            <a:noFill/>
          </a:ln>
        </p:spPr>
      </p:pic>
      <p:pic>
        <p:nvPicPr>
          <p:cNvPr id="59" name="Google Shape;59;p13"/>
          <p:cNvPicPr preferRelativeResize="0"/>
          <p:nvPr/>
        </p:nvPicPr>
        <p:blipFill rotWithShape="1">
          <a:blip r:embed="rId6">
            <a:alphaModFix/>
          </a:blip>
          <a:srcRect/>
          <a:stretch/>
        </p:blipFill>
        <p:spPr>
          <a:xfrm>
            <a:off x="7265378" y="236694"/>
            <a:ext cx="1731294" cy="742889"/>
          </a:xfrm>
          <a:prstGeom prst="rect">
            <a:avLst/>
          </a:prstGeom>
          <a:noFill/>
          <a:ln>
            <a:noFill/>
          </a:ln>
        </p:spPr>
      </p:pic>
      <p:pic>
        <p:nvPicPr>
          <p:cNvPr id="60" name="Google Shape;60;p13"/>
          <p:cNvPicPr preferRelativeResize="0"/>
          <p:nvPr/>
        </p:nvPicPr>
        <p:blipFill rotWithShape="1">
          <a:blip r:embed="rId7">
            <a:alphaModFix/>
          </a:blip>
          <a:srcRect/>
          <a:stretch/>
        </p:blipFill>
        <p:spPr>
          <a:xfrm>
            <a:off x="322225" y="326175"/>
            <a:ext cx="1181100" cy="1085850"/>
          </a:xfrm>
          <a:prstGeom prst="rect">
            <a:avLst/>
          </a:prstGeom>
          <a:noFill/>
          <a:ln>
            <a:noFill/>
          </a:ln>
        </p:spPr>
      </p:pic>
      <p:pic>
        <p:nvPicPr>
          <p:cNvPr id="61" name="Google Shape;61;p13"/>
          <p:cNvPicPr preferRelativeResize="0"/>
          <p:nvPr/>
        </p:nvPicPr>
        <p:blipFill rotWithShape="1">
          <a:blip r:embed="rId8">
            <a:alphaModFix/>
          </a:blip>
          <a:srcRect/>
          <a:stretch/>
        </p:blipFill>
        <p:spPr>
          <a:xfrm>
            <a:off x="2439400" y="1226425"/>
            <a:ext cx="6557276" cy="5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8705843" cy="993734"/>
          </a:xfrm>
          <a:prstGeom prst="rect">
            <a:avLst/>
          </a:prstGeom>
        </p:spPr>
      </p:pic>
      <p:sp>
        <p:nvSpPr>
          <p:cNvPr id="2" name="Title 1"/>
          <p:cNvSpPr>
            <a:spLocks noGrp="1"/>
          </p:cNvSpPr>
          <p:nvPr>
            <p:ph type="title"/>
          </p:nvPr>
        </p:nvSpPr>
        <p:spPr>
          <a:xfrm>
            <a:off x="185243" y="1139806"/>
            <a:ext cx="8520600" cy="841800"/>
          </a:xfrm>
        </p:spPr>
        <p:txBody>
          <a:bodyPr/>
          <a:lstStyle/>
          <a:p>
            <a:pPr algn="l"/>
            <a:r>
              <a:rPr lang="en-GB" sz="1800" dirty="0">
                <a:solidFill>
                  <a:srgbClr val="000000"/>
                </a:solidFill>
                <a:latin typeface="Roboto"/>
                <a:ea typeface="Roboto"/>
                <a:cs typeface="Roboto"/>
                <a:sym typeface="Roboto"/>
              </a:rPr>
              <a:t>The following sections will provide the detailed breakdown of the role to support your application</a:t>
            </a:r>
            <a:br>
              <a:rPr lang="en-GB" sz="1800" dirty="0">
                <a:solidFill>
                  <a:srgbClr val="000000"/>
                </a:solidFill>
                <a:latin typeface="Roboto"/>
                <a:ea typeface="Roboto"/>
                <a:cs typeface="Roboto"/>
                <a:sym typeface="Roboto"/>
              </a:rPr>
            </a:br>
            <a:endParaRPr lang="en-GB" sz="1800" dirty="0"/>
          </a:p>
        </p:txBody>
      </p:sp>
      <p:sp>
        <p:nvSpPr>
          <p:cNvPr id="6" name="Rectangle 5"/>
          <p:cNvSpPr/>
          <p:nvPr/>
        </p:nvSpPr>
        <p:spPr>
          <a:xfrm>
            <a:off x="185243" y="2127678"/>
            <a:ext cx="4572000" cy="2862322"/>
          </a:xfrm>
          <a:prstGeom prst="rect">
            <a:avLst/>
          </a:prstGeom>
        </p:spPr>
        <p:txBody>
          <a:bodyPr>
            <a:spAutoFit/>
          </a:bodyPr>
          <a:lstStyle/>
          <a:p>
            <a:pPr lvl="0"/>
            <a:r>
              <a:rPr lang="en-GB" sz="1600" b="1" dirty="0">
                <a:solidFill>
                  <a:srgbClr val="674EA7"/>
                </a:solidFill>
                <a:latin typeface="Roboto"/>
                <a:ea typeface="Roboto"/>
                <a:cs typeface="Roboto"/>
                <a:sym typeface="Roboto"/>
              </a:rPr>
              <a:t>Job title:</a:t>
            </a:r>
            <a:r>
              <a:rPr lang="en-GB" sz="1800" b="1" dirty="0">
                <a:solidFill>
                  <a:srgbClr val="674EA7"/>
                </a:solidFill>
                <a:latin typeface="Roboto"/>
                <a:ea typeface="Roboto"/>
                <a:cs typeface="Roboto"/>
                <a:sym typeface="Roboto"/>
              </a:rPr>
              <a:t> </a:t>
            </a:r>
            <a:r>
              <a:rPr lang="en-GB" sz="1200" dirty="0">
                <a:solidFill>
                  <a:schemeClr val="dk1"/>
                </a:solidFill>
                <a:latin typeface="Roboto"/>
                <a:ea typeface="Roboto"/>
                <a:cs typeface="Roboto"/>
                <a:sym typeface="Roboto"/>
              </a:rPr>
              <a:t>Senior Finance Manager</a:t>
            </a:r>
          </a:p>
          <a:p>
            <a:pPr lvl="0">
              <a:buSzPts val="1400"/>
            </a:pPr>
            <a:endParaRPr lang="en-GB" sz="1800" dirty="0">
              <a:latin typeface="Roboto"/>
              <a:ea typeface="Roboto"/>
              <a:cs typeface="Roboto"/>
              <a:sym typeface="Roboto"/>
            </a:endParaRPr>
          </a:p>
          <a:p>
            <a:pPr lvl="0">
              <a:buClr>
                <a:schemeClr val="dk1"/>
              </a:buClr>
              <a:buSzPts val="1100"/>
            </a:pPr>
            <a:r>
              <a:rPr lang="en-GB" sz="1600" b="1" dirty="0">
                <a:solidFill>
                  <a:srgbClr val="674EA7"/>
                </a:solidFill>
                <a:latin typeface="Roboto"/>
                <a:ea typeface="Roboto"/>
                <a:cs typeface="Roboto"/>
                <a:sym typeface="Roboto"/>
              </a:rPr>
              <a:t>Number of roles:</a:t>
            </a:r>
            <a:r>
              <a:rPr lang="en-GB" sz="1600" dirty="0">
                <a:latin typeface="Roboto"/>
                <a:ea typeface="Roboto"/>
                <a:cs typeface="Roboto"/>
                <a:sym typeface="Roboto"/>
              </a:rPr>
              <a:t> </a:t>
            </a:r>
            <a:r>
              <a:rPr lang="en-GB" sz="1200" dirty="0">
                <a:solidFill>
                  <a:schemeClr val="dk1"/>
                </a:solidFill>
                <a:latin typeface="Roboto"/>
                <a:ea typeface="Roboto"/>
                <a:cs typeface="Roboto"/>
                <a:sym typeface="Roboto"/>
              </a:rPr>
              <a:t>1</a:t>
            </a:r>
          </a:p>
          <a:p>
            <a:pPr lvl="0">
              <a:buSzPts val="1400"/>
            </a:pPr>
            <a:endParaRPr lang="en-GB" sz="1800" dirty="0">
              <a:latin typeface="Roboto"/>
              <a:ea typeface="Roboto"/>
              <a:cs typeface="Roboto"/>
              <a:sym typeface="Roboto"/>
            </a:endParaRPr>
          </a:p>
          <a:p>
            <a:pPr lvl="0">
              <a:buSzPts val="1400"/>
            </a:pPr>
            <a:r>
              <a:rPr lang="en-GB" sz="1600" b="1" dirty="0">
                <a:solidFill>
                  <a:srgbClr val="674EA7"/>
                </a:solidFill>
                <a:latin typeface="Roboto"/>
                <a:ea typeface="Roboto"/>
                <a:cs typeface="Roboto"/>
                <a:sym typeface="Roboto"/>
              </a:rPr>
              <a:t>Grade:</a:t>
            </a:r>
            <a:r>
              <a:rPr lang="en-GB" sz="1800" dirty="0">
                <a:latin typeface="Roboto"/>
                <a:ea typeface="Roboto"/>
                <a:cs typeface="Roboto"/>
                <a:sym typeface="Roboto"/>
              </a:rPr>
              <a:t> </a:t>
            </a:r>
            <a:r>
              <a:rPr lang="en-GB" sz="1200" dirty="0">
                <a:solidFill>
                  <a:schemeClr val="dk1"/>
                </a:solidFill>
                <a:latin typeface="Roboto"/>
                <a:ea typeface="Roboto"/>
                <a:cs typeface="Roboto"/>
                <a:sym typeface="Roboto"/>
              </a:rPr>
              <a:t>Band B</a:t>
            </a:r>
          </a:p>
          <a:p>
            <a:pPr lvl="0">
              <a:buSzPts val="1400"/>
            </a:pPr>
            <a:endParaRPr lang="en-GB" sz="1800" dirty="0">
              <a:latin typeface="Roboto"/>
              <a:ea typeface="Roboto"/>
              <a:cs typeface="Roboto"/>
              <a:sym typeface="Roboto"/>
            </a:endParaRPr>
          </a:p>
          <a:p>
            <a:pPr lvl="0"/>
            <a:r>
              <a:rPr lang="en-GB" sz="1600" b="1" dirty="0">
                <a:solidFill>
                  <a:srgbClr val="674EA7"/>
                </a:solidFill>
                <a:latin typeface="Roboto"/>
                <a:ea typeface="Roboto"/>
                <a:cs typeface="Roboto"/>
                <a:sym typeface="Roboto"/>
              </a:rPr>
              <a:t>Salary scale: </a:t>
            </a:r>
            <a:r>
              <a:rPr lang="en-GB" sz="1200" b="1" dirty="0">
                <a:solidFill>
                  <a:schemeClr val="tx1"/>
                </a:solidFill>
                <a:latin typeface="Roboto"/>
                <a:ea typeface="Roboto"/>
                <a:cs typeface="Roboto"/>
                <a:sym typeface="Roboto"/>
              </a:rPr>
              <a:t>Inner London £40,478 – £52,248 and</a:t>
            </a:r>
          </a:p>
          <a:p>
            <a:pPr lvl="0"/>
            <a:r>
              <a:rPr lang="en-GB" sz="1200" b="1" dirty="0">
                <a:solidFill>
                  <a:schemeClr val="tx1"/>
                </a:solidFill>
                <a:latin typeface="Roboto"/>
                <a:ea typeface="Roboto"/>
                <a:cs typeface="Roboto"/>
                <a:sym typeface="Roboto"/>
              </a:rPr>
              <a:t>National £34,090 - £</a:t>
            </a:r>
            <a:r>
              <a:rPr lang="en-GB" sz="1200" b="1" dirty="0" smtClean="0">
                <a:solidFill>
                  <a:schemeClr val="tx1"/>
                </a:solidFill>
                <a:latin typeface="Roboto"/>
                <a:ea typeface="Roboto"/>
                <a:cs typeface="Roboto"/>
                <a:sym typeface="Roboto"/>
              </a:rPr>
              <a:t>45,102</a:t>
            </a:r>
          </a:p>
          <a:p>
            <a:pPr lvl="0"/>
            <a:endParaRPr lang="en-GB" dirty="0" smtClean="0">
              <a:ea typeface="Roboto"/>
            </a:endParaRPr>
          </a:p>
          <a:p>
            <a:r>
              <a:rPr lang="en-GB" sz="1600" b="1" dirty="0" smtClean="0">
                <a:solidFill>
                  <a:srgbClr val="674EA7"/>
                </a:solidFill>
                <a:latin typeface="Roboto"/>
                <a:ea typeface="Roboto"/>
                <a:cs typeface="Roboto"/>
                <a:sym typeface="Roboto"/>
              </a:rPr>
              <a:t>Duration:</a:t>
            </a:r>
            <a:r>
              <a:rPr lang="en-GB" dirty="0" smtClean="0">
                <a:latin typeface="Roboto"/>
                <a:ea typeface="Roboto"/>
                <a:cs typeface="Roboto"/>
                <a:sym typeface="Roboto"/>
              </a:rPr>
              <a:t> </a:t>
            </a:r>
            <a:r>
              <a:rPr lang="en-GB" sz="1200" dirty="0" smtClean="0">
                <a:solidFill>
                  <a:schemeClr val="dk1"/>
                </a:solidFill>
                <a:latin typeface="Roboto"/>
                <a:ea typeface="Roboto"/>
                <a:cs typeface="Roboto"/>
                <a:sym typeface="Roboto"/>
              </a:rPr>
              <a:t>Permanent</a:t>
            </a:r>
            <a:endParaRPr lang="en-GB" sz="1200" dirty="0">
              <a:solidFill>
                <a:schemeClr val="dk1"/>
              </a:solidFill>
              <a:latin typeface="Roboto"/>
              <a:ea typeface="Roboto"/>
              <a:cs typeface="Roboto"/>
              <a:sym typeface="Roboto"/>
            </a:endParaRPr>
          </a:p>
          <a:p>
            <a:pPr lvl="0"/>
            <a:endParaRPr lang="en-GB" b="1" dirty="0">
              <a:solidFill>
                <a:schemeClr val="tx1"/>
              </a:solidFill>
              <a:latin typeface="Roboto"/>
              <a:ea typeface="Roboto"/>
              <a:sym typeface="Roboto"/>
            </a:endParaRPr>
          </a:p>
        </p:txBody>
      </p:sp>
      <p:sp>
        <p:nvSpPr>
          <p:cNvPr id="7" name="TextBox 6"/>
          <p:cNvSpPr txBox="1"/>
          <p:nvPr/>
        </p:nvSpPr>
        <p:spPr>
          <a:xfrm>
            <a:off x="4757243" y="1981606"/>
            <a:ext cx="3821152" cy="2416046"/>
          </a:xfrm>
          <a:prstGeom prst="rect">
            <a:avLst/>
          </a:prstGeom>
          <a:noFill/>
        </p:spPr>
        <p:txBody>
          <a:bodyPr wrap="square" rtlCol="0">
            <a:spAutoFit/>
          </a:bodyPr>
          <a:lstStyle/>
          <a:p>
            <a:pPr lvl="0">
              <a:buSzPts val="1100"/>
            </a:pPr>
            <a:r>
              <a:rPr lang="en-GB" sz="1600" b="1" dirty="0">
                <a:solidFill>
                  <a:srgbClr val="674EA7"/>
                </a:solidFill>
                <a:latin typeface="Roboto"/>
                <a:ea typeface="Roboto"/>
                <a:cs typeface="Roboto"/>
                <a:sym typeface="Roboto"/>
              </a:rPr>
              <a:t>Level of security required:</a:t>
            </a:r>
            <a:r>
              <a:rPr lang="en-GB" sz="1600" dirty="0">
                <a:latin typeface="Roboto"/>
                <a:ea typeface="Roboto"/>
                <a:cs typeface="Roboto"/>
                <a:sym typeface="Roboto"/>
              </a:rPr>
              <a:t> </a:t>
            </a:r>
            <a:r>
              <a:rPr lang="en-GB" sz="1200" dirty="0">
                <a:latin typeface="Roboto"/>
                <a:ea typeface="Roboto"/>
                <a:cs typeface="Roboto"/>
                <a:sym typeface="Roboto"/>
              </a:rPr>
              <a:t>Security Check (SC)</a:t>
            </a:r>
          </a:p>
          <a:p>
            <a:pPr lvl="0">
              <a:buSzPts val="1400"/>
            </a:pPr>
            <a:endParaRPr lang="en-GB" sz="1600" dirty="0">
              <a:latin typeface="Roboto"/>
              <a:ea typeface="Roboto"/>
              <a:cs typeface="Roboto"/>
              <a:sym typeface="Roboto"/>
            </a:endParaRPr>
          </a:p>
          <a:p>
            <a:pPr lvl="0">
              <a:buSzPts val="1100"/>
            </a:pPr>
            <a:r>
              <a:rPr lang="en-GB" sz="1600" b="1" dirty="0">
                <a:solidFill>
                  <a:srgbClr val="674EA7"/>
                </a:solidFill>
                <a:latin typeface="Roboto"/>
                <a:ea typeface="Roboto"/>
                <a:cs typeface="Roboto"/>
                <a:sym typeface="Roboto"/>
              </a:rPr>
              <a:t>Location: </a:t>
            </a:r>
            <a:r>
              <a:rPr lang="en-GB" sz="1200" dirty="0">
                <a:latin typeface="Roboto"/>
                <a:ea typeface="Roboto"/>
                <a:cs typeface="Roboto"/>
                <a:sym typeface="Roboto"/>
              </a:rPr>
              <a:t>1 Horse Guards Road, London or Stormont House, Stormont Estate, Belfast</a:t>
            </a:r>
          </a:p>
          <a:p>
            <a:pPr lvl="0">
              <a:buSzPts val="1400"/>
            </a:pPr>
            <a:endParaRPr lang="en-GB" sz="1600" dirty="0">
              <a:latin typeface="Roboto"/>
              <a:ea typeface="Roboto"/>
              <a:cs typeface="Roboto"/>
              <a:sym typeface="Roboto"/>
            </a:endParaRPr>
          </a:p>
          <a:p>
            <a:pPr lvl="0">
              <a:buSzPts val="1100"/>
            </a:pPr>
            <a:r>
              <a:rPr lang="en-GB" sz="1600" b="1" dirty="0">
                <a:solidFill>
                  <a:srgbClr val="674EA7"/>
                </a:solidFill>
                <a:latin typeface="Roboto"/>
                <a:ea typeface="Roboto"/>
                <a:cs typeface="Roboto"/>
                <a:sym typeface="Roboto"/>
              </a:rPr>
              <a:t>Working hours: </a:t>
            </a:r>
            <a:r>
              <a:rPr lang="en-GB" sz="1200" dirty="0">
                <a:latin typeface="Roboto"/>
                <a:ea typeface="Roboto"/>
                <a:cs typeface="Roboto"/>
                <a:sym typeface="Roboto"/>
              </a:rPr>
              <a:t>37 hours a week</a:t>
            </a:r>
          </a:p>
          <a:p>
            <a:pPr lvl="0">
              <a:buSzPts val="1400"/>
            </a:pPr>
            <a:endParaRPr lang="en-GB" sz="1600" dirty="0">
              <a:latin typeface="Roboto"/>
              <a:ea typeface="Roboto"/>
              <a:cs typeface="Roboto"/>
              <a:sym typeface="Roboto"/>
            </a:endParaRPr>
          </a:p>
          <a:p>
            <a:pPr lvl="0">
              <a:buSzPts val="1100"/>
            </a:pPr>
            <a:r>
              <a:rPr lang="en-GB" sz="1600" b="1" dirty="0">
                <a:solidFill>
                  <a:srgbClr val="674EA7"/>
                </a:solidFill>
                <a:latin typeface="Roboto"/>
                <a:ea typeface="Roboto"/>
                <a:cs typeface="Roboto"/>
                <a:sym typeface="Roboto"/>
              </a:rPr>
              <a:t>Working pattern: </a:t>
            </a:r>
            <a:r>
              <a:rPr lang="en-GB" sz="1200" dirty="0">
                <a:latin typeface="Roboto"/>
                <a:ea typeface="Roboto"/>
                <a:cs typeface="Roboto"/>
                <a:sym typeface="Roboto"/>
              </a:rPr>
              <a:t>Full-time (including ﬂexible working arrangements)</a:t>
            </a:r>
            <a:endParaRPr lang="en-GB" sz="1200" dirty="0">
              <a:latin typeface="Old Standard TT"/>
              <a:ea typeface="Old Standard TT"/>
              <a:cs typeface="Old Standard TT"/>
              <a:sym typeface="Old Standard TT"/>
            </a:endParaRPr>
          </a:p>
        </p:txBody>
      </p:sp>
    </p:spTree>
    <p:extLst>
      <p:ext uri="{BB962C8B-B14F-4D97-AF65-F5344CB8AC3E}">
        <p14:creationId xmlns:p14="http://schemas.microsoft.com/office/powerpoint/2010/main" val="340747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60"/>
        <p:cNvGrpSpPr/>
        <p:nvPr/>
      </p:nvGrpSpPr>
      <p:grpSpPr>
        <a:xfrm>
          <a:off x="0" y="0"/>
          <a:ext cx="0" cy="0"/>
          <a:chOff x="0" y="0"/>
          <a:chExt cx="0" cy="0"/>
        </a:xfrm>
      </p:grpSpPr>
      <p:sp>
        <p:nvSpPr>
          <p:cNvPr id="161" name="Google Shape;161;p23"/>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62" name="Google Shape;162;p23"/>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63" name="Google Shape;163;p23"/>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Essential requirements and desirable skills </a:t>
            </a:r>
            <a:endParaRPr sz="3100" b="0" i="0" u="none" strike="noStrike" cap="none">
              <a:solidFill>
                <a:srgbClr val="FFFFFF"/>
              </a:solidFill>
              <a:latin typeface="Arial"/>
              <a:ea typeface="Arial"/>
              <a:cs typeface="Arial"/>
              <a:sym typeface="Arial"/>
            </a:endParaRPr>
          </a:p>
        </p:txBody>
      </p:sp>
      <p:sp>
        <p:nvSpPr>
          <p:cNvPr id="164" name="Google Shape;164;p23"/>
          <p:cNvSpPr txBox="1"/>
          <p:nvPr/>
        </p:nvSpPr>
        <p:spPr>
          <a:xfrm>
            <a:off x="349050" y="1227599"/>
            <a:ext cx="8445900" cy="3448479"/>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dirty="0">
                <a:solidFill>
                  <a:srgbClr val="000000"/>
                </a:solidFill>
                <a:latin typeface="Roboto"/>
                <a:ea typeface="Roboto"/>
                <a:cs typeface="Roboto"/>
                <a:sym typeface="Roboto"/>
              </a:rPr>
              <a:t>Essential Requirements - behaviours</a:t>
            </a:r>
            <a:endParaRPr sz="10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000000"/>
                </a:solidFill>
                <a:latin typeface="Roboto"/>
                <a:ea typeface="Roboto"/>
                <a:cs typeface="Roboto"/>
                <a:sym typeface="Roboto"/>
              </a:rPr>
              <a:t>We’ll assess you against the following Success Profile behaviours at Level</a:t>
            </a:r>
            <a:r>
              <a:rPr lang="en-GB" sz="1000" b="0" i="0" u="none" strike="noStrike" cap="none" dirty="0">
                <a:solidFill>
                  <a:schemeClr val="dk1"/>
                </a:solidFill>
                <a:latin typeface="Roboto"/>
                <a:ea typeface="Roboto"/>
                <a:cs typeface="Roboto"/>
                <a:sym typeface="Roboto"/>
              </a:rPr>
              <a:t> 4</a:t>
            </a:r>
            <a:r>
              <a:rPr lang="en-GB" sz="1000" b="0" i="0" u="none" strike="noStrike" cap="none" dirty="0">
                <a:solidFill>
                  <a:srgbClr val="FF0000"/>
                </a:solidFill>
                <a:latin typeface="Roboto"/>
                <a:ea typeface="Roboto"/>
                <a:cs typeface="Roboto"/>
                <a:sym typeface="Roboto"/>
              </a:rPr>
              <a:t> </a:t>
            </a:r>
            <a:r>
              <a:rPr lang="en-GB" sz="1000" b="0" i="0" u="none" strike="noStrike" cap="none" dirty="0">
                <a:solidFill>
                  <a:srgbClr val="000000"/>
                </a:solidFill>
                <a:latin typeface="Roboto"/>
                <a:ea typeface="Roboto"/>
                <a:cs typeface="Roboto"/>
                <a:sym typeface="Roboto"/>
              </a:rPr>
              <a:t>during the selection process:</a:t>
            </a:r>
            <a:endParaRPr dirty="0"/>
          </a:p>
          <a:p>
            <a:pPr marL="171450" marR="0" lvl="0" indent="-107950" algn="l" rtl="0">
              <a:lnSpc>
                <a:spcPct val="100000"/>
              </a:lnSpc>
              <a:spcBef>
                <a:spcPts val="0"/>
              </a:spcBef>
              <a:spcAft>
                <a:spcPts val="0"/>
              </a:spcAft>
              <a:buClr>
                <a:srgbClr val="000000"/>
              </a:buClr>
              <a:buSzPts val="1000"/>
              <a:buFont typeface="Arial"/>
              <a:buNone/>
            </a:pPr>
            <a:endParaRPr sz="1000" b="1" i="0" u="none" strike="noStrike" cap="none" dirty="0">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000"/>
              <a:buFont typeface="Arial"/>
              <a:buChar char="•"/>
            </a:pPr>
            <a:r>
              <a:rPr lang="en-GB" sz="1000" b="0" i="0" u="none" strike="noStrike" cap="none" dirty="0" smtClean="0">
                <a:solidFill>
                  <a:schemeClr val="dk1"/>
                </a:solidFill>
                <a:latin typeface="Roboto"/>
                <a:ea typeface="Roboto"/>
                <a:cs typeface="Roboto"/>
                <a:sym typeface="Roboto"/>
              </a:rPr>
              <a:t>Communicating and Influencing</a:t>
            </a:r>
            <a:endParaRPr dirty="0"/>
          </a:p>
          <a:p>
            <a:pPr marL="171450" marR="0" lvl="0" indent="-171450" algn="l" rtl="0">
              <a:lnSpc>
                <a:spcPct val="100000"/>
              </a:lnSpc>
              <a:spcBef>
                <a:spcPts val="0"/>
              </a:spcBef>
              <a:spcAft>
                <a:spcPts val="0"/>
              </a:spcAft>
              <a:buClr>
                <a:srgbClr val="000000"/>
              </a:buClr>
              <a:buSzPts val="1000"/>
              <a:buFont typeface="Arial"/>
              <a:buChar char="•"/>
            </a:pPr>
            <a:r>
              <a:rPr lang="en-GB" sz="1000" b="0" i="0" u="none" strike="noStrike" cap="none" dirty="0">
                <a:solidFill>
                  <a:schemeClr val="dk1"/>
                </a:solidFill>
                <a:latin typeface="Roboto"/>
                <a:ea typeface="Roboto"/>
                <a:cs typeface="Roboto"/>
                <a:sym typeface="Roboto"/>
              </a:rPr>
              <a:t>Managing a Quality Service</a:t>
            </a:r>
            <a:endParaRPr dirty="0"/>
          </a:p>
          <a:p>
            <a:pPr marL="171450" marR="0" lvl="0" indent="-171450" algn="l" rtl="0">
              <a:lnSpc>
                <a:spcPct val="100000"/>
              </a:lnSpc>
              <a:spcBef>
                <a:spcPts val="0"/>
              </a:spcBef>
              <a:spcAft>
                <a:spcPts val="0"/>
              </a:spcAft>
              <a:buClr>
                <a:srgbClr val="000000"/>
              </a:buClr>
              <a:buSzPts val="1000"/>
              <a:buFont typeface="Arial"/>
              <a:buChar char="•"/>
            </a:pPr>
            <a:r>
              <a:rPr lang="en-GB" sz="1000" b="0" i="0" u="none" strike="noStrike" cap="none" dirty="0">
                <a:solidFill>
                  <a:schemeClr val="dk1"/>
                </a:solidFill>
                <a:latin typeface="Roboto"/>
                <a:ea typeface="Roboto"/>
                <a:cs typeface="Roboto"/>
                <a:sym typeface="Roboto"/>
              </a:rPr>
              <a:t>Delivering at Pace</a:t>
            </a:r>
            <a:endParaRPr dirty="0"/>
          </a:p>
          <a:p>
            <a:pPr marL="171450" marR="0" lvl="0" indent="-171450" algn="l" rtl="0">
              <a:lnSpc>
                <a:spcPct val="100000"/>
              </a:lnSpc>
              <a:spcBef>
                <a:spcPts val="0"/>
              </a:spcBef>
              <a:spcAft>
                <a:spcPts val="0"/>
              </a:spcAft>
              <a:buClr>
                <a:srgbClr val="000000"/>
              </a:buClr>
              <a:buSzPts val="1000"/>
              <a:buFont typeface="Arial"/>
              <a:buChar char="•"/>
            </a:pPr>
            <a:r>
              <a:rPr lang="en-GB" sz="1000" b="0" i="0" u="none" strike="noStrike" cap="none" dirty="0">
                <a:solidFill>
                  <a:schemeClr val="dk1"/>
                </a:solidFill>
                <a:latin typeface="Roboto"/>
                <a:ea typeface="Roboto"/>
                <a:cs typeface="Roboto"/>
                <a:sym typeface="Roboto"/>
              </a:rPr>
              <a:t>Changing and Improving</a:t>
            </a:r>
            <a:r>
              <a:rPr lang="en-GB" sz="1000" b="1" i="0" u="none" strike="noStrike" cap="none" dirty="0">
                <a:solidFill>
                  <a:srgbClr val="FF0000"/>
                </a:solidFill>
                <a:latin typeface="Roboto"/>
                <a:ea typeface="Roboto"/>
                <a:cs typeface="Roboto"/>
                <a:sym typeface="Roboto"/>
              </a:rPr>
              <a:t/>
            </a:r>
            <a:br>
              <a:rPr lang="en-GB" sz="1000" b="1" i="0" u="none" strike="noStrike" cap="none" dirty="0">
                <a:solidFill>
                  <a:srgbClr val="FF0000"/>
                </a:solidFill>
                <a:latin typeface="Roboto"/>
                <a:ea typeface="Roboto"/>
                <a:cs typeface="Roboto"/>
                <a:sym typeface="Roboto"/>
              </a:rPr>
            </a:br>
            <a:endParaRPr sz="1000" b="1" i="0" u="none" strike="noStrike" cap="none" dirty="0">
              <a:solidFill>
                <a:srgbClr val="FF0000"/>
              </a:solidFill>
              <a:latin typeface="Roboto"/>
              <a:ea typeface="Roboto"/>
              <a:cs typeface="Roboto"/>
              <a:sym typeface="Roboto"/>
            </a:endParaRPr>
          </a:p>
          <a:p>
            <a:pPr marL="0" marR="0" lvl="0" indent="0" algn="l" rtl="0">
              <a:lnSpc>
                <a:spcPct val="100000"/>
              </a:lnSpc>
              <a:spcBef>
                <a:spcPts val="0"/>
              </a:spcBef>
              <a:spcAft>
                <a:spcPts val="0"/>
              </a:spcAft>
              <a:buNone/>
            </a:pPr>
            <a:r>
              <a:rPr lang="en-GB" sz="1000" b="1" i="0" u="none" strike="noStrike" cap="none" dirty="0">
                <a:solidFill>
                  <a:srgbClr val="FF0000"/>
                </a:solidFill>
                <a:latin typeface="Roboto"/>
                <a:ea typeface="Roboto"/>
                <a:cs typeface="Roboto"/>
                <a:sym typeface="Roboto"/>
              </a:rPr>
              <a:t>Information concerning the behaviours listed as essential requirements above can be found </a:t>
            </a:r>
            <a:r>
              <a:rPr lang="en-GB" sz="1000" b="1" i="0" u="sng" strike="noStrike" cap="none" dirty="0">
                <a:solidFill>
                  <a:schemeClr val="hlink"/>
                </a:solidFill>
                <a:latin typeface="Roboto"/>
                <a:ea typeface="Roboto"/>
                <a:cs typeface="Roboto"/>
                <a:sym typeface="Roboto"/>
                <a:hlinkClick r:id="rId3"/>
              </a:rPr>
              <a:t>here</a:t>
            </a:r>
            <a:r>
              <a:rPr lang="en-GB" sz="1000" b="1" i="0" u="none" strike="noStrike" cap="none" dirty="0">
                <a:solidFill>
                  <a:srgbClr val="FF0000"/>
                </a:solidFill>
                <a:latin typeface="Roboto"/>
                <a:ea typeface="Roboto"/>
                <a:cs typeface="Roboto"/>
                <a:sym typeface="Roboto"/>
              </a:rPr>
              <a:t>. </a:t>
            </a:r>
            <a:endParaRPr dirty="0"/>
          </a:p>
          <a:p>
            <a:pPr marL="171450" marR="0" lvl="0" indent="-107950" algn="l" rtl="0">
              <a:lnSpc>
                <a:spcPct val="100000"/>
              </a:lnSpc>
              <a:spcBef>
                <a:spcPts val="0"/>
              </a:spcBef>
              <a:spcAft>
                <a:spcPts val="0"/>
              </a:spcAft>
              <a:buClr>
                <a:srgbClr val="000000"/>
              </a:buClr>
              <a:buSzPts val="1000"/>
              <a:buFont typeface="Arial"/>
              <a:buNone/>
            </a:pPr>
            <a:endParaRPr sz="1000" b="1" i="0" u="none" strike="noStrike" cap="none" dirty="0">
              <a:solidFill>
                <a:srgbClr val="FF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GB" sz="1000" b="1" i="0" u="none" strike="noStrike" cap="none" dirty="0">
                <a:solidFill>
                  <a:srgbClr val="000000"/>
                </a:solidFill>
                <a:latin typeface="Roboto"/>
                <a:ea typeface="Roboto"/>
                <a:cs typeface="Roboto"/>
                <a:sym typeface="Roboto"/>
              </a:rPr>
              <a:t>Essential Skills</a:t>
            </a:r>
            <a:r>
              <a:rPr lang="en-GB" sz="1000" b="0" i="0" u="none" strike="noStrike" cap="none" dirty="0">
                <a:solidFill>
                  <a:srgbClr val="000000"/>
                </a:solidFill>
                <a:latin typeface="Roboto"/>
                <a:ea typeface="Roboto"/>
                <a:cs typeface="Roboto"/>
                <a:sym typeface="Roboto"/>
              </a:rPr>
              <a:t> </a:t>
            </a:r>
            <a:endParaRPr sz="10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000000"/>
                </a:solidFill>
                <a:latin typeface="Roboto"/>
                <a:ea typeface="Roboto"/>
                <a:cs typeface="Roboto"/>
                <a:sym typeface="Roboto"/>
              </a:rPr>
              <a:t>To be successful you must be able to demonstrate that you have:</a:t>
            </a:r>
            <a:endParaRPr dirty="0"/>
          </a:p>
          <a:p>
            <a:pPr marL="171450" lvl="0" indent="-171450">
              <a:buSzPts val="1000"/>
              <a:buFont typeface="Arial"/>
              <a:buChar char="•"/>
            </a:pPr>
            <a:r>
              <a:rPr lang="en-GB" sz="1000" dirty="0" smtClean="0">
                <a:solidFill>
                  <a:schemeClr val="dk1"/>
                </a:solidFill>
                <a:latin typeface="Roboto"/>
                <a:ea typeface="Roboto"/>
                <a:cs typeface="Roboto"/>
                <a:sym typeface="Roboto"/>
              </a:rPr>
              <a:t>Full </a:t>
            </a:r>
            <a:r>
              <a:rPr lang="en-GB" sz="1000" dirty="0">
                <a:solidFill>
                  <a:schemeClr val="dk1"/>
                </a:solidFill>
                <a:latin typeface="Roboto"/>
                <a:ea typeface="Roboto"/>
                <a:cs typeface="Roboto"/>
                <a:sym typeface="Roboto"/>
              </a:rPr>
              <a:t>CCAB qualified accountant (in exceptional circumstances we will consider significant demonstrable experience in lieu of CCAB </a:t>
            </a:r>
            <a:r>
              <a:rPr lang="en-GB" sz="1000" dirty="0" smtClean="0">
                <a:solidFill>
                  <a:schemeClr val="dk1"/>
                </a:solidFill>
                <a:latin typeface="Roboto"/>
                <a:ea typeface="Roboto"/>
                <a:cs typeface="Roboto"/>
                <a:sym typeface="Roboto"/>
              </a:rPr>
              <a:t>qualification</a:t>
            </a:r>
          </a:p>
          <a:p>
            <a:pPr marL="171450" lvl="0" indent="-171450">
              <a:buSzPts val="1000"/>
              <a:buFont typeface="Arial"/>
              <a:buChar char="•"/>
            </a:pPr>
            <a:r>
              <a:rPr lang="en-GB" sz="1000" dirty="0">
                <a:latin typeface="Roboto" panose="020B0604020202020204" charset="0"/>
                <a:ea typeface="Roboto" panose="020B0604020202020204" charset="0"/>
              </a:rPr>
              <a:t>Demonstrable experience of reviewing or delivering financial management, budgets or business partnering </a:t>
            </a:r>
            <a:r>
              <a:rPr lang="en-GB" sz="1000" dirty="0" smtClean="0">
                <a:latin typeface="Roboto" panose="020B0604020202020204" charset="0"/>
                <a:ea typeface="Roboto" panose="020B0604020202020204" charset="0"/>
              </a:rPr>
              <a:t>arrangements</a:t>
            </a:r>
          </a:p>
          <a:p>
            <a:pPr marL="171450" lvl="0" indent="-171450">
              <a:buSzPts val="1000"/>
              <a:buFont typeface="Arial"/>
              <a:buChar char="•"/>
            </a:pPr>
            <a:r>
              <a:rPr lang="en-GB" sz="1000" dirty="0" smtClean="0">
                <a:solidFill>
                  <a:schemeClr val="dk1"/>
                </a:solidFill>
                <a:latin typeface="Roboto" panose="020B0604020202020204" charset="0"/>
                <a:ea typeface="Roboto" panose="020B0604020202020204" charset="0"/>
                <a:cs typeface="Roboto"/>
                <a:sym typeface="Roboto"/>
              </a:rPr>
              <a:t>Demonstrable </a:t>
            </a:r>
            <a:r>
              <a:rPr lang="en-GB" sz="1000" dirty="0">
                <a:solidFill>
                  <a:schemeClr val="dk1"/>
                </a:solidFill>
                <a:latin typeface="Roboto" panose="020B0604020202020204" charset="0"/>
                <a:ea typeface="Roboto" panose="020B0604020202020204" charset="0"/>
                <a:cs typeface="Roboto"/>
                <a:sym typeface="Roboto"/>
              </a:rPr>
              <a:t>experience of design &amp; implementation of new financial policies, procedures and controls</a:t>
            </a:r>
            <a:endParaRPr lang="en-GB" sz="1000" dirty="0" smtClean="0">
              <a:solidFill>
                <a:schemeClr val="dk1"/>
              </a:solidFill>
              <a:latin typeface="Roboto" panose="020B0604020202020204" charset="0"/>
              <a:ea typeface="Roboto" panose="020B0604020202020204" charset="0"/>
              <a:cs typeface="Roboto"/>
              <a:sym typeface="Roboto"/>
            </a:endParaRPr>
          </a:p>
          <a:p>
            <a:pPr marL="0" marR="0" lvl="0" indent="0" algn="l" rtl="0">
              <a:lnSpc>
                <a:spcPct val="100000"/>
              </a:lnSpc>
              <a:spcBef>
                <a:spcPts val="0"/>
              </a:spcBef>
              <a:spcAft>
                <a:spcPts val="0"/>
              </a:spcAft>
              <a:buNone/>
            </a:pPr>
            <a:r>
              <a:rPr lang="en-GB" sz="1000" b="1" i="0" u="none" strike="noStrike" cap="none" dirty="0" smtClean="0">
                <a:solidFill>
                  <a:schemeClr val="dk1"/>
                </a:solidFill>
                <a:latin typeface="Roboto"/>
                <a:ea typeface="Roboto"/>
                <a:cs typeface="Roboto"/>
                <a:sym typeface="Roboto"/>
              </a:rPr>
              <a:t>Desirable </a:t>
            </a:r>
            <a:r>
              <a:rPr lang="en-GB" sz="1000" b="1" i="0" u="none" strike="noStrike" cap="none" dirty="0">
                <a:solidFill>
                  <a:schemeClr val="dk1"/>
                </a:solidFill>
                <a:latin typeface="Roboto"/>
                <a:ea typeface="Roboto"/>
                <a:cs typeface="Roboto"/>
                <a:sym typeface="Roboto"/>
              </a:rPr>
              <a:t>Skills</a:t>
            </a:r>
            <a:r>
              <a:rPr lang="en-GB" sz="1000" b="0" i="0" u="none" strike="noStrike" cap="none" dirty="0">
                <a:solidFill>
                  <a:schemeClr val="dk1"/>
                </a:solidFill>
                <a:latin typeface="Roboto"/>
                <a:ea typeface="Roboto"/>
                <a:cs typeface="Roboto"/>
                <a:sym typeface="Roboto"/>
              </a:rPr>
              <a:t> </a:t>
            </a:r>
            <a:endParaRPr dirty="0"/>
          </a:p>
          <a:p>
            <a:pPr marL="171450" lvl="0" indent="-171450">
              <a:buSzPts val="1000"/>
              <a:buFont typeface="Arial"/>
              <a:buChar char="•"/>
            </a:pPr>
            <a:r>
              <a:rPr lang="en-GB" sz="1000" dirty="0" smtClean="0">
                <a:solidFill>
                  <a:schemeClr val="dk1"/>
                </a:solidFill>
                <a:latin typeface="Roboto"/>
                <a:ea typeface="Roboto"/>
                <a:cs typeface="Roboto"/>
                <a:sym typeface="Roboto"/>
              </a:rPr>
              <a:t>Ability </a:t>
            </a:r>
            <a:r>
              <a:rPr lang="en-GB" sz="1000" dirty="0">
                <a:solidFill>
                  <a:schemeClr val="dk1"/>
                </a:solidFill>
                <a:latin typeface="Roboto"/>
                <a:ea typeface="Roboto"/>
                <a:cs typeface="Roboto"/>
                <a:sym typeface="Roboto"/>
              </a:rPr>
              <a:t>to take initiative and experience of delivering to a high standard against multiple competing priorities in a fast paced environment</a:t>
            </a:r>
          </a:p>
          <a:p>
            <a:pPr marL="171450" lvl="0" indent="-171450">
              <a:buSzPts val="1000"/>
              <a:buFont typeface="Arial"/>
              <a:buChar char="•"/>
            </a:pPr>
            <a:r>
              <a:rPr lang="en-GB" sz="1000" dirty="0" smtClean="0">
                <a:solidFill>
                  <a:schemeClr val="dk1"/>
                </a:solidFill>
                <a:latin typeface="Roboto"/>
                <a:ea typeface="Roboto"/>
                <a:cs typeface="Roboto"/>
                <a:sym typeface="Roboto"/>
              </a:rPr>
              <a:t>Highly </a:t>
            </a:r>
            <a:r>
              <a:rPr lang="en-GB" sz="1000" dirty="0">
                <a:solidFill>
                  <a:schemeClr val="dk1"/>
                </a:solidFill>
                <a:latin typeface="Roboto"/>
                <a:ea typeface="Roboto"/>
                <a:cs typeface="Roboto"/>
                <a:sym typeface="Roboto"/>
              </a:rPr>
              <a:t>numerate with strong financial analysis skills</a:t>
            </a:r>
          </a:p>
          <a:p>
            <a:pPr marL="171450" lvl="0" indent="-171450">
              <a:buSzPts val="1000"/>
              <a:buFont typeface="Arial"/>
              <a:buChar char="•"/>
            </a:pPr>
            <a:r>
              <a:rPr lang="en-GB" sz="1000" dirty="0" smtClean="0">
                <a:solidFill>
                  <a:schemeClr val="dk1"/>
                </a:solidFill>
                <a:latin typeface="Roboto"/>
                <a:ea typeface="Roboto"/>
                <a:cs typeface="Roboto"/>
                <a:sym typeface="Roboto"/>
              </a:rPr>
              <a:t>Experience </a:t>
            </a:r>
            <a:r>
              <a:rPr lang="en-GB" sz="1000" dirty="0">
                <a:solidFill>
                  <a:schemeClr val="dk1"/>
                </a:solidFill>
                <a:latin typeface="Roboto"/>
                <a:ea typeface="Roboto"/>
                <a:cs typeface="Roboto"/>
                <a:sym typeface="Roboto"/>
              </a:rPr>
              <a:t>of building positive and effective working relationships across a wide range of internal and external stakeholders</a:t>
            </a: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ld Standard TT"/>
              <a:ea typeface="Old Standard TT"/>
              <a:cs typeface="Old Standard TT"/>
              <a:sym typeface="Old Standard TT"/>
            </a:endParaRPr>
          </a:p>
        </p:txBody>
      </p:sp>
      <p:pic>
        <p:nvPicPr>
          <p:cNvPr id="165" name="Google Shape;165;p23"/>
          <p:cNvPicPr preferRelativeResize="0"/>
          <p:nvPr/>
        </p:nvPicPr>
        <p:blipFill rotWithShape="1">
          <a:blip r:embed="rId4">
            <a:alphaModFix/>
          </a:blip>
          <a:srcRect/>
          <a:stretch/>
        </p:blipFill>
        <p:spPr>
          <a:xfrm>
            <a:off x="0" y="4840775"/>
            <a:ext cx="3878900" cy="30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69"/>
        <p:cNvGrpSpPr/>
        <p:nvPr/>
      </p:nvGrpSpPr>
      <p:grpSpPr>
        <a:xfrm>
          <a:off x="0" y="0"/>
          <a:ext cx="0" cy="0"/>
          <a:chOff x="0" y="0"/>
          <a:chExt cx="0" cy="0"/>
        </a:xfrm>
      </p:grpSpPr>
      <p:sp>
        <p:nvSpPr>
          <p:cNvPr id="170" name="Google Shape;170;p2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71" name="Google Shape;171;p24"/>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72" name="Google Shape;172;p24"/>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Selection process details</a:t>
            </a:r>
            <a:endParaRPr sz="3100" b="0" i="0" u="none" strike="noStrike" cap="none">
              <a:solidFill>
                <a:srgbClr val="FFFFFF"/>
              </a:solidFill>
              <a:latin typeface="Arial"/>
              <a:ea typeface="Arial"/>
              <a:cs typeface="Arial"/>
              <a:sym typeface="Arial"/>
            </a:endParaRPr>
          </a:p>
        </p:txBody>
      </p:sp>
      <p:sp>
        <p:nvSpPr>
          <p:cNvPr id="173" name="Google Shape;173;p24"/>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I</a:t>
            </a:r>
            <a:endParaRPr sz="1400" b="0" i="0" u="none" strike="noStrike" cap="none">
              <a:solidFill>
                <a:srgbClr val="000000"/>
              </a:solidFill>
              <a:latin typeface="Old Standard TT"/>
              <a:ea typeface="Old Standard TT"/>
              <a:cs typeface="Old Standard TT"/>
              <a:sym typeface="Old Standard TT"/>
            </a:endParaRPr>
          </a:p>
        </p:txBody>
      </p:sp>
      <p:pic>
        <p:nvPicPr>
          <p:cNvPr id="174" name="Google Shape;174;p24"/>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75" name="Google Shape;175;p24"/>
          <p:cNvSpPr txBox="1"/>
          <p:nvPr/>
        </p:nvSpPr>
        <p:spPr>
          <a:xfrm>
            <a:off x="400550" y="1420675"/>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674EA7"/>
                </a:solidFill>
                <a:latin typeface="Roboto"/>
                <a:ea typeface="Roboto"/>
                <a:cs typeface="Roboto"/>
                <a:sym typeface="Roboto"/>
              </a:rPr>
              <a:t>Application process</a:t>
            </a:r>
            <a:endParaRPr sz="12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23:55 on</a:t>
            </a:r>
            <a:r>
              <a:rPr lang="en-GB" sz="1200" b="0" i="0" u="none" strike="noStrike" cap="none" dirty="0">
                <a:solidFill>
                  <a:srgbClr val="FF0000"/>
                </a:solidFill>
                <a:latin typeface="Roboto"/>
                <a:ea typeface="Roboto"/>
                <a:cs typeface="Roboto"/>
                <a:sym typeface="Roboto"/>
              </a:rPr>
              <a:t> </a:t>
            </a:r>
            <a:r>
              <a:rPr lang="en-GB" sz="1200" b="0" i="0" u="none" strike="noStrike" cap="none" dirty="0">
                <a:solidFill>
                  <a:schemeClr val="dk1"/>
                </a:solidFill>
                <a:latin typeface="Roboto"/>
                <a:ea typeface="Roboto"/>
                <a:cs typeface="Roboto"/>
                <a:sym typeface="Roboto"/>
              </a:rPr>
              <a:t>11 </a:t>
            </a:r>
            <a:r>
              <a:rPr lang="en-GB" sz="1200" b="0" i="0" u="none" strike="noStrike" cap="none" dirty="0" smtClean="0">
                <a:solidFill>
                  <a:schemeClr val="dk1"/>
                </a:solidFill>
                <a:latin typeface="Roboto"/>
                <a:ea typeface="Roboto"/>
                <a:cs typeface="Roboto"/>
                <a:sym typeface="Roboto"/>
              </a:rPr>
              <a:t>May</a:t>
            </a:r>
            <a:r>
              <a:rPr lang="en-GB" sz="1200" b="0" i="0" u="none" strike="noStrike" cap="none" dirty="0" smtClean="0">
                <a:solidFill>
                  <a:srgbClr val="FF0000"/>
                </a:solidFill>
                <a:latin typeface="Roboto"/>
                <a:ea typeface="Roboto"/>
                <a:cs typeface="Roboto"/>
                <a:sym typeface="Roboto"/>
              </a:rPr>
              <a:t> </a:t>
            </a:r>
            <a:r>
              <a:rPr lang="en-GB" sz="1200" b="0" i="0" u="none" strike="noStrike" cap="none" dirty="0">
                <a:solidFill>
                  <a:srgbClr val="000000"/>
                </a:solidFill>
                <a:latin typeface="Roboto"/>
                <a:ea typeface="Roboto"/>
                <a:cs typeface="Roboto"/>
                <a:sym typeface="Roboto"/>
              </a:rPr>
              <a:t>2021.</a:t>
            </a: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dirty="0">
                <a:latin typeface="Roboto"/>
                <a:ea typeface="Roboto"/>
                <a:cs typeface="Roboto"/>
                <a:sym typeface="Roboto"/>
              </a:rPr>
              <a:t>You will need to provide a CV and p</a:t>
            </a:r>
            <a:r>
              <a:rPr lang="en-GB" sz="1200" b="0" i="0" u="none" strike="noStrike" cap="none" dirty="0">
                <a:solidFill>
                  <a:srgbClr val="000000"/>
                </a:solidFill>
                <a:latin typeface="Roboto"/>
                <a:ea typeface="Roboto"/>
                <a:cs typeface="Roboto"/>
                <a:sym typeface="Roboto"/>
              </a:rPr>
              <a:t>rovide </a:t>
            </a:r>
            <a:r>
              <a:rPr lang="en-GB" sz="1200" b="1" i="0" u="none" strike="noStrike" cap="none" dirty="0">
                <a:solidFill>
                  <a:srgbClr val="674EA7"/>
                </a:solidFill>
                <a:latin typeface="Roboto"/>
                <a:ea typeface="Roboto"/>
                <a:cs typeface="Roboto"/>
                <a:sym typeface="Roboto"/>
              </a:rPr>
              <a:t>1,000</a:t>
            </a:r>
            <a:r>
              <a:rPr lang="en-GB" sz="1200" b="0" i="0" u="none" strike="noStrike" cap="none" dirty="0">
                <a:solidFill>
                  <a:srgbClr val="000000"/>
                </a:solidFill>
                <a:latin typeface="Roboto"/>
                <a:ea typeface="Roboto"/>
                <a:cs typeface="Roboto"/>
                <a:sym typeface="Roboto"/>
              </a:rPr>
              <a:t> words in the Statement of Suitability section explaining how you meet the essential/desirable criteria. Behaviours form a part of the selection process, you will therefore be required to provide evidence against each of the selected behaviours. </a:t>
            </a: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dirty="0">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p:txBody>
      </p:sp>
      <p:sp>
        <p:nvSpPr>
          <p:cNvPr id="176" name="Google Shape;176;p24"/>
          <p:cNvSpPr txBox="1"/>
          <p:nvPr/>
        </p:nvSpPr>
        <p:spPr>
          <a:xfrm>
            <a:off x="4711325" y="1666400"/>
            <a:ext cx="4017600" cy="3249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Should you encounter any issues with your online application please get in touch with: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moj-recruitment-vetting-enquiries@gov.sscl.com</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If you do not receive acknowledgement of your application within 48 hours, please contact the above email address.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80"/>
        <p:cNvGrpSpPr/>
        <p:nvPr/>
      </p:nvGrpSpPr>
      <p:grpSpPr>
        <a:xfrm>
          <a:off x="0" y="0"/>
          <a:ext cx="0" cy="0"/>
          <a:chOff x="0" y="0"/>
          <a:chExt cx="0" cy="0"/>
        </a:xfrm>
      </p:grpSpPr>
      <p:sp>
        <p:nvSpPr>
          <p:cNvPr id="181" name="Google Shape;181;p2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82" name="Google Shape;182;p2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83" name="Google Shape;183;p25"/>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Selection process details</a:t>
            </a:r>
            <a:endParaRPr sz="3100" b="0" i="0" u="none" strike="noStrike" cap="none">
              <a:solidFill>
                <a:srgbClr val="FFFFFF"/>
              </a:solidFill>
              <a:latin typeface="Arial"/>
              <a:ea typeface="Arial"/>
              <a:cs typeface="Arial"/>
              <a:sym typeface="Arial"/>
            </a:endParaRPr>
          </a:p>
        </p:txBody>
      </p:sp>
      <p:sp>
        <p:nvSpPr>
          <p:cNvPr id="184" name="Google Shape;184;p25"/>
          <p:cNvSpPr txBox="1"/>
          <p:nvPr/>
        </p:nvSpPr>
        <p:spPr>
          <a:xfrm>
            <a:off x="400650" y="161786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I</a:t>
            </a:r>
            <a:endParaRPr sz="1400" b="0" i="0" u="none" strike="noStrike" cap="none">
              <a:solidFill>
                <a:srgbClr val="000000"/>
              </a:solidFill>
              <a:latin typeface="Old Standard TT"/>
              <a:ea typeface="Old Standard TT"/>
              <a:cs typeface="Old Standard TT"/>
              <a:sym typeface="Old Standard TT"/>
            </a:endParaRPr>
          </a:p>
        </p:txBody>
      </p:sp>
      <p:pic>
        <p:nvPicPr>
          <p:cNvPr id="185" name="Google Shape;185;p25"/>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86" name="Google Shape;186;p25"/>
          <p:cNvSpPr txBox="1"/>
          <p:nvPr/>
        </p:nvSpPr>
        <p:spPr>
          <a:xfrm>
            <a:off x="2180525" y="1269230"/>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b="1" i="0" u="none" strike="noStrike" cap="none">
                <a:solidFill>
                  <a:srgbClr val="674EA7"/>
                </a:solidFill>
                <a:latin typeface="Roboto"/>
                <a:ea typeface="Roboto"/>
                <a:cs typeface="Roboto"/>
                <a:sym typeface="Roboto"/>
              </a:rPr>
              <a:t>Shortlist</a:t>
            </a:r>
            <a:endParaRPr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None/>
            </a:pPr>
            <a:r>
              <a:rPr lang="en-GB" sz="1300" b="0" i="0" u="none" strike="noStrike" cap="none">
                <a:solidFill>
                  <a:srgbClr val="000000"/>
                </a:solidFill>
                <a:latin typeface="Roboto"/>
                <a:ea typeface="Roboto"/>
                <a:cs typeface="Roboto"/>
                <a:sym typeface="Roboto"/>
              </a:rPr>
              <a:t> </a:t>
            </a:r>
            <a:endParaRPr sz="13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None/>
            </a:pPr>
            <a:r>
              <a:rPr lang="en-GB" sz="1300" b="0" i="0" u="none" strike="noStrike" cap="none">
                <a:solidFill>
                  <a:srgbClr val="000000"/>
                </a:solidFill>
                <a:latin typeface="Roboto"/>
                <a:ea typeface="Roboto"/>
                <a:cs typeface="Roboto"/>
                <a:sym typeface="Roboto"/>
              </a:rPr>
              <a:t>Applications will be sifted on CV and Statement of Suitability.</a:t>
            </a:r>
            <a:endParaRPr sz="1600"/>
          </a:p>
          <a:p>
            <a:pPr marL="0" marR="0" lvl="0" indent="0" algn="just" rtl="0">
              <a:lnSpc>
                <a:spcPct val="100000"/>
              </a:lnSpc>
              <a:spcBef>
                <a:spcPts val="0"/>
              </a:spcBef>
              <a:spcAft>
                <a:spcPts val="0"/>
              </a:spcAft>
              <a:buNone/>
            </a:pPr>
            <a:endParaRPr sz="1600"/>
          </a:p>
          <a:p>
            <a:pPr marL="0" marR="0" lvl="0" indent="0" algn="just" rtl="0">
              <a:lnSpc>
                <a:spcPct val="100000"/>
              </a:lnSpc>
              <a:spcBef>
                <a:spcPts val="0"/>
              </a:spcBef>
              <a:spcAft>
                <a:spcPts val="0"/>
              </a:spcAft>
              <a:buClr>
                <a:srgbClr val="000000"/>
              </a:buClr>
              <a:buSzPts val="1200"/>
              <a:buFont typeface="Arial"/>
              <a:buNone/>
            </a:pPr>
            <a:endParaRPr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b="1" i="0" u="none" strike="noStrike" cap="none">
                <a:solidFill>
                  <a:srgbClr val="674EA7"/>
                </a:solidFill>
                <a:latin typeface="Roboto"/>
                <a:ea typeface="Roboto"/>
                <a:cs typeface="Roboto"/>
                <a:sym typeface="Roboto"/>
              </a:rPr>
              <a:t>The Interview</a:t>
            </a:r>
            <a:endParaRPr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300" b="0" i="0" u="none" strike="noStrike" cap="non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sz="13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b="1" i="0" u="none" strike="noStrike" cap="none">
              <a:solidFill>
                <a:srgbClr val="674EA7"/>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90"/>
        <p:cNvGrpSpPr/>
        <p:nvPr/>
      </p:nvGrpSpPr>
      <p:grpSpPr>
        <a:xfrm>
          <a:off x="0" y="0"/>
          <a:ext cx="0" cy="0"/>
          <a:chOff x="0" y="0"/>
          <a:chExt cx="0" cy="0"/>
        </a:xfrm>
      </p:grpSpPr>
      <p:sp>
        <p:nvSpPr>
          <p:cNvPr id="191" name="Google Shape;191;p26"/>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92" name="Google Shape;192;p26"/>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93" name="Google Shape;193;p26"/>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Interview structure and how to prepare</a:t>
            </a:r>
            <a:endParaRPr sz="3100" b="0" i="0" u="none" strike="noStrike" cap="none">
              <a:solidFill>
                <a:srgbClr val="FFFFFF"/>
              </a:solidFill>
              <a:latin typeface="Arial"/>
              <a:ea typeface="Arial"/>
              <a:cs typeface="Arial"/>
              <a:sym typeface="Arial"/>
            </a:endParaRPr>
          </a:p>
        </p:txBody>
      </p:sp>
      <p:sp>
        <p:nvSpPr>
          <p:cNvPr id="194" name="Google Shape;194;p26"/>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95" name="Google Shape;195;p26"/>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96" name="Google Shape;196;p26"/>
          <p:cNvSpPr txBox="1"/>
          <p:nvPr/>
        </p:nvSpPr>
        <p:spPr>
          <a:xfrm>
            <a:off x="297450" y="1602200"/>
            <a:ext cx="4274700" cy="32385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An example of a behaviour question would be:</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1" u="none" strike="noStrike" cap="none">
                <a:solidFill>
                  <a:srgbClr val="000000"/>
                </a:solidFill>
                <a:latin typeface="Roboto"/>
                <a:ea typeface="Roboto"/>
                <a:cs typeface="Roboto"/>
                <a:sym typeface="Roboto"/>
              </a:rPr>
              <a:t>‘Tell me about a time when you’ve had to deal with a diﬃcult customer requirement.’ </a:t>
            </a:r>
            <a:endParaRPr sz="1200" b="0" i="1"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p:txBody>
      </p:sp>
      <p:sp>
        <p:nvSpPr>
          <p:cNvPr id="197" name="Google Shape;197;p26"/>
          <p:cNvSpPr txBox="1"/>
          <p:nvPr/>
        </p:nvSpPr>
        <p:spPr>
          <a:xfrm>
            <a:off x="4660050" y="1577725"/>
            <a:ext cx="39750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boto"/>
                <a:ea typeface="Roboto"/>
                <a:cs typeface="Roboto"/>
                <a:sym typeface="Roboto"/>
              </a:rPr>
              <a:t>I</a:t>
            </a:r>
            <a:r>
              <a:rPr lang="en-GB" sz="1200" b="0" i="0" u="none" strike="noStrike" cap="none">
                <a:solidFill>
                  <a:srgbClr val="000000"/>
                </a:solidFill>
                <a:latin typeface="Roboto"/>
                <a:ea typeface="Roboto"/>
                <a:cs typeface="Roboto"/>
                <a:sym typeface="Roboto"/>
              </a:rPr>
              <a:t>n your preparation for interview, please ensure  you refer to the </a:t>
            </a:r>
            <a:r>
              <a:rPr lang="en-GB" sz="1200" b="0" i="0" u="sng" strike="noStrike" cap="none">
                <a:solidFill>
                  <a:schemeClr val="hlink"/>
                </a:solidFill>
                <a:latin typeface="Roboto"/>
                <a:ea typeface="Roboto"/>
                <a:cs typeface="Roboto"/>
                <a:sym typeface="Roboto"/>
                <a:hlinkClick r:id="rId4"/>
              </a:rPr>
              <a:t>Civil Service Success Proﬁles Behaviours framework.</a:t>
            </a:r>
            <a:r>
              <a:rPr lang="en-GB" sz="1200" b="0" i="0" u="none" strike="noStrike" cap="non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 The ‘STAR’ model, (situation, task, action and result)</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01"/>
        <p:cNvGrpSpPr/>
        <p:nvPr/>
      </p:nvGrpSpPr>
      <p:grpSpPr>
        <a:xfrm>
          <a:off x="0" y="0"/>
          <a:ext cx="0" cy="0"/>
          <a:chOff x="0" y="0"/>
          <a:chExt cx="0" cy="0"/>
        </a:xfrm>
      </p:grpSpPr>
      <p:sp>
        <p:nvSpPr>
          <p:cNvPr id="202" name="Google Shape;202;p2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03" name="Google Shape;203;p27"/>
          <p:cNvSpPr txBox="1">
            <a:spLocks noGrp="1"/>
          </p:cNvSpPr>
          <p:nvPr>
            <p:ph type="subTitle" idx="1"/>
          </p:nvPr>
        </p:nvSpPr>
        <p:spPr>
          <a:xfrm>
            <a:off x="0" y="396600"/>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04" name="Google Shape;204;p27"/>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Salary and benefits</a:t>
            </a:r>
            <a:endParaRPr sz="3100" b="0" i="0" u="none" strike="noStrike" cap="none">
              <a:solidFill>
                <a:srgbClr val="FFFFFF"/>
              </a:solidFill>
              <a:latin typeface="Arial"/>
              <a:ea typeface="Arial"/>
              <a:cs typeface="Arial"/>
              <a:sym typeface="Arial"/>
            </a:endParaRPr>
          </a:p>
        </p:txBody>
      </p:sp>
      <p:sp>
        <p:nvSpPr>
          <p:cNvPr id="205" name="Google Shape;205;p27"/>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206" name="Google Shape;206;p27"/>
          <p:cNvPicPr preferRelativeResize="0"/>
          <p:nvPr/>
        </p:nvPicPr>
        <p:blipFill rotWithShape="1">
          <a:blip r:embed="rId3">
            <a:alphaModFix/>
          </a:blip>
          <a:srcRect/>
          <a:stretch/>
        </p:blipFill>
        <p:spPr>
          <a:xfrm>
            <a:off x="152400" y="5267205"/>
            <a:ext cx="3878900" cy="302725"/>
          </a:xfrm>
          <a:prstGeom prst="rect">
            <a:avLst/>
          </a:prstGeom>
          <a:noFill/>
          <a:ln>
            <a:noFill/>
          </a:ln>
        </p:spPr>
      </p:pic>
      <p:sp>
        <p:nvSpPr>
          <p:cNvPr id="207" name="Google Shape;207;p27"/>
          <p:cNvSpPr txBox="1"/>
          <p:nvPr/>
        </p:nvSpPr>
        <p:spPr>
          <a:xfrm>
            <a:off x="400550" y="1374150"/>
            <a:ext cx="3789000" cy="371475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Salary</a:t>
            </a:r>
            <a:endParaRPr sz="1100" b="1" i="0" u="none" strike="noStrike" cap="none" dirty="0">
              <a:solidFill>
                <a:srgbClr val="674EA7"/>
              </a:solidFill>
              <a:latin typeface="Roboto"/>
              <a:ea typeface="Roboto"/>
              <a:cs typeface="Roboto"/>
              <a:sym typeface="Roboto"/>
            </a:endParaRPr>
          </a:p>
          <a:p>
            <a:pPr lvl="0" algn="just"/>
            <a:r>
              <a:rPr lang="en-GB" sz="1100" b="0" i="0" u="none" strike="noStrike" cap="none" dirty="0">
                <a:solidFill>
                  <a:srgbClr val="000000"/>
                </a:solidFill>
                <a:latin typeface="Roboto"/>
                <a:ea typeface="Roboto"/>
                <a:cs typeface="Roboto"/>
                <a:sym typeface="Roboto"/>
              </a:rPr>
              <a:t>The salary for this post is set within the Grade 7 pay </a:t>
            </a:r>
            <a:r>
              <a:rPr lang="en-GB" sz="1100" b="0" i="0" u="none" strike="noStrike" cap="none" dirty="0" smtClean="0">
                <a:solidFill>
                  <a:srgbClr val="000000"/>
                </a:solidFill>
                <a:latin typeface="Roboto"/>
                <a:ea typeface="Roboto"/>
                <a:cs typeface="Roboto"/>
                <a:sym typeface="Roboto"/>
              </a:rPr>
              <a:t>range</a:t>
            </a:r>
            <a:r>
              <a:rPr lang="en-GB" sz="1100" b="1" dirty="0" smtClean="0">
                <a:solidFill>
                  <a:schemeClr val="dk1"/>
                </a:solidFill>
                <a:latin typeface="Calibri"/>
                <a:ea typeface="Calibri"/>
                <a:cs typeface="Calibri"/>
                <a:sym typeface="Calibri"/>
              </a:rPr>
              <a:t>: Salary </a:t>
            </a:r>
            <a:r>
              <a:rPr lang="en-GB" sz="1100" b="1" dirty="0">
                <a:solidFill>
                  <a:schemeClr val="dk1"/>
                </a:solidFill>
                <a:latin typeface="Calibri"/>
                <a:ea typeface="Calibri"/>
                <a:cs typeface="Calibri"/>
                <a:sym typeface="Calibri"/>
              </a:rPr>
              <a:t>scale: Inner London £40,478 – £52,248 and National £34,090 - £45,102</a:t>
            </a:r>
            <a:endParaRPr sz="11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1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Salary for a serving Civil Servant will be within normal rules of appointment on level transfer or promotion. </a:t>
            </a:r>
            <a:endParaRPr sz="1100" dirty="0">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dirty="0">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Beneﬁts </a:t>
            </a: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a:t>
            </a:r>
            <a:endParaRPr sz="1100" b="0" i="0" u="none" strike="noStrike" cap="none" dirty="0">
              <a:solidFill>
                <a:srgbClr val="000000"/>
              </a:solidFill>
              <a:latin typeface="Roboto"/>
              <a:ea typeface="Roboto"/>
              <a:cs typeface="Roboto"/>
              <a:sym typeface="Roboto"/>
            </a:endParaRPr>
          </a:p>
        </p:txBody>
      </p:sp>
      <p:sp>
        <p:nvSpPr>
          <p:cNvPr id="208" name="Google Shape;208;p27"/>
          <p:cNvSpPr txBox="1"/>
          <p:nvPr/>
        </p:nvSpPr>
        <p:spPr>
          <a:xfrm>
            <a:off x="4680200" y="1244400"/>
            <a:ext cx="3789000" cy="41181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GB" sz="1100" b="0" i="0" u="none" strike="noStrike" cap="none">
                <a:solidFill>
                  <a:srgbClr val="000000"/>
                </a:solidFill>
                <a:latin typeface="Roboto"/>
                <a:ea typeface="Roboto"/>
                <a:cs typeface="Roboto"/>
                <a:sym typeface="Roboto"/>
              </a:rPr>
              <a:t>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This includes: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25 days on appointment increasing to 30 days after 5 years service. Public/Privilege days will be notified locally according to location. </a:t>
            </a: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Flexible Working Schemes allowing you to vary your working day as long as you work your total hours.</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12"/>
        <p:cNvGrpSpPr/>
        <p:nvPr/>
      </p:nvGrpSpPr>
      <p:grpSpPr>
        <a:xfrm>
          <a:off x="0" y="0"/>
          <a:ext cx="0" cy="0"/>
          <a:chOff x="0" y="0"/>
          <a:chExt cx="0" cy="0"/>
        </a:xfrm>
      </p:grpSpPr>
      <p:sp>
        <p:nvSpPr>
          <p:cNvPr id="213" name="Google Shape;213;p2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14" name="Google Shape;214;p28"/>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15" name="Google Shape;215;p28"/>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Salary and benefits </a:t>
            </a:r>
            <a:endParaRPr sz="3100" b="0" i="0" u="none" strike="noStrike" cap="none">
              <a:solidFill>
                <a:srgbClr val="FFFFFF"/>
              </a:solidFill>
              <a:latin typeface="Arial"/>
              <a:ea typeface="Arial"/>
              <a:cs typeface="Arial"/>
              <a:sym typeface="Arial"/>
            </a:endParaRPr>
          </a:p>
        </p:txBody>
      </p:sp>
      <p:sp>
        <p:nvSpPr>
          <p:cNvPr id="216" name="Google Shape;216;p28"/>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217" name="Google Shape;217;p28"/>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18" name="Google Shape;218;p28"/>
          <p:cNvSpPr txBox="1"/>
          <p:nvPr/>
        </p:nvSpPr>
        <p:spPr>
          <a:xfrm>
            <a:off x="297450" y="1392875"/>
            <a:ext cx="85491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Continued:</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Interest-free loans allowing you to spread the cost of an annual travel season ticket or a new bicycle.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The opportunity to use onsite facilities including ﬁtness centres and staff canteens (where applicable).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Occupational sick pay.</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2"/>
        <p:cNvGrpSpPr/>
        <p:nvPr/>
      </p:nvGrpSpPr>
      <p:grpSpPr>
        <a:xfrm>
          <a:off x="0" y="0"/>
          <a:ext cx="0" cy="0"/>
          <a:chOff x="0" y="0"/>
          <a:chExt cx="0" cy="0"/>
        </a:xfrm>
      </p:grpSpPr>
      <p:sp>
        <p:nvSpPr>
          <p:cNvPr id="223" name="Google Shape;223;p29"/>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24" name="Google Shape;224;p29"/>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25" name="Google Shape;225;p29"/>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26" name="Google Shape;226;p29"/>
          <p:cNvSpPr txBox="1"/>
          <p:nvPr/>
        </p:nvSpPr>
        <p:spPr>
          <a:xfrm>
            <a:off x="297450" y="684000"/>
            <a:ext cx="43926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1. Can I apply if I am not currently a civil servant?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Yes.</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2. Is this role permanent?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Yes</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3. Is this role suitable for part-time working?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a:latin typeface="Roboto"/>
                <a:ea typeface="Roboto"/>
                <a:cs typeface="Roboto"/>
                <a:sym typeface="Roboto"/>
              </a:rPr>
              <a:t>Part time working is unfortunately not available for this role, however f</a:t>
            </a:r>
            <a:r>
              <a:rPr lang="en-GB" sz="1100" b="0" i="0" u="none" strike="noStrike" cap="none">
                <a:solidFill>
                  <a:srgbClr val="000000"/>
                </a:solidFill>
                <a:latin typeface="Roboto"/>
                <a:ea typeface="Roboto"/>
                <a:cs typeface="Roboto"/>
                <a:sym typeface="Roboto"/>
              </a:rPr>
              <a:t>lexible working arrangements are available but you should discuss your needs with the hiring manager if you are invited to interview.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4. Will the role involve travel?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Some occasional travel may be required for this role.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5. Where will the role be based?</a:t>
            </a:r>
            <a:r>
              <a:rPr lang="en-GB" sz="1100" b="0" i="0" u="none" strike="noStrike" cap="none">
                <a:solidFill>
                  <a:srgbClr val="000000"/>
                </a:solidFill>
                <a:latin typeface="Roboto"/>
                <a:ea typeface="Roboto"/>
                <a:cs typeface="Roboto"/>
                <a:sym typeface="Roboto"/>
              </a:rPr>
              <a:t>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If successful you will be based in either London or Belfast. Unfortunately relocation costs will not be reimbursed.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6. Can I claim back any expenses incurred during the recruitment process?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No. Unfortunately we will not be able to reimburse you, except in exceptional circumstances and only when agreed in advance.</a:t>
            </a:r>
            <a:endParaRPr sz="1100" b="0" i="0" u="none" strike="noStrike" cap="none">
              <a:solidFill>
                <a:srgbClr val="000000"/>
              </a:solidFill>
              <a:latin typeface="Roboto"/>
              <a:ea typeface="Roboto"/>
              <a:cs typeface="Roboto"/>
              <a:sym typeface="Roboto"/>
            </a:endParaRPr>
          </a:p>
        </p:txBody>
      </p:sp>
      <p:pic>
        <p:nvPicPr>
          <p:cNvPr id="227" name="Google Shape;227;p29"/>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28" name="Google Shape;228;p29"/>
          <p:cNvSpPr txBox="1"/>
          <p:nvPr/>
        </p:nvSpPr>
        <p:spPr>
          <a:xfrm>
            <a:off x="4773525" y="684000"/>
            <a:ext cx="4171500" cy="39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7. What nationality do I need to hold in order to apply?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To be eligible for employment to this role you must be a national from the following countries: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United Kingdom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Republic of Ireland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Commonwealth*</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European Economic Area (EEA) Member State</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Switzerland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lang="en-GB" sz="1100" b="0" i="0" u="sng" strike="noStrike" cap="none">
                <a:solidFill>
                  <a:schemeClr val="hlink"/>
                </a:solidFill>
                <a:latin typeface="Roboto"/>
                <a:ea typeface="Roboto"/>
                <a:cs typeface="Roboto"/>
                <a:sym typeface="Roboto"/>
                <a:hlinkClick r:id="rId4"/>
              </a:rPr>
              <a:t>Gov.UK.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32"/>
        <p:cNvGrpSpPr/>
        <p:nvPr/>
      </p:nvGrpSpPr>
      <p:grpSpPr>
        <a:xfrm>
          <a:off x="0" y="0"/>
          <a:ext cx="0" cy="0"/>
          <a:chOff x="0" y="0"/>
          <a:chExt cx="0" cy="0"/>
        </a:xfrm>
      </p:grpSpPr>
      <p:sp>
        <p:nvSpPr>
          <p:cNvPr id="233" name="Google Shape;233;p3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34" name="Google Shape;234;p3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35" name="Google Shape;235;p30"/>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36" name="Google Shape;236;p30"/>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Arial"/>
                <a:ea typeface="Arial"/>
                <a:cs typeface="Arial"/>
                <a:sym typeface="Arial"/>
              </a:rPr>
              <a:t>8. Is security clearance required?</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Yes. If successful you must hold, or be willing to obtain, security clearance to </a:t>
            </a:r>
            <a:r>
              <a:rPr lang="en-GB" sz="1200" b="0" i="0" u="none" strike="noStrike" cap="none">
                <a:solidFill>
                  <a:srgbClr val="FF0000"/>
                </a:solidFill>
                <a:latin typeface="Arial"/>
                <a:ea typeface="Arial"/>
                <a:cs typeface="Arial"/>
                <a:sym typeface="Arial"/>
              </a:rPr>
              <a:t>SC</a:t>
            </a:r>
            <a:r>
              <a:rPr lang="en-GB" sz="1200" b="0" i="0" u="none" strike="noStrike" cap="none">
                <a:solidFill>
                  <a:srgbClr val="000000"/>
                </a:solidFill>
                <a:latin typeface="Arial"/>
                <a:ea typeface="Arial"/>
                <a:cs typeface="Arial"/>
                <a:sym typeface="Arial"/>
              </a:rPr>
              <a:t> level. More information about the vetting process can be found </a:t>
            </a:r>
            <a:r>
              <a:rPr lang="en-GB" sz="1200" b="0" i="0" u="sng" strike="noStrike" cap="none">
                <a:solidFill>
                  <a:schemeClr val="hlink"/>
                </a:solidFill>
                <a:latin typeface="Arial"/>
                <a:ea typeface="Arial"/>
                <a:cs typeface="Arial"/>
                <a:sym typeface="Arial"/>
                <a:hlinkClick r:id="rId3"/>
              </a:rPr>
              <a:t>here.</a:t>
            </a:r>
            <a:r>
              <a:rPr lang="en-GB" sz="1200" b="0" i="0" u="none" strike="noStrike" cap="none">
                <a:solidFill>
                  <a:srgbClr val="000000"/>
                </a:solidFill>
                <a:latin typeface="Arial"/>
                <a:ea typeface="Arial"/>
                <a:cs typeface="Arial"/>
                <a:sym typeface="Arial"/>
              </a:rPr>
              <a:t> This is not a reserved post.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Arial"/>
                <a:ea typeface="Arial"/>
                <a:cs typeface="Arial"/>
                <a:sym typeface="Arial"/>
              </a:rPr>
              <a:t>9. What reasonable adjustments can be made if I have a disability? </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Arial"/>
                <a:ea typeface="Arial"/>
                <a:cs typeface="Arial"/>
                <a:sym typeface="Arial"/>
              </a:rPr>
              <a:t>If you feel that you may need a reasonable adjustment to be made, or you would like to discuss your requirements in more detail, please contact us in the ﬁrst instance.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pic>
        <p:nvPicPr>
          <p:cNvPr id="237" name="Google Shape;237;p30"/>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38" name="Google Shape;238;p30"/>
          <p:cNvSpPr txBox="1"/>
          <p:nvPr/>
        </p:nvSpPr>
        <p:spPr>
          <a:xfrm>
            <a:off x="4822825" y="673000"/>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If you wish to receive a hard copy of the information, or in an alternative format e.g. Audio, Braille or large font then please contact:  (</a:t>
            </a:r>
            <a:r>
              <a:rPr lang="en-GB" sz="1200" b="0" i="0" u="none" strike="noStrike" cap="none">
                <a:solidFill>
                  <a:schemeClr val="dk1"/>
                </a:solidFill>
                <a:latin typeface="Roboto"/>
                <a:ea typeface="Roboto"/>
                <a:cs typeface="Roboto"/>
                <a:sym typeface="Roboto"/>
              </a:rPr>
              <a:t>moj-recruitment-vetting-enquiries@gov.sscl.com</a:t>
            </a:r>
            <a:r>
              <a:rPr lang="en-GB" sz="1200" b="0" i="0" u="none" strike="noStrike" cap="none">
                <a:solidFill>
                  <a:srgbClr val="000000"/>
                </a:solidFill>
                <a:latin typeface="Roboto"/>
                <a:ea typeface="Roboto"/>
                <a:cs typeface="Roboto"/>
                <a:sym typeface="Roboto"/>
              </a:rPr>
              <a:t>)</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42"/>
        <p:cNvGrpSpPr/>
        <p:nvPr/>
      </p:nvGrpSpPr>
      <p:grpSpPr>
        <a:xfrm>
          <a:off x="0" y="0"/>
          <a:ext cx="0" cy="0"/>
          <a:chOff x="0" y="0"/>
          <a:chExt cx="0" cy="0"/>
        </a:xfrm>
      </p:grpSpPr>
      <p:sp>
        <p:nvSpPr>
          <p:cNvPr id="243" name="Google Shape;243;p3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44" name="Google Shape;244;p3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45" name="Google Shape;245;p31"/>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46" name="Google Shape;246;p31"/>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10. What is the role of the Civil Service Commission in relation to recruitment into the Civil Service? </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The Civil Service Commission has two primary functions:</a:t>
            </a: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lang="en-GB" sz="1200" b="0" i="0" u="sng" strike="noStrike" cap="none">
                <a:solidFill>
                  <a:schemeClr val="hlink"/>
                </a:solidFill>
                <a:latin typeface="Roboto"/>
                <a:ea typeface="Roboto"/>
                <a:cs typeface="Roboto"/>
                <a:sym typeface="Roboto"/>
                <a:hlinkClick r:id="rId3"/>
              </a:rPr>
              <a:t>Civil Service Commission’s Recruitment Principles.</a:t>
            </a:r>
            <a:r>
              <a:rPr lang="en-GB" sz="1200" b="0" i="0" u="none" strike="noStrike" cap="non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t>
            </a:r>
            <a:r>
              <a:rPr lang="en-GB" sz="1200" b="0" i="0" u="none" strike="noStrike" cap="non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sz="12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7" name="Google Shape;247;p31"/>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48" name="Google Shape;248;p31"/>
          <p:cNvSpPr txBox="1"/>
          <p:nvPr/>
        </p:nvSpPr>
        <p:spPr>
          <a:xfrm>
            <a:off x="4773525" y="746625"/>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Arial"/>
                <a:ea typeface="Arial"/>
                <a:cs typeface="Arial"/>
                <a:sym typeface="Arial"/>
              </a:rPr>
              <a:t>11. What do I do if I want to make a complaint? </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Arial"/>
                <a:ea typeface="Arial"/>
                <a:cs typeface="Arial"/>
                <a:sym typeface="Arial"/>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lang="en-GB" sz="1200" b="0" i="0" u="sng" strike="noStrike" cap="none">
                <a:solidFill>
                  <a:schemeClr val="hlink"/>
                </a:solidFill>
                <a:latin typeface="Arial"/>
                <a:ea typeface="Arial"/>
                <a:cs typeface="Arial"/>
                <a:sym typeface="Arial"/>
                <a:hlinkClick r:id="rId5"/>
              </a:rPr>
              <a:t>Alison.Logan@nio.gov.uk</a:t>
            </a:r>
            <a:r>
              <a:rPr lang="en-GB" sz="1200" b="0" i="0" u="none" strike="noStrike" cap="none">
                <a:solidFill>
                  <a:schemeClr val="dk1"/>
                </a:solidFill>
                <a:latin typeface="Arial"/>
                <a:ea typeface="Arial"/>
                <a:cs typeface="Arial"/>
                <a:sym typeface="Arial"/>
              </a:rPr>
              <a:t>)  in the ﬁrst instance. If you are not satisﬁed with the response you receive from the Department, you can contact the Civil Service Commission at: </a:t>
            </a:r>
            <a:r>
              <a:rPr lang="en-GB" sz="1200" b="0" i="0" u="sng" strike="noStrike" cap="none">
                <a:solidFill>
                  <a:schemeClr val="hlink"/>
                </a:solidFill>
                <a:latin typeface="Arial"/>
                <a:ea typeface="Arial"/>
                <a:cs typeface="Arial"/>
                <a:sym typeface="Arial"/>
                <a:hlinkClick r:id="rId6"/>
              </a:rPr>
              <a:t>https://civilservicecommission.independent.gov.uk/recruitment/c ivilservicerecruitmentcomplaints/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67" name="Google Shape;67;p14"/>
          <p:cNvSpPr txBox="1">
            <a:spLocks noGrp="1"/>
          </p:cNvSpPr>
          <p:nvPr>
            <p:ph type="subTitle" idx="1"/>
          </p:nvPr>
        </p:nvSpPr>
        <p:spPr>
          <a:xfrm>
            <a:off x="0" y="-125"/>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68" name="Google Shape;68;p14"/>
          <p:cNvSpPr txBox="1"/>
          <p:nvPr/>
        </p:nvSpPr>
        <p:spPr>
          <a:xfrm>
            <a:off x="2426575" y="12775"/>
            <a:ext cx="6626400" cy="5143500"/>
          </a:xfrm>
          <a:prstGeom prst="rect">
            <a:avLst/>
          </a:prstGeom>
          <a:solidFill>
            <a:srgbClr val="674EA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FFFFFF"/>
                </a:solidFill>
                <a:latin typeface="Roboto"/>
                <a:ea typeface="Roboto"/>
                <a:cs typeface="Roboto"/>
                <a:sym typeface="Roboto"/>
              </a:rPr>
              <a:t>Welcome message from Madeleine Alessandri</a:t>
            </a:r>
            <a:endParaRPr sz="1200" b="1"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Roboto"/>
                <a:ea typeface="Roboto"/>
                <a:cs typeface="Roboto"/>
                <a:sym typeface="Roboto"/>
              </a:rPr>
              <a:t>Thank you for your interest in the Northern Ireland Office.</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lang="en-GB" sz="1200" b="0" i="0" u="none" strike="noStrike" cap="none">
                <a:solidFill>
                  <a:schemeClr val="lt1"/>
                </a:solidFill>
                <a:latin typeface="Roboto"/>
                <a:ea typeface="Roboto"/>
                <a:cs typeface="Roboto"/>
                <a:sym typeface="Roboto"/>
              </a:rPr>
              <a:t>supporting the delivery of the UK Government’s priorities for Northern Ireland.</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 </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I  hope you will consider joining us for this exciting opportunity.  </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Madeleine Alessandri</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Permanent Secretary</a:t>
            </a:r>
            <a:endParaRPr sz="1200" b="0" i="0" u="none" strike="noStrike" cap="none">
              <a:solidFill>
                <a:srgbClr val="FFFFFF"/>
              </a:solidFill>
              <a:latin typeface="Roboto"/>
              <a:ea typeface="Roboto"/>
              <a:cs typeface="Roboto"/>
              <a:sym typeface="Roboto"/>
            </a:endParaRPr>
          </a:p>
        </p:txBody>
      </p:sp>
      <p:grpSp>
        <p:nvGrpSpPr>
          <p:cNvPr id="69" name="Google Shape;69;p14"/>
          <p:cNvGrpSpPr/>
          <p:nvPr/>
        </p:nvGrpSpPr>
        <p:grpSpPr>
          <a:xfrm>
            <a:off x="0" y="0"/>
            <a:ext cx="3890675" cy="5169026"/>
            <a:chOff x="0" y="0"/>
            <a:chExt cx="3890675" cy="5169026"/>
          </a:xfrm>
        </p:grpSpPr>
        <p:pic>
          <p:nvPicPr>
            <p:cNvPr id="70" name="Google Shape;70;p14"/>
            <p:cNvPicPr preferRelativeResize="0"/>
            <p:nvPr/>
          </p:nvPicPr>
          <p:blipFill rotWithShape="1">
            <a:blip r:embed="rId3">
              <a:alphaModFix/>
            </a:blip>
            <a:srcRect/>
            <a:stretch/>
          </p:blipFill>
          <p:spPr>
            <a:xfrm>
              <a:off x="87000" y="0"/>
              <a:ext cx="2308450" cy="3082100"/>
            </a:xfrm>
            <a:prstGeom prst="rect">
              <a:avLst/>
            </a:prstGeom>
            <a:noFill/>
            <a:ln>
              <a:noFill/>
            </a:ln>
          </p:spPr>
        </p:pic>
        <p:pic>
          <p:nvPicPr>
            <p:cNvPr id="71" name="Google Shape;71;p14"/>
            <p:cNvPicPr preferRelativeResize="0"/>
            <p:nvPr/>
          </p:nvPicPr>
          <p:blipFill rotWithShape="1">
            <a:blip r:embed="rId4">
              <a:alphaModFix/>
            </a:blip>
            <a:srcRect/>
            <a:stretch/>
          </p:blipFill>
          <p:spPr>
            <a:xfrm>
              <a:off x="0" y="4865370"/>
              <a:ext cx="3890675" cy="3036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52"/>
        <p:cNvGrpSpPr/>
        <p:nvPr/>
      </p:nvGrpSpPr>
      <p:grpSpPr>
        <a:xfrm>
          <a:off x="0" y="0"/>
          <a:ext cx="0" cy="0"/>
          <a:chOff x="0" y="0"/>
          <a:chExt cx="0" cy="0"/>
        </a:xfrm>
      </p:grpSpPr>
      <p:sp>
        <p:nvSpPr>
          <p:cNvPr id="253" name="Google Shape;253;p32"/>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54" name="Google Shape;254;p32"/>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55" name="Google Shape;255;p32"/>
          <p:cNvSpPr/>
          <p:nvPr/>
        </p:nvSpPr>
        <p:spPr>
          <a:xfrm>
            <a:off x="297450" y="206000"/>
            <a:ext cx="8549100" cy="509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Further Information</a:t>
            </a:r>
            <a:endParaRPr sz="3100" b="0" i="0" u="none" strike="noStrike" cap="none">
              <a:solidFill>
                <a:srgbClr val="FFFFFF"/>
              </a:solidFill>
              <a:latin typeface="Arial"/>
              <a:ea typeface="Arial"/>
              <a:cs typeface="Arial"/>
              <a:sym typeface="Arial"/>
            </a:endParaRPr>
          </a:p>
        </p:txBody>
      </p:sp>
      <p:sp>
        <p:nvSpPr>
          <p:cNvPr id="256" name="Google Shape;256;p32"/>
          <p:cNvSpPr txBox="1"/>
          <p:nvPr/>
        </p:nvSpPr>
        <p:spPr>
          <a:xfrm>
            <a:off x="255950" y="715400"/>
            <a:ext cx="44625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Terms of Appointment</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None/>
            </a:pPr>
            <a:r>
              <a:rPr lang="en-GB" sz="1100" b="0" i="0" u="none" strike="noStrike" cap="none">
                <a:solidFill>
                  <a:srgbClr val="000000"/>
                </a:solidFill>
                <a:latin typeface="Roboto"/>
                <a:ea typeface="Roboto"/>
                <a:cs typeface="Roboto"/>
                <a:sym typeface="Roboto"/>
              </a:rPr>
              <a:t>Appointments through this campaign will be on a permanent basis </a:t>
            </a:r>
            <a:endParaRPr sz="1100" b="1" i="0" u="none" strike="noStrike" cap="none">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a:solidFill>
                  <a:srgbClr val="351C75"/>
                </a:solidFill>
                <a:latin typeface="Roboto"/>
                <a:ea typeface="Roboto"/>
                <a:cs typeface="Roboto"/>
                <a:sym typeface="Roboto"/>
              </a:rPr>
              <a:t>Feedback</a:t>
            </a:r>
            <a:endParaRPr sz="1100" b="1" i="0" u="none" strike="noStrike" cap="none">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Only candidates invited to interview or assessment will receive feedback on their application.</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If we identify more appointable candidates than we have roles for at this time, we will operate a reserve list for 6 months.</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a:latin typeface="Old Standard TT"/>
              <a:ea typeface="Old Standard TT"/>
              <a:cs typeface="Old Standard TT"/>
              <a:sym typeface="Old Standard TT"/>
            </a:endParaRPr>
          </a:p>
          <a:p>
            <a:pPr marL="0" lvl="0" indent="0" algn="l" rtl="0">
              <a:spcBef>
                <a:spcPts val="0"/>
              </a:spcBef>
              <a:spcAft>
                <a:spcPts val="0"/>
              </a:spcAft>
              <a:buClr>
                <a:schemeClr val="dk1"/>
              </a:buClr>
              <a:buSzPts val="1100"/>
              <a:buFont typeface="Arial"/>
              <a:buNone/>
            </a:pPr>
            <a:r>
              <a:rPr lang="en-GB" sz="1100" b="1">
                <a:solidFill>
                  <a:srgbClr val="674EA7"/>
                </a:solidFill>
                <a:latin typeface="Roboto"/>
                <a:ea typeface="Roboto"/>
                <a:cs typeface="Roboto"/>
                <a:sym typeface="Roboto"/>
              </a:rPr>
              <a:t>Equal Opportunities</a:t>
            </a:r>
            <a:endParaRPr sz="1100" b="1">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b="1">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100">
                <a:solidFill>
                  <a:schemeClr val="dk1"/>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sz="110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a:latin typeface="Old Standard TT"/>
              <a:ea typeface="Old Standard TT"/>
              <a:cs typeface="Old Standard TT"/>
              <a:sym typeface="Old Standard TT"/>
            </a:endParaRPr>
          </a:p>
        </p:txBody>
      </p:sp>
      <p:pic>
        <p:nvPicPr>
          <p:cNvPr id="257" name="Google Shape;257;p32"/>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58" name="Google Shape;258;p32"/>
          <p:cNvSpPr txBox="1"/>
          <p:nvPr/>
        </p:nvSpPr>
        <p:spPr>
          <a:xfrm>
            <a:off x="5008700" y="801050"/>
            <a:ext cx="37371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Guaranteed Interview Scheme for Disabled Persons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62"/>
        <p:cNvGrpSpPr/>
        <p:nvPr/>
      </p:nvGrpSpPr>
      <p:grpSpPr>
        <a:xfrm>
          <a:off x="0" y="0"/>
          <a:ext cx="0" cy="0"/>
          <a:chOff x="0" y="0"/>
          <a:chExt cx="0" cy="0"/>
        </a:xfrm>
      </p:grpSpPr>
      <p:sp>
        <p:nvSpPr>
          <p:cNvPr id="263" name="Google Shape;263;p33"/>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64" name="Google Shape;264;p33"/>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65" name="Google Shape;265;p33"/>
          <p:cNvSpPr/>
          <p:nvPr/>
        </p:nvSpPr>
        <p:spPr>
          <a:xfrm>
            <a:off x="297450" y="206000"/>
            <a:ext cx="8549100" cy="506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Further Information</a:t>
            </a:r>
            <a:endParaRPr sz="3100" b="0" i="0" u="none" strike="noStrike" cap="none">
              <a:solidFill>
                <a:srgbClr val="FFFFFF"/>
              </a:solidFill>
              <a:latin typeface="Arial"/>
              <a:ea typeface="Arial"/>
              <a:cs typeface="Arial"/>
              <a:sym typeface="Arial"/>
            </a:endParaRPr>
          </a:p>
        </p:txBody>
      </p:sp>
      <p:sp>
        <p:nvSpPr>
          <p:cNvPr id="266" name="Google Shape;266;p33"/>
          <p:cNvSpPr txBox="1"/>
          <p:nvPr/>
        </p:nvSpPr>
        <p:spPr>
          <a:xfrm>
            <a:off x="255950" y="891825"/>
            <a:ext cx="4462500" cy="3983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Pension Scheme</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For detailed information, please visit </a:t>
            </a:r>
            <a:r>
              <a:rPr lang="en-GB" sz="1100" b="0" i="0" u="sng" strike="noStrike" cap="none">
                <a:solidFill>
                  <a:schemeClr val="hlink"/>
                </a:solidFill>
                <a:latin typeface="Roboto"/>
                <a:ea typeface="Roboto"/>
                <a:cs typeface="Roboto"/>
                <a:sym typeface="Roboto"/>
                <a:hlinkClick r:id="rId3"/>
              </a:rPr>
              <a:t>http://www.civilservicepensionscheme.org.uk/.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Conﬂicts of Interest</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sz="1100" b="0" i="0" u="none" strike="noStrike" cap="none">
              <a:solidFill>
                <a:srgbClr val="000000"/>
              </a:solidFill>
              <a:latin typeface="Roboto"/>
              <a:ea typeface="Roboto"/>
              <a:cs typeface="Roboto"/>
              <a:sym typeface="Roboto"/>
            </a:endParaRPr>
          </a:p>
        </p:txBody>
      </p:sp>
      <p:pic>
        <p:nvPicPr>
          <p:cNvPr id="267" name="Google Shape;267;p33"/>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68" name="Google Shape;268;p33"/>
          <p:cNvSpPr txBox="1"/>
          <p:nvPr/>
        </p:nvSpPr>
        <p:spPr>
          <a:xfrm>
            <a:off x="4905000" y="712100"/>
            <a:ext cx="3941700" cy="974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Security Clearance </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Candidates should have, or expect to undergo </a:t>
            </a:r>
            <a:r>
              <a:rPr lang="en-GB" sz="1100" b="0" i="0" u="none" strike="noStrike" cap="none">
                <a:solidFill>
                  <a:srgbClr val="FF0000"/>
                </a:solidFill>
                <a:latin typeface="Roboto"/>
                <a:ea typeface="Roboto"/>
                <a:cs typeface="Roboto"/>
                <a:sym typeface="Roboto"/>
              </a:rPr>
              <a:t>SC</a:t>
            </a:r>
            <a:r>
              <a:rPr lang="en-GB" sz="1100" b="0" i="0" u="none" strike="noStrike" cap="none">
                <a:solidFill>
                  <a:srgbClr val="000000"/>
                </a:solidFill>
                <a:latin typeface="Roboto"/>
                <a:ea typeface="Roboto"/>
                <a:cs typeface="Roboto"/>
                <a:sym typeface="Roboto"/>
              </a:rPr>
              <a:t> level security clearance to take up this post. Further information about security vetting can be found </a:t>
            </a:r>
            <a:r>
              <a:rPr lang="en-GB" sz="1100" b="0" i="0" u="sng" strike="noStrike" cap="none">
                <a:solidFill>
                  <a:schemeClr val="hlink"/>
                </a:solidFill>
                <a:latin typeface="Roboto"/>
                <a:ea typeface="Roboto"/>
                <a:cs typeface="Roboto"/>
                <a:sym typeface="Roboto"/>
                <a:hlinkClick r:id="rId5"/>
              </a:rPr>
              <a:t>here.</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Old Standard TT"/>
                <a:ea typeface="Old Standard TT"/>
                <a:cs typeface="Old Standard TT"/>
                <a:sym typeface="Old Standard TT"/>
              </a:rPr>
              <a:t> </a:t>
            </a:r>
            <a:endParaRPr sz="1100" b="0" i="0" u="none" strike="noStrike" cap="none">
              <a:solidFill>
                <a:srgbClr val="000000"/>
              </a:solidFill>
              <a:latin typeface="Old Standard TT"/>
              <a:ea typeface="Old Standard TT"/>
              <a:cs typeface="Old Standard TT"/>
              <a:sym typeface="Old Standard TT"/>
            </a:endParaRPr>
          </a:p>
        </p:txBody>
      </p:sp>
      <p:sp>
        <p:nvSpPr>
          <p:cNvPr id="269" name="Google Shape;269;p33"/>
          <p:cNvSpPr txBox="1"/>
          <p:nvPr/>
        </p:nvSpPr>
        <p:spPr>
          <a:xfrm>
            <a:off x="4905000" y="1686800"/>
            <a:ext cx="4002900" cy="3456300"/>
          </a:xfrm>
          <a:prstGeom prst="rect">
            <a:avLst/>
          </a:prstGeom>
          <a:solidFill>
            <a:srgbClr val="D9D2E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sz="9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Lived outside UK: </a:t>
            </a:r>
            <a:r>
              <a:rPr lang="en-GB" sz="900" b="0" i="0" u="none" strike="noStrike" cap="non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Employee records</a:t>
            </a:r>
            <a:r>
              <a:rPr lang="en-GB" sz="900" b="0" i="0" u="none" strike="noStrike" cap="none">
                <a:solidFill>
                  <a:srgbClr val="000000"/>
                </a:solidFill>
                <a:latin typeface="Roboto"/>
                <a:ea typeface="Roboto"/>
                <a:cs typeface="Roboto"/>
                <a:sym typeface="Roboto"/>
              </a:rPr>
              <a:t>: Any indication of unreliability, relevant in a security context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Criminal record information:</a:t>
            </a:r>
            <a:r>
              <a:rPr lang="en-GB" sz="900" b="0" i="0" u="none" strike="noStrike" cap="non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Security Service records:</a:t>
            </a:r>
            <a:r>
              <a:rPr lang="en-GB" sz="900" b="0" i="0" u="none" strike="noStrike" cap="none">
                <a:solidFill>
                  <a:srgbClr val="000000"/>
                </a:solidFill>
                <a:latin typeface="Roboto"/>
                <a:ea typeface="Roboto"/>
                <a:cs typeface="Roboto"/>
                <a:sym typeface="Roboto"/>
              </a:rPr>
              <a:t> Concerns arising from checks undertaken by the Security Service.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Financial irregularities: </a:t>
            </a:r>
            <a:r>
              <a:rPr lang="en-GB" sz="900" b="0" i="0" u="none" strike="noStrike" cap="none">
                <a:solidFill>
                  <a:srgbClr val="000000"/>
                </a:solidFill>
                <a:latin typeface="Roboto"/>
                <a:ea typeface="Roboto"/>
                <a:cs typeface="Roboto"/>
                <a:sym typeface="Roboto"/>
              </a:rPr>
              <a:t>For SC or DV clearance only - Poor financial judgment or management, excessive expenditure, or high levels of indebtedness.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Roboto"/>
                <a:ea typeface="Roboto"/>
                <a:cs typeface="Roboto"/>
                <a:sym typeface="Roboto"/>
              </a:rPr>
              <a: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Other factors:</a:t>
            </a:r>
            <a:r>
              <a:rPr lang="en-GB" sz="900" b="0" i="0" u="none" strike="noStrike" cap="none">
                <a:solidFill>
                  <a:srgbClr val="000000"/>
                </a:solidFill>
                <a:latin typeface="Roboto"/>
                <a:ea typeface="Roboto"/>
                <a:cs typeface="Roboto"/>
                <a:sym typeface="Roboto"/>
              </a:rPr>
              <a:t> Inconsistencies, discrepancies or gaps in information provided, personal circumstances, personality and lifestyle. </a:t>
            </a:r>
            <a:endParaRPr sz="900" b="0" i="0" u="none" strike="noStrike" cap="non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77" name="Google Shape;77;p1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78" name="Google Shape;78;p15"/>
          <p:cNvSpPr/>
          <p:nvPr/>
        </p:nvSpPr>
        <p:spPr>
          <a:xfrm>
            <a:off x="297450" y="206000"/>
            <a:ext cx="8549100" cy="779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About the Northern Ireland Office</a:t>
            </a:r>
            <a:endParaRPr sz="3100" b="0" i="0" u="none" strike="noStrike" cap="none">
              <a:solidFill>
                <a:srgbClr val="FFFFFF"/>
              </a:solidFill>
              <a:latin typeface="Arial"/>
              <a:ea typeface="Arial"/>
              <a:cs typeface="Arial"/>
              <a:sym typeface="Arial"/>
            </a:endParaRPr>
          </a:p>
        </p:txBody>
      </p:sp>
      <p:pic>
        <p:nvPicPr>
          <p:cNvPr id="79" name="Google Shape;79;p15"/>
          <p:cNvPicPr preferRelativeResize="0"/>
          <p:nvPr/>
        </p:nvPicPr>
        <p:blipFill rotWithShape="1">
          <a:blip r:embed="rId3">
            <a:alphaModFix/>
          </a:blip>
          <a:srcRect/>
          <a:stretch/>
        </p:blipFill>
        <p:spPr>
          <a:xfrm>
            <a:off x="0" y="4839720"/>
            <a:ext cx="3890675" cy="303656"/>
          </a:xfrm>
          <a:prstGeom prst="rect">
            <a:avLst/>
          </a:prstGeom>
          <a:noFill/>
          <a:ln>
            <a:noFill/>
          </a:ln>
        </p:spPr>
      </p:pic>
      <p:sp>
        <p:nvSpPr>
          <p:cNvPr id="80" name="Google Shape;80;p15"/>
          <p:cNvSpPr txBox="1"/>
          <p:nvPr/>
        </p:nvSpPr>
        <p:spPr>
          <a:xfrm>
            <a:off x="297450" y="1010263"/>
            <a:ext cx="8600100" cy="38043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sz="12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200" b="0" i="0" u="none" strike="noStrike" cap="non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sz="12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We are a Department that values its staff. We work hard to create an environment that speaks to our values; </a:t>
            </a:r>
            <a:r>
              <a:rPr lang="en-GB" sz="1200" b="1" i="1" u="none" strike="noStrike" cap="none">
                <a:solidFill>
                  <a:srgbClr val="000000"/>
                </a:solidFill>
                <a:latin typeface="Roboto"/>
                <a:ea typeface="Roboto"/>
                <a:cs typeface="Roboto"/>
                <a:sym typeface="Roboto"/>
              </a:rPr>
              <a:t>flexible, empowering, inclusive.</a:t>
            </a:r>
            <a:r>
              <a:rPr lang="en-GB" sz="1200" b="0" i="0" u="none" strike="noStrike" cap="non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86" name="Google Shape;86;p16"/>
          <p:cNvSpPr txBox="1">
            <a:spLocks noGrp="1"/>
          </p:cNvSpPr>
          <p:nvPr>
            <p:ph type="subTitle" idx="1"/>
          </p:nvPr>
        </p:nvSpPr>
        <p:spPr>
          <a:xfrm>
            <a:off x="0" y="-12"/>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Deputy Director biography</a:t>
            </a: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Add photo</a:t>
            </a:r>
            <a:endParaRPr sz="2200" b="1">
              <a:solidFill>
                <a:srgbClr val="FFFFFF"/>
              </a:solidFill>
              <a:latin typeface="Roboto"/>
              <a:ea typeface="Roboto"/>
              <a:cs typeface="Roboto"/>
              <a:sym typeface="Roboto"/>
            </a:endParaRPr>
          </a:p>
        </p:txBody>
      </p:sp>
      <p:sp>
        <p:nvSpPr>
          <p:cNvPr id="87" name="Google Shape;87;p16"/>
          <p:cNvSpPr txBox="1"/>
          <p:nvPr/>
        </p:nvSpPr>
        <p:spPr>
          <a:xfrm>
            <a:off x="3890675" y="0"/>
            <a:ext cx="5253300" cy="5143500"/>
          </a:xfrm>
          <a:prstGeom prst="rect">
            <a:avLst/>
          </a:prstGeom>
          <a:solidFill>
            <a:srgbClr val="674EA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Roboto"/>
              <a:ea typeface="Roboto"/>
              <a:cs typeface="Roboto"/>
              <a:sym typeface="Roboto"/>
            </a:endParaRPr>
          </a:p>
        </p:txBody>
      </p:sp>
      <p:pic>
        <p:nvPicPr>
          <p:cNvPr id="88" name="Google Shape;88;p16"/>
          <p:cNvPicPr preferRelativeResize="0"/>
          <p:nvPr/>
        </p:nvPicPr>
        <p:blipFill rotWithShape="1">
          <a:blip r:embed="rId3">
            <a:alphaModFix/>
          </a:blip>
          <a:srcRect/>
          <a:stretch/>
        </p:blipFill>
        <p:spPr>
          <a:xfrm>
            <a:off x="3890700" y="0"/>
            <a:ext cx="5253300" cy="5143500"/>
          </a:xfrm>
          <a:prstGeom prst="rect">
            <a:avLst/>
          </a:prstGeom>
          <a:noFill/>
          <a:ln>
            <a:noFill/>
          </a:ln>
        </p:spPr>
      </p:pic>
      <p:pic>
        <p:nvPicPr>
          <p:cNvPr id="89" name="Google Shape;89;p16"/>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90" name="Google Shape;90;p16"/>
          <p:cNvSpPr txBox="1"/>
          <p:nvPr/>
        </p:nvSpPr>
        <p:spPr>
          <a:xfrm>
            <a:off x="201825" y="471200"/>
            <a:ext cx="3563400" cy="4244100"/>
          </a:xfrm>
          <a:prstGeom prst="rect">
            <a:avLst/>
          </a:prstGeom>
          <a:solidFill>
            <a:srgbClr val="674EA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100">
                <a:solidFill>
                  <a:srgbClr val="FFFFFF"/>
                </a:solidFill>
              </a:rPr>
              <a:t>Charlotte Goodrich joined the Northern Ireland Office in January 2021. She is the Deputy Director for Corporate Operations, and acts as Finance Director for the Department. </a:t>
            </a:r>
            <a:endParaRPr sz="1100">
              <a:solidFill>
                <a:srgbClr val="FFFFFF"/>
              </a:solidFill>
            </a:endParaRPr>
          </a:p>
          <a:p>
            <a:pPr marL="0" marR="0" lvl="0" indent="0" algn="l" rtl="0">
              <a:lnSpc>
                <a:spcPct val="100000"/>
              </a:lnSpc>
              <a:spcBef>
                <a:spcPts val="0"/>
              </a:spcBef>
              <a:spcAft>
                <a:spcPts val="0"/>
              </a:spcAft>
              <a:buNone/>
            </a:pPr>
            <a:endParaRPr sz="1100">
              <a:solidFill>
                <a:srgbClr val="FFFFFF"/>
              </a:solidFill>
            </a:endParaRPr>
          </a:p>
          <a:p>
            <a:pPr marL="0" marR="0" lvl="0" indent="0" algn="l" rtl="0">
              <a:lnSpc>
                <a:spcPct val="100000"/>
              </a:lnSpc>
              <a:spcBef>
                <a:spcPts val="0"/>
              </a:spcBef>
              <a:spcAft>
                <a:spcPts val="0"/>
              </a:spcAft>
              <a:buNone/>
            </a:pPr>
            <a:r>
              <a:rPr lang="en-GB" sz="1100">
                <a:solidFill>
                  <a:srgbClr val="FFFFFF"/>
                </a:solidFill>
              </a:rPr>
              <a:t>Prior to joining the NIO Charlotte was the Chief Operating Officer for the National Infrastructure Commission, an Arm’s Length Body of HM Treasury. Charlotte is a Chartered Accountant and prior to joining the Civil Service, had a 10 year career in professional services, first in the Audit Commission and then at KPMG.</a:t>
            </a:r>
            <a:endParaRPr sz="1100">
              <a:solidFill>
                <a:srgbClr val="FFFFFF"/>
              </a:solidFill>
            </a:endParaRPr>
          </a:p>
          <a:p>
            <a:pPr marL="0" marR="0" lvl="0" indent="0" algn="l" rtl="0">
              <a:lnSpc>
                <a:spcPct val="100000"/>
              </a:lnSpc>
              <a:spcBef>
                <a:spcPts val="0"/>
              </a:spcBef>
              <a:spcAft>
                <a:spcPts val="0"/>
              </a:spcAft>
              <a:buNone/>
            </a:pPr>
            <a:endParaRPr sz="1100">
              <a:solidFill>
                <a:srgbClr val="FFFFFF"/>
              </a:solidFill>
            </a:endParaRPr>
          </a:p>
          <a:p>
            <a:pPr marL="0" marR="0" lvl="0" indent="0" algn="l" rtl="0">
              <a:lnSpc>
                <a:spcPct val="100000"/>
              </a:lnSpc>
              <a:spcBef>
                <a:spcPts val="0"/>
              </a:spcBef>
              <a:spcAft>
                <a:spcPts val="0"/>
              </a:spcAft>
              <a:buNone/>
            </a:pPr>
            <a:r>
              <a:rPr lang="en-GB" sz="1100">
                <a:solidFill>
                  <a:srgbClr val="FFFFFF"/>
                </a:solidFill>
              </a:rPr>
              <a:t>Alongside her Civil Service role Charlotte is also a Magistrate, and is a Non Executive Director for Mental Health First Aid England.</a:t>
            </a:r>
            <a:endParaRPr sz="1100">
              <a:solidFill>
                <a:srgbClr val="FFFFFF"/>
              </a:solidFill>
            </a:endParaRPr>
          </a:p>
          <a:p>
            <a:pPr marL="0" marR="0" lvl="0" indent="0" algn="l" rtl="0">
              <a:lnSpc>
                <a:spcPct val="100000"/>
              </a:lnSpc>
              <a:spcBef>
                <a:spcPts val="0"/>
              </a:spcBef>
              <a:spcAft>
                <a:spcPts val="0"/>
              </a:spcAft>
              <a:buNone/>
            </a:pPr>
            <a:endParaRPr sz="1100">
              <a:solidFill>
                <a:srgbClr val="FFFFFF"/>
              </a:solidFill>
            </a:endParaRPr>
          </a:p>
          <a:p>
            <a:pPr marL="0" marR="0" lvl="0" indent="0" algn="l" rtl="0">
              <a:lnSpc>
                <a:spcPct val="100000"/>
              </a:lnSpc>
              <a:spcBef>
                <a:spcPts val="0"/>
              </a:spcBef>
              <a:spcAft>
                <a:spcPts val="0"/>
              </a:spcAft>
              <a:buNone/>
            </a:pPr>
            <a:r>
              <a:rPr lang="en-GB" sz="1100">
                <a:solidFill>
                  <a:srgbClr val="FFFFFF"/>
                </a:solidFill>
              </a:rPr>
              <a:t>If you are interested in having a confidential discussion about this role before you apply, Charlotte can be contacted on charlotte.goodrich@nio.gov.uk.</a:t>
            </a:r>
            <a:endParaRPr sz="1100">
              <a:solidFill>
                <a:srgbClr val="FFFFFF"/>
              </a:solidFill>
            </a:endParaRPr>
          </a:p>
          <a:p>
            <a:pPr marL="0" marR="0" lvl="0" indent="0" algn="l"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94"/>
        <p:cNvGrpSpPr/>
        <p:nvPr/>
      </p:nvGrpSpPr>
      <p:grpSpPr>
        <a:xfrm>
          <a:off x="0" y="0"/>
          <a:ext cx="0" cy="0"/>
          <a:chOff x="0" y="0"/>
          <a:chExt cx="0" cy="0"/>
        </a:xfrm>
      </p:grpSpPr>
      <p:sp>
        <p:nvSpPr>
          <p:cNvPr id="95" name="Google Shape;95;p17"/>
          <p:cNvSpPr txBox="1">
            <a:spLocks noGrp="1"/>
          </p:cNvSpPr>
          <p:nvPr>
            <p:ph type="ctrTitle"/>
          </p:nvPr>
        </p:nvSpPr>
        <p:spPr>
          <a:xfrm>
            <a:off x="51850" y="0"/>
            <a:ext cx="90921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96" name="Google Shape;96;p17"/>
          <p:cNvSpPr txBox="1">
            <a:spLocks noGrp="1"/>
          </p:cNvSpPr>
          <p:nvPr>
            <p:ph type="subTitle" idx="1"/>
          </p:nvPr>
        </p:nvSpPr>
        <p:spPr>
          <a:xfrm>
            <a:off x="0" y="-41600"/>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  Overview of the Corporate Operations team</a:t>
            </a: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97" name="Google Shape;97;p17"/>
          <p:cNvSpPr/>
          <p:nvPr/>
        </p:nvSpPr>
        <p:spPr>
          <a:xfrm>
            <a:off x="150" y="4572550"/>
            <a:ext cx="9195600" cy="570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a:t>
            </a:r>
            <a:r>
              <a:rPr lang="en-GB" sz="1100" b="0" i="0" u="none" strike="noStrike" cap="none">
                <a:solidFill>
                  <a:srgbClr val="000000"/>
                </a:solidFill>
                <a:latin typeface="Arial"/>
                <a:ea typeface="Arial"/>
                <a:cs typeface="Arial"/>
                <a:sym typeface="Arial"/>
              </a:rPr>
              <a:t>Find out more about the work of the NIO on the following platforms: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98" name="Google Shape;98;p17"/>
          <p:cNvPicPr preferRelativeResize="0"/>
          <p:nvPr/>
        </p:nvPicPr>
        <p:blipFill rotWithShape="1">
          <a:blip r:embed="rId3">
            <a:alphaModFix/>
          </a:blip>
          <a:srcRect/>
          <a:stretch/>
        </p:blipFill>
        <p:spPr>
          <a:xfrm>
            <a:off x="0" y="4840775"/>
            <a:ext cx="3878900" cy="302725"/>
          </a:xfrm>
          <a:prstGeom prst="rect">
            <a:avLst/>
          </a:prstGeom>
          <a:noFill/>
          <a:ln>
            <a:noFill/>
          </a:ln>
        </p:spPr>
      </p:pic>
      <p:pic>
        <p:nvPicPr>
          <p:cNvPr id="99" name="Google Shape;99;p17">
            <a:hlinkClick r:id="rId4"/>
          </p:cNvPr>
          <p:cNvPicPr preferRelativeResize="0"/>
          <p:nvPr/>
        </p:nvPicPr>
        <p:blipFill rotWithShape="1">
          <a:blip r:embed="rId5">
            <a:alphaModFix/>
          </a:blip>
          <a:srcRect/>
          <a:stretch/>
        </p:blipFill>
        <p:spPr>
          <a:xfrm>
            <a:off x="3978225" y="4739293"/>
            <a:ext cx="433219" cy="362607"/>
          </a:xfrm>
          <a:prstGeom prst="rect">
            <a:avLst/>
          </a:prstGeom>
          <a:noFill/>
          <a:ln>
            <a:noFill/>
          </a:ln>
        </p:spPr>
      </p:pic>
      <p:pic>
        <p:nvPicPr>
          <p:cNvPr id="100" name="Google Shape;100;p17">
            <a:hlinkClick r:id="rId6"/>
          </p:cNvPr>
          <p:cNvPicPr preferRelativeResize="0"/>
          <p:nvPr/>
        </p:nvPicPr>
        <p:blipFill rotWithShape="1">
          <a:blip r:embed="rId7">
            <a:alphaModFix/>
          </a:blip>
          <a:srcRect/>
          <a:stretch/>
        </p:blipFill>
        <p:spPr>
          <a:xfrm>
            <a:off x="4507900" y="4739293"/>
            <a:ext cx="366284" cy="306582"/>
          </a:xfrm>
          <a:prstGeom prst="rect">
            <a:avLst/>
          </a:prstGeom>
          <a:noFill/>
          <a:ln>
            <a:noFill/>
          </a:ln>
        </p:spPr>
      </p:pic>
      <p:pic>
        <p:nvPicPr>
          <p:cNvPr id="101" name="Google Shape;101;p17">
            <a:hlinkClick r:id="rId8"/>
          </p:cNvPr>
          <p:cNvPicPr preferRelativeResize="0"/>
          <p:nvPr/>
        </p:nvPicPr>
        <p:blipFill rotWithShape="1">
          <a:blip r:embed="rId9">
            <a:alphaModFix/>
          </a:blip>
          <a:srcRect/>
          <a:stretch/>
        </p:blipFill>
        <p:spPr>
          <a:xfrm>
            <a:off x="4970641" y="4732225"/>
            <a:ext cx="366284" cy="306582"/>
          </a:xfrm>
          <a:prstGeom prst="rect">
            <a:avLst/>
          </a:prstGeom>
          <a:noFill/>
          <a:ln>
            <a:noFill/>
          </a:ln>
        </p:spPr>
      </p:pic>
      <p:sp>
        <p:nvSpPr>
          <p:cNvPr id="102" name="Google Shape;102;p17"/>
          <p:cNvSpPr txBox="1"/>
          <p:nvPr/>
        </p:nvSpPr>
        <p:spPr>
          <a:xfrm>
            <a:off x="806750" y="625075"/>
            <a:ext cx="7181100" cy="3830400"/>
          </a:xfrm>
          <a:prstGeom prst="rect">
            <a:avLst/>
          </a:prstGeom>
          <a:solidFill>
            <a:srgbClr val="674EA7"/>
          </a:solid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7"/>
          <p:cNvSpPr txBox="1"/>
          <p:nvPr/>
        </p:nvSpPr>
        <p:spPr>
          <a:xfrm>
            <a:off x="792660" y="665510"/>
            <a:ext cx="7761600" cy="3755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400" b="0" i="0" u="none" strike="noStrike" cap="none">
                <a:solidFill>
                  <a:schemeClr val="lt1"/>
                </a:solidFill>
                <a:latin typeface="Arial"/>
                <a:ea typeface="Arial"/>
                <a:cs typeface="Arial"/>
                <a:sym typeface="Arial"/>
              </a:rPr>
              <a:t>The post is based within Corporate Operations Group in the Northern Ireland Office, a high performing and responsive team that provides high standards of corporate services to support the delivery of the NIO’s objectives and deliver Ministerial priorities and is composed of </a:t>
            </a:r>
            <a:r>
              <a:rPr lang="en-GB">
                <a:solidFill>
                  <a:schemeClr val="lt1"/>
                </a:solidFill>
              </a:rPr>
              <a:t>5</a:t>
            </a:r>
            <a:r>
              <a:rPr lang="en-GB" sz="1400" b="0" i="0" u="none" strike="noStrike" cap="none">
                <a:solidFill>
                  <a:schemeClr val="lt1"/>
                </a:solidFill>
                <a:latin typeface="Arial"/>
                <a:ea typeface="Arial"/>
                <a:cs typeface="Arial"/>
                <a:sym typeface="Arial"/>
              </a:rPr>
              <a:t> areas:</a:t>
            </a:r>
            <a:endParaRPr/>
          </a:p>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a:solidFill>
                  <a:schemeClr val="lt1"/>
                </a:solidFill>
              </a:rPr>
              <a:t>Finance</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chemeClr val="lt1"/>
                </a:solidFill>
                <a:latin typeface="Arial"/>
                <a:ea typeface="Arial"/>
                <a:cs typeface="Arial"/>
                <a:sym typeface="Arial"/>
              </a:rPr>
              <a:t>Human Resources</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chemeClr val="lt1"/>
                </a:solidFill>
                <a:latin typeface="Arial"/>
                <a:ea typeface="Arial"/>
                <a:cs typeface="Arial"/>
                <a:sym typeface="Arial"/>
              </a:rPr>
              <a:t>Estates and Services</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chemeClr val="lt1"/>
                </a:solidFill>
                <a:latin typeface="Arial"/>
                <a:ea typeface="Arial"/>
                <a:cs typeface="Arial"/>
                <a:sym typeface="Arial"/>
              </a:rPr>
              <a:t>Knowledge and Information Management</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chemeClr val="lt1"/>
                </a:solidFill>
                <a:latin typeface="Arial"/>
                <a:ea typeface="Arial"/>
                <a:cs typeface="Arial"/>
                <a:sym typeface="Arial"/>
              </a:rPr>
              <a:t>Departmental Security</a:t>
            </a:r>
            <a:endParaRPr/>
          </a:p>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l" rtl="0">
              <a:lnSpc>
                <a:spcPct val="150000"/>
              </a:lnSpc>
              <a:spcBef>
                <a:spcPts val="0"/>
              </a:spcBef>
              <a:spcAft>
                <a:spcPts val="0"/>
              </a:spcAft>
              <a:buNone/>
            </a:pPr>
            <a:r>
              <a:rPr lang="en-GB" sz="1400" b="0" i="0" u="none" strike="noStrike" cap="none">
                <a:solidFill>
                  <a:schemeClr val="lt1"/>
                </a:solidFill>
                <a:latin typeface="Arial"/>
                <a:ea typeface="Arial"/>
                <a:cs typeface="Arial"/>
                <a:sym typeface="Arial"/>
              </a:rPr>
              <a:t>This role sits within the Finance team which is responsible for all finance functions such as budgets and estimates, funding negotiations, financ</a:t>
            </a:r>
            <a:r>
              <a:rPr lang="en-GB">
                <a:solidFill>
                  <a:schemeClr val="lt1"/>
                </a:solidFill>
              </a:rPr>
              <a:t>ial</a:t>
            </a:r>
            <a:r>
              <a:rPr lang="en-GB" sz="1400" b="0" i="0" u="none" strike="noStrike" cap="none">
                <a:solidFill>
                  <a:schemeClr val="lt1"/>
                </a:solidFill>
                <a:latin typeface="Arial"/>
                <a:ea typeface="Arial"/>
                <a:cs typeface="Arial"/>
                <a:sym typeface="Arial"/>
              </a:rPr>
              <a:t> management and reporting, liaising with external auditors, statutory financial statements </a:t>
            </a:r>
            <a:r>
              <a:rPr lang="en-GB">
                <a:solidFill>
                  <a:schemeClr val="lt1"/>
                </a:solidFill>
              </a:rPr>
              <a:t>and </a:t>
            </a:r>
            <a:r>
              <a:rPr lang="en-GB" sz="1400" b="0" i="0" u="none" strike="noStrike" cap="none">
                <a:solidFill>
                  <a:schemeClr val="lt1"/>
                </a:solidFill>
                <a:latin typeface="Arial"/>
                <a:ea typeface="Arial"/>
                <a:cs typeface="Arial"/>
                <a:sym typeface="Arial"/>
              </a:rPr>
              <a:t>other finance-related issues.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07"/>
        <p:cNvGrpSpPr/>
        <p:nvPr/>
      </p:nvGrpSpPr>
      <p:grpSpPr>
        <a:xfrm>
          <a:off x="0" y="0"/>
          <a:ext cx="0" cy="0"/>
          <a:chOff x="0" y="0"/>
          <a:chExt cx="0" cy="0"/>
        </a:xfrm>
      </p:grpSpPr>
      <p:sp>
        <p:nvSpPr>
          <p:cNvPr id="108" name="Google Shape;108;p1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09" name="Google Shape;109;p18"/>
          <p:cNvSpPr txBox="1">
            <a:spLocks noGrp="1"/>
          </p:cNvSpPr>
          <p:nvPr>
            <p:ph type="subTitle" idx="1"/>
          </p:nvPr>
        </p:nvSpPr>
        <p:spPr>
          <a:xfrm>
            <a:off x="0" y="-125"/>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About the role</a:t>
            </a: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110" name="Google Shape;110;p18"/>
          <p:cNvSpPr/>
          <p:nvPr/>
        </p:nvSpPr>
        <p:spPr>
          <a:xfrm>
            <a:off x="150" y="4177175"/>
            <a:ext cx="9144000" cy="96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11" name="Google Shape;111;p18"/>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12" name="Google Shape;112;p18"/>
          <p:cNvSpPr txBox="1"/>
          <p:nvPr/>
        </p:nvSpPr>
        <p:spPr>
          <a:xfrm>
            <a:off x="1126125" y="855875"/>
            <a:ext cx="7181100" cy="3984900"/>
          </a:xfrm>
          <a:prstGeom prst="rect">
            <a:avLst/>
          </a:prstGeom>
          <a:solidFill>
            <a:srgbClr val="674EA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3" name="Google Shape;113;p18"/>
          <p:cNvSpPr txBox="1"/>
          <p:nvPr/>
        </p:nvSpPr>
        <p:spPr>
          <a:xfrm>
            <a:off x="710475" y="860300"/>
            <a:ext cx="7674600" cy="3816389"/>
          </a:xfrm>
          <a:prstGeom prst="rect">
            <a:avLst/>
          </a:prstGeom>
          <a:noFill/>
          <a:ln>
            <a:noFill/>
          </a:ln>
        </p:spPr>
        <p:txBody>
          <a:bodyPr spcFirstLastPara="1" wrap="square" lIns="91425" tIns="45700" rIns="91425" bIns="45700" anchor="t" anchorCtr="0">
            <a:spAutoFit/>
          </a:bodyPr>
          <a:lstStyle/>
          <a:p>
            <a:pPr lvl="0">
              <a:lnSpc>
                <a:spcPct val="115000"/>
              </a:lnSpc>
              <a:buSzPts val="1100"/>
            </a:pPr>
            <a:r>
              <a:rPr lang="en-GB" sz="1200" dirty="0">
                <a:solidFill>
                  <a:srgbClr val="FFFFFF"/>
                </a:solidFill>
              </a:rPr>
              <a:t>The Northern Ireland Office is seeking to recruit a senior finance manager to manage the financial management team. With a new Finance Director, the Finance Team are leading a transformation programme to better deliver our finances and maximise value to the business. This role will be at the heart of this programme, and the successful candidate will have the opportunity to be part of the review, design and implementation of new financial management controls, partnering with teams across the business to support the delivery of our financial objectives. The successful candidate will deliver financial planning and analysis, budgeting, monitoring and reporting; and partner with teams across the business to bring insight and control to financial delivery. The role will have the opportunity to support the Department’s commercial pipeline and help us achieve value for money through our procurements. This role will liaise closely with key internal and external stakeholders, including Ministerial teams, budget holders and teams across the business, internal and external auditors, and HM Treasury.</a:t>
            </a:r>
          </a:p>
          <a:p>
            <a:pPr lvl="0">
              <a:lnSpc>
                <a:spcPct val="115000"/>
              </a:lnSpc>
              <a:buSzPts val="1100"/>
            </a:pPr>
            <a:endParaRPr lang="en-GB" sz="1200" dirty="0">
              <a:solidFill>
                <a:srgbClr val="FFFFFF"/>
              </a:solidFill>
            </a:endParaRPr>
          </a:p>
          <a:p>
            <a:pPr lvl="0">
              <a:lnSpc>
                <a:spcPct val="115000"/>
              </a:lnSpc>
              <a:buSzPts val="1100"/>
            </a:pPr>
            <a:r>
              <a:rPr lang="en-GB" sz="1200" dirty="0">
                <a:solidFill>
                  <a:srgbClr val="FFFFFF"/>
                </a:solidFill>
              </a:rPr>
              <a:t>The post is based within Corporate Operations Group in the Northern Ireland Office, a diverse and high performing that provides high standards of corporate services to support the delivery of the NIO’s objectives and deliver Ministerial priorities.</a:t>
            </a:r>
          </a:p>
          <a:p>
            <a:pPr marL="0" marR="0" lvl="0" indent="0" algn="l" rtl="0">
              <a:lnSpc>
                <a:spcPct val="150000"/>
              </a:lnSpc>
              <a:spcBef>
                <a:spcPts val="0"/>
              </a:spcBef>
              <a:spcAft>
                <a:spcPts val="0"/>
              </a:spcAft>
              <a:buNone/>
            </a:pP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17"/>
        <p:cNvGrpSpPr/>
        <p:nvPr/>
      </p:nvGrpSpPr>
      <p:grpSpPr>
        <a:xfrm>
          <a:off x="0" y="0"/>
          <a:ext cx="0" cy="0"/>
          <a:chOff x="0" y="0"/>
          <a:chExt cx="0" cy="0"/>
        </a:xfrm>
      </p:grpSpPr>
      <p:sp>
        <p:nvSpPr>
          <p:cNvPr id="118" name="Google Shape;118;p19"/>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19" name="Google Shape;119;p19"/>
          <p:cNvSpPr txBox="1">
            <a:spLocks noGrp="1"/>
          </p:cNvSpPr>
          <p:nvPr>
            <p:ph type="subTitle" idx="1"/>
          </p:nvPr>
        </p:nvSpPr>
        <p:spPr>
          <a:xfrm>
            <a:off x="62225" y="0"/>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120" name="Google Shape;120;p19"/>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FFFFFF"/>
                </a:solidFill>
                <a:latin typeface="Arial"/>
                <a:ea typeface="Arial"/>
                <a:cs typeface="Arial"/>
                <a:sym typeface="Arial"/>
              </a:rPr>
              <a:t>Our Values</a:t>
            </a:r>
            <a:endParaRPr sz="2800" b="0" i="0" u="none" strike="noStrike" cap="none">
              <a:solidFill>
                <a:srgbClr val="FFFFFF"/>
              </a:solidFill>
              <a:latin typeface="Arial"/>
              <a:ea typeface="Arial"/>
              <a:cs typeface="Arial"/>
              <a:sym typeface="Arial"/>
            </a:endParaRPr>
          </a:p>
        </p:txBody>
      </p:sp>
      <p:sp>
        <p:nvSpPr>
          <p:cNvPr id="121" name="Google Shape;121;p19"/>
          <p:cNvSpPr txBox="1"/>
          <p:nvPr/>
        </p:nvSpPr>
        <p:spPr>
          <a:xfrm>
            <a:off x="235200" y="886250"/>
            <a:ext cx="8496900" cy="3881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Roboto"/>
              <a:ea typeface="Roboto"/>
              <a:cs typeface="Roboto"/>
              <a:sym typeface="Roboto"/>
            </a:endParaRPr>
          </a:p>
        </p:txBody>
      </p:sp>
      <p:pic>
        <p:nvPicPr>
          <p:cNvPr id="122" name="Google Shape;122;p19"/>
          <p:cNvPicPr preferRelativeResize="0"/>
          <p:nvPr/>
        </p:nvPicPr>
        <p:blipFill rotWithShape="1">
          <a:blip r:embed="rId3">
            <a:alphaModFix/>
          </a:blip>
          <a:srcRect/>
          <a:stretch/>
        </p:blipFill>
        <p:spPr>
          <a:xfrm>
            <a:off x="0" y="4840775"/>
            <a:ext cx="3878900" cy="302725"/>
          </a:xfrm>
          <a:prstGeom prst="rect">
            <a:avLst/>
          </a:prstGeom>
          <a:noFill/>
          <a:ln>
            <a:noFill/>
          </a:ln>
        </p:spPr>
      </p:pic>
      <p:pic>
        <p:nvPicPr>
          <p:cNvPr id="123" name="Google Shape;123;p19"/>
          <p:cNvPicPr preferRelativeResize="0"/>
          <p:nvPr/>
        </p:nvPicPr>
        <p:blipFill rotWithShape="1">
          <a:blip r:embed="rId3">
            <a:alphaModFix/>
          </a:blip>
          <a:srcRect/>
          <a:stretch/>
        </p:blipFill>
        <p:spPr>
          <a:xfrm>
            <a:off x="2324873" y="167075"/>
            <a:ext cx="6407225" cy="585850"/>
          </a:xfrm>
          <a:prstGeom prst="rect">
            <a:avLst/>
          </a:prstGeom>
          <a:noFill/>
          <a:ln>
            <a:noFill/>
          </a:ln>
        </p:spPr>
      </p:pic>
      <p:graphicFrame>
        <p:nvGraphicFramePr>
          <p:cNvPr id="124" name="Google Shape;124;p19"/>
          <p:cNvGraphicFramePr/>
          <p:nvPr/>
        </p:nvGraphicFramePr>
        <p:xfrm>
          <a:off x="235275" y="1588500"/>
          <a:ext cx="8496750" cy="5732450"/>
        </p:xfrm>
        <a:graphic>
          <a:graphicData uri="http://schemas.openxmlformats.org/drawingml/2006/table">
            <a:tbl>
              <a:tblPr>
                <a:noFill/>
                <a:tableStyleId>{61E5D51D-3FF8-46AC-B00F-DED3BCA037E6}</a:tableStyleId>
              </a:tblPr>
              <a:tblGrid>
                <a:gridCol w="2730275">
                  <a:extLst>
                    <a:ext uri="{9D8B030D-6E8A-4147-A177-3AD203B41FA5}">
                      <a16:colId xmlns:a16="http://schemas.microsoft.com/office/drawing/2014/main" val="20000"/>
                    </a:ext>
                  </a:extLst>
                </a:gridCol>
                <a:gridCol w="3364775">
                  <a:extLst>
                    <a:ext uri="{9D8B030D-6E8A-4147-A177-3AD203B41FA5}">
                      <a16:colId xmlns:a16="http://schemas.microsoft.com/office/drawing/2014/main" val="20001"/>
                    </a:ext>
                  </a:extLst>
                </a:gridCol>
                <a:gridCol w="2401700">
                  <a:extLst>
                    <a:ext uri="{9D8B030D-6E8A-4147-A177-3AD203B41FA5}">
                      <a16:colId xmlns:a16="http://schemas.microsoft.com/office/drawing/2014/main" val="20002"/>
                    </a:ext>
                  </a:extLst>
                </a:gridCol>
              </a:tblGrid>
              <a:tr h="5732450">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Flexible</a:t>
                      </a:r>
                      <a:endParaRPr sz="1100" b="1" u="none" strike="noStrike" cap="none">
                        <a:solidFill>
                          <a:schemeClr val="dk1"/>
                        </a:solidFill>
                      </a:endParaRPr>
                    </a:p>
                    <a:p>
                      <a:pPr marL="269999" marR="0" lvl="0" indent="-269999" algn="l" rtl="0">
                        <a:lnSpc>
                          <a:spcPct val="100000"/>
                        </a:lnSpc>
                        <a:spcBef>
                          <a:spcPts val="1200"/>
                        </a:spcBef>
                        <a:spcAft>
                          <a:spcPts val="0"/>
                        </a:spcAft>
                        <a:buClr>
                          <a:schemeClr val="dk1"/>
                        </a:buClr>
                        <a:buSzPts val="1100"/>
                        <a:buFont typeface="Arial"/>
                        <a:buChar char="●"/>
                      </a:pPr>
                      <a:r>
                        <a:rPr lang="en-GB" sz="1100" u="none" strike="noStrike" cap="none">
                          <a:solidFill>
                            <a:schemeClr val="dk1"/>
                          </a:solidFill>
                        </a:rPr>
                        <a:t>We are flexible in how we think and how we work</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agile in our approach to emerging situations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find solutions</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creative and innovative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embrace change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allow ourselves the flex to think strategically about the future, as well as responding at a pace to the immediate when required</a:t>
                      </a:r>
                      <a:endParaRPr sz="110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Empowering</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empower ourselves through our focus on personal development, seizing opportunities to grow and broaden our experiences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decisions to be taken at the lowest appropriate level</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understand our levels of responsibility and accountability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recognised for our expertise and take personal responsibility for developing our skills.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those around us through responsible delegation and creating an environment where new ideas are encouraged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comfortable to challenge and be challenged </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Inclusive</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create an environment where everyone can bring their true selves to work every day and flourish</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ensure everyone has a voice</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listen to all voices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prize diversity of all kinds for the strength it brings to our team</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respectful of differences. We create an environment where everyone can bring their true selves to work every day and flourish</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FFFFFF"/>
                </a:solidFill>
                <a:latin typeface="Arial"/>
                <a:ea typeface="Arial"/>
                <a:cs typeface="Arial"/>
                <a:sym typeface="Arial"/>
              </a:rPr>
              <a:t>Our Values</a:t>
            </a:r>
            <a:endParaRPr sz="2800" b="0" i="0" u="none" strike="noStrike" cap="none">
              <a:solidFill>
                <a:srgbClr val="FFFFFF"/>
              </a:solidFill>
              <a:latin typeface="Arial"/>
              <a:ea typeface="Arial"/>
              <a:cs typeface="Arial"/>
              <a:sym typeface="Arial"/>
            </a:endParaRPr>
          </a:p>
        </p:txBody>
      </p:sp>
      <p:pic>
        <p:nvPicPr>
          <p:cNvPr id="130" name="Google Shape;130;p20"/>
          <p:cNvPicPr preferRelativeResize="0"/>
          <p:nvPr/>
        </p:nvPicPr>
        <p:blipFill rotWithShape="1">
          <a:blip r:embed="rId3">
            <a:alphaModFix/>
          </a:blip>
          <a:srcRect/>
          <a:stretch/>
        </p:blipFill>
        <p:spPr>
          <a:xfrm>
            <a:off x="2324873" y="167075"/>
            <a:ext cx="6407225" cy="585850"/>
          </a:xfrm>
          <a:prstGeom prst="rect">
            <a:avLst/>
          </a:prstGeom>
          <a:noFill/>
          <a:ln>
            <a:noFill/>
          </a:ln>
        </p:spPr>
      </p:pic>
      <p:pic>
        <p:nvPicPr>
          <p:cNvPr id="131" name="Google Shape;131;p20"/>
          <p:cNvPicPr preferRelativeResize="0"/>
          <p:nvPr/>
        </p:nvPicPr>
        <p:blipFill rotWithShape="1">
          <a:blip r:embed="rId4">
            <a:alphaModFix/>
          </a:blip>
          <a:srcRect/>
          <a:stretch/>
        </p:blipFill>
        <p:spPr>
          <a:xfrm>
            <a:off x="2829625" y="1177900"/>
            <a:ext cx="4304274" cy="3660549"/>
          </a:xfrm>
          <a:prstGeom prst="rect">
            <a:avLst/>
          </a:prstGeom>
          <a:noFill/>
          <a:ln w="28575" cap="flat" cmpd="sng">
            <a:solidFill>
              <a:srgbClr val="674EA7"/>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35"/>
        <p:cNvGrpSpPr/>
        <p:nvPr/>
      </p:nvGrpSpPr>
      <p:grpSpPr>
        <a:xfrm>
          <a:off x="0" y="0"/>
          <a:ext cx="0" cy="0"/>
          <a:chOff x="0" y="0"/>
          <a:chExt cx="0" cy="0"/>
        </a:xfrm>
      </p:grpSpPr>
      <p:sp>
        <p:nvSpPr>
          <p:cNvPr id="136" name="Google Shape;136;p2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37" name="Google Shape;137;p2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38" name="Google Shape;138;p21"/>
          <p:cNvSpPr/>
          <p:nvPr/>
        </p:nvSpPr>
        <p:spPr>
          <a:xfrm>
            <a:off x="245850" y="133400"/>
            <a:ext cx="8672400" cy="551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Diversity &amp; Inclusion</a:t>
            </a:r>
            <a:endParaRPr sz="3100" b="0" i="0" u="none" strike="noStrike" cap="none">
              <a:solidFill>
                <a:srgbClr val="FFFFFF"/>
              </a:solidFill>
              <a:latin typeface="Arial"/>
              <a:ea typeface="Arial"/>
              <a:cs typeface="Arial"/>
              <a:sym typeface="Arial"/>
            </a:endParaRPr>
          </a:p>
        </p:txBody>
      </p:sp>
      <p:sp>
        <p:nvSpPr>
          <p:cNvPr id="139" name="Google Shape;139;p21"/>
          <p:cNvSpPr txBox="1"/>
          <p:nvPr/>
        </p:nvSpPr>
        <p:spPr>
          <a:xfrm>
            <a:off x="174025" y="798475"/>
            <a:ext cx="8796000" cy="408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The Northern Ireland Office is committed to being an inclusive employer with a diverse workforce. We encourage applications from people from the widest possible diversity of backgrounds, cultures and experiences. We are focused on building an organisation that understands and values staff with a diversity of backgrounds, ideas, skills and experience, as they contribute to greater creativity, innovation and effective decision making in meeting our strategic objectives.</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By joining us, you will become part of an all encompassing organisation that is passionate about Northern Ireland and in equal measure passionate about how our behaviours reflect our commitment to our embedded values - flexible, empowering and inclusive.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pic>
        <p:nvPicPr>
          <p:cNvPr id="140" name="Google Shape;140;p21"/>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41" name="Google Shape;141;p21"/>
          <p:cNvSpPr txBox="1"/>
          <p:nvPr/>
        </p:nvSpPr>
        <p:spPr>
          <a:xfrm>
            <a:off x="349050" y="3007275"/>
            <a:ext cx="902100" cy="696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sp>
        <p:nvSpPr>
          <p:cNvPr id="142" name="Google Shape;142;p21"/>
          <p:cNvSpPr txBox="1"/>
          <p:nvPr/>
        </p:nvSpPr>
        <p:spPr>
          <a:xfrm>
            <a:off x="2113950" y="2373550"/>
            <a:ext cx="6527100" cy="12342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Lloyd Ryan - Senior Security Advisor</a:t>
            </a:r>
            <a:r>
              <a:rPr lang="en-GB" sz="1200" b="0" i="0" u="none" strike="noStrike" cap="none">
                <a:solidFill>
                  <a:srgbClr val="000000"/>
                </a:solidFill>
                <a:latin typeface="Arial"/>
                <a:ea typeface="Arial"/>
                <a:cs typeface="Arial"/>
                <a:sym typeface="Arial"/>
              </a:rPr>
              <a:t> - I have only been with the Northern Ireland Office for a few months but have felt at home right from the start. I feel like I have joined a family where everyone is positively looking out for each other and genuinely cares about me. I feel valued and respected for my contribution to the NIO, it is a great place to work.</a:t>
            </a:r>
            <a:endParaRPr sz="1200" b="0" i="0" u="none" strike="noStrike" cap="none">
              <a:solidFill>
                <a:srgbClr val="000000"/>
              </a:solidFill>
              <a:latin typeface="Arial"/>
              <a:ea typeface="Arial"/>
              <a:cs typeface="Arial"/>
              <a:sym typeface="Arial"/>
            </a:endParaRPr>
          </a:p>
        </p:txBody>
      </p:sp>
      <p:sp>
        <p:nvSpPr>
          <p:cNvPr id="143" name="Google Shape;143;p21"/>
          <p:cNvSpPr txBox="1"/>
          <p:nvPr/>
        </p:nvSpPr>
        <p:spPr>
          <a:xfrm>
            <a:off x="566950" y="4053075"/>
            <a:ext cx="902100" cy="696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Photo</a:t>
            </a:r>
            <a:endParaRPr sz="1400" b="0" i="0" u="none" strike="noStrike" cap="none">
              <a:solidFill>
                <a:srgbClr val="000000"/>
              </a:solidFill>
              <a:latin typeface="Old Standard TT"/>
              <a:ea typeface="Old Standard TT"/>
              <a:cs typeface="Old Standard TT"/>
              <a:sym typeface="Old Standard TT"/>
            </a:endParaRPr>
          </a:p>
        </p:txBody>
      </p:sp>
      <p:pic>
        <p:nvPicPr>
          <p:cNvPr id="144" name="Google Shape;144;p21"/>
          <p:cNvPicPr preferRelativeResize="0"/>
          <p:nvPr/>
        </p:nvPicPr>
        <p:blipFill rotWithShape="1">
          <a:blip r:embed="rId4">
            <a:alphaModFix/>
          </a:blip>
          <a:srcRect/>
          <a:stretch/>
        </p:blipFill>
        <p:spPr>
          <a:xfrm>
            <a:off x="232625" y="2497175"/>
            <a:ext cx="1570754" cy="986950"/>
          </a:xfrm>
          <a:prstGeom prst="rect">
            <a:avLst/>
          </a:prstGeom>
          <a:noFill/>
          <a:ln>
            <a:noFill/>
          </a:ln>
        </p:spPr>
      </p:pic>
      <p:sp>
        <p:nvSpPr>
          <p:cNvPr id="145" name="Google Shape;145;p21"/>
          <p:cNvSpPr txBox="1"/>
          <p:nvPr/>
        </p:nvSpPr>
        <p:spPr>
          <a:xfrm>
            <a:off x="2181450" y="3559575"/>
            <a:ext cx="6459600" cy="11904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rgbClr val="222222"/>
                </a:solidFill>
                <a:highlight>
                  <a:srgbClr val="FFFFFF"/>
                </a:highlight>
                <a:latin typeface="Arial"/>
                <a:ea typeface="Arial"/>
                <a:cs typeface="Arial"/>
                <a:sym typeface="Arial"/>
              </a:rPr>
              <a:t>Becky Nicholas-Ludkin - Policy Advisor - </a:t>
            </a:r>
            <a:r>
              <a:rPr lang="en-GB" sz="1200" b="0" i="0" u="none" strike="noStrike" cap="none">
                <a:solidFill>
                  <a:srgbClr val="222222"/>
                </a:solidFill>
                <a:highlight>
                  <a:srgbClr val="FFFFFF"/>
                </a:highlight>
                <a:latin typeface="Arial"/>
                <a:ea typeface="Arial"/>
                <a:cs typeface="Arial"/>
                <a:sym typeface="Arial"/>
              </a:rPr>
              <a:t>I joined the NIO in 1991. In 2002 I was diagnosed with MS.  As my needs and mobility changed, the NIO has adapted with me and supported me with a variety of reasonable adjustments, including variable working patterns, online training courses and interviews and all the IT and office equipment that I need to work from home.  I know my opinions are valued and listened to.  I am the Disability Advocate and part of the Diversity and Inclusion Group.</a:t>
            </a:r>
            <a:endParaRPr sz="1200" b="0" i="0" u="none" strike="noStrike" cap="none">
              <a:solidFill>
                <a:srgbClr val="000000"/>
              </a:solidFill>
              <a:latin typeface="Arial"/>
              <a:ea typeface="Arial"/>
              <a:cs typeface="Arial"/>
              <a:sym typeface="Arial"/>
            </a:endParaRPr>
          </a:p>
        </p:txBody>
      </p:sp>
      <p:pic>
        <p:nvPicPr>
          <p:cNvPr id="146" name="Google Shape;146;p21"/>
          <p:cNvPicPr preferRelativeResize="0"/>
          <p:nvPr/>
        </p:nvPicPr>
        <p:blipFill rotWithShape="1">
          <a:blip r:embed="rId5">
            <a:alphaModFix/>
          </a:blip>
          <a:srcRect/>
          <a:stretch/>
        </p:blipFill>
        <p:spPr>
          <a:xfrm>
            <a:off x="308925" y="3695650"/>
            <a:ext cx="1160125" cy="986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3972</Words>
  <Application>Microsoft Office PowerPoint</Application>
  <PresentationFormat>On-screen Show (16:9)</PresentationFormat>
  <Paragraphs>333</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Old Standard TT</vt:lpstr>
      <vt:lpstr>Arial</vt:lpstr>
      <vt:lpstr>Roboto</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sections will provide the detailed breakdown of the role to support your application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Amanda Coffey</cp:lastModifiedBy>
  <cp:revision>2</cp:revision>
  <dcterms:modified xsi:type="dcterms:W3CDTF">2021-04-21T15:17:27Z</dcterms:modified>
</cp:coreProperties>
</file>