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0"/>
  </p:notesMasterIdLst>
  <p:sldIdLst>
    <p:sldId id="340" r:id="rId6"/>
    <p:sldId id="265" r:id="rId7"/>
    <p:sldId id="268" r:id="rId8"/>
    <p:sldId id="273" r:id="rId9"/>
    <p:sldId id="325" r:id="rId10"/>
    <p:sldId id="323" r:id="rId11"/>
    <p:sldId id="326" r:id="rId12"/>
    <p:sldId id="328" r:id="rId13"/>
    <p:sldId id="329" r:id="rId14"/>
    <p:sldId id="330" r:id="rId15"/>
    <p:sldId id="331" r:id="rId16"/>
    <p:sldId id="332" r:id="rId17"/>
    <p:sldId id="333" r:id="rId18"/>
    <p:sldId id="334" r:id="rId19"/>
    <p:sldId id="335" r:id="rId20"/>
    <p:sldId id="336" r:id="rId21"/>
    <p:sldId id="337" r:id="rId22"/>
    <p:sldId id="305" r:id="rId23"/>
    <p:sldId id="306" r:id="rId24"/>
    <p:sldId id="338" r:id="rId25"/>
    <p:sldId id="308" r:id="rId26"/>
    <p:sldId id="309" r:id="rId27"/>
    <p:sldId id="310" r:id="rId28"/>
    <p:sldId id="311" r:id="rId29"/>
    <p:sldId id="312" r:id="rId30"/>
    <p:sldId id="342" r:id="rId31"/>
    <p:sldId id="314" r:id="rId32"/>
    <p:sldId id="315" r:id="rId33"/>
    <p:sldId id="316" r:id="rId34"/>
    <p:sldId id="317" r:id="rId35"/>
    <p:sldId id="318" r:id="rId36"/>
    <p:sldId id="319" r:id="rId37"/>
    <p:sldId id="320" r:id="rId38"/>
    <p:sldId id="321"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6"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DEEBF7"/>
    <a:srgbClr val="3B9F5B"/>
    <a:srgbClr val="F04C74"/>
    <a:srgbClr val="0C619D"/>
    <a:srgbClr val="5C649E"/>
    <a:srgbClr val="4D4D4D"/>
    <a:srgbClr val="133F67"/>
    <a:srgbClr val="EB213D"/>
    <a:srgbClr val="7FB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74" autoAdjust="0"/>
    <p:restoredTop sz="93907" autoAdjust="0"/>
  </p:normalViewPr>
  <p:slideViewPr>
    <p:cSldViewPr snapToGrid="0">
      <p:cViewPr varScale="1">
        <p:scale>
          <a:sx n="63" d="100"/>
          <a:sy n="63" d="100"/>
        </p:scale>
        <p:origin x="1224"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11/11/2022</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99534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004399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91850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017295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3871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30350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01941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72199612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82358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17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249209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2627269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svg"/><Relationship Id="rId10" Type="http://schemas.openxmlformats.org/officeDocument/2006/relationships/slide" Target="slide27.xml"/><Relationship Id="rId4" Type="http://schemas.openxmlformats.org/officeDocument/2006/relationships/image" Target="../media/image19.png"/><Relationship Id="rId9" Type="http://schemas.openxmlformats.org/officeDocument/2006/relationships/slide" Target="slide22.xml"/></Relationships>
</file>

<file path=ppt/slides/_rels/slide1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1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hyperlink" Target="https://assets.publishing.service.gov.uk/government/uploads/system/uploads/attachment_data/file/755783/PDCF.pdf" TargetMode="External"/><Relationship Id="rId2" Type="http://schemas.openxmlformats.org/officeDocument/2006/relationships/slide" Target="slide2.xml"/><Relationship Id="rId16" Type="http://schemas.openxmlformats.org/officeDocument/2006/relationships/hyperlink" Target="https://justicejobs.tal.net/vx/lang-en-GB/appcentre-1/brand-2/user-24778/xf-38258249e8a0/wid-1/candidate/jobboard/vacancy/3/adv/" TargetMode="Externa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hyperlink" Target="https://www.civilservicejobs.service.gov.uk/csr/index.cgi" TargetMode="Externa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hyperlink" Target="http://civilservicecommission.independent.gov.uk/wp-content/uploads/2015/05/RECRUITMENT-PRINCIPLES-FINAL.pdf" TargetMode="Externa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slide" Target="slide18.xml"/><Relationship Id="rId12"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18.jp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17.jpg"/><Relationship Id="rId4" Type="http://schemas.openxmlformats.org/officeDocument/2006/relationships/slide" Target="slide27.xml"/><Relationship Id="rId9" Type="http://schemas.openxmlformats.org/officeDocument/2006/relationships/slide" Target="slide3.xml"/><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19.xml"/><Relationship Id="rId4" Type="http://schemas.openxmlformats.org/officeDocument/2006/relationships/image" Target="../media/image20.svg"/><Relationship Id="rId9" Type="http://schemas.openxmlformats.org/officeDocument/2006/relationships/slide" Target="slide27.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2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4.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22.xml"/><Relationship Id="rId5" Type="http://schemas.openxmlformats.org/officeDocument/2006/relationships/slide" Target="slide3.xml"/><Relationship Id="rId15" Type="http://schemas.openxmlformats.org/officeDocument/2006/relationships/hyperlink" Target="mailto:projectdeliveryres@justice.gov.uk" TargetMode="External"/><Relationship Id="rId10" Type="http://schemas.openxmlformats.org/officeDocument/2006/relationships/slide" Target="slide21.xml"/><Relationship Id="rId4" Type="http://schemas.openxmlformats.org/officeDocument/2006/relationships/image" Target="../media/image20.svg"/><Relationship Id="rId9" Type="http://schemas.openxmlformats.org/officeDocument/2006/relationships/slide" Target="slide19.xml"/><Relationship Id="rId14"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10" Type="http://schemas.openxmlformats.org/officeDocument/2006/relationships/image" Target="../media/image29.jpg"/><Relationship Id="rId4" Type="http://schemas.openxmlformats.org/officeDocument/2006/relationships/image" Target="../media/image20.svg"/><Relationship Id="rId9" Type="http://schemas.openxmlformats.org/officeDocument/2006/relationships/image" Target="../media/image28.jpg"/></Relationships>
</file>

<file path=ppt/slides/_rels/slide2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2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hyperlink" Target="http://www.gov.uk/" TargetMode="Externa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2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hyperlink" Target="mailto:projectdeliveryres@justice.gov.uk" TargetMode="Externa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slide" Target="slide31.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hyperlink" Target="http://www.gov.uk/" TargetMode="Externa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4.xml"/></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video" Target="https://player.vimeo.com/video/458557586?app_id=122963" TargetMode="External"/><Relationship Id="rId6" Type="http://schemas.openxmlformats.org/officeDocument/2006/relationships/slide" Target="slide3.xml"/><Relationship Id="rId5" Type="http://schemas.openxmlformats.org/officeDocument/2006/relationships/image" Target="../media/image20.svg"/><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slide" Target="slide27.xml"/></Relationships>
</file>

<file path=ppt/slides/_rels/slide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7.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hyperlink" Target="https://www.google.co.uk/maps/place/5+Wellington+Place/@53.7953997,-1.5569505,17z/data=!3m1!4b1!4m5!3m4!1s0x48795ea15c5055af:0x5b21761425ed8921!8m2!3d53.7953997!4d-1.5547618" TargetMode="External"/><Relationship Id="rId3" Type="http://schemas.openxmlformats.org/officeDocument/2006/relationships/image" Target="../media/image19.png"/><Relationship Id="rId7" Type="http://schemas.openxmlformats.org/officeDocument/2006/relationships/slide" Target="slide18.xml"/><Relationship Id="rId12" Type="http://schemas.openxmlformats.org/officeDocument/2006/relationships/image" Target="../media/image25.jpg"/><Relationship Id="rId17" Type="http://schemas.openxmlformats.org/officeDocument/2006/relationships/image" Target="../media/image27.jpg"/><Relationship Id="rId2" Type="http://schemas.openxmlformats.org/officeDocument/2006/relationships/slide" Target="slide2.xml"/><Relationship Id="rId16" Type="http://schemas.openxmlformats.org/officeDocument/2006/relationships/hyperlink" Target="https://www.google.co.uk/maps/place/Southern+House,+Croydon+CR0+1XG/@51.3753766,-0.0981982,17z/data=!3m1!4b1!4m5!3m4!1s0x487607330e323861:0xd02cd622c1e6ace4!8m2!3d51.3753766!4d-0.0960095" TargetMode="External"/><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5" Type="http://schemas.openxmlformats.org/officeDocument/2006/relationships/slide" Target="slide3.xml"/><Relationship Id="rId15" Type="http://schemas.openxmlformats.org/officeDocument/2006/relationships/hyperlink" Target="https://www.google.co.uk/maps/place/10+S+Colonnade,+Canary+Wharf,+London+E14+4QQ/@51.5046283,-0.0240517,17z/data=!3m1!4b1!4m5!3m4!1s0x487602b78ad90099:0x1ea648edeb553a32!8m2!3d51.5046283!4d-0.021863" TargetMode="External"/><Relationship Id="rId10" Type="http://schemas.openxmlformats.org/officeDocument/2006/relationships/image" Target="../media/image24.jpg"/><Relationship Id="rId4" Type="http://schemas.openxmlformats.org/officeDocument/2006/relationships/image" Target="../media/image20.svg"/><Relationship Id="rId9" Type="http://schemas.openxmlformats.org/officeDocument/2006/relationships/slide" Target="slide7.xml"/><Relationship Id="rId14" Type="http://schemas.openxmlformats.org/officeDocument/2006/relationships/image" Target="../media/image26.jpg"/></Relationships>
</file>

<file path=ppt/slides/_rels/slide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_rels/slide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19.png"/><Relationship Id="rId7" Type="http://schemas.openxmlformats.org/officeDocument/2006/relationships/slide" Target="slide1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slide" Target="slide3.xml"/><Relationship Id="rId4" Type="http://schemas.openxmlformats.org/officeDocument/2006/relationships/image" Target="../media/image20.svg"/><Relationship Id="rId9" Type="http://schemas.openxmlformats.org/officeDocument/2006/relationships/slide" Target="slide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fontScale="90000"/>
          </a:bodyPr>
          <a:lstStyle/>
          <a:p>
            <a:r>
              <a:rPr lang="en-GB" sz="4500" dirty="0"/>
              <a:t>MoJ Project Delivery Function</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a:bodyPr>
          <a:lstStyle/>
          <a:p>
            <a:r>
              <a:rPr lang="en-GB" sz="3600" dirty="0"/>
              <a:t>Senior Project Manager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A (Grade 7)</a:t>
            </a:r>
          </a:p>
          <a:p>
            <a:r>
              <a:rPr lang="en-GB" dirty="0"/>
              <a:t>Salary: </a:t>
            </a:r>
            <a:r>
              <a:rPr lang="en-GB" b="0" dirty="0"/>
              <a:t>£51,767 (National), £55,720(London)</a:t>
            </a:r>
          </a:p>
          <a:p>
            <a:endParaRPr lang="en-GB" b="0" dirty="0"/>
          </a:p>
          <a:p>
            <a:endParaRPr lang="en-GB" dirty="0"/>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3944315"/>
            <a:chOff x="480722" y="1308818"/>
            <a:chExt cx="8201161" cy="3944315"/>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3385542"/>
            </a:xfrm>
            <a:prstGeom prst="rect">
              <a:avLst/>
            </a:prstGeom>
            <a:noFill/>
          </p:spPr>
          <p:txBody>
            <a:bodyPr wrap="square" rtlCol="0">
              <a:spAutoFit/>
            </a:bodyPr>
            <a:lstStyle/>
            <a:p>
              <a:pPr>
                <a:spcAft>
                  <a:spcPts val="1200"/>
                </a:spcAft>
                <a:defRPr/>
              </a:pPr>
              <a:r>
                <a:rPr lang="en-GB" sz="1100" b="1" dirty="0"/>
                <a:t>Delivery</a:t>
              </a:r>
              <a:r>
                <a:rPr lang="en-GB" sz="1100" dirty="0"/>
                <a:t> – Create and lead the project to deliver the agreed outcomes within time, cost and quality constraints. </a:t>
              </a:r>
            </a:p>
            <a:p>
              <a:pPr>
                <a:spcAft>
                  <a:spcPts val="1200"/>
                </a:spcAft>
                <a:defRPr/>
              </a:pPr>
              <a:r>
                <a:rPr lang="en-GB" sz="1100" b="1" dirty="0"/>
                <a:t>Project Management </a:t>
              </a:r>
              <a:r>
                <a:rPr lang="en-GB" sz="1100" dirty="0"/>
                <a:t>– Day to day management and leadership of the project and the project team. Provide effective leadership and management controls. Set project controls. Design the project structure and organisation appropriate to stage. Set appropriate delivery methodologies. Manage effective transition between project phases. </a:t>
              </a:r>
            </a:p>
            <a:p>
              <a:pPr>
                <a:spcAft>
                  <a:spcPts val="1200"/>
                </a:spcAft>
                <a:defRPr/>
              </a:pPr>
              <a:r>
                <a:rPr lang="en-GB" sz="1100" b="1" dirty="0"/>
                <a:t>Business Case </a:t>
              </a:r>
              <a:r>
                <a:rPr lang="en-GB" sz="1100" dirty="0"/>
                <a:t>– Develop and draft the Business Case, with input from specialists as necessary. </a:t>
              </a:r>
              <a:endParaRPr lang="en-GB" sz="1100" b="1" dirty="0"/>
            </a:p>
            <a:p>
              <a:pPr>
                <a:spcAft>
                  <a:spcPts val="1200"/>
                </a:spcAft>
                <a:defRPr/>
              </a:pPr>
              <a:r>
                <a:rPr lang="en-GB" sz="1100" b="1" dirty="0"/>
                <a:t>Budget</a:t>
              </a:r>
              <a:r>
                <a:rPr lang="en-GB" sz="1100" dirty="0"/>
                <a:t> – Develop the budget and track delivery within budget. </a:t>
              </a:r>
              <a:br>
                <a:rPr lang="en-GB" sz="1100" b="1" dirty="0"/>
              </a:br>
              <a:br>
                <a:rPr lang="en-GB" sz="1100" b="1" dirty="0"/>
              </a:br>
              <a:r>
                <a:rPr lang="en-GB" sz="1100" b="1" dirty="0"/>
                <a:t>Resources</a:t>
              </a:r>
              <a:r>
                <a:rPr lang="en-GB" sz="1100" dirty="0"/>
                <a:t> – Identify skill requirements; and deploy and develop resources. Manage medium sized team. </a:t>
              </a:r>
            </a:p>
            <a:p>
              <a:pPr>
                <a:spcAft>
                  <a:spcPts val="1200"/>
                </a:spcAft>
                <a:defRPr/>
              </a:pPr>
              <a:r>
                <a:rPr lang="en-GB" sz="1100" b="1" dirty="0"/>
                <a:t>Benefits Realisation </a:t>
              </a:r>
              <a:r>
                <a:rPr lang="en-GB" sz="1100" dirty="0"/>
                <a:t>– Deliver the agreed Business Case benefits and outcomes. Ensure appropriate Benefits Realisation Strategy is in place, and monitor longer term delivery of benefits against the Business Case. </a:t>
              </a:r>
            </a:p>
            <a:p>
              <a:pPr>
                <a:spcAft>
                  <a:spcPts val="1200"/>
                </a:spcAft>
                <a:defRPr/>
              </a:pPr>
              <a:r>
                <a:rPr lang="en-GB" sz="1100" b="1" dirty="0"/>
                <a:t>Stakeholder Management </a:t>
              </a:r>
              <a:r>
                <a:rPr lang="en-GB" sz="1100" dirty="0"/>
                <a:t>– Identify and manage stakeholder relationships and need for senior level support. Manage internal and external relationships as appropriate. </a:t>
              </a:r>
            </a:p>
            <a:p>
              <a:pPr>
                <a:spcAft>
                  <a:spcPts val="1200"/>
                </a:spcAft>
                <a:defRPr/>
              </a:pPr>
              <a:r>
                <a:rPr lang="en-GB" sz="1100" b="1" dirty="0"/>
                <a:t>Risks &amp; Issues – </a:t>
              </a:r>
              <a:r>
                <a:rPr lang="en-GB" sz="1100" dirty="0"/>
                <a:t>Identify and monitor project risks and issues. Develop mitigating actions and escalate as appropriate. Identify and work with related projects to manage interdependencies. </a:t>
              </a:r>
            </a:p>
          </p:txBody>
        </p:sp>
      </p:grpSp>
    </p:spTree>
    <p:extLst>
      <p:ext uri="{BB962C8B-B14F-4D97-AF65-F5344CB8AC3E}">
        <p14:creationId xmlns:p14="http://schemas.microsoft.com/office/powerpoint/2010/main" val="311748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2959430"/>
            <a:chOff x="480722" y="1308818"/>
            <a:chExt cx="8201161" cy="2959430"/>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2400657"/>
            </a:xfrm>
            <a:prstGeom prst="rect">
              <a:avLst/>
            </a:prstGeom>
            <a:noFill/>
          </p:spPr>
          <p:txBody>
            <a:bodyPr wrap="square" rtlCol="0">
              <a:spAutoFit/>
            </a:bodyPr>
            <a:lstStyle/>
            <a:p>
              <a:pPr>
                <a:spcAft>
                  <a:spcPts val="1200"/>
                </a:spcAft>
                <a:defRPr/>
              </a:pPr>
              <a:r>
                <a:rPr lang="en-GB" sz="1100" b="1" dirty="0"/>
                <a:t>Governance</a:t>
              </a:r>
              <a:r>
                <a:rPr lang="en-GB" sz="1100" dirty="0"/>
                <a:t> – Support effective governance and decision making. Provide reporting and engage in mechanisms that hold you, as Project Manager, to account for delivery. </a:t>
              </a:r>
            </a:p>
            <a:p>
              <a:pPr>
                <a:spcAft>
                  <a:spcPts val="1200"/>
                </a:spcAft>
                <a:defRPr/>
              </a:pPr>
              <a:r>
                <a:rPr lang="en-GB" sz="1100" b="1" dirty="0"/>
                <a:t>Assurance</a:t>
              </a:r>
              <a:r>
                <a:rPr lang="en-GB" sz="1100" dirty="0"/>
                <a:t> – Engage with assurance reviews and support action on recommendations. Organise assurance processes such as gateway reviews, as required. </a:t>
              </a:r>
              <a:endParaRPr lang="en-GB" sz="1100" b="1" dirty="0"/>
            </a:p>
            <a:p>
              <a:pPr>
                <a:spcAft>
                  <a:spcPts val="1200"/>
                </a:spcAft>
                <a:defRPr/>
              </a:pPr>
              <a:r>
                <a:rPr lang="en-GB" sz="1100" b="1" dirty="0"/>
                <a:t>Change Management </a:t>
              </a:r>
              <a:r>
                <a:rPr lang="en-GB" sz="1100" dirty="0"/>
                <a:t>– Ensure effective Change Management processes are in place to agree and document changes to deliverables as agreed with stakeholders. </a:t>
              </a:r>
            </a:p>
            <a:p>
              <a:pPr>
                <a:spcAft>
                  <a:spcPts val="1200"/>
                </a:spcAft>
                <a:defRPr/>
              </a:pPr>
              <a:r>
                <a:rPr lang="en-GB" sz="1100" b="1" dirty="0"/>
                <a:t>Guidance &amp; Support </a:t>
              </a:r>
              <a:r>
                <a:rPr lang="en-GB" sz="1100" dirty="0"/>
                <a:t>– Provide support, guidance and coaching for the project team. Show commitment to personal development. Promote effective individual and team performance. </a:t>
              </a:r>
            </a:p>
            <a:p>
              <a:pPr>
                <a:spcAft>
                  <a:spcPts val="1200"/>
                </a:spcAft>
                <a:defRPr/>
              </a:pPr>
              <a:r>
                <a:rPr lang="en-GB" sz="1100" b="1" dirty="0"/>
                <a:t>Project Performance &amp; Controls </a:t>
              </a:r>
              <a:r>
                <a:rPr lang="en-GB" sz="1100" dirty="0"/>
                <a:t>– Cascade vision and translate into delivery objectives for the team. Develop and maintain Project Plan. Identify and set appropriate Project Controls. Manage performance and report progress to sponsors. </a:t>
              </a:r>
            </a:p>
          </p:txBody>
        </p:sp>
      </p:grpSp>
    </p:spTree>
    <p:extLst>
      <p:ext uri="{BB962C8B-B14F-4D97-AF65-F5344CB8AC3E}">
        <p14:creationId xmlns:p14="http://schemas.microsoft.com/office/powerpoint/2010/main" val="254700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683588"/>
            <a:chOff x="527979" y="1383445"/>
            <a:chExt cx="7895355" cy="4683588"/>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197624"/>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Commercial and procurement skills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gain financial approval for project costs and work with commercial colleagues to monitor spend against contract. It is also the ability to ensure the process by which the goods and services are procured by a project in line with the relevant regulatory framework. </a:t>
              </a:r>
            </a:p>
            <a:p>
              <a:pPr>
                <a:lnSpc>
                  <a:spcPct val="107000"/>
                </a:lnSpc>
                <a:spcAft>
                  <a:spcPts val="600"/>
                </a:spcAft>
              </a:pPr>
              <a:r>
                <a:rPr lang="en-GB" sz="1100" b="1" dirty="0">
                  <a:ea typeface="Calibri" panose="020F0502020204030204" pitchFamily="34" charset="0"/>
                  <a:cs typeface="Times New Roman" panose="02020603050405020304" pitchFamily="18" charset="0"/>
                </a:rPr>
                <a:t>Requirements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process of capturing stakeholder needs, assessing, defining and justifying those needs to arrive at an agreed schedule of requirements.	</a:t>
              </a:r>
            </a:p>
            <a:p>
              <a:pPr>
                <a:lnSpc>
                  <a:spcPct val="107000"/>
                </a:lnSpc>
                <a:spcAft>
                  <a:spcPts val="600"/>
                </a:spcAft>
              </a:pPr>
              <a:r>
                <a:rPr lang="en-GB" sz="1100" b="1" dirty="0">
                  <a:ea typeface="Calibri" panose="020F0502020204030204" pitchFamily="34" charset="0"/>
                  <a:cs typeface="Times New Roman" panose="02020603050405020304" pitchFamily="18" charset="0"/>
                </a:rPr>
                <a:t>Solutions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document and analyse the various delivery options and select the optimal solution.	</a:t>
              </a:r>
            </a:p>
            <a:p>
              <a:pPr>
                <a:lnSpc>
                  <a:spcPct val="107000"/>
                </a:lnSpc>
                <a:spcAft>
                  <a:spcPts val="600"/>
                </a:spcAft>
              </a:pPr>
              <a:r>
                <a:rPr lang="en-GB" sz="1100" b="1" dirty="0">
                  <a:ea typeface="Calibri" panose="020F0502020204030204" pitchFamily="34" charset="0"/>
                  <a:cs typeface="Times New Roman" panose="02020603050405020304" pitchFamily="18" charset="0"/>
                </a:rPr>
                <a:t>Planning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(P) Detailed knowledge and significant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41843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882087"/>
            <a:chOff x="527979" y="1383445"/>
            <a:chExt cx="7895355" cy="388208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39612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a:t>
              </a:r>
              <a:r>
                <a:rPr lang="en-GB" sz="1100" i="1" dirty="0">
                  <a:ea typeface="Calibri" panose="020F0502020204030204" pitchFamily="34" charset="0"/>
                  <a:cs typeface="Times New Roman" panose="02020603050405020304" pitchFamily="18" charset="0"/>
                </a:rPr>
                <a:t>- (P)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(P) Detailed knowledge and significant experience. </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	</a:t>
              </a:r>
            </a:p>
            <a:p>
              <a:pPr>
                <a:lnSpc>
                  <a:spcPct val="107000"/>
                </a:lnSpc>
                <a:spcAft>
                  <a:spcPts val="600"/>
                </a:spcAft>
              </a:pPr>
              <a:r>
                <a:rPr lang="en-GB" sz="1100" b="1" dirty="0">
                  <a:ea typeface="Calibri" panose="020F0502020204030204" pitchFamily="34" charset="0"/>
                  <a:cs typeface="Times New Roman" panose="02020603050405020304" pitchFamily="18" charset="0"/>
                </a:rPr>
                <a:t>Quality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develop, maintain and apply quality management processes to ensure the adherence to those standards throughout the project delivery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change and implementation</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integrate the project outputs into ‘business as usual’ (BAU) ensuring that activities are planned and completed to enable the business to implement the change and realise the benefits.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090947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44365"/>
            <a:chOff x="527979" y="1383445"/>
            <a:chExt cx="7895355" cy="4244365"/>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8401"/>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 </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	 </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 </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51188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44365"/>
            <a:chOff x="527979" y="1383445"/>
            <a:chExt cx="7895355" cy="4244365"/>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8401"/>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Business Case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prepare, develop, commission and update business cases to justify the initiation and continuation of projects in terms of benefits, value for money and risk.</a:t>
              </a:r>
            </a:p>
            <a:p>
              <a:pPr>
                <a:lnSpc>
                  <a:spcPct val="107000"/>
                </a:lnSpc>
                <a:spcAft>
                  <a:spcPts val="600"/>
                </a:spcAft>
              </a:pPr>
              <a:r>
                <a:rPr lang="en-GB" sz="1100" b="1" dirty="0">
                  <a:ea typeface="Calibri" panose="020F0502020204030204" pitchFamily="34" charset="0"/>
                  <a:cs typeface="Times New Roman" panose="02020603050405020304" pitchFamily="18" charset="0"/>
                </a:rPr>
                <a:t>Asset allocation </a:t>
              </a:r>
              <a:r>
                <a:rPr lang="en-GB" sz="1100" dirty="0">
                  <a:ea typeface="Calibri" panose="020F0502020204030204" pitchFamily="34" charset="0"/>
                  <a:cs typeface="Times New Roman" panose="02020603050405020304" pitchFamily="18" charset="0"/>
                </a:rPr>
                <a:t>-</a:t>
              </a:r>
              <a:r>
                <a:rPr lang="en-GB" sz="1100" b="1"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recommend how financial and other resources should be allocated between projects in order to optimise the organisations return on investment (ROI). This includes the determination of which projects should be initiated continued or closed to best support the organisations strategic objectives.</a:t>
              </a:r>
            </a:p>
            <a:p>
              <a:pPr>
                <a:lnSpc>
                  <a:spcPct val="107000"/>
                </a:lnSpc>
                <a:spcAft>
                  <a:spcPts val="600"/>
                </a:spcAft>
              </a:pPr>
              <a:r>
                <a:rPr lang="en-GB" sz="1100" b="1" dirty="0">
                  <a:ea typeface="Calibri" panose="020F0502020204030204" pitchFamily="34" charset="0"/>
                  <a:cs typeface="Times New Roman" panose="02020603050405020304" pitchFamily="18" charset="0"/>
                </a:rPr>
                <a:t>Benefits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quantify, map and track project benefits to justify investment in the project, and to provide assurance that the benefits identified can be realised	</a:t>
              </a:r>
            </a:p>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	</a:t>
              </a: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726602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33383"/>
            <a:chOff x="527979" y="1383445"/>
            <a:chExt cx="7895355" cy="3933383"/>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47419"/>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(P) Detailed knowledge and significant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i="1" dirty="0">
                  <a:ea typeface="Calibri" panose="020F0502020204030204" pitchFamily="34" charset="0"/>
                  <a:cs typeface="Times New Roman" panose="02020603050405020304" pitchFamily="18" charset="0"/>
                </a:rPr>
                <a:t>- (P) Detailed knowledge and significant experience. </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3746279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332256"/>
            <a:chOff x="527979" y="1383445"/>
            <a:chExt cx="7895355" cy="3332256"/>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846292"/>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r>
                <a:rPr lang="en-GB" sz="1100" dirty="0">
                  <a:ea typeface="Calibri" panose="020F0502020204030204" pitchFamily="34" charset="0"/>
                  <a:cs typeface="Times New Roman" panose="02020603050405020304" pitchFamily="18" charset="0"/>
                </a:rPr>
                <a:t>.</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create and present a compelling vision and set clear direction, that motivates others to work towards a common goal.</a:t>
              </a:r>
            </a:p>
            <a:p>
              <a:pPr>
                <a:lnSpc>
                  <a:spcPct val="107000"/>
                </a:lnSpc>
                <a:spcAft>
                  <a:spcPts val="600"/>
                </a:spcAft>
              </a:pPr>
              <a:r>
                <a:rPr lang="en-GB" sz="1100" b="1" dirty="0">
                  <a:ea typeface="Calibri" panose="020F0502020204030204" pitchFamily="34" charset="0"/>
                  <a:cs typeface="Times New Roman" panose="02020603050405020304" pitchFamily="18" charset="0"/>
                </a:rPr>
                <a:t>Resilience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adapt to changing circumstances and adverse situations whilst remaining calm, reassuring others and maintaining performance.	 </a:t>
              </a: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51310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7"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9"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0"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0"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1"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2"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Data</a:t>
            </a:r>
          </a:p>
        </p:txBody>
      </p:sp>
      <p:sp>
        <p:nvSpPr>
          <p:cNvPr id="33" name="Rectangle 32">
            <a:hlinkClick r:id="rId13"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4"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524315"/>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5"/>
              </a:rPr>
              <a:t>Civil Service Jobs website</a:t>
            </a:r>
            <a:r>
              <a:rPr lang="en-GB" altLang="en-US" sz="1200" dirty="0"/>
              <a:t> or directly through </a:t>
            </a:r>
            <a:r>
              <a:rPr lang="en-GB" altLang="en-US" sz="1200" dirty="0">
                <a:hlinkClick r:id="rId16"/>
              </a:rPr>
              <a:t>MoJ external Jobs</a:t>
            </a:r>
            <a:r>
              <a:rPr lang="en-GB" altLang="en-US" sz="1200" dirty="0"/>
              <a:t>. </a:t>
            </a: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17"/>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a:p>
            <a:pPr marL="0" lvl="1">
              <a:spcAft>
                <a:spcPts val="1800"/>
              </a:spcAft>
            </a:pPr>
            <a:r>
              <a:rPr lang="en-GB" altLang="en-US" sz="1200" dirty="0"/>
              <a:t>Please attach a copy of your </a:t>
            </a:r>
            <a:r>
              <a:rPr lang="en-GB" altLang="en-US" sz="1200" b="1" dirty="0"/>
              <a:t>anonymised CV</a:t>
            </a:r>
            <a:r>
              <a:rPr lang="en-GB" altLang="en-US" sz="1200" dirty="0"/>
              <a:t>, setting out your career history (including job title, employer and dates), and how your responsibilities and achievements meet the requirements of this role.  We would expect this to be </a:t>
            </a:r>
            <a:r>
              <a:rPr lang="en-GB" altLang="en-US" sz="1200" b="1" dirty="0"/>
              <a:t>no more than two sides of A4</a:t>
            </a:r>
            <a:r>
              <a:rPr lang="en-GB" altLang="en-US" sz="1200" dirty="0"/>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0"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0"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1"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2"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4"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5"/>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9"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1">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9"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9"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2"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8"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Team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with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virtually via MS Teams. You will be advised of these details and of the format in advance of the interview.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97178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0"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0"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1"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2"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4"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0"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0"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1"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2"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4"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9704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0"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0"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1"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2"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4"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9</a:t>
            </a:r>
            <a:r>
              <a:rPr lang="en-GB" altLang="en-US" sz="1200" b="1" baseline="30000" dirty="0"/>
              <a:t>th</a:t>
            </a:r>
            <a:r>
              <a:rPr lang="en-GB" altLang="en-US" sz="1200" b="1" dirty="0"/>
              <a:t> January 2023.</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0"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0"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1"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2"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4"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4803339" cy="830997"/>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7"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0"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0"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1"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2"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3"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4"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contact the Project Delivery Function Management Office at </a:t>
            </a:r>
            <a:r>
              <a:rPr lang="en-GB" altLang="en-US" sz="1200" dirty="0">
                <a:hlinkClick r:id="rId15"/>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7" name="TextBox 76">
            <a:extLst>
              <a:ext uri="{FF2B5EF4-FFF2-40B4-BE49-F238E27FC236}">
                <a16:creationId xmlns:a16="http://schemas.microsoft.com/office/drawing/2014/main" id="{BFA50EC6-5968-4557-B8EF-931B8D1D23A3}"/>
              </a:ext>
            </a:extLst>
          </p:cNvPr>
          <p:cNvSpPr txBox="1"/>
          <p:nvPr/>
        </p:nvSpPr>
        <p:spPr>
          <a:xfrm>
            <a:off x="799254" y="3820174"/>
            <a:ext cx="172548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9</a:t>
            </a:r>
            <a:r>
              <a:rPr lang="en-US" altLang="ko-KR" sz="1400" b="1" baseline="30000" dirty="0">
                <a:solidFill>
                  <a:schemeClr val="tx1">
                    <a:lumMod val="75000"/>
                    <a:lumOff val="25000"/>
                  </a:schemeClr>
                </a:solidFill>
                <a:cs typeface="Arial" pitchFamily="34" charset="0"/>
              </a:rPr>
              <a:t>th</a:t>
            </a:r>
            <a:r>
              <a:rPr lang="en-US" altLang="ko-KR" sz="1400" b="1" dirty="0">
                <a:solidFill>
                  <a:schemeClr val="tx1">
                    <a:lumMod val="75000"/>
                    <a:lumOff val="25000"/>
                  </a:schemeClr>
                </a:solidFill>
                <a:cs typeface="Arial" pitchFamily="34" charset="0"/>
              </a:rPr>
              <a:t> January 2023</a:t>
            </a:r>
            <a:endParaRPr lang="ko-KR" altLang="en-US" sz="14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001771"/>
              <a:chOff x="3086025" y="1649115"/>
              <a:chExt cx="1663082" cy="1243332"/>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954979"/>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198604"/>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1"/>
              <a:ext cx="2037449" cy="1091088"/>
              <a:chOff x="3121584" y="1669688"/>
              <a:chExt cx="1634849" cy="1354186"/>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grpSp>
        <p:nvGrpSpPr>
          <p:cNvPr id="15" name="Group 14">
            <a:extLst>
              <a:ext uri="{FF2B5EF4-FFF2-40B4-BE49-F238E27FC236}">
                <a16:creationId xmlns:a16="http://schemas.microsoft.com/office/drawing/2014/main" id="{14976EF4-CC52-4C2D-9044-906770F95D7F}"/>
              </a:ext>
            </a:extLst>
          </p:cNvPr>
          <p:cNvGrpSpPr/>
          <p:nvPr/>
        </p:nvGrpSpPr>
        <p:grpSpPr>
          <a:xfrm>
            <a:off x="1919245" y="1384128"/>
            <a:ext cx="1719645" cy="1476249"/>
            <a:chOff x="2695027" y="1061494"/>
            <a:chExt cx="1719645" cy="1476249"/>
          </a:xfrm>
        </p:grpSpPr>
        <p:sp>
          <p:nvSpPr>
            <p:cNvPr id="95" name="Rounded Rectangle 8">
              <a:extLst>
                <a:ext uri="{FF2B5EF4-FFF2-40B4-BE49-F238E27FC236}">
                  <a16:creationId xmlns:a16="http://schemas.microsoft.com/office/drawing/2014/main" id="{A09FE593-2ACB-4F3F-BCA3-9FE3B8277D62}"/>
                </a:ext>
              </a:extLst>
            </p:cNvPr>
            <p:cNvSpPr/>
            <p:nvPr/>
          </p:nvSpPr>
          <p:spPr>
            <a:xfrm rot="10800000">
              <a:off x="2714498" y="1061494"/>
              <a:ext cx="1700174"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2695027" y="1150162"/>
              <a:ext cx="1713155" cy="1088679"/>
              <a:chOff x="555936" y="5116651"/>
              <a:chExt cx="1608166" cy="1351196"/>
            </a:xfrm>
          </p:grpSpPr>
          <p:sp>
            <p:nvSpPr>
              <p:cNvPr id="85" name="TextBox 84">
                <a:extLst>
                  <a:ext uri="{FF2B5EF4-FFF2-40B4-BE49-F238E27FC236}">
                    <a16:creationId xmlns:a16="http://schemas.microsoft.com/office/drawing/2014/main" id="{2BE294FF-0BBE-467B-812B-5A9B0D35DCF6}"/>
                  </a:ext>
                </a:extLst>
              </p:cNvPr>
              <p:cNvSpPr txBox="1"/>
              <p:nvPr/>
            </p:nvSpPr>
            <p:spPr>
              <a:xfrm>
                <a:off x="555936" y="5116651"/>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555936" y="5512869"/>
                <a:ext cx="1595982"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4" name="Group 13">
            <a:extLst>
              <a:ext uri="{FF2B5EF4-FFF2-40B4-BE49-F238E27FC236}">
                <a16:creationId xmlns:a16="http://schemas.microsoft.com/office/drawing/2014/main" id="{A57F5273-865A-4C3E-81FE-174E49A510B6}"/>
              </a:ext>
            </a:extLst>
          </p:cNvPr>
          <p:cNvGrpSpPr/>
          <p:nvPr/>
        </p:nvGrpSpPr>
        <p:grpSpPr>
          <a:xfrm>
            <a:off x="3271847" y="4177730"/>
            <a:ext cx="1771656" cy="1476249"/>
            <a:chOff x="2781169" y="3811884"/>
            <a:chExt cx="1771656"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a:off x="2781169" y="3811884"/>
              <a:ext cx="1771656"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2800024" y="4085684"/>
              <a:ext cx="1700173" cy="817917"/>
              <a:chOff x="3020348" y="-2333074"/>
              <a:chExt cx="1663082" cy="1015144"/>
            </a:xfrm>
          </p:grpSpPr>
          <p:sp>
            <p:nvSpPr>
              <p:cNvPr id="97" name="TextBox 96">
                <a:extLst>
                  <a:ext uri="{FF2B5EF4-FFF2-40B4-BE49-F238E27FC236}">
                    <a16:creationId xmlns:a16="http://schemas.microsoft.com/office/drawing/2014/main" id="{C12117AB-DA2A-4545-9657-923C689018FF}"/>
                  </a:ext>
                </a:extLst>
              </p:cNvPr>
              <p:cNvSpPr txBox="1"/>
              <p:nvPr/>
            </p:nvSpPr>
            <p:spPr>
              <a:xfrm>
                <a:off x="3215787" y="-2333074"/>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20348" y="-1852718"/>
                <a:ext cx="16630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9">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0">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 name="TextBox 1">
            <a:extLst>
              <a:ext uri="{FF2B5EF4-FFF2-40B4-BE49-F238E27FC236}">
                <a16:creationId xmlns:a16="http://schemas.microsoft.com/office/drawing/2014/main" id="{34A9FA4B-D332-432A-A3A9-66B99F586A0E}"/>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3" name="Group 12">
            <a:extLst>
              <a:ext uri="{FF2B5EF4-FFF2-40B4-BE49-F238E27FC236}">
                <a16:creationId xmlns:a16="http://schemas.microsoft.com/office/drawing/2014/main" id="{CCDFD6AD-F467-48EA-964F-708C47295D33}"/>
              </a:ext>
            </a:extLst>
          </p:cNvPr>
          <p:cNvGrpSpPr/>
          <p:nvPr/>
        </p:nvGrpSpPr>
        <p:grpSpPr>
          <a:xfrm>
            <a:off x="7561203" y="880740"/>
            <a:ext cx="1527988" cy="1821971"/>
            <a:chOff x="7548503" y="880740"/>
            <a:chExt cx="1527988" cy="1821971"/>
          </a:xfrm>
        </p:grpSpPr>
        <p:sp>
          <p:nvSpPr>
            <p:cNvPr id="10" name="Flowchart: Off-page Connector 9">
              <a:extLst>
                <a:ext uri="{FF2B5EF4-FFF2-40B4-BE49-F238E27FC236}">
                  <a16:creationId xmlns:a16="http://schemas.microsoft.com/office/drawing/2014/main" id="{1FE38741-0C0C-4CBF-95C6-84A8C198836D}"/>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a:t>
              </a:r>
              <a:r>
                <a:rPr lang="en-GB" altLang="ko-KR" sz="1100">
                  <a:solidFill>
                    <a:schemeClr val="tx1">
                      <a:lumMod val="75000"/>
                      <a:lumOff val="25000"/>
                    </a:schemeClr>
                  </a:solidFill>
                  <a:cs typeface="Arial" pitchFamily="34" charset="0"/>
                </a:rPr>
                <a:t>via MS Teams </a:t>
              </a:r>
              <a:r>
                <a:rPr lang="en-GB" altLang="ko-KR" sz="1100" dirty="0">
                  <a:solidFill>
                    <a:schemeClr val="tx1">
                      <a:lumMod val="75000"/>
                      <a:lumOff val="25000"/>
                    </a:schemeClr>
                  </a:solidFill>
                  <a:cs typeface="Arial" pitchFamily="34" charset="0"/>
                </a:rPr>
                <a:t>or at our Leeds hub.</a:t>
              </a:r>
              <a:endParaRPr lang="en-GB" sz="1100" dirty="0"/>
            </a:p>
          </p:txBody>
        </p:sp>
        <p:sp>
          <p:nvSpPr>
            <p:cNvPr id="12" name="TextBox 11">
              <a:extLst>
                <a:ext uri="{FF2B5EF4-FFF2-40B4-BE49-F238E27FC236}">
                  <a16:creationId xmlns:a16="http://schemas.microsoft.com/office/drawing/2014/main" id="{A38B020E-4BCF-4AD5-9B00-3F0517ECE6FD}"/>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grpSp>
        <p:nvGrpSpPr>
          <p:cNvPr id="6" name="Group 5">
            <a:extLst>
              <a:ext uri="{FF2B5EF4-FFF2-40B4-BE49-F238E27FC236}">
                <a16:creationId xmlns:a16="http://schemas.microsoft.com/office/drawing/2014/main" id="{A59E35F0-BF91-4D71-9FDE-2A73311E517D}"/>
              </a:ext>
            </a:extLst>
          </p:cNvPr>
          <p:cNvGrpSpPr/>
          <p:nvPr/>
        </p:nvGrpSpPr>
        <p:grpSpPr>
          <a:xfrm>
            <a:off x="636849" y="4168566"/>
            <a:ext cx="1763557" cy="1476249"/>
            <a:chOff x="3277223" y="4226183"/>
            <a:chExt cx="1763557" cy="1476249"/>
          </a:xfrm>
        </p:grpSpPr>
        <p:sp>
          <p:nvSpPr>
            <p:cNvPr id="91" name="Rounded Rectangle 8">
              <a:extLst>
                <a:ext uri="{FF2B5EF4-FFF2-40B4-BE49-F238E27FC236}">
                  <a16:creationId xmlns:a16="http://schemas.microsoft.com/office/drawing/2014/main" id="{E9A9BFCE-0F5F-45B5-92FC-DC962ED8F822}"/>
                </a:ext>
              </a:extLst>
            </p:cNvPr>
            <p:cNvSpPr/>
            <p:nvPr/>
          </p:nvSpPr>
          <p:spPr>
            <a:xfrm>
              <a:off x="3277223" y="4226183"/>
              <a:ext cx="174530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8" name="TextBox 77">
              <a:extLst>
                <a:ext uri="{FF2B5EF4-FFF2-40B4-BE49-F238E27FC236}">
                  <a16:creationId xmlns:a16="http://schemas.microsoft.com/office/drawing/2014/main" id="{839CDA96-C1BA-4BE6-8517-134BCE4E9DBE}"/>
                </a:ext>
              </a:extLst>
            </p:cNvPr>
            <p:cNvSpPr txBox="1"/>
            <p:nvPr/>
          </p:nvSpPr>
          <p:spPr>
            <a:xfrm>
              <a:off x="3290063" y="4586012"/>
              <a:ext cx="1738685" cy="461664"/>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79" name="TextBox 78">
              <a:extLst>
                <a:ext uri="{FF2B5EF4-FFF2-40B4-BE49-F238E27FC236}">
                  <a16:creationId xmlns:a16="http://schemas.microsoft.com/office/drawing/2014/main" id="{88184307-841F-4FAC-976E-05458DECC945}"/>
                </a:ext>
              </a:extLst>
            </p:cNvPr>
            <p:cNvSpPr txBox="1"/>
            <p:nvPr/>
          </p:nvSpPr>
          <p:spPr>
            <a:xfrm>
              <a:off x="3295473" y="5104108"/>
              <a:ext cx="1745307" cy="430887"/>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CV &amp; Application Form</a:t>
              </a:r>
            </a:p>
          </p:txBody>
        </p:sp>
      </p:grpSp>
      <p:sp>
        <p:nvSpPr>
          <p:cNvPr id="75" name="TextBox 74">
            <a:extLst>
              <a:ext uri="{FF2B5EF4-FFF2-40B4-BE49-F238E27FC236}">
                <a16:creationId xmlns:a16="http://schemas.microsoft.com/office/drawing/2014/main" id="{D70FE826-B123-4100-B2CB-A8EE4CC6D6FA}"/>
              </a:ext>
            </a:extLst>
          </p:cNvPr>
          <p:cNvSpPr txBox="1"/>
          <p:nvPr/>
        </p:nvSpPr>
        <p:spPr>
          <a:xfrm>
            <a:off x="3055837" y="3760492"/>
            <a:ext cx="2182093" cy="430887"/>
          </a:xfrm>
          <a:prstGeom prst="rect">
            <a:avLst/>
          </a:prstGeom>
          <a:noFill/>
        </p:spPr>
        <p:txBody>
          <a:bodyPr wrap="square" rtlCol="0">
            <a:spAutoFit/>
          </a:bodyPr>
          <a:lstStyle/>
          <a:p>
            <a:pPr algn="ctr"/>
            <a:r>
              <a:rPr lang="en-GB" altLang="ko-KR" sz="1100" b="1" dirty="0">
                <a:solidFill>
                  <a:schemeClr val="tx1">
                    <a:lumMod val="75000"/>
                    <a:lumOff val="25000"/>
                  </a:schemeClr>
                </a:solidFill>
                <a:cs typeface="Arial" pitchFamily="34" charset="0"/>
              </a:rPr>
              <a:t>Various dates within the campaign </a:t>
            </a:r>
            <a:endParaRPr lang="ko-KR" altLang="en-US" sz="1100" b="1" dirty="0">
              <a:solidFill>
                <a:schemeClr val="tx1">
                  <a:lumMod val="75000"/>
                  <a:lumOff val="25000"/>
                </a:schemeClr>
              </a:solidFill>
              <a:cs typeface="Arial" pitchFamily="34" charset="0"/>
            </a:endParaRPr>
          </a:p>
        </p:txBody>
      </p:sp>
      <p:sp>
        <p:nvSpPr>
          <p:cNvPr id="92" name="TextBox 91">
            <a:extLst>
              <a:ext uri="{FF2B5EF4-FFF2-40B4-BE49-F238E27FC236}">
                <a16:creationId xmlns:a16="http://schemas.microsoft.com/office/drawing/2014/main" id="{1317BCC5-6F8E-4D1D-82B2-267BB2AF22EF}"/>
              </a:ext>
            </a:extLst>
          </p:cNvPr>
          <p:cNvSpPr txBox="1"/>
          <p:nvPr/>
        </p:nvSpPr>
        <p:spPr>
          <a:xfrm>
            <a:off x="1684775" y="2875013"/>
            <a:ext cx="2182093" cy="430887"/>
          </a:xfrm>
          <a:prstGeom prst="rect">
            <a:avLst/>
          </a:prstGeom>
          <a:noFill/>
        </p:spPr>
        <p:txBody>
          <a:bodyPr wrap="square" rtlCol="0">
            <a:spAutoFit/>
          </a:bodyPr>
          <a:lstStyle/>
          <a:p>
            <a:pPr algn="ctr"/>
            <a:r>
              <a:rPr lang="en-GB" altLang="ko-KR" sz="1100" b="1" dirty="0">
                <a:solidFill>
                  <a:schemeClr val="tx1">
                    <a:lumMod val="75000"/>
                    <a:lumOff val="25000"/>
                  </a:schemeClr>
                </a:solidFill>
                <a:cs typeface="Arial" pitchFamily="34" charset="0"/>
              </a:rPr>
              <a:t>Various dates within the campaign </a:t>
            </a:r>
            <a:endParaRPr lang="ko-KR" altLang="en-US" sz="11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97511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8"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9"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0"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1"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2"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3"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4"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5"/>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 name="Picture 2">
            <a:extLst>
              <a:ext uri="{FF2B5EF4-FFF2-40B4-BE49-F238E27FC236}">
                <a16:creationId xmlns:a16="http://schemas.microsoft.com/office/drawing/2014/main" id="{9B8584B8-CE9C-47BB-AA8F-4D6B84B6AF2B}"/>
              </a:ext>
            </a:extLst>
          </p:cNvPr>
          <p:cNvPicPr>
            <a:picLocks noChangeAspect="1"/>
          </p:cNvPicPr>
          <p:nvPr/>
        </p:nvPicPr>
        <p:blipFill>
          <a:blip r:embed="rId9"/>
          <a:stretch>
            <a:fillRect/>
          </a:stretch>
        </p:blipFill>
        <p:spPr>
          <a:xfrm>
            <a:off x="5620548" y="3209841"/>
            <a:ext cx="2282974" cy="1749615"/>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5"/>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8"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9"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0"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1"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2"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3"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4"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5"/>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8"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Professional Delivery Group and will be assigned to a project in one of our major change programmes. Assignments vary in length and at the end of your initial assignment you will be reassigned within the Professional Delivery Group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20" name="Picture 19">
            <a:extLst>
              <a:ext uri="{FF2B5EF4-FFF2-40B4-BE49-F238E27FC236}">
                <a16:creationId xmlns:a16="http://schemas.microsoft.com/office/drawing/2014/main" id="{2F085AE3-CA1F-4E7E-BB44-AA72EC8ADA64}"/>
              </a:ext>
            </a:extLst>
          </p:cNvPr>
          <p:cNvPicPr>
            <a:picLocks noChangeAspect="1"/>
          </p:cNvPicPr>
          <p:nvPr/>
        </p:nvPicPr>
        <p:blipFill>
          <a:blip r:embed="rId9"/>
          <a:stretch>
            <a:fillRect/>
          </a:stretch>
        </p:blipFill>
        <p:spPr>
          <a:xfrm>
            <a:off x="5620548" y="3354834"/>
            <a:ext cx="2282974" cy="1749615"/>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Government Project Delivery  </a:t>
            </a:r>
          </a:p>
        </p:txBody>
      </p:sp>
      <p:pic>
        <p:nvPicPr>
          <p:cNvPr id="20" name="Online Media 4" title="128587_GPDP_Animation_01102020">
            <a:hlinkClick r:id="" action="ppaction://media"/>
            <a:extLst>
              <a:ext uri="{FF2B5EF4-FFF2-40B4-BE49-F238E27FC236}">
                <a16:creationId xmlns:a16="http://schemas.microsoft.com/office/drawing/2014/main" id="{F2ADF7D2-D559-45BF-879E-131277832BEA}"/>
              </a:ext>
            </a:extLst>
          </p:cNvPr>
          <p:cNvPicPr>
            <a:picLocks noRot="1" noChangeAspect="1"/>
          </p:cNvPicPr>
          <p:nvPr>
            <a:videoFile r:link="rId1"/>
          </p:nvPr>
        </p:nvPicPr>
        <p:blipFill>
          <a:blip r:embed="rId10"/>
          <a:stretch>
            <a:fillRect/>
          </a:stretch>
        </p:blipFill>
        <p:spPr>
          <a:xfrm>
            <a:off x="2543175" y="2286000"/>
            <a:ext cx="4057650" cy="2286000"/>
          </a:xfrm>
          <a:prstGeom prst="rect">
            <a:avLst/>
          </a:prstGeom>
        </p:spPr>
      </p:pic>
    </p:spTree>
    <p:extLst>
      <p:ext uri="{BB962C8B-B14F-4D97-AF65-F5344CB8AC3E}">
        <p14:creationId xmlns:p14="http://schemas.microsoft.com/office/powerpoint/2010/main" val="2513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MoJ HQ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109873"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1"/>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2">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3"/>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4">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5"/>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6"/>
              <a:extLst>
                <a:ext uri="{FF2B5EF4-FFF2-40B4-BE49-F238E27FC236}">
                  <a16:creationId xmlns:a16="http://schemas.microsoft.com/office/drawing/2014/main" id="{30E4D34A-9D9E-401E-8647-18EA374536B0}"/>
                </a:ext>
              </a:extLst>
            </p:cNvPr>
            <p:cNvSpPr/>
            <p:nvPr/>
          </p:nvSpPr>
          <p:spPr>
            <a:xfrm>
              <a:off x="6949803" y="4747600"/>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7">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
        <p:nvSpPr>
          <p:cNvPr id="45" name="TextBox 44">
            <a:extLst>
              <a:ext uri="{FF2B5EF4-FFF2-40B4-BE49-F238E27FC236}">
                <a16:creationId xmlns:a16="http://schemas.microsoft.com/office/drawing/2014/main" id="{2FB4C2C4-A7A9-422E-BB53-26DD6D54B38B}"/>
              </a:ext>
            </a:extLst>
          </p:cNvPr>
          <p:cNvSpPr txBox="1"/>
          <p:nvPr/>
        </p:nvSpPr>
        <p:spPr>
          <a:xfrm>
            <a:off x="440192" y="5553353"/>
            <a:ext cx="5724525" cy="553998"/>
          </a:xfrm>
          <a:prstGeom prst="rect">
            <a:avLst/>
          </a:prstGeom>
          <a:noFill/>
        </p:spPr>
        <p:txBody>
          <a:bodyPr wrap="square" rtlCol="0">
            <a:spAutoFit/>
          </a:bodyPr>
          <a:lstStyle/>
          <a:p>
            <a:r>
              <a:rPr lang="en-GB" sz="1200" i="1" dirty="0"/>
              <a:t>*Please note, your base office location at an MoJ HQ site, Justice Collaboration Centre or Justice Satellite Office will be discussed if successful</a:t>
            </a:r>
            <a:r>
              <a:rPr lang="en-GB" i="1" dirty="0"/>
              <a:t>.</a:t>
            </a:r>
            <a:endParaRPr lang="en-GB" dirty="0"/>
          </a:p>
        </p:txBody>
      </p:sp>
    </p:spTree>
    <p:extLst>
      <p:ext uri="{BB962C8B-B14F-4D97-AF65-F5344CB8AC3E}">
        <p14:creationId xmlns:p14="http://schemas.microsoft.com/office/powerpoint/2010/main" val="206724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715607"/>
            <a:ext cx="8377828" cy="3779636"/>
            <a:chOff x="480721" y="1882378"/>
            <a:chExt cx="8377828" cy="3498799"/>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8"/>
              <a:ext cx="8369601" cy="349879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8949" y="1906603"/>
              <a:ext cx="8369600" cy="3347669"/>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Senior Project Manager</a:t>
              </a:r>
            </a:p>
            <a:p>
              <a:pPr>
                <a:spcAft>
                  <a:spcPts val="200"/>
                </a:spcAft>
                <a:defRPr/>
              </a:pPr>
              <a:r>
                <a:rPr lang="en-GB" sz="1200" b="1" dirty="0"/>
                <a:t>Grade</a:t>
              </a:r>
            </a:p>
            <a:p>
              <a:pPr>
                <a:spcAft>
                  <a:spcPts val="1200"/>
                </a:spcAft>
                <a:defRPr/>
              </a:pPr>
              <a:r>
                <a:rPr lang="en-GB" sz="1200" dirty="0"/>
                <a:t>Grade 7</a:t>
              </a:r>
            </a:p>
            <a:p>
              <a:pPr>
                <a:spcAft>
                  <a:spcPts val="200"/>
                </a:spcAft>
                <a:defRPr/>
              </a:pPr>
              <a:r>
                <a:rPr lang="en-GB" sz="1200" b="1" dirty="0"/>
                <a:t>Salary</a:t>
              </a:r>
            </a:p>
            <a:p>
              <a:pPr>
                <a:spcAft>
                  <a:spcPts val="600"/>
                </a:spcAft>
              </a:pPr>
              <a:r>
                <a:rPr lang="en-GB" sz="1200" dirty="0"/>
                <a:t>The salary offered will be £51,767 (National), £55,720 (London).</a:t>
              </a:r>
            </a:p>
            <a:p>
              <a:pPr>
                <a:spcAft>
                  <a:spcPts val="600"/>
                </a:spcAft>
              </a:pPr>
              <a:endParaRPr lang="en-GB" sz="800" dirty="0"/>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New entrants to the Civil Service will be expected to join on the minimum of the pay range. </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endParaRPr lang="en-GB" sz="600" dirty="0"/>
            </a:p>
            <a:p>
              <a:pPr lvl="0">
                <a:spcBef>
                  <a:spcPts val="0"/>
                </a:spcBef>
                <a:spcAft>
                  <a:spcPts val="600"/>
                </a:spcAft>
                <a:defRPr/>
              </a:pPr>
              <a:r>
                <a:rPr lang="en-GB" sz="1200" dirty="0">
                  <a:solidFill>
                    <a:prstClr val="black"/>
                  </a:solidFill>
                </a:rPr>
                <a:t>Vacancies for this role are on a </a:t>
              </a:r>
              <a:r>
                <a:rPr lang="en-GB" sz="1200" b="1" dirty="0">
                  <a:solidFill>
                    <a:prstClr val="black"/>
                  </a:solidFill>
                </a:rPr>
                <a:t>Permanent </a:t>
              </a:r>
              <a:r>
                <a:rPr lang="en-GB" sz="1200" dirty="0">
                  <a:solidFill>
                    <a:prstClr val="black"/>
                  </a:solidFill>
                </a:rPr>
                <a:t>basis. </a:t>
              </a:r>
              <a:r>
                <a:rPr lang="en-GB" sz="1200" dirty="0"/>
                <a:t>Working pattern is 37 hours.</a:t>
              </a:r>
            </a:p>
            <a:p>
              <a:pPr lvl="0">
                <a:spcBef>
                  <a:spcPts val="0"/>
                </a:spcBef>
                <a:spcAft>
                  <a:spcPts val="600"/>
                </a:spcAft>
                <a:defRPr/>
              </a:pPr>
              <a:endParaRPr lang="en-GB" sz="600" dirty="0"/>
            </a:p>
            <a:p>
              <a:pPr>
                <a:lnSpc>
                  <a:spcPct val="100000"/>
                </a:lnSpc>
                <a:spcBef>
                  <a:spcPts val="0"/>
                </a:spcBef>
                <a:spcAft>
                  <a:spcPts val="600"/>
                </a:spcAft>
                <a:defRPr/>
              </a:pPr>
              <a:r>
                <a:rPr lang="en-GB" sz="1200" dirty="0"/>
                <a:t>This post will require frequent weekly travel to other sites within the United Kingdom.</a:t>
              </a:r>
            </a:p>
          </p:txBody>
        </p:sp>
      </p:grpSp>
    </p:spTree>
    <p:extLst>
      <p:ext uri="{BB962C8B-B14F-4D97-AF65-F5344CB8AC3E}">
        <p14:creationId xmlns:p14="http://schemas.microsoft.com/office/powerpoint/2010/main" val="302962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Senior 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5"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6"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7"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8"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4447371"/>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Function. Successful candidates will join the Professional Delivery Group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a Senior Project Manager, you will lead a defined set of interdependent projects, including the associated business change activities and establish appropriate governance and assurance processes monitoring progress, monitoring risks and issues and ensuring the business readiness for change. The role requires professional expertise in the effective use of programme/project methodologies and techniques.  You will be responsible for the overall integrity and coherence of the programme.  You will develop and maintain the programme environment to support each individual project within it.  You will have effective leadership, interpersonal and communication skills. </a:t>
            </a:r>
          </a:p>
          <a:p>
            <a:pPr>
              <a:spcAft>
                <a:spcPts val="1800"/>
              </a:spcAft>
              <a:defRPr/>
            </a:pPr>
            <a:r>
              <a:rPr lang="en-GB" sz="1100" dirty="0"/>
              <a:t>This role will include line management responsibilities as part of the Function’s management structure.</a:t>
            </a:r>
          </a:p>
          <a:p>
            <a:pPr>
              <a:spcAft>
                <a:spcPts val="1800"/>
              </a:spcAft>
              <a:defRPr/>
            </a:pPr>
            <a:r>
              <a:rPr lang="en-GB" sz="1100" dirty="0"/>
              <a:t>MoJ expects its leaders to show openness, honesty and commitment, and, of course, to deliver results. </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1375343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a37d7de14ccf4442bbf3d5e9f1789d9d">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06978f53d0016b63a064f3117c71b0a8"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2.xml><?xml version="1.0" encoding="utf-8"?>
<ds:datastoreItem xmlns:ds="http://schemas.openxmlformats.org/officeDocument/2006/customXml" ds:itemID="{6AA16AAD-B8D1-4750-B971-29FCEEBDCBF7}">
  <ds:schemaRefs>
    <ds:schemaRef ds:uri="http://purl.org/dc/terms/"/>
    <ds:schemaRef ds:uri="eba624c0-40c3-4cca-abda-92d66bdf49e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7eca7b1-41cf-405d-ab9b-9852a2089dc6"/>
    <ds:schemaRef ds:uri="http://www.w3.org/XML/1998/namespace"/>
    <ds:schemaRef ds:uri="http://purl.org/dc/dcmitype/"/>
  </ds:schemaRefs>
</ds:datastoreItem>
</file>

<file path=customXml/itemProps3.xml><?xml version="1.0" encoding="utf-8"?>
<ds:datastoreItem xmlns:ds="http://schemas.openxmlformats.org/officeDocument/2006/customXml" ds:itemID="{85C0B7BC-ECCB-43C7-B5E5-063DD1D8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2152</TotalTime>
  <Words>5488</Words>
  <Application>Microsoft Office PowerPoint</Application>
  <PresentationFormat>On-screen Show (4:3)</PresentationFormat>
  <Paragraphs>647</Paragraphs>
  <Slides>34</Slides>
  <Notes>0</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Office Theme</vt:lpstr>
      <vt:lpstr>1_Office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Andryszewska, Hope</cp:lastModifiedBy>
  <cp:revision>143</cp:revision>
  <dcterms:created xsi:type="dcterms:W3CDTF">2017-05-10T07:48:09Z</dcterms:created>
  <dcterms:modified xsi:type="dcterms:W3CDTF">2022-11-11T09:15:37Z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