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Old Standard TT"/>
      <p:regular r:id="rId32"/>
      <p:bold r:id="rId33"/>
      <p: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97CE60-7414-47F8-8500-1E9300A84718}">
  <a:tblStyle styleId="{E397CE60-7414-47F8-8500-1E9300A8471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OldStandardTT-bold.fntdata"/><Relationship Id="rId10" Type="http://schemas.openxmlformats.org/officeDocument/2006/relationships/slide" Target="slides/slide4.xml"/><Relationship Id="rId32" Type="http://schemas.openxmlformats.org/officeDocument/2006/relationships/font" Target="fonts/OldStandardTT-regular.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ldStandardTT-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hyperlink" Target="https://assets.publishing.service.gov.uk/government/uploads/system/uploads/attachment_data/file/717275/CS_Behaviours_2018.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hyperlink" Target="https://www.gov.uk/government/publications/nationality-rul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assets.publishing.service.gov.uk/government/uploads/system/uploads/attachment_data/file/714017/HMG_Personnel_Security_Controls_-_May_2018.pdf"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civilservicecommission.independent.gov.uk/recruitment/recruitment-principles/" TargetMode="External"/><Relationship Id="rId4" Type="http://schemas.openxmlformats.org/officeDocument/2006/relationships/image" Target="../media/image5.png"/><Relationship Id="rId5" Type="http://schemas.openxmlformats.org/officeDocument/2006/relationships/hyperlink" Target="mailto:Alison.Logan@nio.gov.uk" TargetMode="External"/><Relationship Id="rId6" Type="http://schemas.openxmlformats.org/officeDocument/2006/relationships/hyperlink" Target="https://civilservicecommission.independent.gov.uk/recruitment/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www.civilservicepensionscheme.org.uk/" TargetMode="External"/><Relationship Id="rId4" Type="http://schemas.openxmlformats.org/officeDocument/2006/relationships/image" Target="../media/image5.png"/><Relationship Id="rId5" Type="http://schemas.openxmlformats.org/officeDocument/2006/relationships/hyperlink" Target="https://www.gov.uk/guidance/security-vetting-and-cleara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s://twitter.com/NIOgov" TargetMode="External"/><Relationship Id="rId9"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hyperlink" Target="https://www.instagram.com/northernirelandoffice/" TargetMode="External"/><Relationship Id="rId7" Type="http://schemas.openxmlformats.org/officeDocument/2006/relationships/image" Target="../media/image10.png"/><Relationship Id="rId8" Type="http://schemas.openxmlformats.org/officeDocument/2006/relationships/hyperlink" Target="https://www.linkedin.com/company/northern-ireland-office/?viewAsMember=tru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1.jp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0" y="0"/>
            <a:ext cx="9144000" cy="1738200"/>
          </a:xfrm>
          <a:prstGeom prst="rect">
            <a:avLst/>
          </a:prstGeom>
          <a:solidFill>
            <a:schemeClr val="lt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55" name="Google Shape;55;p13"/>
          <p:cNvSpPr txBox="1"/>
          <p:nvPr>
            <p:ph idx="1" type="subTitle"/>
          </p:nvPr>
        </p:nvSpPr>
        <p:spPr>
          <a:xfrm>
            <a:off x="0" y="1738075"/>
            <a:ext cx="9144000" cy="28353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Deputy Head of Economy Group</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Grade 6</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Closing Date: Tuesday 11 May 2021</a:t>
            </a:r>
            <a:endParaRPr b="1" sz="2200">
              <a:solidFill>
                <a:srgbClr val="FFFFFF"/>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b="0" l="0" r="0" t="0"/>
          <a:stretch/>
        </p:blipFill>
        <p:spPr>
          <a:xfrm>
            <a:off x="7265378" y="236694"/>
            <a:ext cx="1731294" cy="742889"/>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322225" y="326175"/>
            <a:ext cx="1181100" cy="1085850"/>
          </a:xfrm>
          <a:prstGeom prst="rect">
            <a:avLst/>
          </a:prstGeom>
          <a:noFill/>
          <a:ln>
            <a:noFill/>
          </a:ln>
        </p:spPr>
      </p:pic>
      <p:sp>
        <p:nvSpPr>
          <p:cNvPr id="58" name="Google Shape;58;p13"/>
          <p:cNvSpPr/>
          <p:nvPr/>
        </p:nvSpPr>
        <p:spPr>
          <a:xfrm>
            <a:off x="2111672" y="236694"/>
            <a:ext cx="5153706" cy="13157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 name="Google Shape;59;p13"/>
          <p:cNvPicPr preferRelativeResize="0"/>
          <p:nvPr/>
        </p:nvPicPr>
        <p:blipFill rotWithShape="1">
          <a:blip r:embed="rId5">
            <a:alphaModFix/>
          </a:blip>
          <a:srcRect b="0" l="0" r="0" t="0"/>
          <a:stretch/>
        </p:blipFill>
        <p:spPr>
          <a:xfrm>
            <a:off x="2439400" y="1226425"/>
            <a:ext cx="6557276" cy="511775"/>
          </a:xfrm>
          <a:prstGeom prst="rect">
            <a:avLst/>
          </a:prstGeom>
          <a:noFill/>
          <a:ln>
            <a:noFill/>
          </a:ln>
        </p:spPr>
      </p:pic>
      <p:pic>
        <p:nvPicPr>
          <p:cNvPr id="60" name="Google Shape;60;p13"/>
          <p:cNvPicPr preferRelativeResize="0"/>
          <p:nvPr/>
        </p:nvPicPr>
        <p:blipFill rotWithShape="1">
          <a:blip r:embed="rId6">
            <a:alphaModFix/>
          </a:blip>
          <a:srcRect b="0" l="0" r="0" t="0"/>
          <a:stretch/>
        </p:blipFill>
        <p:spPr>
          <a:xfrm>
            <a:off x="2439400" y="81484"/>
            <a:ext cx="1393339" cy="1144941"/>
          </a:xfrm>
          <a:prstGeom prst="rect">
            <a:avLst/>
          </a:prstGeom>
          <a:noFill/>
          <a:ln>
            <a:noFill/>
          </a:ln>
        </p:spPr>
      </p:pic>
      <p:pic>
        <p:nvPicPr>
          <p:cNvPr id="61" name="Google Shape;61;p13"/>
          <p:cNvPicPr preferRelativeResize="0"/>
          <p:nvPr/>
        </p:nvPicPr>
        <p:blipFill rotWithShape="1">
          <a:blip r:embed="rId7">
            <a:alphaModFix/>
          </a:blip>
          <a:srcRect b="0" l="0" r="0" t="0"/>
          <a:stretch/>
        </p:blipFill>
        <p:spPr>
          <a:xfrm>
            <a:off x="5888950" y="58975"/>
            <a:ext cx="1336624" cy="1098327"/>
          </a:xfrm>
          <a:prstGeom prst="rect">
            <a:avLst/>
          </a:prstGeom>
          <a:noFill/>
          <a:ln>
            <a:noFill/>
          </a:ln>
        </p:spPr>
      </p:pic>
      <p:pic>
        <p:nvPicPr>
          <p:cNvPr id="62" name="Google Shape;62;p13"/>
          <p:cNvPicPr preferRelativeResize="0"/>
          <p:nvPr/>
        </p:nvPicPr>
        <p:blipFill rotWithShape="1">
          <a:blip r:embed="rId8">
            <a:alphaModFix/>
          </a:blip>
          <a:srcRect b="0" l="0" r="0" t="0"/>
          <a:stretch/>
        </p:blipFill>
        <p:spPr>
          <a:xfrm>
            <a:off x="3923468" y="150603"/>
            <a:ext cx="1781422" cy="1006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49" name="Shape 149"/>
        <p:cNvGrpSpPr/>
        <p:nvPr/>
      </p:nvGrpSpPr>
      <p:grpSpPr>
        <a:xfrm>
          <a:off x="0" y="0"/>
          <a:ext cx="0" cy="0"/>
          <a:chOff x="0" y="0"/>
          <a:chExt cx="0" cy="0"/>
        </a:xfrm>
      </p:grpSpPr>
      <p:sp>
        <p:nvSpPr>
          <p:cNvPr id="150" name="Google Shape;150;p22"/>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51" name="Google Shape;151;p22"/>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52" name="Google Shape;152;p22"/>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Job details</a:t>
            </a:r>
            <a:endParaRPr b="0" i="0" sz="3100" u="none" cap="none" strike="noStrike">
              <a:solidFill>
                <a:srgbClr val="FFFFFF"/>
              </a:solidFill>
              <a:latin typeface="Arial"/>
              <a:ea typeface="Arial"/>
              <a:cs typeface="Arial"/>
              <a:sym typeface="Arial"/>
            </a:endParaRPr>
          </a:p>
        </p:txBody>
      </p:sp>
      <p:sp>
        <p:nvSpPr>
          <p:cNvPr id="153" name="Google Shape;153;p22"/>
          <p:cNvSpPr txBox="1"/>
          <p:nvPr/>
        </p:nvSpPr>
        <p:spPr>
          <a:xfrm>
            <a:off x="373875" y="1190300"/>
            <a:ext cx="8621400" cy="3639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The following sections will provide the detailed breakdown of the role to support your application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Job title: </a:t>
            </a:r>
            <a:r>
              <a:rPr b="0" i="0" lang="en-GB" sz="1400" u="none" cap="none" strike="noStrike">
                <a:solidFill>
                  <a:srgbClr val="000000"/>
                </a:solidFill>
                <a:latin typeface="Roboto"/>
                <a:ea typeface="Roboto"/>
                <a:cs typeface="Roboto"/>
                <a:sym typeface="Roboto"/>
              </a:rPr>
              <a:t>Deputy Head of Economy Group</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Number of roles:</a:t>
            </a:r>
            <a:r>
              <a:rPr b="0" i="0" lang="en-GB" sz="1400" u="none" cap="none" strike="noStrike">
                <a:solidFill>
                  <a:srgbClr val="000000"/>
                </a:solidFill>
                <a:latin typeface="Roboto"/>
                <a:ea typeface="Roboto"/>
                <a:cs typeface="Roboto"/>
                <a:sym typeface="Roboto"/>
              </a:rPr>
              <a:t> 1</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Grade:</a:t>
            </a:r>
            <a:r>
              <a:rPr b="0" i="0" lang="en-GB" sz="1400" u="none" cap="none" strike="noStrike">
                <a:solidFill>
                  <a:srgbClr val="000000"/>
                </a:solidFill>
                <a:latin typeface="Roboto"/>
                <a:ea typeface="Roboto"/>
                <a:cs typeface="Roboto"/>
                <a:sym typeface="Roboto"/>
              </a:rPr>
              <a:t> 6</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Salary: </a:t>
            </a:r>
            <a:r>
              <a:rPr b="0" i="0" lang="en-GB" sz="1400" u="none" cap="none" strike="noStrike">
                <a:solidFill>
                  <a:srgbClr val="000000"/>
                </a:solidFill>
                <a:latin typeface="Roboto"/>
                <a:ea typeface="Roboto"/>
                <a:cs typeface="Roboto"/>
                <a:sym typeface="Roboto"/>
              </a:rPr>
              <a:t> (Salary scale: Inner London £60,295 -£76,000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and National £52,119 -£72,000)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A Recruitment and Retention Allowance is available for Belfast-based staff up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a maximum of £6,000 for Band 6, bringing the effective band minima up to £58,119</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(from £52,119). This allowance is non-pensionable and subject to annual review in line</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with MoJ pay awards.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Duration:</a:t>
            </a:r>
            <a:r>
              <a:rPr b="0" i="0" lang="en-GB" sz="1400" u="none" cap="none" strike="noStrike">
                <a:solidFill>
                  <a:srgbClr val="000000"/>
                </a:solidFill>
                <a:latin typeface="Roboto"/>
                <a:ea typeface="Roboto"/>
                <a:cs typeface="Roboto"/>
                <a:sym typeface="Roboto"/>
              </a:rPr>
              <a:t>  2 year loan/fixed term contract with the option of</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a third by mutual agreement</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54" name="Google Shape;154;p22"/>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55" name="Google Shape;155;p22"/>
          <p:cNvSpPr txBox="1"/>
          <p:nvPr/>
        </p:nvSpPr>
        <p:spPr>
          <a:xfrm>
            <a:off x="5339374" y="2017675"/>
            <a:ext cx="3686100" cy="21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Level of security required:</a:t>
            </a:r>
            <a:r>
              <a:rPr b="0" i="0" lang="en-GB" sz="1400" u="none" cap="none" strike="noStrike">
                <a:solidFill>
                  <a:schemeClr val="dk1"/>
                </a:solidFill>
                <a:latin typeface="Roboto"/>
                <a:ea typeface="Roboto"/>
                <a:cs typeface="Roboto"/>
                <a:sym typeface="Roboto"/>
              </a:rPr>
              <a:t> </a:t>
            </a:r>
            <a:r>
              <a:rPr b="0" i="0" lang="en-GB" sz="1400" u="none" cap="none" strike="noStrike">
                <a:solidFill>
                  <a:srgbClr val="000000"/>
                </a:solidFill>
                <a:latin typeface="Roboto"/>
                <a:ea typeface="Roboto"/>
                <a:cs typeface="Roboto"/>
                <a:sym typeface="Roboto"/>
              </a:rPr>
              <a:t>SC</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Location: </a:t>
            </a:r>
            <a:r>
              <a:rPr b="0" i="0" lang="en-GB" sz="1400" u="none" cap="none" strike="noStrike">
                <a:solidFill>
                  <a:srgbClr val="000000"/>
                </a:solidFill>
                <a:latin typeface="Roboto"/>
                <a:ea typeface="Roboto"/>
                <a:cs typeface="Roboto"/>
                <a:sym typeface="Roboto"/>
              </a:rPr>
              <a:t>Belfast or London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Working hours: </a:t>
            </a:r>
            <a:r>
              <a:rPr b="0" i="0" lang="en-GB" sz="1400" u="none" cap="none" strike="noStrike">
                <a:solidFill>
                  <a:srgbClr val="000000"/>
                </a:solidFill>
                <a:latin typeface="Roboto"/>
                <a:ea typeface="Roboto"/>
                <a:cs typeface="Roboto"/>
                <a:sym typeface="Roboto"/>
              </a:rPr>
              <a:t>37 </a:t>
            </a:r>
            <a:r>
              <a:rPr b="0" i="0" lang="en-GB" sz="1400" u="none" cap="none" strike="noStrike">
                <a:solidFill>
                  <a:schemeClr val="dk1"/>
                </a:solidFill>
                <a:latin typeface="Roboto"/>
                <a:ea typeface="Roboto"/>
                <a:cs typeface="Roboto"/>
                <a:sym typeface="Roboto"/>
              </a:rPr>
              <a:t>hours a week</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Working pattern: </a:t>
            </a:r>
            <a:r>
              <a:rPr b="0" i="0" lang="en-GB" sz="1400" u="none" cap="none" strike="noStrike">
                <a:solidFill>
                  <a:srgbClr val="000000"/>
                </a:solidFill>
                <a:latin typeface="Roboto"/>
                <a:ea typeface="Roboto"/>
                <a:cs typeface="Roboto"/>
                <a:sym typeface="Roboto"/>
              </a:rPr>
              <a:t>Full time</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59" name="Shape 159"/>
        <p:cNvGrpSpPr/>
        <p:nvPr/>
      </p:nvGrpSpPr>
      <p:grpSpPr>
        <a:xfrm>
          <a:off x="0" y="0"/>
          <a:ext cx="0" cy="0"/>
          <a:chOff x="0" y="0"/>
          <a:chExt cx="0" cy="0"/>
        </a:xfrm>
      </p:grpSpPr>
      <p:sp>
        <p:nvSpPr>
          <p:cNvPr id="160" name="Google Shape;160;p2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61" name="Google Shape;161;p23"/>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62" name="Google Shape;162;p23"/>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Essential requirements and skills </a:t>
            </a:r>
            <a:endParaRPr b="0" i="0" sz="3100" u="none" cap="none" strike="noStrike">
              <a:solidFill>
                <a:srgbClr val="FFFFFF"/>
              </a:solidFill>
              <a:latin typeface="Arial"/>
              <a:ea typeface="Arial"/>
              <a:cs typeface="Arial"/>
              <a:sym typeface="Arial"/>
            </a:endParaRPr>
          </a:p>
        </p:txBody>
      </p:sp>
      <p:sp>
        <p:nvSpPr>
          <p:cNvPr id="163" name="Google Shape;163;p23"/>
          <p:cNvSpPr txBox="1"/>
          <p:nvPr/>
        </p:nvSpPr>
        <p:spPr>
          <a:xfrm>
            <a:off x="349050" y="1227600"/>
            <a:ext cx="8445900" cy="3613200"/>
          </a:xfrm>
          <a:prstGeom prst="rect">
            <a:avLst/>
          </a:prstGeom>
          <a:solidFill>
            <a:srgbClr val="FFFFFF"/>
          </a:solidFill>
          <a:ln cap="flat" cmpd="sng" w="9525">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900" u="none" cap="none" strike="noStrike">
                <a:solidFill>
                  <a:srgbClr val="000000"/>
                </a:solidFill>
                <a:latin typeface="Roboto"/>
                <a:ea typeface="Roboto"/>
                <a:cs typeface="Roboto"/>
                <a:sym typeface="Roboto"/>
              </a:rPr>
              <a:t>Essential Criteria:</a:t>
            </a:r>
            <a:endParaRPr sz="900"/>
          </a:p>
          <a:p>
            <a:pPr indent="0" lvl="0" marL="0" marR="0" rtl="0" algn="l">
              <a:lnSpc>
                <a:spcPct val="100000"/>
              </a:lnSpc>
              <a:spcBef>
                <a:spcPts val="0"/>
              </a:spcBef>
              <a:spcAft>
                <a:spcPts val="0"/>
              </a:spcAft>
              <a:buNone/>
            </a:pPr>
            <a:r>
              <a:rPr b="1" i="0" lang="en-GB" sz="900" u="none" cap="none" strike="noStrike">
                <a:solidFill>
                  <a:srgbClr val="000000"/>
                </a:solidFill>
                <a:latin typeface="Roboto"/>
                <a:ea typeface="Roboto"/>
                <a:cs typeface="Roboto"/>
                <a:sym typeface="Roboto"/>
              </a:rPr>
              <a:t>To be successful you must be able to demonstrate that you have:</a:t>
            </a:r>
            <a:endParaRPr b="1"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t/>
            </a:r>
            <a:endParaRPr sz="900"/>
          </a:p>
          <a:p>
            <a:pPr indent="-285750" lvl="0" marL="457200" rtl="0" algn="l">
              <a:lnSpc>
                <a:spcPct val="115000"/>
              </a:lnSpc>
              <a:spcBef>
                <a:spcPts val="0"/>
              </a:spcBef>
              <a:spcAft>
                <a:spcPts val="0"/>
              </a:spcAft>
              <a:buClr>
                <a:schemeClr val="dk1"/>
              </a:buClr>
              <a:buSzPts val="900"/>
              <a:buFont typeface="Noto Sans Symbols"/>
              <a:buChar char="•"/>
            </a:pPr>
            <a:r>
              <a:rPr lang="en-GB" sz="900">
                <a:solidFill>
                  <a:schemeClr val="dk1"/>
                </a:solidFill>
                <a:latin typeface="Calibri"/>
                <a:ea typeface="Calibri"/>
                <a:cs typeface="Calibri"/>
                <a:sym typeface="Calibri"/>
              </a:rPr>
              <a:t>Strong leadership skills and management experience; </a:t>
            </a:r>
            <a:endParaRPr sz="900">
              <a:solidFill>
                <a:schemeClr val="dk1"/>
              </a:solidFill>
              <a:latin typeface="Calibri"/>
              <a:ea typeface="Calibri"/>
              <a:cs typeface="Calibri"/>
              <a:sym typeface="Calibri"/>
            </a:endParaRPr>
          </a:p>
          <a:p>
            <a:pPr indent="-285750" lvl="0" marL="457200" rtl="0" algn="l">
              <a:lnSpc>
                <a:spcPct val="115000"/>
              </a:lnSpc>
              <a:spcBef>
                <a:spcPts val="0"/>
              </a:spcBef>
              <a:spcAft>
                <a:spcPts val="0"/>
              </a:spcAft>
              <a:buClr>
                <a:schemeClr val="dk1"/>
              </a:buClr>
              <a:buSzPts val="900"/>
              <a:buFont typeface="Noto Sans Symbols"/>
              <a:buChar char="•"/>
            </a:pPr>
            <a:r>
              <a:rPr lang="en-GB" sz="900">
                <a:solidFill>
                  <a:schemeClr val="dk1"/>
                </a:solidFill>
                <a:latin typeface="Calibri"/>
                <a:ea typeface="Calibri"/>
                <a:cs typeface="Calibri"/>
                <a:sym typeface="Calibri"/>
              </a:rPr>
              <a:t>Strong fundamental policy making and policy delivery skills; </a:t>
            </a:r>
            <a:endParaRPr sz="900">
              <a:solidFill>
                <a:schemeClr val="dk1"/>
              </a:solidFill>
              <a:latin typeface="Calibri"/>
              <a:ea typeface="Calibri"/>
              <a:cs typeface="Calibri"/>
              <a:sym typeface="Calibri"/>
            </a:endParaRPr>
          </a:p>
          <a:p>
            <a:pPr indent="-285750" lvl="0" marL="457200" rtl="0" algn="l">
              <a:lnSpc>
                <a:spcPct val="115000"/>
              </a:lnSpc>
              <a:spcBef>
                <a:spcPts val="0"/>
              </a:spcBef>
              <a:spcAft>
                <a:spcPts val="0"/>
              </a:spcAft>
              <a:buClr>
                <a:schemeClr val="dk1"/>
              </a:buClr>
              <a:buSzPts val="900"/>
              <a:buFont typeface="Noto Sans Symbols"/>
              <a:buChar char="•"/>
            </a:pPr>
            <a:r>
              <a:rPr lang="en-GB" sz="900">
                <a:solidFill>
                  <a:schemeClr val="dk1"/>
                </a:solidFill>
                <a:latin typeface="Calibri"/>
                <a:ea typeface="Calibri"/>
                <a:cs typeface="Calibri"/>
                <a:sym typeface="Calibri"/>
              </a:rPr>
              <a:t>Effective negotiation, collaboration and influencing skills; and</a:t>
            </a:r>
            <a:endParaRPr sz="900">
              <a:solidFill>
                <a:schemeClr val="dk1"/>
              </a:solidFill>
              <a:latin typeface="Calibri"/>
              <a:ea typeface="Calibri"/>
              <a:cs typeface="Calibri"/>
              <a:sym typeface="Calibri"/>
            </a:endParaRPr>
          </a:p>
          <a:p>
            <a:pPr indent="-285750" lvl="0" marL="457200" rtl="0" algn="l">
              <a:lnSpc>
                <a:spcPct val="115000"/>
              </a:lnSpc>
              <a:spcBef>
                <a:spcPts val="0"/>
              </a:spcBef>
              <a:spcAft>
                <a:spcPts val="0"/>
              </a:spcAft>
              <a:buClr>
                <a:schemeClr val="dk1"/>
              </a:buClr>
              <a:buSzPts val="900"/>
              <a:buFont typeface="Noto Sans Symbols"/>
              <a:buChar char="•"/>
            </a:pPr>
            <a:r>
              <a:rPr lang="en-GB" sz="900">
                <a:solidFill>
                  <a:schemeClr val="dk1"/>
                </a:solidFill>
                <a:latin typeface="Calibri"/>
                <a:ea typeface="Calibri"/>
                <a:cs typeface="Calibri"/>
                <a:sym typeface="Calibri"/>
              </a:rPr>
              <a:t>Strong written and oral communication to influence senior stakeholders.</a:t>
            </a:r>
            <a:endParaRPr sz="900">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1"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900" u="none" cap="none" strike="noStrike">
                <a:solidFill>
                  <a:srgbClr val="000000"/>
                </a:solidFill>
                <a:latin typeface="Roboto"/>
                <a:ea typeface="Roboto"/>
                <a:cs typeface="Roboto"/>
                <a:sym typeface="Roboto"/>
              </a:rPr>
              <a:t>Desirable Criteria:</a:t>
            </a:r>
            <a:endParaRPr sz="900"/>
          </a:p>
          <a:p>
            <a:pPr indent="0" lvl="0" marL="0" marR="0" rtl="0" algn="l">
              <a:lnSpc>
                <a:spcPct val="100000"/>
              </a:lnSpc>
              <a:spcBef>
                <a:spcPts val="0"/>
              </a:spcBef>
              <a:spcAft>
                <a:spcPts val="0"/>
              </a:spcAft>
              <a:buNone/>
            </a:pPr>
            <a:r>
              <a:rPr b="1" i="0" lang="en-GB" sz="900" u="none" cap="none" strike="noStrike">
                <a:solidFill>
                  <a:srgbClr val="000000"/>
                </a:solidFill>
                <a:latin typeface="Roboto"/>
                <a:ea typeface="Roboto"/>
                <a:cs typeface="Roboto"/>
                <a:sym typeface="Roboto"/>
              </a:rPr>
              <a:t>It would be desirable, but not essential, for applicants to have one or more of the following:</a:t>
            </a:r>
            <a:endParaRPr b="1"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t/>
            </a:r>
            <a:endParaRPr b="1" sz="900">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Noto Sans Symbols"/>
              <a:buChar char="•"/>
            </a:pPr>
            <a:r>
              <a:rPr lang="en-GB" sz="900">
                <a:solidFill>
                  <a:schemeClr val="dk1"/>
                </a:solidFill>
                <a:latin typeface="Calibri"/>
                <a:ea typeface="Calibri"/>
                <a:cs typeface="Calibri"/>
                <a:sym typeface="Calibri"/>
              </a:rPr>
              <a:t>An understanding of the political environment in Northern Ireland, including the devolution settlement; </a:t>
            </a:r>
            <a:endParaRPr sz="900">
              <a:solidFill>
                <a:schemeClr val="dk1"/>
              </a:solidFill>
              <a:latin typeface="Calibri"/>
              <a:ea typeface="Calibri"/>
              <a:cs typeface="Calibri"/>
              <a:sym typeface="Calibri"/>
            </a:endParaRPr>
          </a:p>
          <a:p>
            <a:pPr indent="-285750" lvl="0" marL="457200" rtl="0" algn="l">
              <a:lnSpc>
                <a:spcPct val="115000"/>
              </a:lnSpc>
              <a:spcBef>
                <a:spcPts val="0"/>
              </a:spcBef>
              <a:spcAft>
                <a:spcPts val="0"/>
              </a:spcAft>
              <a:buClr>
                <a:schemeClr val="dk1"/>
              </a:buClr>
              <a:buSzPts val="900"/>
              <a:buFont typeface="Noto Sans Symbols"/>
              <a:buChar char="•"/>
            </a:pPr>
            <a:r>
              <a:rPr lang="en-GB" sz="900">
                <a:solidFill>
                  <a:schemeClr val="dk1"/>
                </a:solidFill>
                <a:latin typeface="Calibri"/>
                <a:ea typeface="Calibri"/>
                <a:cs typeface="Calibri"/>
                <a:sym typeface="Calibri"/>
              </a:rPr>
              <a:t>Experience of working on economic policy issues or delivering grant programmes; </a:t>
            </a:r>
            <a:endParaRPr sz="900">
              <a:solidFill>
                <a:schemeClr val="dk1"/>
              </a:solidFill>
              <a:latin typeface="Calibri"/>
              <a:ea typeface="Calibri"/>
              <a:cs typeface="Calibri"/>
              <a:sym typeface="Calibri"/>
            </a:endParaRPr>
          </a:p>
          <a:p>
            <a:pPr indent="-285750" lvl="0" marL="457200" rtl="0" algn="l">
              <a:lnSpc>
                <a:spcPct val="115000"/>
              </a:lnSpc>
              <a:spcBef>
                <a:spcPts val="0"/>
              </a:spcBef>
              <a:spcAft>
                <a:spcPts val="0"/>
              </a:spcAft>
              <a:buClr>
                <a:schemeClr val="dk1"/>
              </a:buClr>
              <a:buSzPts val="900"/>
              <a:buFont typeface="Noto Sans Symbols"/>
              <a:buChar char="•"/>
            </a:pPr>
            <a:r>
              <a:rPr lang="en-GB" sz="900">
                <a:solidFill>
                  <a:schemeClr val="dk1"/>
                </a:solidFill>
                <a:latin typeface="Calibri"/>
                <a:ea typeface="Calibri"/>
                <a:cs typeface="Calibri"/>
                <a:sym typeface="Calibri"/>
              </a:rPr>
              <a:t>Experience of working on the delivery and project management of large scale projects; </a:t>
            </a:r>
            <a:endParaRPr sz="9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Behaviours</a:t>
            </a:r>
            <a:endParaRPr sz="900"/>
          </a:p>
          <a:p>
            <a:pPr indent="0" lvl="0" marL="0" marR="0" rtl="0" algn="l">
              <a:lnSpc>
                <a:spcPct val="100000"/>
              </a:lnSpc>
              <a:spcBef>
                <a:spcPts val="0"/>
              </a:spcBef>
              <a:spcAft>
                <a:spcPts val="0"/>
              </a:spcAft>
              <a:buNone/>
            </a:pPr>
            <a:r>
              <a:rPr b="1" i="0" lang="en-GB" sz="900" u="none" cap="none" strike="noStrike">
                <a:solidFill>
                  <a:srgbClr val="000000"/>
                </a:solidFill>
                <a:latin typeface="Roboto"/>
                <a:ea typeface="Roboto"/>
                <a:cs typeface="Roboto"/>
                <a:sym typeface="Roboto"/>
              </a:rPr>
              <a:t>You will be assessed utilising the following success profiles behaviours at Grade 6 level during the selection process.</a:t>
            </a:r>
            <a:endParaRPr b="1" i="0" sz="900" u="none" cap="none" strike="noStrike">
              <a:solidFill>
                <a:srgbClr val="000000"/>
              </a:solidFill>
              <a:latin typeface="Roboto"/>
              <a:ea typeface="Roboto"/>
              <a:cs typeface="Roboto"/>
              <a:sym typeface="Roboto"/>
            </a:endParaRPr>
          </a:p>
          <a:p>
            <a:pPr indent="-171450" lvl="0" marL="171450" marR="0" rtl="0" algn="l">
              <a:lnSpc>
                <a:spcPct val="100000"/>
              </a:lnSpc>
              <a:spcBef>
                <a:spcPts val="0"/>
              </a:spcBef>
              <a:spcAft>
                <a:spcPts val="0"/>
              </a:spcAft>
              <a:buClr>
                <a:srgbClr val="000000"/>
              </a:buClr>
              <a:buSzPts val="900"/>
              <a:buFont typeface="Arial"/>
              <a:buChar char="•"/>
            </a:pPr>
            <a:r>
              <a:rPr b="0" i="0" lang="en-GB" sz="900" u="none" cap="none" strike="noStrike">
                <a:solidFill>
                  <a:srgbClr val="000000"/>
                </a:solidFill>
                <a:latin typeface="Roboto"/>
                <a:ea typeface="Roboto"/>
                <a:cs typeface="Roboto"/>
                <a:sym typeface="Roboto"/>
              </a:rPr>
              <a:t>Seeing the Big Picture</a:t>
            </a:r>
            <a:endParaRPr sz="900"/>
          </a:p>
          <a:p>
            <a:pPr indent="-171450" lvl="0" marL="171450" marR="0" rtl="0" algn="l">
              <a:lnSpc>
                <a:spcPct val="100000"/>
              </a:lnSpc>
              <a:spcBef>
                <a:spcPts val="0"/>
              </a:spcBef>
              <a:spcAft>
                <a:spcPts val="0"/>
              </a:spcAft>
              <a:buClr>
                <a:srgbClr val="000000"/>
              </a:buClr>
              <a:buSzPts val="900"/>
              <a:buFont typeface="Arial"/>
              <a:buChar char="•"/>
            </a:pPr>
            <a:r>
              <a:rPr b="0" i="0" lang="en-GB" sz="900" u="none" cap="none" strike="noStrike">
                <a:solidFill>
                  <a:srgbClr val="000000"/>
                </a:solidFill>
                <a:latin typeface="Roboto"/>
                <a:ea typeface="Roboto"/>
                <a:cs typeface="Roboto"/>
                <a:sym typeface="Roboto"/>
              </a:rPr>
              <a:t>Making Effective Decisions</a:t>
            </a:r>
            <a:endParaRPr sz="900"/>
          </a:p>
          <a:p>
            <a:pPr indent="-171450" lvl="0" marL="171450" marR="0" rtl="0" algn="l">
              <a:lnSpc>
                <a:spcPct val="100000"/>
              </a:lnSpc>
              <a:spcBef>
                <a:spcPts val="0"/>
              </a:spcBef>
              <a:spcAft>
                <a:spcPts val="0"/>
              </a:spcAft>
              <a:buClr>
                <a:srgbClr val="000000"/>
              </a:buClr>
              <a:buSzPts val="900"/>
              <a:buFont typeface="Arial"/>
              <a:buChar char="•"/>
            </a:pPr>
            <a:r>
              <a:rPr b="0" i="0" lang="en-GB" sz="900" u="none" cap="none" strike="noStrike">
                <a:solidFill>
                  <a:srgbClr val="000000"/>
                </a:solidFill>
                <a:latin typeface="Roboto"/>
                <a:ea typeface="Roboto"/>
                <a:cs typeface="Roboto"/>
                <a:sym typeface="Roboto"/>
              </a:rPr>
              <a:t>Leadership</a:t>
            </a:r>
            <a:endParaRPr sz="900"/>
          </a:p>
          <a:p>
            <a:pPr indent="-171450" lvl="0" marL="171450" marR="0" rtl="0" algn="l">
              <a:lnSpc>
                <a:spcPct val="100000"/>
              </a:lnSpc>
              <a:spcBef>
                <a:spcPts val="0"/>
              </a:spcBef>
              <a:spcAft>
                <a:spcPts val="0"/>
              </a:spcAft>
              <a:buClr>
                <a:srgbClr val="000000"/>
              </a:buClr>
              <a:buSzPts val="900"/>
              <a:buFont typeface="Arial"/>
              <a:buChar char="•"/>
            </a:pPr>
            <a:r>
              <a:rPr b="0" i="0" lang="en-GB" sz="900" u="none" cap="none" strike="noStrike">
                <a:solidFill>
                  <a:srgbClr val="000000"/>
                </a:solidFill>
                <a:latin typeface="Roboto"/>
                <a:ea typeface="Roboto"/>
                <a:cs typeface="Roboto"/>
                <a:sym typeface="Roboto"/>
              </a:rPr>
              <a:t>Working Together</a:t>
            </a:r>
            <a:endParaRPr sz="900"/>
          </a:p>
          <a:p>
            <a:pPr indent="-171450" lvl="0" marL="171450" marR="0" rtl="0" algn="l">
              <a:lnSpc>
                <a:spcPct val="100000"/>
              </a:lnSpc>
              <a:spcBef>
                <a:spcPts val="0"/>
              </a:spcBef>
              <a:spcAft>
                <a:spcPts val="0"/>
              </a:spcAft>
              <a:buClr>
                <a:srgbClr val="000000"/>
              </a:buClr>
              <a:buSzPts val="900"/>
              <a:buFont typeface="Arial"/>
              <a:buChar char="•"/>
            </a:pPr>
            <a:r>
              <a:rPr b="0" i="0" lang="en-GB" sz="900" u="none" cap="none" strike="noStrike">
                <a:solidFill>
                  <a:srgbClr val="000000"/>
                </a:solidFill>
                <a:latin typeface="Roboto"/>
                <a:ea typeface="Roboto"/>
                <a:cs typeface="Roboto"/>
                <a:sym typeface="Roboto"/>
              </a:rPr>
              <a:t>Delivering at Pace</a:t>
            </a:r>
            <a:endParaRPr sz="900"/>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400"/>
              <a:buFont typeface="Arial"/>
              <a:buNone/>
            </a:pPr>
            <a:r>
              <a:t/>
            </a:r>
            <a:endParaRPr b="0" i="0" sz="1700" u="none" cap="none" strike="noStrike">
              <a:solidFill>
                <a:srgbClr val="000000"/>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64" name="Google Shape;164;p23"/>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68" name="Shape 168"/>
        <p:cNvGrpSpPr/>
        <p:nvPr/>
      </p:nvGrpSpPr>
      <p:grpSpPr>
        <a:xfrm>
          <a:off x="0" y="0"/>
          <a:ext cx="0" cy="0"/>
          <a:chOff x="0" y="0"/>
          <a:chExt cx="0" cy="0"/>
        </a:xfrm>
      </p:grpSpPr>
      <p:sp>
        <p:nvSpPr>
          <p:cNvPr id="169" name="Google Shape;169;p2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70" name="Google Shape;170;p24"/>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71" name="Google Shape;171;p24"/>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72" name="Google Shape;172;p24"/>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I</a:t>
            </a:r>
            <a:endParaRPr b="0" i="0" sz="1400" u="none" cap="none" strike="noStrike">
              <a:solidFill>
                <a:srgbClr val="000000"/>
              </a:solidFill>
              <a:latin typeface="Old Standard TT"/>
              <a:ea typeface="Old Standard TT"/>
              <a:cs typeface="Old Standard TT"/>
              <a:sym typeface="Old Standard TT"/>
            </a:endParaRPr>
          </a:p>
        </p:txBody>
      </p:sp>
      <p:pic>
        <p:nvPicPr>
          <p:cNvPr id="173" name="Google Shape;173;p24"/>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74" name="Google Shape;174;p24"/>
          <p:cNvSpPr txBox="1"/>
          <p:nvPr/>
        </p:nvSpPr>
        <p:spPr>
          <a:xfrm>
            <a:off x="400550" y="1420675"/>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Application process</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midnight on Tuesday 11 May 2021.</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lang="en-GB" sz="1200">
                <a:latin typeface="Roboto"/>
                <a:ea typeface="Roboto"/>
                <a:cs typeface="Roboto"/>
                <a:sym typeface="Roboto"/>
              </a:rPr>
              <a:t>You will need to provide a CV and p</a:t>
            </a:r>
            <a:r>
              <a:rPr b="0" i="0" lang="en-GB" sz="1200" u="none" cap="none" strike="noStrike">
                <a:solidFill>
                  <a:srgbClr val="000000"/>
                </a:solidFill>
                <a:latin typeface="Roboto"/>
                <a:ea typeface="Roboto"/>
                <a:cs typeface="Roboto"/>
                <a:sym typeface="Roboto"/>
              </a:rPr>
              <a:t>rovide </a:t>
            </a:r>
            <a:r>
              <a:rPr lang="en-GB" sz="1200">
                <a:latin typeface="Roboto"/>
                <a:ea typeface="Roboto"/>
                <a:cs typeface="Roboto"/>
                <a:sym typeface="Roboto"/>
              </a:rPr>
              <a:t>1000</a:t>
            </a:r>
            <a:r>
              <a:rPr b="1" i="0" lang="en-GB" sz="1200" u="none" cap="none" strike="noStrike">
                <a:latin typeface="Roboto"/>
                <a:ea typeface="Roboto"/>
                <a:cs typeface="Roboto"/>
                <a:sym typeface="Roboto"/>
              </a:rPr>
              <a:t> </a:t>
            </a:r>
            <a:r>
              <a:rPr b="0" i="0" lang="en-GB" sz="1200" u="none" cap="none" strike="noStrike">
                <a:solidFill>
                  <a:srgbClr val="000000"/>
                </a:solidFill>
                <a:latin typeface="Roboto"/>
                <a:ea typeface="Roboto"/>
                <a:cs typeface="Roboto"/>
                <a:sym typeface="Roboto"/>
              </a:rPr>
              <a:t>words in the Statement of Suitability section explaining how you meet the required personal attributes and skills.. Behaviours form a part of the selection process, you will therefore be required to provide evidence against each of the selected behaviours.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
        <p:nvSpPr>
          <p:cNvPr id="175" name="Google Shape;175;p24"/>
          <p:cNvSpPr txBox="1"/>
          <p:nvPr/>
        </p:nvSpPr>
        <p:spPr>
          <a:xfrm>
            <a:off x="4711325" y="1666400"/>
            <a:ext cx="4017600" cy="3249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Should you encounter any issues with your online application please get in touch with: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moj-recruitment-vetting-enquiries@gov.sscl.com</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If you do not receive acknowledgement of your application within 48 hours, please contact the above email address.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79" name="Shape 179"/>
        <p:cNvGrpSpPr/>
        <p:nvPr/>
      </p:nvGrpSpPr>
      <p:grpSpPr>
        <a:xfrm>
          <a:off x="0" y="0"/>
          <a:ext cx="0" cy="0"/>
          <a:chOff x="0" y="0"/>
          <a:chExt cx="0" cy="0"/>
        </a:xfrm>
      </p:grpSpPr>
      <p:sp>
        <p:nvSpPr>
          <p:cNvPr id="180" name="Google Shape;180;p2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81" name="Google Shape;181;p2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82" name="Google Shape;182;p25"/>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83" name="Google Shape;183;p25"/>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84" name="Google Shape;184;p25"/>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85" name="Google Shape;185;p25"/>
          <p:cNvSpPr txBox="1"/>
          <p:nvPr/>
        </p:nvSpPr>
        <p:spPr>
          <a:xfrm>
            <a:off x="2142425" y="1467350"/>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Shortlist</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At this stage, the panel, including the hiring manager, will assess your </a:t>
            </a:r>
            <a:r>
              <a:rPr b="1" i="0" lang="en-GB" sz="1200" u="none" cap="none" strike="noStrike">
                <a:solidFill>
                  <a:srgbClr val="000000"/>
                </a:solidFill>
                <a:latin typeface="Roboto"/>
                <a:ea typeface="Roboto"/>
                <a:cs typeface="Roboto"/>
                <a:sym typeface="Roboto"/>
              </a:rPr>
              <a:t>behaviours</a:t>
            </a:r>
            <a:r>
              <a:rPr b="0" i="0" lang="en-GB" sz="1200" u="none" cap="none" strike="noStrike">
                <a:solidFill>
                  <a:srgbClr val="000000"/>
                </a:solidFill>
                <a:latin typeface="Roboto"/>
                <a:ea typeface="Roboto"/>
                <a:cs typeface="Roboto"/>
                <a:sym typeface="Roboto"/>
              </a:rPr>
              <a:t> and select applicants demonstrating the best ﬁt with the role by considering the evidence you have provided against the criteria set out in the ‘Statement of Suitability’ section. </a:t>
            </a:r>
            <a:r>
              <a:rPr b="0" i="0" lang="en-GB" sz="1200" u="none" cap="none" strike="noStrike">
                <a:solidFill>
                  <a:srgbClr val="000000"/>
                </a:solidFill>
                <a:latin typeface="Arial"/>
                <a:ea typeface="Arial"/>
                <a:cs typeface="Arial"/>
                <a:sym typeface="Arial"/>
              </a:rPr>
              <a:t>It it therefore crucial you ensure all areas of the selection process are addressed as missing information may affect your application.</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The Interview</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89" name="Shape 189"/>
        <p:cNvGrpSpPr/>
        <p:nvPr/>
      </p:nvGrpSpPr>
      <p:grpSpPr>
        <a:xfrm>
          <a:off x="0" y="0"/>
          <a:ext cx="0" cy="0"/>
          <a:chOff x="0" y="0"/>
          <a:chExt cx="0" cy="0"/>
        </a:xfrm>
      </p:grpSpPr>
      <p:sp>
        <p:nvSpPr>
          <p:cNvPr id="190" name="Google Shape;190;p26"/>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91" name="Google Shape;191;p26"/>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92" name="Google Shape;192;p26"/>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Interview structure and how to prepare</a:t>
            </a:r>
            <a:endParaRPr b="0" i="0" sz="3100" u="none" cap="none" strike="noStrike">
              <a:solidFill>
                <a:srgbClr val="FFFFFF"/>
              </a:solidFill>
              <a:latin typeface="Arial"/>
              <a:ea typeface="Arial"/>
              <a:cs typeface="Arial"/>
              <a:sym typeface="Arial"/>
            </a:endParaRPr>
          </a:p>
        </p:txBody>
      </p:sp>
      <p:sp>
        <p:nvSpPr>
          <p:cNvPr id="193" name="Google Shape;193;p26"/>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94" name="Google Shape;194;p26"/>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95" name="Google Shape;195;p26"/>
          <p:cNvSpPr txBox="1"/>
          <p:nvPr/>
        </p:nvSpPr>
        <p:spPr>
          <a:xfrm>
            <a:off x="297450" y="1602200"/>
            <a:ext cx="4274700" cy="3238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An example of a behaviour question would be:</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1" lang="en-GB" sz="1200" u="none" cap="none" strike="noStrike">
                <a:solidFill>
                  <a:srgbClr val="000000"/>
                </a:solidFill>
                <a:latin typeface="Roboto"/>
                <a:ea typeface="Roboto"/>
                <a:cs typeface="Roboto"/>
                <a:sym typeface="Roboto"/>
              </a:rPr>
              <a:t>‘Tell me about a time when you’ve had to deal with a diﬃcult customer requirement.’ </a:t>
            </a:r>
            <a:endParaRPr b="0" i="1"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p:txBody>
      </p:sp>
      <p:sp>
        <p:nvSpPr>
          <p:cNvPr id="196" name="Google Shape;196;p26"/>
          <p:cNvSpPr txBox="1"/>
          <p:nvPr/>
        </p:nvSpPr>
        <p:spPr>
          <a:xfrm>
            <a:off x="4660050" y="1577725"/>
            <a:ext cx="39750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I</a:t>
            </a:r>
            <a:r>
              <a:rPr b="0" i="0" lang="en-GB" sz="1200" u="none" cap="none" strike="noStrike">
                <a:solidFill>
                  <a:srgbClr val="000000"/>
                </a:solidFill>
                <a:latin typeface="Roboto"/>
                <a:ea typeface="Roboto"/>
                <a:cs typeface="Roboto"/>
                <a:sym typeface="Roboto"/>
              </a:rPr>
              <a:t>n your preparation for interview, please ensure  you refer to the </a:t>
            </a:r>
            <a:r>
              <a:rPr b="0" i="0" lang="en-GB" sz="1200" u="sng" cap="none" strike="noStrike">
                <a:solidFill>
                  <a:schemeClr val="hlink"/>
                </a:solidFill>
                <a:latin typeface="Roboto"/>
                <a:ea typeface="Roboto"/>
                <a:cs typeface="Roboto"/>
                <a:sym typeface="Roboto"/>
                <a:hlinkClick r:id="rId4"/>
              </a:rPr>
              <a:t>Civil Service Success Proﬁles Behaviours framework.</a:t>
            </a:r>
            <a:r>
              <a:rPr b="0" i="0" lang="en-GB" sz="1200" u="none" cap="none" strike="noStrik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 The ‘STAR’ model, (situation, task, action and result)</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00" name="Shape 200"/>
        <p:cNvGrpSpPr/>
        <p:nvPr/>
      </p:nvGrpSpPr>
      <p:grpSpPr>
        <a:xfrm>
          <a:off x="0" y="0"/>
          <a:ext cx="0" cy="0"/>
          <a:chOff x="0" y="0"/>
          <a:chExt cx="0" cy="0"/>
        </a:xfrm>
      </p:grpSpPr>
      <p:sp>
        <p:nvSpPr>
          <p:cNvPr id="201" name="Google Shape;201;p27"/>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02" name="Google Shape;202;p27"/>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03" name="Google Shape;203;p27"/>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a:t>
            </a:r>
            <a:endParaRPr b="0" i="0" sz="3100" u="none" cap="none" strike="noStrike">
              <a:solidFill>
                <a:srgbClr val="FFFFFF"/>
              </a:solidFill>
              <a:latin typeface="Arial"/>
              <a:ea typeface="Arial"/>
              <a:cs typeface="Arial"/>
              <a:sym typeface="Arial"/>
            </a:endParaRPr>
          </a:p>
        </p:txBody>
      </p:sp>
      <p:sp>
        <p:nvSpPr>
          <p:cNvPr id="204" name="Google Shape;204;p27"/>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205" name="Google Shape;205;p2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06" name="Google Shape;206;p27"/>
          <p:cNvSpPr txBox="1"/>
          <p:nvPr/>
        </p:nvSpPr>
        <p:spPr>
          <a:xfrm>
            <a:off x="400550" y="1190288"/>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Salary</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Roboto"/>
                <a:ea typeface="Roboto"/>
                <a:cs typeface="Roboto"/>
                <a:sym typeface="Roboto"/>
              </a:rPr>
              <a:t>The salary for this post is set within the Band A pay range</a:t>
            </a:r>
            <a:r>
              <a:rPr b="1" i="0" lang="en-GB" sz="1000" u="none" cap="none" strike="noStrike">
                <a:solidFill>
                  <a:schemeClr val="dk1"/>
                </a:solidFill>
                <a:latin typeface="Calibri"/>
                <a:ea typeface="Calibri"/>
                <a:cs typeface="Calibri"/>
                <a:sym typeface="Calibri"/>
              </a:rPr>
              <a:t>: Inner London £60,295-£76,000 and National </a:t>
            </a:r>
            <a:r>
              <a:rPr b="1" i="0" lang="en-GB" sz="1000" u="none" cap="none" strike="noStrike">
                <a:solidFill>
                  <a:srgbClr val="000000"/>
                </a:solidFill>
                <a:latin typeface="Calibri"/>
                <a:ea typeface="Calibri"/>
                <a:cs typeface="Calibri"/>
                <a:sym typeface="Calibri"/>
              </a:rPr>
              <a:t>£52,119-£72,000). </a:t>
            </a:r>
            <a:r>
              <a:rPr b="0" i="0" lang="en-GB" sz="1000" u="none" cap="none" strike="noStrike">
                <a:solidFill>
                  <a:schemeClr val="dk1"/>
                </a:solidFill>
                <a:latin typeface="Roboto"/>
                <a:ea typeface="Roboto"/>
                <a:cs typeface="Roboto"/>
                <a:sym typeface="Roboto"/>
              </a:rPr>
              <a:t>A Recruitment and Retention Allowance is available for Belfast-based staff up to</a:t>
            </a:r>
            <a:r>
              <a:rPr b="0" i="0" lang="en-GB" sz="1000" u="none" cap="none" strike="noStrike">
                <a:solidFill>
                  <a:schemeClr val="dk1"/>
                </a:solidFill>
                <a:latin typeface="Arial"/>
                <a:ea typeface="Arial"/>
                <a:cs typeface="Arial"/>
                <a:sym typeface="Arial"/>
              </a:rPr>
              <a:t> </a:t>
            </a:r>
            <a:r>
              <a:rPr b="0" i="0" lang="en-GB" sz="1000" u="none" cap="none" strike="noStrike">
                <a:solidFill>
                  <a:schemeClr val="dk1"/>
                </a:solidFill>
                <a:latin typeface="Roboto"/>
                <a:ea typeface="Roboto"/>
                <a:cs typeface="Roboto"/>
                <a:sym typeface="Roboto"/>
              </a:rPr>
              <a:t>a maximum of £6,000 for Band 6, bringing the effective band minima up to £58,119 (from £52,119). This allowance is non-pensionable and subject to annual review in line with MoJ pay awards.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GB" sz="1000" u="none" cap="none" strike="noStrike">
                <a:solidFill>
                  <a:srgbClr val="000000"/>
                </a:solidFill>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Beneﬁts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000" u="none" cap="none" strike="noStrike">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b="0" i="0" sz="1000" u="none" cap="none" strike="noStrike">
              <a:solidFill>
                <a:srgbClr val="000000"/>
              </a:solidFill>
              <a:latin typeface="Roboto"/>
              <a:ea typeface="Roboto"/>
              <a:cs typeface="Roboto"/>
              <a:sym typeface="Roboto"/>
            </a:endParaRPr>
          </a:p>
        </p:txBody>
      </p:sp>
      <p:sp>
        <p:nvSpPr>
          <p:cNvPr id="207" name="Google Shape;207;p27"/>
          <p:cNvSpPr txBox="1"/>
          <p:nvPr/>
        </p:nvSpPr>
        <p:spPr>
          <a:xfrm>
            <a:off x="4680200" y="1374150"/>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This includes: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25 days on appointment increasing to 30 days after 5 years service. Public/Privilege days will be notified locally according to location.</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Flexible working patterns including part- time and access to Flexible Working Schemes allowing you to vary your working day as long as you work your total hours.</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11" name="Shape 211"/>
        <p:cNvGrpSpPr/>
        <p:nvPr/>
      </p:nvGrpSpPr>
      <p:grpSpPr>
        <a:xfrm>
          <a:off x="0" y="0"/>
          <a:ext cx="0" cy="0"/>
          <a:chOff x="0" y="0"/>
          <a:chExt cx="0" cy="0"/>
        </a:xfrm>
      </p:grpSpPr>
      <p:sp>
        <p:nvSpPr>
          <p:cNvPr id="212" name="Google Shape;212;p2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13" name="Google Shape;213;p28"/>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14" name="Google Shape;214;p28"/>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 </a:t>
            </a:r>
            <a:endParaRPr b="0" i="0" sz="3100" u="none" cap="none" strike="noStrike">
              <a:solidFill>
                <a:srgbClr val="FFFFFF"/>
              </a:solidFill>
              <a:latin typeface="Arial"/>
              <a:ea typeface="Arial"/>
              <a:cs typeface="Arial"/>
              <a:sym typeface="Arial"/>
            </a:endParaRPr>
          </a:p>
        </p:txBody>
      </p:sp>
      <p:sp>
        <p:nvSpPr>
          <p:cNvPr id="215" name="Google Shape;215;p28"/>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216" name="Google Shape;216;p28"/>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17" name="Google Shape;217;p28"/>
          <p:cNvSpPr txBox="1"/>
          <p:nvPr/>
        </p:nvSpPr>
        <p:spPr>
          <a:xfrm>
            <a:off x="297450" y="1392875"/>
            <a:ext cx="85491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Continued:</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Interest-free loans allowing you to spread the cost of an annual travel season ticket or a new bicycle.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The opportunity to use onsite facilities including ﬁtness centres and staff canteens (where applicable).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Occupational sick pay.</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21" name="Shape 221"/>
        <p:cNvGrpSpPr/>
        <p:nvPr/>
      </p:nvGrpSpPr>
      <p:grpSpPr>
        <a:xfrm>
          <a:off x="0" y="0"/>
          <a:ext cx="0" cy="0"/>
          <a:chOff x="0" y="0"/>
          <a:chExt cx="0" cy="0"/>
        </a:xfrm>
      </p:grpSpPr>
      <p:sp>
        <p:nvSpPr>
          <p:cNvPr id="222" name="Google Shape;222;p2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23" name="Google Shape;223;p29"/>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24" name="Google Shape;224;p29"/>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25" name="Google Shape;225;p29"/>
          <p:cNvSpPr txBox="1"/>
          <p:nvPr/>
        </p:nvSpPr>
        <p:spPr>
          <a:xfrm>
            <a:off x="297450" y="684000"/>
            <a:ext cx="43926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1. Can I apply if I am not currently a civil servant?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Yes.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2. Is this role permanent?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No, it is a 2 year posting. For civil servants from Other Government Departments it will be on the basis of a 2 year loan or secondment.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3. Is this role suitable for part-time working?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Flexible working arrangements are available but you should discuss your needs with the hiring manager if you are invited to interview.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4. Will the role involve travel?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Some occasional travel may be required for this role.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5. Where will the role be based?</a:t>
            </a: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If successful you will be based in either London or Belfast. Unfortunately relocation costs will not be reimbursed.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6. Can I claim back any expenses incurred during the recruitment process?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No. Unfortunately we will not be able to reimburse you, except in exceptional circumstances and only when agreed in advance.</a:t>
            </a:r>
            <a:endParaRPr b="0" i="0" sz="1100" u="none" cap="none" strike="noStrike">
              <a:solidFill>
                <a:srgbClr val="000000"/>
              </a:solidFill>
              <a:latin typeface="Roboto"/>
              <a:ea typeface="Roboto"/>
              <a:cs typeface="Roboto"/>
              <a:sym typeface="Roboto"/>
            </a:endParaRPr>
          </a:p>
        </p:txBody>
      </p:sp>
      <p:pic>
        <p:nvPicPr>
          <p:cNvPr id="226" name="Google Shape;226;p29"/>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27" name="Google Shape;227;p29"/>
          <p:cNvSpPr txBox="1"/>
          <p:nvPr/>
        </p:nvSpPr>
        <p:spPr>
          <a:xfrm>
            <a:off x="4773525" y="684000"/>
            <a:ext cx="4171500" cy="39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7. What nationality do I need to hold in order to apply?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To be eligible for employment to this role you must be a national from the following countries: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United Kingdom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Republic of Ireland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Commonwealth*</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European Economic Area (EEA) Member State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Switzerland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b="0" i="0" lang="en-GB" sz="1100" u="sng" cap="none" strike="noStrike">
                <a:solidFill>
                  <a:schemeClr val="hlink"/>
                </a:solidFill>
                <a:latin typeface="Roboto"/>
                <a:ea typeface="Roboto"/>
                <a:cs typeface="Roboto"/>
                <a:sym typeface="Roboto"/>
                <a:hlinkClick r:id="rId4"/>
              </a:rPr>
              <a:t>Gov.UK.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31" name="Shape 231"/>
        <p:cNvGrpSpPr/>
        <p:nvPr/>
      </p:nvGrpSpPr>
      <p:grpSpPr>
        <a:xfrm>
          <a:off x="0" y="0"/>
          <a:ext cx="0" cy="0"/>
          <a:chOff x="0" y="0"/>
          <a:chExt cx="0" cy="0"/>
        </a:xfrm>
      </p:grpSpPr>
      <p:sp>
        <p:nvSpPr>
          <p:cNvPr id="232" name="Google Shape;232;p30"/>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33" name="Google Shape;233;p30"/>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34" name="Google Shape;234;p30"/>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35" name="Google Shape;235;p30"/>
          <p:cNvSpPr txBox="1"/>
          <p:nvPr/>
        </p:nvSpPr>
        <p:spPr>
          <a:xfrm>
            <a:off x="297450" y="694738"/>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Arial"/>
                <a:ea typeface="Arial"/>
                <a:cs typeface="Arial"/>
                <a:sym typeface="Arial"/>
              </a:rPr>
              <a:t>8. Is security clearance required?</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Yes. If successful you must hold, or be willing to obtain, security clearance to SC level. More information about the vetting process can be found </a:t>
            </a:r>
            <a:r>
              <a:rPr b="0" i="0" lang="en-GB" sz="1200" u="sng" cap="none" strike="noStrike">
                <a:solidFill>
                  <a:schemeClr val="hlink"/>
                </a:solidFill>
                <a:latin typeface="Arial"/>
                <a:ea typeface="Arial"/>
                <a:cs typeface="Arial"/>
                <a:sym typeface="Arial"/>
                <a:hlinkClick r:id="rId3"/>
              </a:rPr>
              <a:t>here.</a:t>
            </a:r>
            <a:r>
              <a:rPr b="0" i="0" lang="en-GB" sz="1200" u="none" cap="none" strike="noStrike">
                <a:solidFill>
                  <a:srgbClr val="000000"/>
                </a:solidFill>
                <a:latin typeface="Arial"/>
                <a:ea typeface="Arial"/>
                <a:cs typeface="Arial"/>
                <a:sym typeface="Arial"/>
              </a:rPr>
              <a:t> This is not a reserved post.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Arial"/>
                <a:ea typeface="Arial"/>
                <a:cs typeface="Arial"/>
                <a:sym typeface="Arial"/>
              </a:rPr>
              <a:t>9. What reasonable adjustments can be made if I have a disability? </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Arial"/>
                <a:ea typeface="Arial"/>
                <a:cs typeface="Arial"/>
                <a:sym typeface="Arial"/>
              </a:rPr>
              <a:t>If you feel that you may need a reasonable adjustment to be made, or you would like to discuss your requirements in more detail, please contact us in the ﬁrst instance.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pic>
        <p:nvPicPr>
          <p:cNvPr id="236" name="Google Shape;236;p30"/>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37" name="Google Shape;237;p30"/>
          <p:cNvSpPr txBox="1"/>
          <p:nvPr/>
        </p:nvSpPr>
        <p:spPr>
          <a:xfrm>
            <a:off x="4822825" y="673000"/>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If you wish to receive a hard copy of the information, or in an alternative format e.g. Audio, Braille or large font then please contact:  (</a:t>
            </a:r>
            <a:r>
              <a:rPr b="0" i="0" lang="en-GB" sz="1200" u="none" cap="none" strike="noStrike">
                <a:solidFill>
                  <a:schemeClr val="dk1"/>
                </a:solidFill>
                <a:latin typeface="Roboto"/>
                <a:ea typeface="Roboto"/>
                <a:cs typeface="Roboto"/>
                <a:sym typeface="Roboto"/>
              </a:rPr>
              <a:t>moj-recruitment-vetting-enquiries@gov.sscl.com</a:t>
            </a:r>
            <a:r>
              <a:rPr b="0" i="0" lang="en-GB" sz="1200" u="none" cap="none" strike="noStrike">
                <a:solidFill>
                  <a:srgbClr val="000000"/>
                </a:solidFill>
                <a:latin typeface="Roboto"/>
                <a:ea typeface="Roboto"/>
                <a:cs typeface="Roboto"/>
                <a:sym typeface="Roboto"/>
              </a:rPr>
              <a:t>)</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41" name="Shape 241"/>
        <p:cNvGrpSpPr/>
        <p:nvPr/>
      </p:nvGrpSpPr>
      <p:grpSpPr>
        <a:xfrm>
          <a:off x="0" y="0"/>
          <a:ext cx="0" cy="0"/>
          <a:chOff x="0" y="0"/>
          <a:chExt cx="0" cy="0"/>
        </a:xfrm>
      </p:grpSpPr>
      <p:sp>
        <p:nvSpPr>
          <p:cNvPr id="242" name="Google Shape;242;p3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43" name="Google Shape;243;p3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44" name="Google Shape;244;p31"/>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45" name="Google Shape;245;p31"/>
          <p:cNvSpPr txBox="1"/>
          <p:nvPr/>
        </p:nvSpPr>
        <p:spPr>
          <a:xfrm>
            <a:off x="297450" y="674259"/>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10. What is the role of the Civil Service Commission in relation to recruitment into the Civil Service?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The Civil Service Commission has two primary functions:</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b="0" i="0" lang="en-GB" sz="1200" u="sng" cap="none" strike="noStrike">
                <a:solidFill>
                  <a:schemeClr val="hlink"/>
                </a:solidFill>
                <a:latin typeface="Roboto"/>
                <a:ea typeface="Roboto"/>
                <a:cs typeface="Roboto"/>
                <a:sym typeface="Roboto"/>
                <a:hlinkClick r:id="rId3"/>
              </a:rPr>
              <a:t>Civil Service Commission’s Recruitment Principles.</a:t>
            </a:r>
            <a:r>
              <a:rPr b="0" i="0" lang="en-GB" sz="1200" u="none" cap="none" strike="noStrik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6" name="Google Shape;246;p31"/>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47" name="Google Shape;247;p31"/>
          <p:cNvSpPr txBox="1"/>
          <p:nvPr/>
        </p:nvSpPr>
        <p:spPr>
          <a:xfrm>
            <a:off x="4773525" y="746625"/>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Arial"/>
                <a:ea typeface="Arial"/>
                <a:cs typeface="Arial"/>
                <a:sym typeface="Arial"/>
              </a:rPr>
              <a:t>11. What do I do if I want to make a complaint? </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Arial"/>
                <a:ea typeface="Arial"/>
                <a:cs typeface="Arial"/>
                <a:sym typeface="Arial"/>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b="0" i="0" lang="en-GB" sz="1200" u="sng" cap="none" strike="noStrike">
                <a:solidFill>
                  <a:schemeClr val="hlink"/>
                </a:solidFill>
                <a:latin typeface="Arial"/>
                <a:ea typeface="Arial"/>
                <a:cs typeface="Arial"/>
                <a:sym typeface="Arial"/>
                <a:hlinkClick r:id="rId5"/>
              </a:rPr>
              <a:t>Alison.Logan@nio.gov.uk</a:t>
            </a:r>
            <a:r>
              <a:rPr b="0" i="0" lang="en-GB" sz="1200" u="none" cap="none" strike="noStrike">
                <a:solidFill>
                  <a:schemeClr val="dk1"/>
                </a:solidFill>
                <a:latin typeface="Arial"/>
                <a:ea typeface="Arial"/>
                <a:cs typeface="Arial"/>
                <a:sym typeface="Arial"/>
              </a:rPr>
              <a:t>)  in the ﬁrst instance. If you are not satisﬁed with the response you receive from the Department, you can contact the Civil Service Commission at: </a:t>
            </a:r>
            <a:r>
              <a:rPr b="0" i="0" lang="en-GB" sz="1200" u="sng" cap="none" strike="noStrike">
                <a:solidFill>
                  <a:schemeClr val="hlink"/>
                </a:solidFill>
                <a:latin typeface="Arial"/>
                <a:ea typeface="Arial"/>
                <a:cs typeface="Arial"/>
                <a:sym typeface="Arial"/>
                <a:hlinkClick r:id="rId6"/>
              </a:rPr>
              <a:t>https://civilservicecommission.independent.gov.uk/recruitment/c ivilservicerecruitmentcomplaints/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66" name="Shape 66"/>
        <p:cNvGrpSpPr/>
        <p:nvPr/>
      </p:nvGrpSpPr>
      <p:grpSpPr>
        <a:xfrm>
          <a:off x="0" y="0"/>
          <a:ext cx="0" cy="0"/>
          <a:chOff x="0" y="0"/>
          <a:chExt cx="0" cy="0"/>
        </a:xfrm>
      </p:grpSpPr>
      <p:sp>
        <p:nvSpPr>
          <p:cNvPr id="67" name="Google Shape;67;p1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68" name="Google Shape;68;p14"/>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69" name="Google Shape;69;p14"/>
          <p:cNvSpPr txBox="1"/>
          <p:nvPr/>
        </p:nvSpPr>
        <p:spPr>
          <a:xfrm>
            <a:off x="2426575" y="12775"/>
            <a:ext cx="6626400" cy="51435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oboto"/>
                <a:ea typeface="Roboto"/>
                <a:cs typeface="Roboto"/>
                <a:sym typeface="Roboto"/>
              </a:rPr>
              <a:t>Welcome message from Madeleine Alessandri</a:t>
            </a:r>
            <a:endParaRPr b="1"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Roboto"/>
                <a:ea typeface="Roboto"/>
                <a:cs typeface="Roboto"/>
                <a:sym typeface="Roboto"/>
              </a:rPr>
              <a:t>Thank you for your interest in the Northern Ireland Office.</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b="0" i="0" lang="en-GB" sz="1200" u="none" cap="none" strike="noStrike">
                <a:solidFill>
                  <a:schemeClr val="lt1"/>
                </a:solidFill>
                <a:latin typeface="Roboto"/>
                <a:ea typeface="Roboto"/>
                <a:cs typeface="Roboto"/>
                <a:sym typeface="Roboto"/>
              </a:rPr>
              <a:t>supporting the delivery of the UK Government’s priorities for Northern Ireland.</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I  hope you will consider joining us for this exciting opportunity.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Madeleine Alessandri</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Permanent Secretary</a:t>
            </a:r>
            <a:endParaRPr b="0" i="0" sz="1200" u="none" cap="none" strike="noStrike">
              <a:solidFill>
                <a:srgbClr val="FFFFFF"/>
              </a:solidFill>
              <a:latin typeface="Roboto"/>
              <a:ea typeface="Roboto"/>
              <a:cs typeface="Roboto"/>
              <a:sym typeface="Roboto"/>
            </a:endParaRPr>
          </a:p>
        </p:txBody>
      </p:sp>
      <p:grpSp>
        <p:nvGrpSpPr>
          <p:cNvPr id="70" name="Google Shape;70;p14"/>
          <p:cNvGrpSpPr/>
          <p:nvPr/>
        </p:nvGrpSpPr>
        <p:grpSpPr>
          <a:xfrm>
            <a:off x="0" y="0"/>
            <a:ext cx="3890675" cy="5169026"/>
            <a:chOff x="0" y="0"/>
            <a:chExt cx="3890675" cy="5169026"/>
          </a:xfrm>
        </p:grpSpPr>
        <p:pic>
          <p:nvPicPr>
            <p:cNvPr id="71" name="Google Shape;71;p14"/>
            <p:cNvPicPr preferRelativeResize="0"/>
            <p:nvPr/>
          </p:nvPicPr>
          <p:blipFill rotWithShape="1">
            <a:blip r:embed="rId3">
              <a:alphaModFix/>
            </a:blip>
            <a:srcRect b="0" l="0" r="0" t="0"/>
            <a:stretch/>
          </p:blipFill>
          <p:spPr>
            <a:xfrm>
              <a:off x="87000" y="0"/>
              <a:ext cx="2308450" cy="3082100"/>
            </a:xfrm>
            <a:prstGeom prst="rect">
              <a:avLst/>
            </a:prstGeom>
            <a:noFill/>
            <a:ln>
              <a:noFill/>
            </a:ln>
          </p:spPr>
        </p:pic>
        <p:pic>
          <p:nvPicPr>
            <p:cNvPr id="72" name="Google Shape;72;p14"/>
            <p:cNvPicPr preferRelativeResize="0"/>
            <p:nvPr/>
          </p:nvPicPr>
          <p:blipFill rotWithShape="1">
            <a:blip r:embed="rId4">
              <a:alphaModFix/>
            </a:blip>
            <a:srcRect b="0" l="0" r="0" t="0"/>
            <a:stretch/>
          </p:blipFill>
          <p:spPr>
            <a:xfrm>
              <a:off x="0" y="4865370"/>
              <a:ext cx="3890675" cy="30365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51" name="Shape 251"/>
        <p:cNvGrpSpPr/>
        <p:nvPr/>
      </p:nvGrpSpPr>
      <p:grpSpPr>
        <a:xfrm>
          <a:off x="0" y="0"/>
          <a:ext cx="0" cy="0"/>
          <a:chOff x="0" y="0"/>
          <a:chExt cx="0" cy="0"/>
        </a:xfrm>
      </p:grpSpPr>
      <p:sp>
        <p:nvSpPr>
          <p:cNvPr id="252" name="Google Shape;252;p32"/>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53" name="Google Shape;253;p32"/>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54" name="Google Shape;254;p32"/>
          <p:cNvSpPr/>
          <p:nvPr/>
        </p:nvSpPr>
        <p:spPr>
          <a:xfrm>
            <a:off x="297450" y="206000"/>
            <a:ext cx="8549100" cy="5094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55" name="Google Shape;255;p32"/>
          <p:cNvSpPr txBox="1"/>
          <p:nvPr/>
        </p:nvSpPr>
        <p:spPr>
          <a:xfrm>
            <a:off x="255950" y="715400"/>
            <a:ext cx="44625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Terms of Appointment</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Appointments through this campaign will be on the basis of a loan or secondment for a period of 2 years for candidates from Other Government Departments.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Fixed-term appointments are temporary appointments often used to employ individuals for a set period of time.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351C75"/>
                </a:solidFill>
                <a:latin typeface="Roboto"/>
                <a:ea typeface="Roboto"/>
                <a:cs typeface="Roboto"/>
                <a:sym typeface="Roboto"/>
              </a:rPr>
              <a:t>Feedback</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Only candidates invited to interview or assessment will receive feedback on their application.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we identify more appointable candidates than we have roles for at this time, we will operate a reserve list for 6 months.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pic>
        <p:nvPicPr>
          <p:cNvPr id="256" name="Google Shape;256;p32"/>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57" name="Google Shape;257;p32"/>
          <p:cNvSpPr txBox="1"/>
          <p:nvPr/>
        </p:nvSpPr>
        <p:spPr>
          <a:xfrm>
            <a:off x="5008700" y="801050"/>
            <a:ext cx="37371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Equal Opportunities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Guaranteed Interview Scheme for Disabled Persons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61" name="Shape 261"/>
        <p:cNvGrpSpPr/>
        <p:nvPr/>
      </p:nvGrpSpPr>
      <p:grpSpPr>
        <a:xfrm>
          <a:off x="0" y="0"/>
          <a:ext cx="0" cy="0"/>
          <a:chOff x="0" y="0"/>
          <a:chExt cx="0" cy="0"/>
        </a:xfrm>
      </p:grpSpPr>
      <p:sp>
        <p:nvSpPr>
          <p:cNvPr id="262" name="Google Shape;262;p3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63" name="Google Shape;263;p33"/>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64" name="Google Shape;264;p33"/>
          <p:cNvSpPr/>
          <p:nvPr/>
        </p:nvSpPr>
        <p:spPr>
          <a:xfrm>
            <a:off x="297450" y="206000"/>
            <a:ext cx="8549100" cy="506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65" name="Google Shape;265;p33"/>
          <p:cNvSpPr txBox="1"/>
          <p:nvPr/>
        </p:nvSpPr>
        <p:spPr>
          <a:xfrm>
            <a:off x="255950" y="891825"/>
            <a:ext cx="4462500" cy="3983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Pension Scheme</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For detailed information, please visit </a:t>
            </a:r>
            <a:r>
              <a:rPr b="0" i="0" lang="en-GB" sz="1100" u="sng" cap="none" strike="noStrike">
                <a:solidFill>
                  <a:schemeClr val="hlink"/>
                </a:solidFill>
                <a:latin typeface="Roboto"/>
                <a:ea typeface="Roboto"/>
                <a:cs typeface="Roboto"/>
                <a:sym typeface="Roboto"/>
                <a:hlinkClick r:id="rId3"/>
              </a:rPr>
              <a:t>http://www.civilservicepensionscheme.org.uk/.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Conﬂicts of Interest</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b="0" i="0" sz="1100" u="none" cap="none" strike="noStrike">
              <a:solidFill>
                <a:srgbClr val="000000"/>
              </a:solidFill>
              <a:latin typeface="Roboto"/>
              <a:ea typeface="Roboto"/>
              <a:cs typeface="Roboto"/>
              <a:sym typeface="Roboto"/>
            </a:endParaRPr>
          </a:p>
        </p:txBody>
      </p:sp>
      <p:pic>
        <p:nvPicPr>
          <p:cNvPr id="266" name="Google Shape;266;p33"/>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67" name="Google Shape;267;p33"/>
          <p:cNvSpPr txBox="1"/>
          <p:nvPr/>
        </p:nvSpPr>
        <p:spPr>
          <a:xfrm>
            <a:off x="4905000" y="718678"/>
            <a:ext cx="3941700" cy="974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Security Clearance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Candidates should have, or expect to undergo SC level security clearance to take up this post. Further information about security vetting can be found </a:t>
            </a:r>
            <a:r>
              <a:rPr b="0" i="0" lang="en-GB" sz="1100" u="sng" cap="none" strike="noStrike">
                <a:solidFill>
                  <a:schemeClr val="hlink"/>
                </a:solidFill>
                <a:latin typeface="Roboto"/>
                <a:ea typeface="Roboto"/>
                <a:cs typeface="Roboto"/>
                <a:sym typeface="Roboto"/>
                <a:hlinkClick r:id="rId5"/>
              </a:rPr>
              <a:t>here.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Old Standard TT"/>
                <a:ea typeface="Old Standard TT"/>
                <a:cs typeface="Old Standard TT"/>
                <a:sym typeface="Old Standard TT"/>
              </a:rPr>
              <a:t> </a:t>
            </a:r>
            <a:endParaRPr b="0" i="0" sz="1100" u="none" cap="none" strike="noStrike">
              <a:solidFill>
                <a:srgbClr val="000000"/>
              </a:solidFill>
              <a:latin typeface="Old Standard TT"/>
              <a:ea typeface="Old Standard TT"/>
              <a:cs typeface="Old Standard TT"/>
              <a:sym typeface="Old Standard TT"/>
            </a:endParaRPr>
          </a:p>
        </p:txBody>
      </p:sp>
      <p:sp>
        <p:nvSpPr>
          <p:cNvPr id="268" name="Google Shape;268;p33"/>
          <p:cNvSpPr txBox="1"/>
          <p:nvPr/>
        </p:nvSpPr>
        <p:spPr>
          <a:xfrm>
            <a:off x="4905000" y="1686800"/>
            <a:ext cx="4002900" cy="3456300"/>
          </a:xfrm>
          <a:prstGeom prst="rect">
            <a:avLst/>
          </a:prstGeom>
          <a:solidFill>
            <a:srgbClr val="D9D2E9"/>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b="1" i="0" sz="9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Lived outside UK: </a:t>
            </a:r>
            <a:r>
              <a:rPr b="0" i="0" lang="en-GB" sz="900" u="none" cap="none" strike="noStrik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Employee records</a:t>
            </a:r>
            <a:r>
              <a:rPr b="0" i="0" lang="en-GB" sz="900" u="none" cap="none" strike="noStrike">
                <a:solidFill>
                  <a:srgbClr val="000000"/>
                </a:solidFill>
                <a:latin typeface="Roboto"/>
                <a:ea typeface="Roboto"/>
                <a:cs typeface="Roboto"/>
                <a:sym typeface="Roboto"/>
              </a:rPr>
              <a:t>: Any indication of unreliability, relevant in a security context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Criminal record information:</a:t>
            </a:r>
            <a:r>
              <a:rPr b="0" i="0" lang="en-GB" sz="900" u="none" cap="none" strike="noStrik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Security Service records:</a:t>
            </a:r>
            <a:r>
              <a:rPr b="0" i="0" lang="en-GB" sz="900" u="none" cap="none" strike="noStrike">
                <a:solidFill>
                  <a:srgbClr val="000000"/>
                </a:solidFill>
                <a:latin typeface="Roboto"/>
                <a:ea typeface="Roboto"/>
                <a:cs typeface="Roboto"/>
                <a:sym typeface="Roboto"/>
              </a:rPr>
              <a:t> Concerns arising from checks undertaken by the Security Service.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Financial irregularities: </a:t>
            </a:r>
            <a:r>
              <a:rPr b="0" i="0" lang="en-GB" sz="900" u="none" cap="none" strike="noStrike">
                <a:solidFill>
                  <a:srgbClr val="000000"/>
                </a:solidFill>
                <a:latin typeface="Roboto"/>
                <a:ea typeface="Roboto"/>
                <a:cs typeface="Roboto"/>
                <a:sym typeface="Roboto"/>
              </a:rPr>
              <a:t>For SC or DV clearance only - Poor financial judgment or management, excessive expenditure, or high levels of indebtedness.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Other factors:</a:t>
            </a:r>
            <a:r>
              <a:rPr b="0" i="0" lang="en-GB" sz="900" u="none" cap="none" strike="noStrike">
                <a:solidFill>
                  <a:srgbClr val="000000"/>
                </a:solidFill>
                <a:latin typeface="Roboto"/>
                <a:ea typeface="Roboto"/>
                <a:cs typeface="Roboto"/>
                <a:sym typeface="Roboto"/>
              </a:rPr>
              <a:t> Inconsistencies, discrepancies or gaps in information provided, personal circumstances, personality and lifestyle. </a:t>
            </a:r>
            <a:endParaRPr b="0" i="0" sz="900" u="none" cap="none" strike="noStrik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76" name="Shape 76"/>
        <p:cNvGrpSpPr/>
        <p:nvPr/>
      </p:nvGrpSpPr>
      <p:grpSpPr>
        <a:xfrm>
          <a:off x="0" y="0"/>
          <a:ext cx="0" cy="0"/>
          <a:chOff x="0" y="0"/>
          <a:chExt cx="0" cy="0"/>
        </a:xfrm>
      </p:grpSpPr>
      <p:sp>
        <p:nvSpPr>
          <p:cNvPr id="77" name="Google Shape;77;p1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78" name="Google Shape;78;p1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79" name="Google Shape;79;p15"/>
          <p:cNvSpPr/>
          <p:nvPr/>
        </p:nvSpPr>
        <p:spPr>
          <a:xfrm>
            <a:off x="297450" y="206000"/>
            <a:ext cx="8549100" cy="779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About the Northern Ireland Office</a:t>
            </a:r>
            <a:endParaRPr b="0" i="0" sz="3100" u="none" cap="none" strike="noStrike">
              <a:solidFill>
                <a:srgbClr val="FFFFFF"/>
              </a:solidFill>
              <a:latin typeface="Arial"/>
              <a:ea typeface="Arial"/>
              <a:cs typeface="Arial"/>
              <a:sym typeface="Arial"/>
            </a:endParaRPr>
          </a:p>
        </p:txBody>
      </p:sp>
      <p:pic>
        <p:nvPicPr>
          <p:cNvPr id="80" name="Google Shape;80;p15"/>
          <p:cNvPicPr preferRelativeResize="0"/>
          <p:nvPr/>
        </p:nvPicPr>
        <p:blipFill rotWithShape="1">
          <a:blip r:embed="rId3">
            <a:alphaModFix/>
          </a:blip>
          <a:srcRect b="0" l="0" r="0" t="0"/>
          <a:stretch/>
        </p:blipFill>
        <p:spPr>
          <a:xfrm>
            <a:off x="0" y="4839720"/>
            <a:ext cx="3890675" cy="303656"/>
          </a:xfrm>
          <a:prstGeom prst="rect">
            <a:avLst/>
          </a:prstGeom>
          <a:noFill/>
          <a:ln>
            <a:noFill/>
          </a:ln>
        </p:spPr>
      </p:pic>
      <p:sp>
        <p:nvSpPr>
          <p:cNvPr id="81" name="Google Shape;81;p15"/>
          <p:cNvSpPr txBox="1"/>
          <p:nvPr/>
        </p:nvSpPr>
        <p:spPr>
          <a:xfrm>
            <a:off x="297450" y="1010263"/>
            <a:ext cx="8600100" cy="3804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b="0" i="0" sz="12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200" u="none" cap="none" strike="noStrik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b="0" i="0" sz="12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We are a Department that values its staff. We work hard to create an environment that speaks to our values; </a:t>
            </a:r>
            <a:r>
              <a:rPr b="1" i="1" lang="en-GB" sz="1200" u="none" cap="none" strike="noStrike">
                <a:solidFill>
                  <a:srgbClr val="000000"/>
                </a:solidFill>
                <a:latin typeface="Roboto"/>
                <a:ea typeface="Roboto"/>
                <a:cs typeface="Roboto"/>
                <a:sym typeface="Roboto"/>
              </a:rPr>
              <a:t>flexible, empowering, inclusive.</a:t>
            </a:r>
            <a:r>
              <a:rPr b="0" i="0" lang="en-GB" sz="1200" u="none" cap="none" strike="noStrik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85" name="Shape 85"/>
        <p:cNvGrpSpPr/>
        <p:nvPr/>
      </p:nvGrpSpPr>
      <p:grpSpPr>
        <a:xfrm>
          <a:off x="0" y="0"/>
          <a:ext cx="0" cy="0"/>
          <a:chOff x="0" y="0"/>
          <a:chExt cx="0" cy="0"/>
        </a:xfrm>
      </p:grpSpPr>
      <p:sp>
        <p:nvSpPr>
          <p:cNvPr id="86" name="Google Shape;86;p16"/>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87" name="Google Shape;87;p16"/>
          <p:cNvSpPr txBox="1"/>
          <p:nvPr>
            <p:ph idx="1" type="subTitle"/>
          </p:nvPr>
        </p:nvSpPr>
        <p:spPr>
          <a:xfrm>
            <a:off x="0" y="-12"/>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sz="2200">
                <a:solidFill>
                  <a:srgbClr val="FFFFFF"/>
                </a:solidFill>
                <a:latin typeface="Roboto"/>
                <a:ea typeface="Roboto"/>
                <a:cs typeface="Roboto"/>
                <a:sym typeface="Roboto"/>
              </a:rPr>
              <a:t>Director Biography</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Add photo</a:t>
            </a:r>
            <a:endParaRPr b="1" sz="2200">
              <a:solidFill>
                <a:srgbClr val="FFFFFF"/>
              </a:solidFill>
              <a:latin typeface="Roboto"/>
              <a:ea typeface="Roboto"/>
              <a:cs typeface="Roboto"/>
              <a:sym typeface="Roboto"/>
            </a:endParaRPr>
          </a:p>
        </p:txBody>
      </p:sp>
      <p:sp>
        <p:nvSpPr>
          <p:cNvPr id="88" name="Google Shape;88;p16"/>
          <p:cNvSpPr txBox="1"/>
          <p:nvPr/>
        </p:nvSpPr>
        <p:spPr>
          <a:xfrm>
            <a:off x="3890675" y="0"/>
            <a:ext cx="5253300" cy="51435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pic>
        <p:nvPicPr>
          <p:cNvPr id="89" name="Google Shape;89;p16"/>
          <p:cNvPicPr preferRelativeResize="0"/>
          <p:nvPr/>
        </p:nvPicPr>
        <p:blipFill rotWithShape="1">
          <a:blip r:embed="rId3">
            <a:alphaModFix/>
          </a:blip>
          <a:srcRect b="0" l="0" r="0" t="0"/>
          <a:stretch/>
        </p:blipFill>
        <p:spPr>
          <a:xfrm>
            <a:off x="3890700" y="0"/>
            <a:ext cx="5253300" cy="5143500"/>
          </a:xfrm>
          <a:prstGeom prst="rect">
            <a:avLst/>
          </a:prstGeom>
          <a:noFill/>
          <a:ln>
            <a:noFill/>
          </a:ln>
        </p:spPr>
      </p:pic>
      <p:pic>
        <p:nvPicPr>
          <p:cNvPr id="90" name="Google Shape;90;p16"/>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91" name="Google Shape;91;p16"/>
          <p:cNvSpPr txBox="1"/>
          <p:nvPr/>
        </p:nvSpPr>
        <p:spPr>
          <a:xfrm>
            <a:off x="157750" y="726915"/>
            <a:ext cx="3563400" cy="4130015"/>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GB" sz="1000" u="none" cap="none" strike="noStrike">
                <a:solidFill>
                  <a:srgbClr val="FFFFFF"/>
                </a:solidFill>
                <a:latin typeface="Arial"/>
                <a:ea typeface="Arial"/>
                <a:cs typeface="Arial"/>
                <a:sym typeface="Arial"/>
              </a:rPr>
              <a:t>Colin Perry joined the Northern Ireland Office in 2014. He is currently Director for Economy. Responsibilities include:  Economic policy; overall strategy and negotiations for Northern Ireland aspects for Exiting the EU, and specifically border/customs; and Corporate Services. </a:t>
            </a:r>
            <a:endParaRPr/>
          </a:p>
          <a:p>
            <a:pPr indent="0" lvl="0" marL="0" marR="0" rtl="0" algn="l">
              <a:lnSpc>
                <a:spcPct val="115000"/>
              </a:lnSpc>
              <a:spcBef>
                <a:spcPts val="0"/>
              </a:spcBef>
              <a:spcAft>
                <a:spcPts val="0"/>
              </a:spcAft>
              <a:buNone/>
            </a:pPr>
            <a:r>
              <a:t/>
            </a:r>
            <a:endParaRPr b="0" i="0" sz="10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rPr b="0" i="0" lang="en-GB" sz="1000" u="none" cap="none" strike="noStrike">
                <a:solidFill>
                  <a:srgbClr val="FFFFFF"/>
                </a:solidFill>
                <a:latin typeface="Arial"/>
                <a:ea typeface="Arial"/>
                <a:cs typeface="Arial"/>
                <a:sym typeface="Arial"/>
              </a:rPr>
              <a:t>Also leads the department’s corporate services Group which is responsible for the day-to-day running of the department: finance: human resources; estates; security; IT; records management; and corporate governance (support to the Board and Executive Management Committee) at a time of significant potential change in its operating environment.</a:t>
            </a:r>
            <a:endParaRPr/>
          </a:p>
          <a:p>
            <a:pPr indent="0" lvl="0" marL="0" marR="0" rtl="0" algn="l">
              <a:lnSpc>
                <a:spcPct val="115000"/>
              </a:lnSpc>
              <a:spcBef>
                <a:spcPts val="0"/>
              </a:spcBef>
              <a:spcAft>
                <a:spcPts val="0"/>
              </a:spcAft>
              <a:buNone/>
            </a:pPr>
            <a:r>
              <a:rPr b="0" i="0" lang="en-GB" sz="1000" u="none" cap="none" strike="noStrike">
                <a:solidFill>
                  <a:srgbClr val="FFFFFF"/>
                </a:solidFill>
                <a:latin typeface="Arial"/>
                <a:ea typeface="Arial"/>
                <a:cs typeface="Arial"/>
                <a:sym typeface="Arial"/>
              </a:rPr>
              <a:t> </a:t>
            </a:r>
            <a:endParaRPr/>
          </a:p>
          <a:p>
            <a:pPr indent="0" lvl="0" marL="0" marR="0" rtl="0" algn="l">
              <a:lnSpc>
                <a:spcPct val="115000"/>
              </a:lnSpc>
              <a:spcBef>
                <a:spcPts val="0"/>
              </a:spcBef>
              <a:spcAft>
                <a:spcPts val="0"/>
              </a:spcAft>
              <a:buNone/>
            </a:pPr>
            <a:r>
              <a:rPr b="0" i="0" lang="en-GB" sz="1000" u="none" cap="none" strike="noStrike">
                <a:solidFill>
                  <a:srgbClr val="FFFFFF"/>
                </a:solidFill>
                <a:latin typeface="Arial"/>
                <a:ea typeface="Arial"/>
                <a:cs typeface="Arial"/>
                <a:sym typeface="Arial"/>
              </a:rPr>
              <a:t>A career civil servant, he has worked for five Whitehall departments, focusing on economic growth and policy delivery, in the Department for Business, HM Treasury, Department for Culture, Media &amp; Sport, Cabinet Office and the Northern Ireland Office. At DCMS he led on the Government’s response to the LJ Leveson Inquiry (Inquiry into the Culture, Practices and Ethics of the Press).</a:t>
            </a:r>
            <a:endParaRPr b="0" i="0" sz="10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95" name="Shape 95"/>
        <p:cNvGrpSpPr/>
        <p:nvPr/>
      </p:nvGrpSpPr>
      <p:grpSpPr>
        <a:xfrm>
          <a:off x="0" y="0"/>
          <a:ext cx="0" cy="0"/>
          <a:chOff x="0" y="0"/>
          <a:chExt cx="0" cy="0"/>
        </a:xfrm>
      </p:grpSpPr>
      <p:sp>
        <p:nvSpPr>
          <p:cNvPr id="96" name="Google Shape;96;p17"/>
          <p:cNvSpPr txBox="1"/>
          <p:nvPr>
            <p:ph type="ctrTitle"/>
          </p:nvPr>
        </p:nvSpPr>
        <p:spPr>
          <a:xfrm>
            <a:off x="51850" y="0"/>
            <a:ext cx="90921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97" name="Google Shape;97;p17"/>
          <p:cNvSpPr txBox="1"/>
          <p:nvPr>
            <p:ph idx="1" type="subTitle"/>
          </p:nvPr>
        </p:nvSpPr>
        <p:spPr>
          <a:xfrm>
            <a:off x="0" y="-41600"/>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Overview of NIO Economy Group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98" name="Google Shape;98;p17"/>
          <p:cNvSpPr/>
          <p:nvPr/>
        </p:nvSpPr>
        <p:spPr>
          <a:xfrm>
            <a:off x="150" y="4572550"/>
            <a:ext cx="9195600" cy="57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a:ea typeface="Arial"/>
                <a:cs typeface="Arial"/>
                <a:sym typeface="Arial"/>
              </a:rPr>
              <a:t>Find out more about the work of the NIO on the following platforms: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99" name="Google Shape;99;p1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100" name="Google Shape;100;p17">
            <a:hlinkClick r:id="rId4"/>
          </p:cNvPr>
          <p:cNvPicPr preferRelativeResize="0"/>
          <p:nvPr/>
        </p:nvPicPr>
        <p:blipFill rotWithShape="1">
          <a:blip r:embed="rId5">
            <a:alphaModFix/>
          </a:blip>
          <a:srcRect b="0" l="0" r="0" t="0"/>
          <a:stretch/>
        </p:blipFill>
        <p:spPr>
          <a:xfrm>
            <a:off x="3978225" y="4739293"/>
            <a:ext cx="433219" cy="362607"/>
          </a:xfrm>
          <a:prstGeom prst="rect">
            <a:avLst/>
          </a:prstGeom>
          <a:noFill/>
          <a:ln>
            <a:noFill/>
          </a:ln>
        </p:spPr>
      </p:pic>
      <p:pic>
        <p:nvPicPr>
          <p:cNvPr id="101" name="Google Shape;101;p17">
            <a:hlinkClick r:id="rId6"/>
          </p:cNvPr>
          <p:cNvPicPr preferRelativeResize="0"/>
          <p:nvPr/>
        </p:nvPicPr>
        <p:blipFill rotWithShape="1">
          <a:blip r:embed="rId7">
            <a:alphaModFix/>
          </a:blip>
          <a:srcRect b="0" l="0" r="0" t="0"/>
          <a:stretch/>
        </p:blipFill>
        <p:spPr>
          <a:xfrm>
            <a:off x="4507900" y="4739293"/>
            <a:ext cx="366284" cy="306582"/>
          </a:xfrm>
          <a:prstGeom prst="rect">
            <a:avLst/>
          </a:prstGeom>
          <a:noFill/>
          <a:ln>
            <a:noFill/>
          </a:ln>
        </p:spPr>
      </p:pic>
      <p:pic>
        <p:nvPicPr>
          <p:cNvPr id="102" name="Google Shape;102;p17">
            <a:hlinkClick r:id="rId8"/>
          </p:cNvPr>
          <p:cNvPicPr preferRelativeResize="0"/>
          <p:nvPr/>
        </p:nvPicPr>
        <p:blipFill rotWithShape="1">
          <a:blip r:embed="rId9">
            <a:alphaModFix/>
          </a:blip>
          <a:srcRect b="0" l="0" r="0" t="0"/>
          <a:stretch/>
        </p:blipFill>
        <p:spPr>
          <a:xfrm>
            <a:off x="4970641" y="4732225"/>
            <a:ext cx="366284" cy="306582"/>
          </a:xfrm>
          <a:prstGeom prst="rect">
            <a:avLst/>
          </a:prstGeom>
          <a:noFill/>
          <a:ln>
            <a:noFill/>
          </a:ln>
        </p:spPr>
      </p:pic>
      <p:sp>
        <p:nvSpPr>
          <p:cNvPr id="103" name="Google Shape;103;p17"/>
          <p:cNvSpPr txBox="1"/>
          <p:nvPr/>
        </p:nvSpPr>
        <p:spPr>
          <a:xfrm>
            <a:off x="841250" y="1015875"/>
            <a:ext cx="7181100" cy="33117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b="0" i="0" lang="en-GB" sz="1400" u="none" cap="none" strike="noStrike">
                <a:solidFill>
                  <a:srgbClr val="FFFFFF"/>
                </a:solidFill>
                <a:latin typeface="Calibri"/>
                <a:ea typeface="Calibri"/>
                <a:cs typeface="Calibri"/>
                <a:sym typeface="Calibri"/>
              </a:rPr>
              <a:t>The NIO’s Economy Group, which is lead by a Deputy Director, is responsible for designing and implementing the UK Government’s economic strategy for Northern Ireland with the objective of creating the conditions for long term, sustainable economic growth.  This is a critical element of the UK Government’s strategic priority of strengthening the Union, delivering the ‘levelling up’ agenda, and seizing the opportunities ahead, including in response to the Covid-19 pandemic.</a:t>
            </a:r>
            <a:endParaRPr/>
          </a:p>
          <a:p>
            <a:pPr indent="0" lvl="0" marL="0" marR="0" rtl="0" algn="just">
              <a:lnSpc>
                <a:spcPct val="115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GB" sz="1400" u="none" cap="none" strike="noStrike">
                <a:solidFill>
                  <a:srgbClr val="FFFFFF"/>
                </a:solidFill>
                <a:latin typeface="Calibri"/>
                <a:ea typeface="Calibri"/>
                <a:cs typeface="Calibri"/>
                <a:sym typeface="Calibri"/>
              </a:rPr>
              <a:t>The Economy Group is a busy, friendly team working across sites in London and Belfast.  We value each other as individuals and are committed to creating an open, supportive and enjoyable working environment.  We are looking for a candidate who has passion and commitment for the work we do, and is confident both working on their own individual projects and collaborating with others to deliver the best quality advice and analysis.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07" name="Shape 107"/>
        <p:cNvGrpSpPr/>
        <p:nvPr/>
      </p:nvGrpSpPr>
      <p:grpSpPr>
        <a:xfrm>
          <a:off x="0" y="0"/>
          <a:ext cx="0" cy="0"/>
          <a:chOff x="0" y="0"/>
          <a:chExt cx="0" cy="0"/>
        </a:xfrm>
      </p:grpSpPr>
      <p:sp>
        <p:nvSpPr>
          <p:cNvPr id="108" name="Google Shape;108;p1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09" name="Google Shape;109;p18"/>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About the role</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110" name="Google Shape;110;p18"/>
          <p:cNvSpPr/>
          <p:nvPr/>
        </p:nvSpPr>
        <p:spPr>
          <a:xfrm>
            <a:off x="150" y="4177175"/>
            <a:ext cx="9144000" cy="966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11" name="Google Shape;111;p18"/>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12" name="Google Shape;112;p18"/>
          <p:cNvSpPr txBox="1"/>
          <p:nvPr/>
        </p:nvSpPr>
        <p:spPr>
          <a:xfrm>
            <a:off x="316350" y="712720"/>
            <a:ext cx="8511300" cy="3970791"/>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GB" sz="900" u="none" cap="none" strike="noStrike">
                <a:solidFill>
                  <a:srgbClr val="FFFFFF"/>
                </a:solidFill>
                <a:latin typeface="Calibri"/>
                <a:ea typeface="Calibri"/>
                <a:cs typeface="Calibri"/>
                <a:sym typeface="Calibri"/>
              </a:rPr>
              <a:t>This role is located in the Economy Group - which aims to drive growth and prosperity in Northern Ireland, working with other Government departments, the NI Executive and wider stakeholders. This reflects the Government’s goals of strengthening the Union, levelling up, economic recovery following Covid-19, and the increasingly proactive stance the Department is taking on the economy.</a:t>
            </a:r>
            <a:endParaRPr/>
          </a:p>
          <a:p>
            <a:pPr indent="0" lvl="0" marL="0" marR="0" rtl="0" algn="l">
              <a:lnSpc>
                <a:spcPct val="115000"/>
              </a:lnSpc>
              <a:spcBef>
                <a:spcPts val="0"/>
              </a:spcBef>
              <a:spcAft>
                <a:spcPts val="0"/>
              </a:spcAft>
              <a:buNone/>
            </a:pPr>
            <a:r>
              <a:rPr b="0" i="0" lang="en-GB" sz="900" u="none" cap="none" strike="noStrike">
                <a:solidFill>
                  <a:srgbClr val="FFFFFF"/>
                </a:solidFill>
                <a:latin typeface="Calibri"/>
                <a:ea typeface="Calibri"/>
                <a:cs typeface="Calibri"/>
                <a:sym typeface="Calibri"/>
              </a:rPr>
              <a:t>The Economy Group leads on the UK Government’s strategy for the Northern Ireland economy. It influences public expenditure in Northern Ireland, managing the NIO’s policy relationships with the Treasury and the Northern Ireland Department of Finance. Increasingly it also drives forward the delivery of targeted UKG spending in Northern Ireland to help deliver on our economic objectives. These include delivery of City and Growth Deals, the New Decade, New Approach financial support package, the New Deal for Northern Ireland the Shared Prosperity Fund, Levelling Up Fund and the Community Renewal Fund. </a:t>
            </a:r>
            <a:endParaRPr/>
          </a:p>
          <a:p>
            <a:pPr indent="0" lvl="0" marL="0" marR="0" rtl="0" algn="l">
              <a:lnSpc>
                <a:spcPct val="115000"/>
              </a:lnSpc>
              <a:spcBef>
                <a:spcPts val="0"/>
              </a:spcBef>
              <a:spcAft>
                <a:spcPts val="0"/>
              </a:spcAft>
              <a:buNone/>
            </a:pPr>
            <a:r>
              <a:rPr b="0" i="0" lang="en-GB" sz="900" u="none" cap="none" strike="noStrike">
                <a:solidFill>
                  <a:srgbClr val="FFFFFF"/>
                </a:solidFill>
                <a:latin typeface="Calibri"/>
                <a:ea typeface="Calibri"/>
                <a:cs typeface="Calibri"/>
                <a:sym typeface="Calibri"/>
              </a:rPr>
              <a:t>Role specifics </a:t>
            </a:r>
            <a:endParaRPr/>
          </a:p>
          <a:p>
            <a:pPr indent="0" lvl="0" marL="0" marR="0" rtl="0" algn="l">
              <a:lnSpc>
                <a:spcPct val="115000"/>
              </a:lnSpc>
              <a:spcBef>
                <a:spcPts val="0"/>
              </a:spcBef>
              <a:spcAft>
                <a:spcPts val="0"/>
              </a:spcAft>
              <a:buNone/>
            </a:pPr>
            <a:r>
              <a:t/>
            </a:r>
            <a:endParaRPr b="0" i="0" sz="9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None/>
            </a:pPr>
            <a:r>
              <a:rPr b="0" i="0" lang="en-GB" sz="900" u="none" cap="none" strike="noStrike">
                <a:solidFill>
                  <a:srgbClr val="FFFFFF"/>
                </a:solidFill>
                <a:latin typeface="Calibri"/>
                <a:ea typeface="Calibri"/>
                <a:cs typeface="Calibri"/>
                <a:sym typeface="Calibri"/>
              </a:rPr>
              <a:t>This is a newly created Grade 6 post which has been created to be a core leadership role which will provide strategic direction and ownership of the Department’s delivery of programmes, support the implementation of key funding streams and interventions to enable growth in Northern Ireland. </a:t>
            </a:r>
            <a:endParaRPr/>
          </a:p>
          <a:p>
            <a:pPr indent="0" lvl="0" marL="0" marR="0" rtl="0" algn="l">
              <a:lnSpc>
                <a:spcPct val="115000"/>
              </a:lnSpc>
              <a:spcBef>
                <a:spcPts val="0"/>
              </a:spcBef>
              <a:spcAft>
                <a:spcPts val="0"/>
              </a:spcAft>
              <a:buNone/>
            </a:pPr>
            <a:r>
              <a:t/>
            </a:r>
            <a:endParaRPr b="0" i="0" sz="9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None/>
            </a:pPr>
            <a:r>
              <a:rPr b="0" i="0" lang="en-GB" sz="900" u="none" cap="none" strike="noStrike">
                <a:solidFill>
                  <a:srgbClr val="FFFFFF"/>
                </a:solidFill>
                <a:latin typeface="Calibri"/>
                <a:ea typeface="Calibri"/>
                <a:cs typeface="Calibri"/>
                <a:sym typeface="Calibri"/>
              </a:rPr>
              <a:t>The successful candidate will take forward leadership of the UK Funds and Delivery teams within the Economy Group, directly line managing two Grade 7s and their respective teams, to effectively deliver on key priorities, outlined above. Engagement with stakeholders in Northern Ireland will be a key part of the success of the various funds and delivery of key strategic priorities relating to trade and investment, cyber, connectivity and growth; and your role will involve building strong relationships across government, with the Northern Ireland Executive, the business community, and others in Northern Ireland. </a:t>
            </a:r>
            <a:endParaRPr b="0" i="0" sz="9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9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None/>
            </a:pPr>
            <a:r>
              <a:rPr b="0" i="0" lang="en-GB" sz="900" u="none" cap="none" strike="noStrike">
                <a:solidFill>
                  <a:srgbClr val="FFFFFF"/>
                </a:solidFill>
                <a:latin typeface="Calibri"/>
                <a:ea typeface="Calibri"/>
                <a:cs typeface="Calibri"/>
                <a:sym typeface="Calibri"/>
              </a:rPr>
              <a:t>As well as overseeing the delivery of these funds and interventions, stakeholder engagement and relationship management, the postholder will play an important role in contributing to the Government’s broader economic strategy for Northern Ireland, representing the Department to senior stakeholders, deputising for the Deputy Director and working with the Deputy Director to develop Economy Group’s capability. This will also include taking a lead on providing wider corporate leadership and support within the Economy Group, including focusing on empowering others, coaching, promoting and championing learning and development opportunities for junior staff, and various wellbeing initiatives to continue fostering a joined-up approach and positive team culture. </a:t>
            </a:r>
            <a:endParaRPr/>
          </a:p>
          <a:p>
            <a:pPr indent="0" lvl="0" marL="0" marR="0" rtl="0" algn="l">
              <a:lnSpc>
                <a:spcPct val="115000"/>
              </a:lnSpc>
              <a:spcBef>
                <a:spcPts val="0"/>
              </a:spcBef>
              <a:spcAft>
                <a:spcPts val="0"/>
              </a:spcAft>
              <a:buNone/>
            </a:pPr>
            <a:r>
              <a:t/>
            </a:r>
            <a:endParaRPr b="0" i="0" sz="9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None/>
            </a:pPr>
            <a:r>
              <a:rPr b="0" i="0" lang="en-GB" sz="900" u="none" cap="none" strike="noStrike">
                <a:solidFill>
                  <a:srgbClr val="FFFFFF"/>
                </a:solidFill>
                <a:latin typeface="Calibri"/>
                <a:ea typeface="Calibri"/>
                <a:cs typeface="Calibri"/>
                <a:sym typeface="Calibri"/>
              </a:rPr>
              <a:t>From time to time, when they arise, the postholder will also lead on the Government’s response to economic shocks, supporting Ministers to deliver the most appropriate response.</a:t>
            </a:r>
            <a:endParaRPr/>
          </a:p>
          <a:p>
            <a:pPr indent="0" lvl="0" marL="0" marR="0" rtl="0" algn="l">
              <a:lnSpc>
                <a:spcPct val="115000"/>
              </a:lnSpc>
              <a:spcBef>
                <a:spcPts val="0"/>
              </a:spcBef>
              <a:spcAft>
                <a:spcPts val="0"/>
              </a:spcAft>
              <a:buNone/>
            </a:pPr>
            <a:r>
              <a:t/>
            </a:r>
            <a:endParaRPr b="0" i="0" sz="9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None/>
            </a:pPr>
            <a:r>
              <a:rPr b="0" i="0" lang="en-GB" sz="900" u="none" cap="none" strike="noStrike">
                <a:solidFill>
                  <a:srgbClr val="FFFFFF"/>
                </a:solidFill>
                <a:latin typeface="Calibri"/>
                <a:ea typeface="Calibri"/>
                <a:cs typeface="Calibri"/>
                <a:sym typeface="Calibri"/>
              </a:rPr>
              <a:t>The postholder will report to the Deputy Director, Economy.</a:t>
            </a:r>
            <a:endParaRPr/>
          </a:p>
          <a:p>
            <a:pPr indent="0" lvl="0" marL="0" marR="0" rtl="0" algn="l">
              <a:lnSpc>
                <a:spcPct val="115000"/>
              </a:lnSpc>
              <a:spcBef>
                <a:spcPts val="0"/>
              </a:spcBef>
              <a:spcAft>
                <a:spcPts val="0"/>
              </a:spcAft>
              <a:buNone/>
            </a:pPr>
            <a:r>
              <a:t/>
            </a:r>
            <a:endParaRPr b="0" i="0" sz="9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16" name="Shape 116"/>
        <p:cNvGrpSpPr/>
        <p:nvPr/>
      </p:nvGrpSpPr>
      <p:grpSpPr>
        <a:xfrm>
          <a:off x="0" y="0"/>
          <a:ext cx="0" cy="0"/>
          <a:chOff x="0" y="0"/>
          <a:chExt cx="0" cy="0"/>
        </a:xfrm>
      </p:grpSpPr>
      <p:sp>
        <p:nvSpPr>
          <p:cNvPr id="117" name="Google Shape;117;p1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18" name="Google Shape;118;p19"/>
          <p:cNvSpPr txBox="1"/>
          <p:nvPr>
            <p:ph idx="1" type="subTitle"/>
          </p:nvPr>
        </p:nvSpPr>
        <p:spPr>
          <a:xfrm>
            <a:off x="62225" y="0"/>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119" name="Google Shape;119;p19"/>
          <p:cNvSpPr/>
          <p:nvPr/>
        </p:nvSpPr>
        <p:spPr>
          <a:xfrm>
            <a:off x="240163" y="126700"/>
            <a:ext cx="8549100" cy="6666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Arial"/>
                <a:ea typeface="Arial"/>
                <a:cs typeface="Arial"/>
                <a:sym typeface="Arial"/>
              </a:rPr>
              <a:t>Our Values</a:t>
            </a:r>
            <a:endParaRPr b="0" i="0" sz="2800" u="none" cap="none" strike="noStrike">
              <a:solidFill>
                <a:srgbClr val="FFFFFF"/>
              </a:solidFill>
              <a:latin typeface="Arial"/>
              <a:ea typeface="Arial"/>
              <a:cs typeface="Arial"/>
              <a:sym typeface="Arial"/>
            </a:endParaRPr>
          </a:p>
        </p:txBody>
      </p:sp>
      <p:sp>
        <p:nvSpPr>
          <p:cNvPr id="120" name="Google Shape;120;p19"/>
          <p:cNvSpPr txBox="1"/>
          <p:nvPr/>
        </p:nvSpPr>
        <p:spPr>
          <a:xfrm>
            <a:off x="235200" y="886250"/>
            <a:ext cx="8496900" cy="388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Roboto"/>
              <a:ea typeface="Roboto"/>
              <a:cs typeface="Roboto"/>
              <a:sym typeface="Roboto"/>
            </a:endParaRPr>
          </a:p>
        </p:txBody>
      </p:sp>
      <p:pic>
        <p:nvPicPr>
          <p:cNvPr id="121" name="Google Shape;121;p19"/>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122" name="Google Shape;122;p19"/>
          <p:cNvPicPr preferRelativeResize="0"/>
          <p:nvPr/>
        </p:nvPicPr>
        <p:blipFill rotWithShape="1">
          <a:blip r:embed="rId3">
            <a:alphaModFix/>
          </a:blip>
          <a:srcRect b="0" l="0" r="0" t="0"/>
          <a:stretch/>
        </p:blipFill>
        <p:spPr>
          <a:xfrm>
            <a:off x="2324873" y="167075"/>
            <a:ext cx="6407225" cy="585850"/>
          </a:xfrm>
          <a:prstGeom prst="rect">
            <a:avLst/>
          </a:prstGeom>
          <a:noFill/>
          <a:ln>
            <a:noFill/>
          </a:ln>
        </p:spPr>
      </p:pic>
      <p:graphicFrame>
        <p:nvGraphicFramePr>
          <p:cNvPr id="123" name="Google Shape;123;p19"/>
          <p:cNvGraphicFramePr/>
          <p:nvPr/>
        </p:nvGraphicFramePr>
        <p:xfrm>
          <a:off x="266350" y="1381300"/>
          <a:ext cx="3000000" cy="3000000"/>
        </p:xfrm>
        <a:graphic>
          <a:graphicData uri="http://schemas.openxmlformats.org/drawingml/2006/table">
            <a:tbl>
              <a:tblPr>
                <a:noFill/>
                <a:tableStyleId>{E397CE60-7414-47F8-8500-1E9300A84718}</a:tableStyleId>
              </a:tblPr>
              <a:tblGrid>
                <a:gridCol w="2730275"/>
                <a:gridCol w="3364775"/>
                <a:gridCol w="2401700"/>
              </a:tblGrid>
              <a:tr h="5732450">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Flexible</a:t>
                      </a:r>
                      <a:endParaRPr b="1" sz="1100" u="none" cap="none" strike="noStrike">
                        <a:solidFill>
                          <a:schemeClr val="dk1"/>
                        </a:solidFill>
                      </a:endParaRPr>
                    </a:p>
                    <a:p>
                      <a:pPr indent="-269999" lvl="0" marL="269999" marR="0" rtl="0" algn="l">
                        <a:lnSpc>
                          <a:spcPct val="100000"/>
                        </a:lnSpc>
                        <a:spcBef>
                          <a:spcPts val="1200"/>
                        </a:spcBef>
                        <a:spcAft>
                          <a:spcPts val="0"/>
                        </a:spcAft>
                        <a:buClr>
                          <a:schemeClr val="dk1"/>
                        </a:buClr>
                        <a:buSzPts val="1100"/>
                        <a:buFont typeface="Arial"/>
                        <a:buChar char="●"/>
                      </a:pPr>
                      <a:r>
                        <a:rPr lang="en-GB" sz="1100" u="none" cap="none" strike="noStrike">
                          <a:solidFill>
                            <a:schemeClr val="dk1"/>
                          </a:solidFill>
                        </a:rPr>
                        <a:t>We are flexible in how we think and how we work</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agile in our approach to emerging situations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find solutions</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creative and innovative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embrace change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allow ourselves the flex to think strategically about the future, as well as responding at a pace to the immediate when required</a:t>
                      </a:r>
                      <a:endParaRPr sz="1100" u="none" cap="none" strike="noStrike">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Empowering</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empower ourselves through our focus on personal development, seizing opportunities to grow and broaden our experiences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decisions to be taken at the lowest appropriate level</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understand our levels of responsibility and accountability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recognised for our expertise and take personal responsibility for developing our skills.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those around us through responsible delegation and creating an environment where new ideas are encouraged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comfortable to challenge and be challenged </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Inclusive</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create an environment where everyone can bring their true selves to work every day and flourish</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ensure everyone has a voice</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listen to all voices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prize diversity of all kinds for the strength it brings to our team</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respectful of differences. We create an environment where everyone can bring their true selves to work every day and flourish</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p:nvPr/>
        </p:nvSpPr>
        <p:spPr>
          <a:xfrm>
            <a:off x="240163" y="126700"/>
            <a:ext cx="8549100" cy="6666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Arial"/>
                <a:ea typeface="Arial"/>
                <a:cs typeface="Arial"/>
                <a:sym typeface="Arial"/>
              </a:rPr>
              <a:t>Our Values</a:t>
            </a:r>
            <a:endParaRPr b="0" i="0" sz="2800" u="none" cap="none" strike="noStrike">
              <a:solidFill>
                <a:srgbClr val="FFFFFF"/>
              </a:solidFill>
              <a:latin typeface="Arial"/>
              <a:ea typeface="Arial"/>
              <a:cs typeface="Arial"/>
              <a:sym typeface="Arial"/>
            </a:endParaRPr>
          </a:p>
        </p:txBody>
      </p:sp>
      <p:pic>
        <p:nvPicPr>
          <p:cNvPr id="129" name="Google Shape;129;p20"/>
          <p:cNvPicPr preferRelativeResize="0"/>
          <p:nvPr/>
        </p:nvPicPr>
        <p:blipFill rotWithShape="1">
          <a:blip r:embed="rId3">
            <a:alphaModFix/>
          </a:blip>
          <a:srcRect b="0" l="0" r="0" t="0"/>
          <a:stretch/>
        </p:blipFill>
        <p:spPr>
          <a:xfrm>
            <a:off x="2324873" y="167075"/>
            <a:ext cx="6407225" cy="585850"/>
          </a:xfrm>
          <a:prstGeom prst="rect">
            <a:avLst/>
          </a:prstGeom>
          <a:noFill/>
          <a:ln>
            <a:noFill/>
          </a:ln>
        </p:spPr>
      </p:pic>
      <p:pic>
        <p:nvPicPr>
          <p:cNvPr id="130" name="Google Shape;130;p20"/>
          <p:cNvPicPr preferRelativeResize="0"/>
          <p:nvPr/>
        </p:nvPicPr>
        <p:blipFill rotWithShape="1">
          <a:blip r:embed="rId4">
            <a:alphaModFix/>
          </a:blip>
          <a:srcRect b="0" l="0" r="0" t="0"/>
          <a:stretch/>
        </p:blipFill>
        <p:spPr>
          <a:xfrm>
            <a:off x="2829625" y="1177900"/>
            <a:ext cx="4304274" cy="3660549"/>
          </a:xfrm>
          <a:prstGeom prst="rect">
            <a:avLst/>
          </a:prstGeom>
          <a:noFill/>
          <a:ln cap="flat" cmpd="sng" w="28575">
            <a:solidFill>
              <a:srgbClr val="674EA7"/>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34" name="Shape 134"/>
        <p:cNvGrpSpPr/>
        <p:nvPr/>
      </p:nvGrpSpPr>
      <p:grpSpPr>
        <a:xfrm>
          <a:off x="0" y="0"/>
          <a:ext cx="0" cy="0"/>
          <a:chOff x="0" y="0"/>
          <a:chExt cx="0" cy="0"/>
        </a:xfrm>
      </p:grpSpPr>
      <p:sp>
        <p:nvSpPr>
          <p:cNvPr id="135" name="Google Shape;135;p2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36" name="Google Shape;136;p2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37" name="Google Shape;137;p21"/>
          <p:cNvSpPr/>
          <p:nvPr/>
        </p:nvSpPr>
        <p:spPr>
          <a:xfrm>
            <a:off x="245850" y="133400"/>
            <a:ext cx="8672400" cy="551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Diversity &amp; Inclusion</a:t>
            </a:r>
            <a:endParaRPr b="0" i="0" sz="3100" u="none" cap="none" strike="noStrike">
              <a:solidFill>
                <a:srgbClr val="FFFFFF"/>
              </a:solidFill>
              <a:latin typeface="Arial"/>
              <a:ea typeface="Arial"/>
              <a:cs typeface="Arial"/>
              <a:sym typeface="Arial"/>
            </a:endParaRPr>
          </a:p>
        </p:txBody>
      </p:sp>
      <p:sp>
        <p:nvSpPr>
          <p:cNvPr id="138" name="Google Shape;138;p21"/>
          <p:cNvSpPr txBox="1"/>
          <p:nvPr/>
        </p:nvSpPr>
        <p:spPr>
          <a:xfrm>
            <a:off x="174025" y="798475"/>
            <a:ext cx="8796000" cy="408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The Northern Ireland Office is committed to being an inclusive employer with a diverse workforce. We encourage applications from people from the widest possible diversity of backgrounds, cultures and experiences. We are focused on building an organisation that understands and values staff with a diversity of backgrounds, ideas, skills and experience, as they contribute to greater creativity, innovation and effective decision making in meeting our strategic objectives.</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By joining us, you will become part of an all encompassing organisation that is passionate about Northern Ireland and in equal measure passionate about how our behaviours reflect our commitment to our embedded values - flexible, empowering and inclusive.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pic>
        <p:nvPicPr>
          <p:cNvPr id="139" name="Google Shape;139;p21"/>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40" name="Google Shape;140;p21"/>
          <p:cNvSpPr txBox="1"/>
          <p:nvPr/>
        </p:nvSpPr>
        <p:spPr>
          <a:xfrm>
            <a:off x="349050" y="3007275"/>
            <a:ext cx="902100" cy="696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
        <p:nvSpPr>
          <p:cNvPr id="141" name="Google Shape;141;p21"/>
          <p:cNvSpPr txBox="1"/>
          <p:nvPr/>
        </p:nvSpPr>
        <p:spPr>
          <a:xfrm>
            <a:off x="2113950" y="2373550"/>
            <a:ext cx="6527100" cy="1234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Lloyd Ryan - Senior Security Advisor</a:t>
            </a:r>
            <a:r>
              <a:rPr b="0" i="0" lang="en-GB" sz="1200" u="none" cap="none" strike="noStrike">
                <a:solidFill>
                  <a:srgbClr val="000000"/>
                </a:solidFill>
                <a:latin typeface="Arial"/>
                <a:ea typeface="Arial"/>
                <a:cs typeface="Arial"/>
                <a:sym typeface="Arial"/>
              </a:rPr>
              <a:t> - I have only been with the Northern Ireland Office for a few months but have felt at home right from the start. I feel like I have joined a family where everyone is positively looking out for each other and genuinely cares about me. I feel valued and respected for my contribution to the NIO, it is a great place to work.</a:t>
            </a:r>
            <a:endParaRPr b="0" i="0" sz="1200" u="none" cap="none" strike="noStrike">
              <a:solidFill>
                <a:srgbClr val="000000"/>
              </a:solidFill>
              <a:latin typeface="Arial"/>
              <a:ea typeface="Arial"/>
              <a:cs typeface="Arial"/>
              <a:sym typeface="Arial"/>
            </a:endParaRPr>
          </a:p>
        </p:txBody>
      </p:sp>
      <p:sp>
        <p:nvSpPr>
          <p:cNvPr id="142" name="Google Shape;142;p21"/>
          <p:cNvSpPr txBox="1"/>
          <p:nvPr/>
        </p:nvSpPr>
        <p:spPr>
          <a:xfrm>
            <a:off x="566950" y="4053075"/>
            <a:ext cx="902100" cy="696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Photo</a:t>
            </a:r>
            <a:endParaRPr b="0" i="0" sz="1400" u="none" cap="none" strike="noStrike">
              <a:solidFill>
                <a:srgbClr val="000000"/>
              </a:solidFill>
              <a:latin typeface="Old Standard TT"/>
              <a:ea typeface="Old Standard TT"/>
              <a:cs typeface="Old Standard TT"/>
              <a:sym typeface="Old Standard TT"/>
            </a:endParaRPr>
          </a:p>
        </p:txBody>
      </p:sp>
      <p:pic>
        <p:nvPicPr>
          <p:cNvPr id="143" name="Google Shape;143;p21"/>
          <p:cNvPicPr preferRelativeResize="0"/>
          <p:nvPr/>
        </p:nvPicPr>
        <p:blipFill rotWithShape="1">
          <a:blip r:embed="rId4">
            <a:alphaModFix/>
          </a:blip>
          <a:srcRect b="0" l="0" r="0" t="0"/>
          <a:stretch/>
        </p:blipFill>
        <p:spPr>
          <a:xfrm>
            <a:off x="232625" y="2497175"/>
            <a:ext cx="1570754" cy="986950"/>
          </a:xfrm>
          <a:prstGeom prst="rect">
            <a:avLst/>
          </a:prstGeom>
          <a:noFill/>
          <a:ln>
            <a:noFill/>
          </a:ln>
        </p:spPr>
      </p:pic>
      <p:sp>
        <p:nvSpPr>
          <p:cNvPr id="144" name="Google Shape;144;p21"/>
          <p:cNvSpPr txBox="1"/>
          <p:nvPr/>
        </p:nvSpPr>
        <p:spPr>
          <a:xfrm>
            <a:off x="2181450" y="3559575"/>
            <a:ext cx="6459600" cy="1190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222222"/>
                </a:solidFill>
                <a:highlight>
                  <a:srgbClr val="FFFFFF"/>
                </a:highlight>
                <a:latin typeface="Arial"/>
                <a:ea typeface="Arial"/>
                <a:cs typeface="Arial"/>
                <a:sym typeface="Arial"/>
              </a:rPr>
              <a:t>Becky Nicholas-Ludkin - Policy Advisor - </a:t>
            </a:r>
            <a:r>
              <a:rPr b="0" i="0" lang="en-GB" sz="1200" u="none" cap="none" strike="noStrike">
                <a:solidFill>
                  <a:srgbClr val="222222"/>
                </a:solidFill>
                <a:highlight>
                  <a:srgbClr val="FFFFFF"/>
                </a:highlight>
                <a:latin typeface="Arial"/>
                <a:ea typeface="Arial"/>
                <a:cs typeface="Arial"/>
                <a:sym typeface="Arial"/>
              </a:rPr>
              <a:t>I joined the NIO in 1991.  In 2002 I was diagnosed with MS.  As my needs and mobility changed, the NIO has adapted with me and supported me with a variety of reasonable adjustments, including variable working patterns, online training courses and interviews and all the IT and office equipment that I need to work from home.  I know my opinions are valued and listened to.  I am the Disability Advocate and part of the Diversity and Inclusion Group.</a:t>
            </a:r>
            <a:endParaRPr b="0" i="0" sz="1200" u="none" cap="none" strike="noStrike">
              <a:solidFill>
                <a:srgbClr val="000000"/>
              </a:solidFill>
              <a:latin typeface="Arial"/>
              <a:ea typeface="Arial"/>
              <a:cs typeface="Arial"/>
              <a:sym typeface="Arial"/>
            </a:endParaRPr>
          </a:p>
        </p:txBody>
      </p:sp>
      <p:pic>
        <p:nvPicPr>
          <p:cNvPr id="145" name="Google Shape;145;p21"/>
          <p:cNvPicPr preferRelativeResize="0"/>
          <p:nvPr/>
        </p:nvPicPr>
        <p:blipFill rotWithShape="1">
          <a:blip r:embed="rId5">
            <a:alphaModFix/>
          </a:blip>
          <a:srcRect b="0" l="0" r="0" t="0"/>
          <a:stretch/>
        </p:blipFill>
        <p:spPr>
          <a:xfrm>
            <a:off x="308925" y="3695650"/>
            <a:ext cx="1160125" cy="986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