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Old Standard TT" panose="020B0604020202020204" charset="0"/>
      <p:regular r:id="rId26"/>
      <p:bold r:id="rId27"/>
      <p: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EEE076-32E5-46B4-A721-D86928ADDC7B}">
  <a:tblStyle styleId="{07EEE076-32E5-46B4-A721-D86928ADDC7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717275/CS_Behaviours_2018.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linkedin.com/company/northern-ireland-office/?viewAsMember=true" TargetMode="Externa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instagram.com/northernirelandoffice/" TargetMode="External"/><Relationship Id="rId5" Type="http://schemas.openxmlformats.org/officeDocument/2006/relationships/image" Target="../media/image8.png"/><Relationship Id="rId4" Type="http://schemas.openxmlformats.org/officeDocument/2006/relationships/hyperlink" Target="https://twitter.com/NIOgov"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17382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55" name="Google Shape;55;p13"/>
          <p:cNvSpPr txBox="1">
            <a:spLocks noGrp="1"/>
          </p:cNvSpPr>
          <p:nvPr>
            <p:ph type="subTitle" idx="1"/>
          </p:nvPr>
        </p:nvSpPr>
        <p:spPr>
          <a:xfrm>
            <a:off x="0" y="1738075"/>
            <a:ext cx="9144000" cy="28353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r>
              <a:rPr lang="en-GB" sz="2200" b="1" dirty="0">
                <a:solidFill>
                  <a:srgbClr val="FFFFFF"/>
                </a:solidFill>
                <a:latin typeface="Roboto"/>
                <a:ea typeface="Roboto"/>
                <a:cs typeface="Roboto"/>
                <a:sym typeface="Roboto"/>
              </a:rPr>
              <a:t>Security and Protection Group</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r>
              <a:rPr lang="en-US" sz="2200" b="1" dirty="0" smtClean="0">
                <a:solidFill>
                  <a:srgbClr val="FFFFFF"/>
                </a:solidFill>
                <a:latin typeface="Roboto"/>
                <a:ea typeface="Roboto"/>
                <a:cs typeface="Roboto"/>
                <a:sym typeface="Roboto"/>
              </a:rPr>
              <a:t>Operational Casework Officer</a:t>
            </a:r>
            <a:endParaRPr lang="en-US" sz="2200" b="1" dirty="0">
              <a:solidFill>
                <a:srgbClr val="FFFFFF"/>
              </a:solidFill>
              <a:latin typeface="Roboto"/>
              <a:ea typeface="Roboto"/>
              <a:cs typeface="Roboto"/>
              <a:sym typeface="Roboto"/>
            </a:endParaRPr>
          </a:p>
          <a:p>
            <a:pPr marL="0" lvl="0" indent="0"/>
            <a:r>
              <a:rPr lang="en-US" sz="2200" b="1" dirty="0">
                <a:solidFill>
                  <a:srgbClr val="FFFFFF"/>
                </a:solidFill>
                <a:latin typeface="Roboto"/>
                <a:ea typeface="Roboto"/>
                <a:cs typeface="Roboto"/>
                <a:sym typeface="Roboto"/>
              </a:rPr>
              <a:t>Band </a:t>
            </a:r>
            <a:r>
              <a:rPr lang="en-US" sz="2200" b="1" dirty="0" smtClean="0">
                <a:solidFill>
                  <a:srgbClr val="FFFFFF"/>
                </a:solidFill>
                <a:latin typeface="Roboto"/>
                <a:ea typeface="Roboto"/>
                <a:cs typeface="Roboto"/>
                <a:sym typeface="Roboto"/>
              </a:rPr>
              <a:t>D</a:t>
            </a:r>
            <a:endParaRPr lang="en-US"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Closing Date: </a:t>
            </a:r>
            <a:r>
              <a:rPr lang="en-GB" sz="2200" b="1" dirty="0" smtClean="0">
                <a:solidFill>
                  <a:srgbClr val="FFFFFF"/>
                </a:solidFill>
                <a:latin typeface="Roboto"/>
                <a:ea typeface="Roboto"/>
                <a:cs typeface="Roboto"/>
                <a:sym typeface="Roboto"/>
              </a:rPr>
              <a:t>26 </a:t>
            </a:r>
            <a:r>
              <a:rPr lang="en-GB" sz="2200" b="1" dirty="0" smtClean="0">
                <a:solidFill>
                  <a:srgbClr val="FFFFFF"/>
                </a:solidFill>
                <a:latin typeface="Roboto"/>
                <a:ea typeface="Roboto"/>
                <a:cs typeface="Roboto"/>
                <a:sym typeface="Roboto"/>
              </a:rPr>
              <a:t>March 2023</a:t>
            </a:r>
            <a:endParaRPr sz="2200" b="1" dirty="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a:stretch/>
        </p:blipFill>
        <p:spPr>
          <a:xfrm>
            <a:off x="7265378" y="236694"/>
            <a:ext cx="1731294" cy="742889"/>
          </a:xfrm>
          <a:prstGeom prst="rect">
            <a:avLst/>
          </a:prstGeom>
          <a:noFill/>
          <a:ln>
            <a:noFill/>
          </a:ln>
        </p:spPr>
      </p:pic>
      <p:pic>
        <p:nvPicPr>
          <p:cNvPr id="57" name="Google Shape;57;p13"/>
          <p:cNvPicPr preferRelativeResize="0"/>
          <p:nvPr/>
        </p:nvPicPr>
        <p:blipFill rotWithShape="1">
          <a:blip r:embed="rId4">
            <a:alphaModFix/>
          </a:blip>
          <a:srcRect/>
          <a:stretch/>
        </p:blipFill>
        <p:spPr>
          <a:xfrm>
            <a:off x="322225" y="326175"/>
            <a:ext cx="1181100" cy="1085850"/>
          </a:xfrm>
          <a:prstGeom prst="rect">
            <a:avLst/>
          </a:prstGeom>
          <a:noFill/>
          <a:ln>
            <a:noFill/>
          </a:ln>
        </p:spPr>
      </p:pic>
      <p:sp>
        <p:nvSpPr>
          <p:cNvPr id="58" name="Google Shape;58;p13"/>
          <p:cNvSpPr/>
          <p:nvPr/>
        </p:nvSpPr>
        <p:spPr>
          <a:xfrm>
            <a:off x="2111672" y="236694"/>
            <a:ext cx="5153706" cy="13157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a:stretch/>
        </p:blipFill>
        <p:spPr>
          <a:xfrm>
            <a:off x="2439400" y="1226425"/>
            <a:ext cx="6557276" cy="511775"/>
          </a:xfrm>
          <a:prstGeom prst="rect">
            <a:avLst/>
          </a:prstGeom>
          <a:noFill/>
          <a:ln>
            <a:noFill/>
          </a:ln>
        </p:spPr>
      </p:pic>
      <p:pic>
        <p:nvPicPr>
          <p:cNvPr id="60" name="Google Shape;60;p13"/>
          <p:cNvPicPr preferRelativeResize="0"/>
          <p:nvPr/>
        </p:nvPicPr>
        <p:blipFill rotWithShape="1">
          <a:blip r:embed="rId6">
            <a:alphaModFix/>
          </a:blip>
          <a:srcRect/>
          <a:stretch/>
        </p:blipFill>
        <p:spPr>
          <a:xfrm>
            <a:off x="2439400" y="81484"/>
            <a:ext cx="1393339" cy="1144941"/>
          </a:xfrm>
          <a:prstGeom prst="rect">
            <a:avLst/>
          </a:prstGeom>
          <a:noFill/>
          <a:ln>
            <a:noFill/>
          </a:ln>
        </p:spPr>
      </p:pic>
      <p:pic>
        <p:nvPicPr>
          <p:cNvPr id="61" name="Google Shape;61;p13"/>
          <p:cNvPicPr preferRelativeResize="0"/>
          <p:nvPr/>
        </p:nvPicPr>
        <p:blipFill rotWithShape="1">
          <a:blip r:embed="rId7">
            <a:alphaModFix/>
          </a:blip>
          <a:srcRect/>
          <a:stretch/>
        </p:blipFill>
        <p:spPr>
          <a:xfrm>
            <a:off x="5888950" y="58975"/>
            <a:ext cx="1336624" cy="1098327"/>
          </a:xfrm>
          <a:prstGeom prst="rect">
            <a:avLst/>
          </a:prstGeom>
          <a:noFill/>
          <a:ln>
            <a:noFill/>
          </a:ln>
        </p:spPr>
      </p:pic>
      <p:pic>
        <p:nvPicPr>
          <p:cNvPr id="62" name="Google Shape;62;p13"/>
          <p:cNvPicPr preferRelativeResize="0"/>
          <p:nvPr/>
        </p:nvPicPr>
        <p:blipFill rotWithShape="1">
          <a:blip r:embed="rId8">
            <a:alphaModFix/>
          </a:blip>
          <a:srcRect/>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48" name="Google Shape;148;p2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49" name="Google Shape;149;p22"/>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50" name="Google Shape;150;p22"/>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51" name="Google Shape;151;p22"/>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52" name="Google Shape;152;p22"/>
          <p:cNvSpPr txBox="1"/>
          <p:nvPr/>
        </p:nvSpPr>
        <p:spPr>
          <a:xfrm>
            <a:off x="400550" y="1420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dirty="0">
                <a:solidFill>
                  <a:srgbClr val="674EA7"/>
                </a:solidFill>
                <a:latin typeface="Roboto"/>
                <a:ea typeface="Roboto"/>
                <a:cs typeface="Roboto"/>
                <a:sym typeface="Roboto"/>
              </a:rPr>
              <a:t>Application process</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midnight on </a:t>
            </a:r>
            <a:r>
              <a:rPr lang="en-GB" sz="1100" b="1" i="0" u="none" strike="noStrike" cap="none" dirty="0" smtClean="0">
                <a:solidFill>
                  <a:schemeClr val="tx1"/>
                </a:solidFill>
                <a:latin typeface="Roboto"/>
                <a:ea typeface="Roboto"/>
                <a:cs typeface="Roboto"/>
                <a:sym typeface="Roboto"/>
              </a:rPr>
              <a:t>Monday </a:t>
            </a:r>
            <a:r>
              <a:rPr lang="en-GB" sz="1100" b="1" i="0" u="none" strike="noStrike" cap="none" dirty="0" smtClean="0">
                <a:solidFill>
                  <a:schemeClr val="tx1"/>
                </a:solidFill>
                <a:latin typeface="Roboto"/>
                <a:ea typeface="Roboto"/>
                <a:cs typeface="Roboto"/>
                <a:sym typeface="Roboto"/>
              </a:rPr>
              <a:t>26</a:t>
            </a:r>
            <a:r>
              <a:rPr lang="en-GB" sz="1100" b="1" i="0" u="none" strike="noStrike" cap="none" baseline="30000" dirty="0" smtClean="0">
                <a:solidFill>
                  <a:schemeClr val="tx1"/>
                </a:solidFill>
                <a:latin typeface="Roboto"/>
                <a:ea typeface="Roboto"/>
                <a:cs typeface="Roboto"/>
                <a:sym typeface="Roboto"/>
              </a:rPr>
              <a:t>th</a:t>
            </a:r>
            <a:r>
              <a:rPr lang="en-GB" sz="1100" b="1" i="0" u="none" strike="noStrike" cap="none" dirty="0" smtClean="0">
                <a:solidFill>
                  <a:schemeClr val="tx1"/>
                </a:solidFill>
                <a:latin typeface="Roboto"/>
                <a:ea typeface="Roboto"/>
                <a:cs typeface="Roboto"/>
                <a:sym typeface="Roboto"/>
              </a:rPr>
              <a:t> </a:t>
            </a:r>
            <a:r>
              <a:rPr lang="en-GB" sz="1100" b="1" i="0" u="none" strike="noStrike" cap="none" dirty="0" smtClean="0">
                <a:solidFill>
                  <a:schemeClr val="tx1"/>
                </a:solidFill>
                <a:latin typeface="Roboto"/>
                <a:ea typeface="Roboto"/>
                <a:cs typeface="Roboto"/>
                <a:sym typeface="Roboto"/>
              </a:rPr>
              <a:t>March 2023.</a:t>
            </a:r>
            <a:endParaRPr sz="1100" b="1" i="0" u="none" strike="noStrike" cap="none" dirty="0">
              <a:solidFill>
                <a:schemeClr val="tx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chemeClr val="tx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chemeClr val="tx1"/>
                </a:solidFill>
                <a:latin typeface="Roboto"/>
                <a:ea typeface="Roboto"/>
                <a:cs typeface="Roboto"/>
                <a:sym typeface="Roboto"/>
              </a:rPr>
              <a:t>You will need to </a:t>
            </a:r>
            <a:r>
              <a:rPr lang="en-GB" sz="1100" b="0" i="0" u="none" strike="noStrike" cap="none" dirty="0" smtClean="0">
                <a:solidFill>
                  <a:schemeClr val="tx1"/>
                </a:solidFill>
                <a:latin typeface="Roboto"/>
                <a:ea typeface="Roboto"/>
                <a:cs typeface="Roboto"/>
                <a:sym typeface="Roboto"/>
              </a:rPr>
              <a:t>provide 400</a:t>
            </a:r>
            <a:r>
              <a:rPr lang="en-GB" sz="1100" b="1" i="0" u="none" strike="noStrike" cap="none" dirty="0" smtClean="0">
                <a:solidFill>
                  <a:schemeClr val="tx1"/>
                </a:solidFill>
                <a:latin typeface="Roboto"/>
                <a:ea typeface="Roboto"/>
                <a:cs typeface="Roboto"/>
                <a:sym typeface="Roboto"/>
              </a:rPr>
              <a:t> </a:t>
            </a:r>
            <a:r>
              <a:rPr lang="en-GB" sz="1100" b="0" i="0" u="none" strike="noStrike" cap="none" dirty="0">
                <a:solidFill>
                  <a:srgbClr val="000000"/>
                </a:solidFill>
                <a:latin typeface="Roboto"/>
                <a:ea typeface="Roboto"/>
                <a:cs typeface="Roboto"/>
                <a:sym typeface="Roboto"/>
              </a:rPr>
              <a:t>words in the Statement of Suitability section explaining how you meet the required personal attributes and skills</a:t>
            </a:r>
            <a:r>
              <a:rPr lang="en-GB" sz="1100" b="0" i="0" u="none" strike="noStrike" cap="none" dirty="0" smtClean="0">
                <a:solidFill>
                  <a:srgbClr val="000000"/>
                </a:solidFill>
                <a:latin typeface="Roboto"/>
                <a:ea typeface="Roboto"/>
                <a:cs typeface="Roboto"/>
                <a:sym typeface="Roboto"/>
              </a:rPr>
              <a:t>. </a:t>
            </a:r>
            <a:r>
              <a:rPr lang="en-GB" sz="1100" b="0" i="0" u="none" strike="noStrike" cap="none" dirty="0">
                <a:solidFill>
                  <a:srgbClr val="000000"/>
                </a:solidFill>
                <a:latin typeface="Roboto"/>
                <a:ea typeface="Roboto"/>
                <a:cs typeface="Roboto"/>
                <a:sym typeface="Roboto"/>
              </a:rPr>
              <a:t>Behaviours form a part of the selection process, you will therefore be required to provide evidence against each of the selected behaviours. </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1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p:txBody>
      </p:sp>
      <p:sp>
        <p:nvSpPr>
          <p:cNvPr id="153" name="Google Shape;153;p22"/>
          <p:cNvSpPr txBox="1"/>
          <p:nvPr/>
        </p:nvSpPr>
        <p:spPr>
          <a:xfrm>
            <a:off x="4711325" y="16664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Should you encounter any issues with your online application please get in touch with: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moj-recruitment-vetting-enquiries@gov.sscl.com</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If you do not receive acknowledgement of your application within 48 hours, please contact the above email address.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59" name="Google Shape;159;p23"/>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0" name="Google Shape;160;p23"/>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Selection process details</a:t>
            </a:r>
            <a:endParaRPr sz="3100" b="0" i="0" u="none" strike="noStrike" cap="none">
              <a:solidFill>
                <a:srgbClr val="FFFFFF"/>
              </a:solidFill>
              <a:latin typeface="Arial"/>
              <a:ea typeface="Arial"/>
              <a:cs typeface="Arial"/>
              <a:sym typeface="Arial"/>
            </a:endParaRPr>
          </a:p>
        </p:txBody>
      </p:sp>
      <p:sp>
        <p:nvSpPr>
          <p:cNvPr id="161" name="Google Shape;161;p23"/>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62" name="Google Shape;162;p23"/>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63" name="Google Shape;163;p23"/>
          <p:cNvSpPr txBox="1"/>
          <p:nvPr/>
        </p:nvSpPr>
        <p:spPr>
          <a:xfrm>
            <a:off x="2142425" y="1467350"/>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Shortlist</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At this stage, the panel, including the hiring manager, will assess your </a:t>
            </a:r>
            <a:r>
              <a:rPr lang="en-GB" sz="1200" b="1" i="0" u="none" strike="noStrike" cap="none">
                <a:solidFill>
                  <a:srgbClr val="000000"/>
                </a:solidFill>
                <a:latin typeface="Roboto"/>
                <a:ea typeface="Roboto"/>
                <a:cs typeface="Roboto"/>
                <a:sym typeface="Roboto"/>
              </a:rPr>
              <a:t>behaviours</a:t>
            </a:r>
            <a:r>
              <a:rPr lang="en-GB" sz="1200" b="0" i="0" u="none" strike="noStrike" cap="non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lang="en-GB" sz="1200" b="0" i="0" u="none" strike="noStrike" cap="none">
                <a:solidFill>
                  <a:srgbClr val="000000"/>
                </a:solidFill>
                <a:latin typeface="Arial"/>
                <a:ea typeface="Arial"/>
                <a:cs typeface="Arial"/>
                <a:sym typeface="Arial"/>
              </a:rPr>
              <a:t>It it therefore crucial you ensure all areas of the selection process are addressed as missing information may affect your application.</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The Interview</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7"/>
        <p:cNvGrpSpPr/>
        <p:nvPr/>
      </p:nvGrpSpPr>
      <p:grpSpPr>
        <a:xfrm>
          <a:off x="0" y="0"/>
          <a:ext cx="0" cy="0"/>
          <a:chOff x="0" y="0"/>
          <a:chExt cx="0" cy="0"/>
        </a:xfrm>
      </p:grpSpPr>
      <p:sp>
        <p:nvSpPr>
          <p:cNvPr id="168" name="Google Shape;168;p2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69" name="Google Shape;169;p24"/>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70" name="Google Shape;170;p24"/>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Interview structure and how to prepare</a:t>
            </a:r>
            <a:endParaRPr sz="3100" b="0" i="0" u="none" strike="noStrike" cap="none">
              <a:solidFill>
                <a:srgbClr val="FFFFFF"/>
              </a:solidFill>
              <a:latin typeface="Arial"/>
              <a:ea typeface="Arial"/>
              <a:cs typeface="Arial"/>
              <a:sym typeface="Arial"/>
            </a:endParaRPr>
          </a:p>
        </p:txBody>
      </p:sp>
      <p:sp>
        <p:nvSpPr>
          <p:cNvPr id="171" name="Google Shape;171;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72" name="Google Shape;172;p24"/>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73" name="Google Shape;173;p24"/>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An example of a behaviour question would be:</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1" u="none" strike="noStrike" cap="none">
                <a:solidFill>
                  <a:srgbClr val="000000"/>
                </a:solidFill>
                <a:latin typeface="Roboto"/>
                <a:ea typeface="Roboto"/>
                <a:cs typeface="Roboto"/>
                <a:sym typeface="Roboto"/>
              </a:rPr>
              <a:t>‘Tell me about a time when you’ve had to deal with a diﬃcult customer requirement.’ </a:t>
            </a:r>
            <a:endParaRPr sz="11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p:txBody>
      </p:sp>
      <p:sp>
        <p:nvSpPr>
          <p:cNvPr id="174" name="Google Shape;174;p24"/>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000000"/>
                </a:solidFill>
                <a:latin typeface="Roboto"/>
                <a:ea typeface="Roboto"/>
                <a:cs typeface="Roboto"/>
                <a:sym typeface="Roboto"/>
              </a:rPr>
              <a:t>In your preparation for interview, please ensure  you refer to the </a:t>
            </a:r>
            <a:r>
              <a:rPr lang="en-GB" sz="1100" b="0" i="0" u="sng" strike="noStrike" cap="none">
                <a:solidFill>
                  <a:schemeClr val="hlink"/>
                </a:solidFill>
                <a:latin typeface="Roboto"/>
                <a:ea typeface="Roboto"/>
                <a:cs typeface="Roboto"/>
                <a:sym typeface="Roboto"/>
                <a:hlinkClick r:id="rId4"/>
              </a:rPr>
              <a:t>Civil Service Success Proﬁles Behaviours framework.</a:t>
            </a:r>
            <a:r>
              <a:rPr lang="en-GB" sz="1100" b="0" i="0" u="none" strike="noStrike" cap="non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0" i="0" u="none" strike="noStrike" cap="non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 The ‘STAR’ model, (situation, task, action and result)</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78"/>
        <p:cNvGrpSpPr/>
        <p:nvPr/>
      </p:nvGrpSpPr>
      <p:grpSpPr>
        <a:xfrm>
          <a:off x="0" y="0"/>
          <a:ext cx="0" cy="0"/>
          <a:chOff x="0" y="0"/>
          <a:chExt cx="0" cy="0"/>
        </a:xfrm>
      </p:grpSpPr>
      <p:sp>
        <p:nvSpPr>
          <p:cNvPr id="179" name="Google Shape;179;p2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80" name="Google Shape;180;p2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1" name="Google Shape;181;p25"/>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a:t>
            </a:r>
            <a:endParaRPr sz="3100" b="0" i="0" u="none" strike="noStrike" cap="none">
              <a:solidFill>
                <a:srgbClr val="FFFFFF"/>
              </a:solidFill>
              <a:latin typeface="Arial"/>
              <a:ea typeface="Arial"/>
              <a:cs typeface="Arial"/>
              <a:sym typeface="Arial"/>
            </a:endParaRPr>
          </a:p>
        </p:txBody>
      </p:sp>
      <p:sp>
        <p:nvSpPr>
          <p:cNvPr id="182" name="Google Shape;182;p25"/>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83" name="Google Shape;183;p25"/>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84" name="Google Shape;184;p25"/>
          <p:cNvSpPr txBox="1"/>
          <p:nvPr/>
        </p:nvSpPr>
        <p:spPr>
          <a:xfrm>
            <a:off x="400550" y="1190288"/>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Salary</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dirty="0">
              <a:solidFill>
                <a:srgbClr val="674EA7"/>
              </a:solidFill>
              <a:latin typeface="Roboto"/>
              <a:ea typeface="Roboto"/>
              <a:cs typeface="Roboto"/>
              <a:sym typeface="Roboto"/>
            </a:endParaRPr>
          </a:p>
          <a:p>
            <a:pPr lvl="0">
              <a:buSzPts val="1400"/>
            </a:pPr>
            <a:r>
              <a:rPr lang="en-GB" sz="1100" b="0" i="0" u="none" strike="noStrike" cap="none" dirty="0">
                <a:solidFill>
                  <a:srgbClr val="000000"/>
                </a:solidFill>
                <a:latin typeface="Roboto"/>
                <a:ea typeface="Roboto"/>
                <a:cs typeface="Roboto"/>
                <a:sym typeface="Roboto"/>
              </a:rPr>
              <a:t>The salary for this post is set within the Band A pay range</a:t>
            </a:r>
            <a:r>
              <a:rPr lang="en-GB" sz="1100" b="1" i="0" u="none" strike="noStrike" cap="none" dirty="0">
                <a:solidFill>
                  <a:schemeClr val="dk1"/>
                </a:solidFill>
                <a:latin typeface="Calibri"/>
                <a:ea typeface="Calibri"/>
                <a:cs typeface="Calibri"/>
                <a:sym typeface="Calibri"/>
              </a:rPr>
              <a:t>: </a:t>
            </a:r>
            <a:r>
              <a:rPr lang="en-GB" sz="1100" dirty="0">
                <a:latin typeface="Roboto" panose="020B0604020202020204" charset="0"/>
                <a:ea typeface="Roboto" panose="020B0604020202020204" charset="0"/>
              </a:rPr>
              <a:t> Inner London £29,664-£31,200 </a:t>
            </a:r>
          </a:p>
          <a:p>
            <a:pPr lvl="0">
              <a:buSzPts val="1400"/>
            </a:pPr>
            <a:r>
              <a:rPr lang="en-GB" sz="1100" dirty="0">
                <a:latin typeface="Roboto" panose="020B0604020202020204" charset="0"/>
                <a:ea typeface="Roboto" panose="020B0604020202020204" charset="0"/>
              </a:rPr>
              <a:t>National £25,827-£</a:t>
            </a:r>
            <a:r>
              <a:rPr lang="en-GB" sz="1100" dirty="0" smtClean="0">
                <a:latin typeface="Roboto" panose="020B0604020202020204" charset="0"/>
                <a:ea typeface="Roboto" panose="020B0604020202020204" charset="0"/>
              </a:rPr>
              <a:t>27,170</a:t>
            </a:r>
            <a:endParaRPr sz="11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000"/>
              <a:buFont typeface="Arial"/>
              <a:buNone/>
            </a:pPr>
            <a:endParaRPr sz="11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Beneﬁts </a:t>
            </a: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sz="1100" b="0" i="0" u="none" strike="noStrike" cap="none" dirty="0">
              <a:solidFill>
                <a:srgbClr val="000000"/>
              </a:solidFill>
              <a:latin typeface="Roboto"/>
              <a:ea typeface="Roboto"/>
              <a:cs typeface="Roboto"/>
              <a:sym typeface="Roboto"/>
            </a:endParaRPr>
          </a:p>
        </p:txBody>
      </p:sp>
      <p:sp>
        <p:nvSpPr>
          <p:cNvPr id="185" name="Google Shape;185;p25"/>
          <p:cNvSpPr txBox="1"/>
          <p:nvPr/>
        </p:nvSpPr>
        <p:spPr>
          <a:xfrm>
            <a:off x="4680200" y="13741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This includes: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9"/>
        <p:cNvGrpSpPr/>
        <p:nvPr/>
      </p:nvGrpSpPr>
      <p:grpSpPr>
        <a:xfrm>
          <a:off x="0" y="0"/>
          <a:ext cx="0" cy="0"/>
          <a:chOff x="0" y="0"/>
          <a:chExt cx="0" cy="0"/>
        </a:xfrm>
      </p:grpSpPr>
      <p:sp>
        <p:nvSpPr>
          <p:cNvPr id="190" name="Google Shape;190;p26"/>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91" name="Google Shape;191;p26"/>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2" name="Google Shape;192;p26"/>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Salary and benefits </a:t>
            </a:r>
            <a:endParaRPr sz="3100" b="0" i="0" u="none" strike="noStrike" cap="none">
              <a:solidFill>
                <a:srgbClr val="FFFFFF"/>
              </a:solidFill>
              <a:latin typeface="Arial"/>
              <a:ea typeface="Arial"/>
              <a:cs typeface="Arial"/>
              <a:sym typeface="Arial"/>
            </a:endParaRPr>
          </a:p>
        </p:txBody>
      </p:sp>
      <p:sp>
        <p:nvSpPr>
          <p:cNvPr id="193" name="Google Shape;193;p26"/>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94" name="Google Shape;194;p26"/>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95" name="Google Shape;195;p26"/>
          <p:cNvSpPr txBox="1"/>
          <p:nvPr/>
        </p:nvSpPr>
        <p:spPr>
          <a:xfrm>
            <a:off x="297450" y="1396300"/>
            <a:ext cx="85491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rgbClr val="674EA7"/>
                </a:solidFill>
                <a:latin typeface="Roboto"/>
                <a:ea typeface="Roboto"/>
                <a:cs typeface="Roboto"/>
                <a:sym typeface="Roboto"/>
              </a:rPr>
              <a:t>Continued:</a:t>
            </a:r>
            <a:endParaRPr sz="11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Interest-free loans allowing you to spread the cost of an annual travel season ticket or a new bicycle.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The opportunity to use onsite facilities including ﬁtness centres and staff canteens (where applicable).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100" b="0" i="0" u="none" strike="noStrike" cap="none">
                <a:solidFill>
                  <a:srgbClr val="000000"/>
                </a:solidFill>
                <a:latin typeface="Roboto"/>
                <a:ea typeface="Roboto"/>
                <a:cs typeface="Roboto"/>
                <a:sym typeface="Roboto"/>
              </a:rPr>
              <a:t>Occupational sick pay.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99"/>
        <p:cNvGrpSpPr/>
        <p:nvPr/>
      </p:nvGrpSpPr>
      <p:grpSpPr>
        <a:xfrm>
          <a:off x="0" y="0"/>
          <a:ext cx="0" cy="0"/>
          <a:chOff x="0" y="0"/>
          <a:chExt cx="0" cy="0"/>
        </a:xfrm>
      </p:grpSpPr>
      <p:sp>
        <p:nvSpPr>
          <p:cNvPr id="200" name="Google Shape;200;p2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01" name="Google Shape;201;p27"/>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2" name="Google Shape;202;p27"/>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03" name="Google Shape;203;p27"/>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1. Can I apply if I am not currently a civil servant?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smtClean="0">
                <a:solidFill>
                  <a:schemeClr val="tx1"/>
                </a:solidFill>
                <a:latin typeface="Roboto"/>
                <a:ea typeface="Roboto"/>
                <a:cs typeface="Roboto"/>
                <a:sym typeface="Roboto"/>
              </a:rPr>
              <a:t>Yes</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2. Is this role permanent?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smtClean="0">
                <a:solidFill>
                  <a:schemeClr val="tx1"/>
                </a:solidFill>
                <a:latin typeface="Roboto"/>
                <a:ea typeface="Roboto"/>
                <a:cs typeface="Roboto"/>
                <a:sym typeface="Roboto"/>
              </a:rPr>
              <a:t>Yes</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3. Is this role suitable for part-time working?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4. Will the role involve travel?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Some occasional travel will be required for this role.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5. Where will the role be based?</a:t>
            </a:r>
            <a:r>
              <a:rPr lang="en-GB" sz="1100" b="0" i="0" u="none" strike="noStrike" cap="none" dirty="0">
                <a:solidFill>
                  <a:srgbClr val="000000"/>
                </a:solidFill>
                <a:latin typeface="Roboto"/>
                <a:ea typeface="Roboto"/>
                <a:cs typeface="Roboto"/>
                <a:sym typeface="Roboto"/>
              </a:rPr>
              <a:t>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If successful you will be based in either London or Belfast. Unfortunately relocation costs will not be reimbursed.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6. Can I claim back any expenses incurred during the recruitment process?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No. Unfortunately we will not be able to reimburse you, except in exceptional circumstances and only when agreed in advance.</a:t>
            </a:r>
            <a:endParaRPr sz="1100" b="0" i="0" u="none" strike="noStrike" cap="none" dirty="0">
              <a:solidFill>
                <a:srgbClr val="000000"/>
              </a:solidFill>
              <a:latin typeface="Roboto"/>
              <a:ea typeface="Roboto"/>
              <a:cs typeface="Roboto"/>
              <a:sym typeface="Roboto"/>
            </a:endParaRPr>
          </a:p>
        </p:txBody>
      </p:sp>
      <p:pic>
        <p:nvPicPr>
          <p:cNvPr id="204" name="Google Shape;204;p2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05" name="Google Shape;205;p27"/>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7. What nationality do I need to hold in order to apply?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To be eligible for employment to this role you must be a national from the following countries: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United Kingdom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Republic of Ireland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Commonwealth*</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European Economic Area (EEA) Member State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Switzerland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b="0" i="0" u="sng" strike="noStrike" cap="none">
                <a:solidFill>
                  <a:schemeClr val="hlink"/>
                </a:solidFill>
                <a:latin typeface="Roboto"/>
                <a:ea typeface="Roboto"/>
                <a:cs typeface="Roboto"/>
                <a:sym typeface="Roboto"/>
                <a:hlinkClick r:id="rId4"/>
              </a:rPr>
              <a:t>Gov.UK.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09"/>
        <p:cNvGrpSpPr/>
        <p:nvPr/>
      </p:nvGrpSpPr>
      <p:grpSpPr>
        <a:xfrm>
          <a:off x="0" y="0"/>
          <a:ext cx="0" cy="0"/>
          <a:chOff x="0" y="0"/>
          <a:chExt cx="0" cy="0"/>
        </a:xfrm>
      </p:grpSpPr>
      <p:sp>
        <p:nvSpPr>
          <p:cNvPr id="210" name="Google Shape;210;p2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11" name="Google Shape;211;p28"/>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2" name="Google Shape;212;p28"/>
          <p:cNvSpPr/>
          <p:nvPr/>
        </p:nvSpPr>
        <p:spPr>
          <a:xfrm>
            <a:off x="260000" y="90875"/>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13" name="Google Shape;213;p28"/>
          <p:cNvSpPr txBox="1"/>
          <p:nvPr/>
        </p:nvSpPr>
        <p:spPr>
          <a:xfrm>
            <a:off x="297450" y="813330"/>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dirty="0">
                <a:solidFill>
                  <a:srgbClr val="674EA7"/>
                </a:solidFill>
                <a:latin typeface="Roboto"/>
                <a:ea typeface="Roboto"/>
                <a:cs typeface="Roboto"/>
                <a:sym typeface="Roboto"/>
              </a:rPr>
              <a:t>8. Is security clearance required?</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Yes. If successful you must hold, or be willing to obtain, security clearance to </a:t>
            </a:r>
            <a:r>
              <a:rPr lang="en-GB" sz="1100" b="0" i="0" u="none" strike="noStrike" cap="none" dirty="0" smtClean="0">
                <a:solidFill>
                  <a:schemeClr val="tx1"/>
                </a:solidFill>
                <a:latin typeface="Roboto"/>
                <a:ea typeface="Roboto"/>
                <a:cs typeface="Roboto"/>
                <a:sym typeface="Roboto"/>
              </a:rPr>
              <a:t>Developed Vetting (DV) </a:t>
            </a:r>
            <a:r>
              <a:rPr lang="en-GB" sz="1100" b="0" i="0" u="none" strike="noStrike" cap="none" dirty="0">
                <a:solidFill>
                  <a:srgbClr val="000000"/>
                </a:solidFill>
                <a:latin typeface="Roboto"/>
                <a:ea typeface="Roboto"/>
                <a:cs typeface="Roboto"/>
                <a:sym typeface="Roboto"/>
              </a:rPr>
              <a:t>level. More information about the vetting process can be found </a:t>
            </a:r>
            <a:r>
              <a:rPr lang="en-GB" sz="1100" b="0" i="0" u="sng" strike="noStrike" cap="none" dirty="0">
                <a:solidFill>
                  <a:schemeClr val="hlink"/>
                </a:solidFill>
                <a:latin typeface="Roboto"/>
                <a:ea typeface="Roboto"/>
                <a:cs typeface="Roboto"/>
                <a:sym typeface="Roboto"/>
                <a:hlinkClick r:id="rId3"/>
              </a:rPr>
              <a:t>here.</a:t>
            </a:r>
            <a:r>
              <a:rPr lang="en-GB" sz="1100" b="0" i="0" u="none" strike="noStrike" cap="none" dirty="0">
                <a:solidFill>
                  <a:srgbClr val="000000"/>
                </a:solidFill>
                <a:latin typeface="Roboto"/>
                <a:ea typeface="Roboto"/>
                <a:cs typeface="Roboto"/>
                <a:sym typeface="Roboto"/>
              </a:rPr>
              <a:t> This is not a reserved post.</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1" i="0" u="none" strike="noStrike" cap="none" dirty="0">
                <a:solidFill>
                  <a:srgbClr val="674EA7"/>
                </a:solidFill>
                <a:latin typeface="Roboto"/>
                <a:ea typeface="Roboto"/>
                <a:cs typeface="Roboto"/>
                <a:sym typeface="Roboto"/>
              </a:rPr>
              <a:t>9. What reasonable adjustments can be made if I have a disability?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If you feel that you may need a reasonable adjustment to be made, or you would like to discuss your requirements in more detail, please contact us in the ﬁrst instance.</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p:txBody>
      </p:sp>
      <p:pic>
        <p:nvPicPr>
          <p:cNvPr id="214" name="Google Shape;214;p28"/>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15" name="Google Shape;215;p28"/>
          <p:cNvSpPr txBox="1"/>
          <p:nvPr/>
        </p:nvSpPr>
        <p:spPr>
          <a:xfrm>
            <a:off x="4825946" y="813330"/>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If you wish to receive a hard copy of the information, or in an alternative format e.g. Audio, Braille or large font then please contact:  (</a:t>
            </a:r>
            <a:r>
              <a:rPr lang="en-GB" sz="1100" b="0" i="0" u="none" strike="noStrike" cap="none" dirty="0">
                <a:solidFill>
                  <a:schemeClr val="dk1"/>
                </a:solidFill>
                <a:latin typeface="Roboto"/>
                <a:ea typeface="Roboto"/>
                <a:cs typeface="Roboto"/>
                <a:sym typeface="Roboto"/>
              </a:rPr>
              <a:t>moj-recruitment-vetting-enquiries@gov.sscl.com</a:t>
            </a:r>
            <a:r>
              <a:rPr lang="en-GB" sz="1100" b="0" i="0" u="none" strike="noStrike" cap="none" dirty="0">
                <a:solidFill>
                  <a:srgbClr val="000000"/>
                </a:solidFill>
                <a:latin typeface="Roboto"/>
                <a:ea typeface="Roboto"/>
                <a:cs typeface="Roboto"/>
                <a:sym typeface="Roboto"/>
              </a:rPr>
              <a:t>)</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dirty="0">
                <a:solidFill>
                  <a:srgbClr val="000000"/>
                </a:solidFill>
                <a:latin typeface="Roboto"/>
                <a:ea typeface="Roboto"/>
                <a:cs typeface="Roboto"/>
                <a:sym typeface="Roboto"/>
              </a:rPr>
              <a:t>In the exceptional circumstance, citing reasons, that you cannot apply online, please post your application to: The Recruiting </a:t>
            </a:r>
            <a:r>
              <a:rPr lang="en-GB" sz="1100" b="0" i="0" u="none" strike="noStrike" cap="none" dirty="0" smtClean="0">
                <a:solidFill>
                  <a:srgbClr val="000000"/>
                </a:solidFill>
                <a:latin typeface="Roboto"/>
                <a:ea typeface="Roboto"/>
                <a:cs typeface="Roboto"/>
                <a:sym typeface="Roboto"/>
              </a:rPr>
              <a:t>Manager, NIO, Erskine House</a:t>
            </a:r>
            <a:r>
              <a:rPr lang="en-GB" sz="1100" b="0" i="0" u="none" strike="noStrike" cap="none" dirty="0">
                <a:solidFill>
                  <a:srgbClr val="000000"/>
                </a:solidFill>
                <a:latin typeface="Roboto"/>
                <a:ea typeface="Roboto"/>
                <a:cs typeface="Roboto"/>
                <a:sym typeface="Roboto"/>
              </a:rPr>
              <a:t>, </a:t>
            </a:r>
            <a:r>
              <a:rPr lang="en-GB" sz="1100" b="0" i="0" u="none" strike="noStrike" cap="none" dirty="0" smtClean="0">
                <a:solidFill>
                  <a:srgbClr val="000000"/>
                </a:solidFill>
                <a:latin typeface="Roboto"/>
                <a:ea typeface="Roboto"/>
                <a:cs typeface="Roboto"/>
                <a:sym typeface="Roboto"/>
              </a:rPr>
              <a:t>20-32 Chichester Street, </a:t>
            </a:r>
            <a:r>
              <a:rPr lang="en-GB" sz="1100" b="0" i="0" u="none" strike="noStrike" cap="none" dirty="0">
                <a:solidFill>
                  <a:srgbClr val="000000"/>
                </a:solidFill>
                <a:latin typeface="Roboto"/>
                <a:ea typeface="Roboto"/>
                <a:cs typeface="Roboto"/>
                <a:sym typeface="Roboto"/>
              </a:rPr>
              <a:t>Belfast, </a:t>
            </a:r>
            <a:r>
              <a:rPr lang="en-GB" sz="1100" b="0" i="0" u="none" strike="noStrike" cap="none" dirty="0" smtClean="0">
                <a:solidFill>
                  <a:srgbClr val="000000"/>
                </a:solidFill>
                <a:latin typeface="Roboto"/>
                <a:ea typeface="Roboto"/>
                <a:cs typeface="Roboto"/>
                <a:sym typeface="Roboto"/>
              </a:rPr>
              <a:t>BT1 4GF. </a:t>
            </a:r>
            <a:r>
              <a:rPr lang="en-GB" sz="1100" b="0" i="0" u="none" strike="noStrike" cap="none" dirty="0">
                <a:solidFill>
                  <a:srgbClr val="000000"/>
                </a:solidFill>
                <a:latin typeface="Roboto"/>
                <a:ea typeface="Roboto"/>
                <a:cs typeface="Roboto"/>
                <a:sym typeface="Roboto"/>
              </a:rPr>
              <a:t>Please quote the vacancy reference on the envelope. </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674EA7"/>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9"/>
        <p:cNvGrpSpPr/>
        <p:nvPr/>
      </p:nvGrpSpPr>
      <p:grpSpPr>
        <a:xfrm>
          <a:off x="0" y="0"/>
          <a:ext cx="0" cy="0"/>
          <a:chOff x="0" y="0"/>
          <a:chExt cx="0" cy="0"/>
        </a:xfrm>
      </p:grpSpPr>
      <p:sp>
        <p:nvSpPr>
          <p:cNvPr id="220" name="Google Shape;220;p2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21" name="Google Shape;221;p2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2" name="Google Shape;222;p29"/>
          <p:cNvSpPr/>
          <p:nvPr/>
        </p:nvSpPr>
        <p:spPr>
          <a:xfrm>
            <a:off x="297450" y="81550"/>
            <a:ext cx="8549100" cy="582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FAQs</a:t>
            </a:r>
            <a:endParaRPr sz="3100" b="0" i="0" u="none" strike="noStrike" cap="none">
              <a:solidFill>
                <a:srgbClr val="FFFFFF"/>
              </a:solidFill>
              <a:latin typeface="Arial"/>
              <a:ea typeface="Arial"/>
              <a:cs typeface="Arial"/>
              <a:sym typeface="Arial"/>
            </a:endParaRPr>
          </a:p>
        </p:txBody>
      </p:sp>
      <p:sp>
        <p:nvSpPr>
          <p:cNvPr id="223" name="Google Shape;223;p29"/>
          <p:cNvSpPr txBox="1"/>
          <p:nvPr/>
        </p:nvSpPr>
        <p:spPr>
          <a:xfrm>
            <a:off x="297450" y="674259"/>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10. What is the role of the Civil Service Commission in relation to recruitment into the Civil Service?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Roboto"/>
                <a:ea typeface="Roboto"/>
                <a:cs typeface="Roboto"/>
                <a:sym typeface="Roboto"/>
              </a:rPr>
              <a:t>The Civil Service Commission has two primary functions:</a:t>
            </a:r>
            <a:endParaRPr sz="11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100" b="0" i="0" u="sng" strike="noStrike" cap="none">
                <a:solidFill>
                  <a:schemeClr val="hlink"/>
                </a:solidFill>
                <a:latin typeface="Roboto"/>
                <a:ea typeface="Roboto"/>
                <a:cs typeface="Roboto"/>
                <a:sym typeface="Roboto"/>
                <a:hlinkClick r:id="rId3"/>
              </a:rPr>
              <a:t>Civil Service Commission’s Recruitment Principles.</a:t>
            </a:r>
            <a:r>
              <a:rPr lang="en-GB" sz="1100" b="0" i="0" u="none" strike="noStrike" cap="non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1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100" b="0" i="0" u="none" strike="noStrike" cap="non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sz="11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4" name="Google Shape;224;p29"/>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25" name="Google Shape;225;p29"/>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rgbClr val="674EA7"/>
                </a:solidFill>
                <a:latin typeface="Roboto"/>
                <a:ea typeface="Roboto"/>
                <a:cs typeface="Roboto"/>
                <a:sym typeface="Roboto"/>
              </a:rPr>
              <a:t>11. What do I do if I want to make a complaint?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Roboto"/>
                <a:ea typeface="Roboto"/>
                <a:cs typeface="Roboto"/>
                <a:sym typeface="Roboto"/>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100" b="0" i="0" u="sng" strike="noStrike" cap="none">
                <a:solidFill>
                  <a:schemeClr val="hlink"/>
                </a:solidFill>
                <a:latin typeface="Roboto"/>
                <a:ea typeface="Roboto"/>
                <a:cs typeface="Roboto"/>
                <a:sym typeface="Roboto"/>
                <a:hlinkClick r:id="rId5"/>
              </a:rPr>
              <a:t>Alison.Logan@nio.gov.uk</a:t>
            </a:r>
            <a:r>
              <a:rPr lang="en-GB" sz="1100" b="0" i="0" u="none" strike="noStrike" cap="none">
                <a:solidFill>
                  <a:schemeClr val="dk1"/>
                </a:solidFill>
                <a:latin typeface="Roboto"/>
                <a:ea typeface="Roboto"/>
                <a:cs typeface="Roboto"/>
                <a:sym typeface="Roboto"/>
              </a:rPr>
              <a:t>)  in the ﬁrst instance. If you are not satisﬁed with the response you receive from the Department, you can contact the Civil Service Commission at: </a:t>
            </a:r>
            <a:r>
              <a:rPr lang="en-GB" sz="1100" b="0" i="0" u="sng" strike="noStrike" cap="none">
                <a:solidFill>
                  <a:schemeClr val="hlink"/>
                </a:solidFill>
                <a:latin typeface="Roboto"/>
                <a:ea typeface="Roboto"/>
                <a:cs typeface="Roboto"/>
                <a:sym typeface="Roboto"/>
                <a:hlinkClick r:id="rId6"/>
              </a:rPr>
              <a:t>https://civilservicecommission.independent.gov.uk/recruitment/c ivilservicerecruitmentcomplaints/</a:t>
            </a:r>
            <a:endParaRPr sz="11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9"/>
        <p:cNvGrpSpPr/>
        <p:nvPr/>
      </p:nvGrpSpPr>
      <p:grpSpPr>
        <a:xfrm>
          <a:off x="0" y="0"/>
          <a:ext cx="0" cy="0"/>
          <a:chOff x="0" y="0"/>
          <a:chExt cx="0" cy="0"/>
        </a:xfrm>
      </p:grpSpPr>
      <p:sp>
        <p:nvSpPr>
          <p:cNvPr id="230" name="Google Shape;230;p3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31" name="Google Shape;231;p3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2" name="Google Shape;232;p30"/>
          <p:cNvSpPr/>
          <p:nvPr/>
        </p:nvSpPr>
        <p:spPr>
          <a:xfrm>
            <a:off x="297450" y="206000"/>
            <a:ext cx="8549100" cy="509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33" name="Google Shape;233;p30"/>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Terms of Appointment</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Appointments through this campaign will be on the basis </a:t>
            </a:r>
            <a:r>
              <a:rPr lang="en-GB" sz="1100" b="0" i="0" u="none" strike="noStrike" cap="none" dirty="0" smtClean="0">
                <a:solidFill>
                  <a:srgbClr val="000000"/>
                </a:solidFill>
                <a:latin typeface="Roboto"/>
                <a:ea typeface="Roboto"/>
                <a:cs typeface="Roboto"/>
                <a:sym typeface="Roboto"/>
              </a:rPr>
              <a:t>of merit.</a:t>
            </a:r>
            <a:endParaRPr sz="1100" b="0" i="0" u="none" strike="noStrike" cap="none" dirty="0">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351C75"/>
                </a:solidFill>
                <a:latin typeface="Roboto"/>
                <a:ea typeface="Roboto"/>
                <a:cs typeface="Roboto"/>
                <a:sym typeface="Roboto"/>
              </a:rPr>
              <a:t>Feedback</a:t>
            </a: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Only candidates invited to interview or assessment will receive feedback on their application.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If we identify more appointable candidates than we have roles for at this time, we will operate a reserve list for 6 months.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Old Standard TT"/>
              <a:ea typeface="Old Standard TT"/>
              <a:cs typeface="Old Standard TT"/>
              <a:sym typeface="Old Standard TT"/>
            </a:endParaRPr>
          </a:p>
        </p:txBody>
      </p:sp>
      <p:pic>
        <p:nvPicPr>
          <p:cNvPr id="234" name="Google Shape;234;p30"/>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35" name="Google Shape;235;p30"/>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Equal Opportunities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Guaranteed Interview Scheme for Disabled Persons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9"/>
        <p:cNvGrpSpPr/>
        <p:nvPr/>
      </p:nvGrpSpPr>
      <p:grpSpPr>
        <a:xfrm>
          <a:off x="0" y="0"/>
          <a:ext cx="0" cy="0"/>
          <a:chOff x="0" y="0"/>
          <a:chExt cx="0" cy="0"/>
        </a:xfrm>
      </p:grpSpPr>
      <p:sp>
        <p:nvSpPr>
          <p:cNvPr id="240" name="Google Shape;240;p3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41" name="Google Shape;241;p3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2" name="Google Shape;242;p31"/>
          <p:cNvSpPr/>
          <p:nvPr/>
        </p:nvSpPr>
        <p:spPr>
          <a:xfrm>
            <a:off x="297450" y="206000"/>
            <a:ext cx="8549100" cy="506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Further Information</a:t>
            </a:r>
            <a:endParaRPr sz="3100" b="0" i="0" u="none" strike="noStrike" cap="none">
              <a:solidFill>
                <a:srgbClr val="FFFFFF"/>
              </a:solidFill>
              <a:latin typeface="Arial"/>
              <a:ea typeface="Arial"/>
              <a:cs typeface="Arial"/>
              <a:sym typeface="Arial"/>
            </a:endParaRPr>
          </a:p>
        </p:txBody>
      </p:sp>
      <p:sp>
        <p:nvSpPr>
          <p:cNvPr id="243" name="Google Shape;243;p31"/>
          <p:cNvSpPr txBox="1"/>
          <p:nvPr/>
        </p:nvSpPr>
        <p:spPr>
          <a:xfrm>
            <a:off x="265313" y="871313"/>
            <a:ext cx="4462500" cy="3983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Pension Scheme</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For detailed information, please visit </a:t>
            </a:r>
            <a:r>
              <a:rPr lang="en-GB" sz="1100" b="0" i="0" u="sng" strike="noStrike" cap="none">
                <a:solidFill>
                  <a:schemeClr val="hlink"/>
                </a:solidFill>
                <a:latin typeface="Roboto"/>
                <a:ea typeface="Roboto"/>
                <a:cs typeface="Roboto"/>
                <a:sym typeface="Roboto"/>
                <a:hlinkClick r:id="rId3"/>
              </a:rPr>
              <a:t>http://www.civilservicepensionscheme.org.uk/.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Conﬂicts of Interest</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b="0" i="0" u="none" strike="noStrike" cap="none">
              <a:solidFill>
                <a:srgbClr val="000000"/>
              </a:solidFill>
              <a:latin typeface="Roboto"/>
              <a:ea typeface="Roboto"/>
              <a:cs typeface="Roboto"/>
              <a:sym typeface="Roboto"/>
            </a:endParaRPr>
          </a:p>
        </p:txBody>
      </p:sp>
      <p:pic>
        <p:nvPicPr>
          <p:cNvPr id="244" name="Google Shape;244;p31"/>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45" name="Google Shape;245;p31"/>
          <p:cNvSpPr txBox="1"/>
          <p:nvPr/>
        </p:nvSpPr>
        <p:spPr>
          <a:xfrm>
            <a:off x="4905000" y="718678"/>
            <a:ext cx="3941700" cy="72002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Security Clearance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900" b="0" i="0" u="none" strike="noStrike" cap="non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lang="en-GB" sz="900" b="0" i="0" u="sng" strike="noStrike" cap="none">
                <a:solidFill>
                  <a:schemeClr val="hlink"/>
                </a:solidFill>
                <a:latin typeface="Roboto"/>
                <a:ea typeface="Roboto"/>
                <a:cs typeface="Roboto"/>
                <a:sym typeface="Roboto"/>
                <a:hlinkClick r:id="rId5"/>
              </a:rPr>
              <a:t>here.</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Old Standard TT"/>
                <a:ea typeface="Old Standard TT"/>
                <a:cs typeface="Old Standard TT"/>
                <a:sym typeface="Old Standard TT"/>
              </a:rPr>
              <a:t> </a:t>
            </a:r>
            <a:endParaRPr sz="1100" b="0" i="0" u="none" strike="noStrike" cap="none">
              <a:solidFill>
                <a:srgbClr val="000000"/>
              </a:solidFill>
              <a:latin typeface="Old Standard TT"/>
              <a:ea typeface="Old Standard TT"/>
              <a:cs typeface="Old Standard TT"/>
              <a:sym typeface="Old Standard TT"/>
            </a:endParaRPr>
          </a:p>
        </p:txBody>
      </p:sp>
      <p:sp>
        <p:nvSpPr>
          <p:cNvPr id="246" name="Google Shape;246;p31"/>
          <p:cNvSpPr txBox="1"/>
          <p:nvPr/>
        </p:nvSpPr>
        <p:spPr>
          <a:xfrm>
            <a:off x="4874400" y="1422343"/>
            <a:ext cx="4002900" cy="3611537"/>
          </a:xfrm>
          <a:prstGeom prst="rect">
            <a:avLst/>
          </a:prstGeom>
          <a:solidFill>
            <a:srgbClr val="D9D2E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Lived outside UK: </a:t>
            </a:r>
            <a:r>
              <a:rPr lang="en-GB" sz="900" b="0" i="0" u="none" strike="noStrike" cap="non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Employee records</a:t>
            </a:r>
            <a:r>
              <a:rPr lang="en-GB" sz="900" b="0" i="0" u="none" strike="noStrike" cap="none">
                <a:solidFill>
                  <a:srgbClr val="000000"/>
                </a:solidFill>
                <a:latin typeface="Roboto"/>
                <a:ea typeface="Roboto"/>
                <a:cs typeface="Roboto"/>
                <a:sym typeface="Roboto"/>
              </a:rPr>
              <a:t>: Any indication of unreliability, relevant in a security context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Criminal record information:</a:t>
            </a:r>
            <a:r>
              <a:rPr lang="en-GB" sz="900" b="0" i="0" u="none" strike="noStrike" cap="non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Security Service records:</a:t>
            </a:r>
            <a:r>
              <a:rPr lang="en-GB" sz="900" b="0" i="0" u="none" strike="noStrike" cap="none">
                <a:solidFill>
                  <a:srgbClr val="000000"/>
                </a:solidFill>
                <a:latin typeface="Roboto"/>
                <a:ea typeface="Roboto"/>
                <a:cs typeface="Roboto"/>
                <a:sym typeface="Roboto"/>
              </a:rPr>
              <a:t> Concerns arising from checks undertaken by the Security Service.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Financial irregularities: </a:t>
            </a:r>
            <a:r>
              <a:rPr lang="en-GB" sz="900" b="0" i="0" u="none" strike="noStrike" cap="none">
                <a:solidFill>
                  <a:srgbClr val="000000"/>
                </a:solidFill>
                <a:latin typeface="Roboto"/>
                <a:ea typeface="Roboto"/>
                <a:cs typeface="Roboto"/>
                <a:sym typeface="Roboto"/>
              </a:rPr>
              <a:t>For SC or DV clearance only - Poor financial judgment or management, excessive expenditure, or high levels of indebtedness.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Roboto"/>
                <a:ea typeface="Roboto"/>
                <a:cs typeface="Roboto"/>
                <a:sym typeface="Roboto"/>
              </a:rPr>
              <a: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Other factors:</a:t>
            </a:r>
            <a:r>
              <a:rPr lang="en-GB" sz="900" b="0" i="0" u="none" strike="noStrike" cap="none">
                <a:solidFill>
                  <a:srgbClr val="000000"/>
                </a:solidFill>
                <a:latin typeface="Roboto"/>
                <a:ea typeface="Roboto"/>
                <a:cs typeface="Roboto"/>
                <a:sym typeface="Roboto"/>
              </a:rPr>
              <a:t> Inconsistencies, discrepancies or gaps in information provided, personal circumstances, personality and lifestyle. </a:t>
            </a:r>
            <a:endParaRPr sz="900" b="0" i="0" u="none" strike="noStrike" cap="non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68" name="Google Shape;68;p14"/>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69" name="Google Shape;69;p14"/>
          <p:cNvSpPr txBox="1"/>
          <p:nvPr/>
        </p:nvSpPr>
        <p:spPr>
          <a:xfrm>
            <a:off x="2426575" y="385775"/>
            <a:ext cx="6626400" cy="4770600"/>
          </a:xfrm>
          <a:prstGeom prst="rect">
            <a:avLst/>
          </a:prstGeom>
          <a:solidFill>
            <a:srgbClr val="674EA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a:solidFill>
                  <a:srgbClr val="FFFFFF"/>
                </a:solidFill>
                <a:latin typeface="Roboto"/>
                <a:ea typeface="Roboto"/>
                <a:cs typeface="Roboto"/>
                <a:sym typeface="Roboto"/>
              </a:rPr>
              <a:t>Welcome message from Madeleine Alessandri</a:t>
            </a:r>
            <a:endParaRPr sz="1100" b="1"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100" b="0" i="0" u="none" strike="noStrike" cap="none">
                <a:solidFill>
                  <a:srgbClr val="FFFFFF"/>
                </a:solidFill>
                <a:latin typeface="Roboto"/>
                <a:ea typeface="Roboto"/>
                <a:cs typeface="Roboto"/>
                <a:sym typeface="Roboto"/>
              </a:rPr>
              <a:t>Thank you for your interest in the Northern Ireland Office.</a:t>
            </a: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100" b="0" i="0" u="none" strike="noStrike" cap="non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lang="en-GB" sz="1100" b="0" i="0" u="none" strike="noStrike" cap="none">
                <a:solidFill>
                  <a:schemeClr val="lt1"/>
                </a:solidFill>
                <a:latin typeface="Roboto"/>
                <a:ea typeface="Roboto"/>
                <a:cs typeface="Roboto"/>
                <a:sym typeface="Roboto"/>
              </a:rPr>
              <a:t>supporting the delivery of the UK Government’s priorities for Northern Ireland.</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 </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I  hope you will consider joining us for this exciting opportunity.  </a:t>
            </a:r>
            <a:endParaRPr sz="1100" b="0" i="0" u="none" strike="noStrike" cap="none">
              <a:solidFill>
                <a:srgbClr val="FFFFFF"/>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Madeleine Alessandri</a:t>
            </a:r>
            <a:endParaRPr sz="11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FFFFFF"/>
                </a:solidFill>
                <a:latin typeface="Roboto"/>
                <a:ea typeface="Roboto"/>
                <a:cs typeface="Roboto"/>
                <a:sym typeface="Roboto"/>
              </a:rPr>
              <a:t>Permanent Secretary</a:t>
            </a:r>
            <a:endParaRPr sz="1100" b="0" i="0" u="none" strike="noStrike" cap="none">
              <a:solidFill>
                <a:srgbClr val="FFFFFF"/>
              </a:solidFill>
              <a:latin typeface="Roboto"/>
              <a:ea typeface="Roboto"/>
              <a:cs typeface="Roboto"/>
              <a:sym typeface="Roboto"/>
            </a:endParaRPr>
          </a:p>
        </p:txBody>
      </p:sp>
      <p:grpSp>
        <p:nvGrpSpPr>
          <p:cNvPr id="70" name="Google Shape;70;p14"/>
          <p:cNvGrpSpPr/>
          <p:nvPr/>
        </p:nvGrpSpPr>
        <p:grpSpPr>
          <a:xfrm>
            <a:off x="0" y="835825"/>
            <a:ext cx="3890675" cy="4965426"/>
            <a:chOff x="0" y="203600"/>
            <a:chExt cx="3890675" cy="4965426"/>
          </a:xfrm>
        </p:grpSpPr>
        <p:pic>
          <p:nvPicPr>
            <p:cNvPr id="71" name="Google Shape;71;p14"/>
            <p:cNvPicPr preferRelativeResize="0"/>
            <p:nvPr/>
          </p:nvPicPr>
          <p:blipFill rotWithShape="1">
            <a:blip r:embed="rId3">
              <a:alphaModFix/>
            </a:blip>
            <a:srcRect/>
            <a:stretch/>
          </p:blipFill>
          <p:spPr>
            <a:xfrm>
              <a:off x="118125" y="203600"/>
              <a:ext cx="2308450" cy="3082100"/>
            </a:xfrm>
            <a:prstGeom prst="rect">
              <a:avLst/>
            </a:prstGeom>
            <a:noFill/>
            <a:ln>
              <a:noFill/>
            </a:ln>
          </p:spPr>
        </p:pic>
        <p:pic>
          <p:nvPicPr>
            <p:cNvPr id="72" name="Google Shape;72;p14"/>
            <p:cNvPicPr preferRelativeResize="0"/>
            <p:nvPr/>
          </p:nvPicPr>
          <p:blipFill rotWithShape="1">
            <a:blip r:embed="rId4">
              <a:alphaModFix/>
            </a:blip>
            <a:srcRect/>
            <a:stretch/>
          </p:blipFill>
          <p:spPr>
            <a:xfrm>
              <a:off x="0" y="4865370"/>
              <a:ext cx="3890675" cy="30365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78" name="Google Shape;78;p1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79" name="Google Shape;79;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About the Northern Ireland Office</a:t>
            </a:r>
            <a:endParaRPr sz="3100" b="0" i="0" u="none" strike="noStrike" cap="none">
              <a:solidFill>
                <a:srgbClr val="FFFFFF"/>
              </a:solidFill>
              <a:latin typeface="Arial"/>
              <a:ea typeface="Arial"/>
              <a:cs typeface="Arial"/>
              <a:sym typeface="Arial"/>
            </a:endParaRPr>
          </a:p>
        </p:txBody>
      </p:sp>
      <p:pic>
        <p:nvPicPr>
          <p:cNvPr id="80" name="Google Shape;80;p15"/>
          <p:cNvPicPr preferRelativeResize="0"/>
          <p:nvPr/>
        </p:nvPicPr>
        <p:blipFill rotWithShape="1">
          <a:blip r:embed="rId3">
            <a:alphaModFix/>
          </a:blip>
          <a:srcRect/>
          <a:stretch/>
        </p:blipFill>
        <p:spPr>
          <a:xfrm>
            <a:off x="0" y="4839720"/>
            <a:ext cx="3890675" cy="303656"/>
          </a:xfrm>
          <a:prstGeom prst="rect">
            <a:avLst/>
          </a:prstGeom>
          <a:noFill/>
          <a:ln>
            <a:noFill/>
          </a:ln>
        </p:spPr>
      </p:pic>
      <p:sp>
        <p:nvSpPr>
          <p:cNvPr id="81" name="Google Shape;81;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1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100" b="0" i="0" u="none" strike="noStrike" cap="non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1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We are a Department that values its staff. We work hard to create an environment that speaks to our values; </a:t>
            </a:r>
            <a:r>
              <a:rPr lang="en-GB" sz="1100" b="1" i="1" u="none" strike="noStrike" cap="none">
                <a:solidFill>
                  <a:srgbClr val="000000"/>
                </a:solidFill>
                <a:latin typeface="Roboto"/>
                <a:ea typeface="Roboto"/>
                <a:cs typeface="Roboto"/>
                <a:sym typeface="Roboto"/>
              </a:rPr>
              <a:t>flexible, empowering, inclusive.</a:t>
            </a:r>
            <a:r>
              <a:rPr lang="en-GB" sz="1100" b="0" i="0" u="none" strike="noStrike" cap="non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5"/>
        <p:cNvGrpSpPr/>
        <p:nvPr/>
      </p:nvGrpSpPr>
      <p:grpSpPr>
        <a:xfrm>
          <a:off x="0" y="0"/>
          <a:ext cx="0" cy="0"/>
          <a:chOff x="0" y="0"/>
          <a:chExt cx="0" cy="0"/>
        </a:xfrm>
      </p:grpSpPr>
      <p:sp>
        <p:nvSpPr>
          <p:cNvPr id="86" name="Google Shape;86;p16"/>
          <p:cNvSpPr txBox="1">
            <a:spLocks noGrp="1"/>
          </p:cNvSpPr>
          <p:nvPr>
            <p:ph type="ctrTitle"/>
          </p:nvPr>
        </p:nvSpPr>
        <p:spPr>
          <a:xfrm>
            <a:off x="51850" y="0"/>
            <a:ext cx="90921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87" name="Google Shape;87;p16"/>
          <p:cNvSpPr txBox="1">
            <a:spLocks noGrp="1"/>
          </p:cNvSpPr>
          <p:nvPr>
            <p:ph type="subTitle" idx="1"/>
          </p:nvPr>
        </p:nvSpPr>
        <p:spPr>
          <a:xfrm>
            <a:off x="0" y="-41600"/>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  </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Overview of team</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p:txBody>
      </p:sp>
      <p:sp>
        <p:nvSpPr>
          <p:cNvPr id="88" name="Google Shape;88;p16"/>
          <p:cNvSpPr/>
          <p:nvPr/>
        </p:nvSpPr>
        <p:spPr>
          <a:xfrm>
            <a:off x="150" y="4572550"/>
            <a:ext cx="9195600" cy="570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r>
              <a:rPr lang="en-GB" sz="1100" b="0" i="0" u="none" strike="noStrike" cap="none">
                <a:solidFill>
                  <a:srgbClr val="000000"/>
                </a:solidFill>
                <a:latin typeface="Arial"/>
                <a:ea typeface="Arial"/>
                <a:cs typeface="Arial"/>
                <a:sym typeface="Arial"/>
              </a:rPr>
              <a:t>Find out more about the work of the NIO on the following platforms: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89" name="Google Shape;89;p16"/>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90" name="Google Shape;90;p16">
            <a:hlinkClick r:id="rId4"/>
          </p:cNvPr>
          <p:cNvPicPr preferRelativeResize="0"/>
          <p:nvPr/>
        </p:nvPicPr>
        <p:blipFill rotWithShape="1">
          <a:blip r:embed="rId5">
            <a:alphaModFix/>
          </a:blip>
          <a:srcRect/>
          <a:stretch/>
        </p:blipFill>
        <p:spPr>
          <a:xfrm>
            <a:off x="3978225" y="4739293"/>
            <a:ext cx="433219" cy="362607"/>
          </a:xfrm>
          <a:prstGeom prst="rect">
            <a:avLst/>
          </a:prstGeom>
          <a:noFill/>
          <a:ln>
            <a:noFill/>
          </a:ln>
        </p:spPr>
      </p:pic>
      <p:pic>
        <p:nvPicPr>
          <p:cNvPr id="91" name="Google Shape;91;p16">
            <a:hlinkClick r:id="rId6"/>
          </p:cNvPr>
          <p:cNvPicPr preferRelativeResize="0"/>
          <p:nvPr/>
        </p:nvPicPr>
        <p:blipFill rotWithShape="1">
          <a:blip r:embed="rId7">
            <a:alphaModFix/>
          </a:blip>
          <a:srcRect/>
          <a:stretch/>
        </p:blipFill>
        <p:spPr>
          <a:xfrm>
            <a:off x="4507900" y="4739293"/>
            <a:ext cx="366284" cy="306582"/>
          </a:xfrm>
          <a:prstGeom prst="rect">
            <a:avLst/>
          </a:prstGeom>
          <a:noFill/>
          <a:ln>
            <a:noFill/>
          </a:ln>
        </p:spPr>
      </p:pic>
      <p:pic>
        <p:nvPicPr>
          <p:cNvPr id="92" name="Google Shape;92;p16">
            <a:hlinkClick r:id="rId8"/>
          </p:cNvPr>
          <p:cNvPicPr preferRelativeResize="0"/>
          <p:nvPr/>
        </p:nvPicPr>
        <p:blipFill rotWithShape="1">
          <a:blip r:embed="rId9">
            <a:alphaModFix/>
          </a:blip>
          <a:srcRect/>
          <a:stretch/>
        </p:blipFill>
        <p:spPr>
          <a:xfrm>
            <a:off x="4970641" y="4732225"/>
            <a:ext cx="366284" cy="306582"/>
          </a:xfrm>
          <a:prstGeom prst="rect">
            <a:avLst/>
          </a:prstGeom>
          <a:noFill/>
          <a:ln>
            <a:noFill/>
          </a:ln>
        </p:spPr>
      </p:pic>
      <p:sp>
        <p:nvSpPr>
          <p:cNvPr id="93" name="Google Shape;93;p16"/>
          <p:cNvSpPr txBox="1"/>
          <p:nvPr/>
        </p:nvSpPr>
        <p:spPr>
          <a:xfrm>
            <a:off x="868800" y="754900"/>
            <a:ext cx="7181100" cy="3311700"/>
          </a:xfrm>
          <a:prstGeom prst="rect">
            <a:avLst/>
          </a:prstGeom>
          <a:solidFill>
            <a:srgbClr val="674EA7"/>
          </a:solidFill>
          <a:ln>
            <a:noFill/>
          </a:ln>
        </p:spPr>
        <p:txBody>
          <a:bodyPr spcFirstLastPara="1" wrap="square" lIns="91425" tIns="91425" rIns="91425" bIns="91425" anchor="t" anchorCtr="0">
            <a:noAutofit/>
          </a:bodyPr>
          <a:lstStyle/>
          <a:p>
            <a:pPr lvl="0">
              <a:lnSpc>
                <a:spcPct val="115000"/>
              </a:lnSpc>
              <a:buClr>
                <a:schemeClr val="dk1"/>
              </a:buClr>
              <a:buSzPts val="1100"/>
            </a:pPr>
            <a:r>
              <a:rPr lang="en-US" sz="1050" dirty="0">
                <a:solidFill>
                  <a:schemeClr val="bg1"/>
                </a:solidFill>
                <a:latin typeface="Calibri"/>
                <a:ea typeface="Calibri"/>
                <a:cs typeface="Calibri"/>
                <a:sym typeface="Calibri"/>
              </a:rPr>
              <a:t>Keeping people safe from Northern Ireland Related Terrorism (NIRT) is one of the Government’s top priorities. The NIO’s Security and Protection Group comprises a number of highly motivated teams delivering on a wide range of challenging work. As well as managing the Government’s strategic approach to tackling the threat from Northern Ireland Related Terrorism, working closely with Cabinet Office through the National Security Council framework, the team covers a wide range of other critical responsibilities. This includes the delivery of the Home Protection Scheme, firearms appeals, licensing of explosives, oversight of the Northern Ireland Committee on Protection, providing briefing to Ministers, developing counter terrorism policy/legislation, managing the UK Government’s response to national security incidents, and processing prisoner </a:t>
            </a:r>
            <a:r>
              <a:rPr lang="en-US" sz="1050" dirty="0" smtClean="0">
                <a:solidFill>
                  <a:schemeClr val="bg1"/>
                </a:solidFill>
                <a:latin typeface="Calibri"/>
                <a:ea typeface="Calibri"/>
                <a:cs typeface="Calibri"/>
                <a:sym typeface="Calibri"/>
              </a:rPr>
              <a:t>license </a:t>
            </a:r>
            <a:r>
              <a:rPr lang="en-US" sz="1050" dirty="0">
                <a:solidFill>
                  <a:schemeClr val="bg1"/>
                </a:solidFill>
                <a:latin typeface="Calibri"/>
                <a:ea typeface="Calibri"/>
                <a:cs typeface="Calibri"/>
                <a:sym typeface="Calibri"/>
              </a:rPr>
              <a:t>casework. </a:t>
            </a:r>
          </a:p>
          <a:p>
            <a:pPr lvl="0">
              <a:lnSpc>
                <a:spcPct val="115000"/>
              </a:lnSpc>
              <a:buClr>
                <a:schemeClr val="dk1"/>
              </a:buClr>
              <a:buSzPts val="1100"/>
            </a:pPr>
            <a:endParaRPr lang="en-US" sz="1050" dirty="0">
              <a:solidFill>
                <a:schemeClr val="bg1"/>
              </a:solidFill>
              <a:latin typeface="Calibri"/>
              <a:ea typeface="Calibri"/>
              <a:cs typeface="Calibri"/>
              <a:sym typeface="Calibri"/>
            </a:endParaRPr>
          </a:p>
          <a:p>
            <a:pPr lvl="0">
              <a:lnSpc>
                <a:spcPct val="115000"/>
              </a:lnSpc>
              <a:buClr>
                <a:schemeClr val="dk1"/>
              </a:buClr>
              <a:buSzPts val="1100"/>
            </a:pPr>
            <a:r>
              <a:rPr lang="en-US" sz="1050" dirty="0">
                <a:solidFill>
                  <a:schemeClr val="bg1"/>
                </a:solidFill>
                <a:latin typeface="Calibri"/>
                <a:ea typeface="Calibri"/>
                <a:cs typeface="Calibri"/>
                <a:sym typeface="Calibri"/>
              </a:rPr>
              <a:t>In addition to rewarding work on important and topical issues, we offer the possibility of the chance to be at the </a:t>
            </a:r>
            <a:r>
              <a:rPr lang="en-US" sz="1050" dirty="0" err="1">
                <a:solidFill>
                  <a:schemeClr val="bg1"/>
                </a:solidFill>
                <a:latin typeface="Calibri"/>
                <a:ea typeface="Calibri"/>
                <a:cs typeface="Calibri"/>
                <a:sym typeface="Calibri"/>
              </a:rPr>
              <a:t>centre</a:t>
            </a:r>
            <a:r>
              <a:rPr lang="en-US" sz="1050" dirty="0">
                <a:solidFill>
                  <a:schemeClr val="bg1"/>
                </a:solidFill>
                <a:latin typeface="Calibri"/>
                <a:ea typeface="Calibri"/>
                <a:cs typeface="Calibri"/>
                <a:sym typeface="Calibri"/>
              </a:rPr>
              <a:t> of a dynamic, forward thinking Government Department. As part of our cultural principles we put honesty, integrity, objectivity and impartiality at the heart of everything we do. We value open, honest and effective two-way communication, we listen and respond positively to feedback and challenge. We care about our well-being by promoting flexible working and a healthy work-life balance and we lead by example and embrace the principle of continuous development and the need to grow and learn in order to meet new challenges</a:t>
            </a:r>
            <a:r>
              <a:rPr lang="en-US" sz="1050" dirty="0" smtClean="0">
                <a:solidFill>
                  <a:schemeClr val="bg1"/>
                </a:solidFill>
                <a:latin typeface="Calibri"/>
                <a:ea typeface="Calibri"/>
                <a:cs typeface="Calibri"/>
                <a:sym typeface="Calibri"/>
              </a:rPr>
              <a:t>.</a:t>
            </a:r>
          </a:p>
          <a:p>
            <a:pPr lvl="0">
              <a:lnSpc>
                <a:spcPct val="115000"/>
              </a:lnSpc>
              <a:buClr>
                <a:schemeClr val="dk1"/>
              </a:buClr>
              <a:buSzPts val="1100"/>
            </a:pPr>
            <a:endParaRPr lang="en-US" sz="1050" dirty="0">
              <a:solidFill>
                <a:schemeClr val="bg1"/>
              </a:solidFill>
              <a:latin typeface="Calibri"/>
              <a:ea typeface="Calibri"/>
              <a:cs typeface="Calibri"/>
              <a:sym typeface="Calibri"/>
            </a:endParaRPr>
          </a:p>
          <a:p>
            <a:pPr lvl="0">
              <a:lnSpc>
                <a:spcPct val="115000"/>
              </a:lnSpc>
              <a:buClr>
                <a:schemeClr val="dk1"/>
              </a:buClr>
              <a:buSzPts val="1100"/>
            </a:pPr>
            <a:r>
              <a:rPr lang="en-US" sz="1050" dirty="0">
                <a:solidFill>
                  <a:schemeClr val="bg1"/>
                </a:solidFill>
                <a:latin typeface="Calibri"/>
                <a:ea typeface="Calibri"/>
                <a:cs typeface="Calibri"/>
                <a:sym typeface="Calibri"/>
              </a:rPr>
              <a:t>Our relatively small size also means we are able to offer more experience working directly with Ministers and the opportunity to work on a far wider portfolio of responsibilities than might be the case in a larger Department. This creates an interesting and rewarding work environment where team members are valued and there is a strong commitment to learning and development.</a:t>
            </a:r>
            <a:endParaRPr lang="en-US" sz="1200" dirty="0">
              <a:solidFill>
                <a:schemeClr val="bg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99" name="Google Shape;99;p17"/>
          <p:cNvSpPr txBox="1">
            <a:spLocks noGrp="1"/>
          </p:cNvSpPr>
          <p:nvPr>
            <p:ph type="subTitle" idx="1"/>
          </p:nvPr>
        </p:nvSpPr>
        <p:spPr>
          <a:xfrm>
            <a:off x="0" y="-125"/>
            <a:ext cx="9144000" cy="51435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About the role</a:t>
            </a: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00" name="Google Shape;100;p17"/>
          <p:cNvSpPr/>
          <p:nvPr/>
        </p:nvSpPr>
        <p:spPr>
          <a:xfrm>
            <a:off x="150" y="4177175"/>
            <a:ext cx="9144000" cy="966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01" name="Google Shape;101;p1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02" name="Google Shape;102;p17"/>
          <p:cNvSpPr txBox="1"/>
          <p:nvPr/>
        </p:nvSpPr>
        <p:spPr>
          <a:xfrm>
            <a:off x="316350" y="712720"/>
            <a:ext cx="8511300" cy="3970791"/>
          </a:xfrm>
          <a:prstGeom prst="rect">
            <a:avLst/>
          </a:prstGeom>
          <a:solidFill>
            <a:srgbClr val="674EA7"/>
          </a:solidFill>
          <a:ln>
            <a:noFill/>
          </a:ln>
        </p:spPr>
        <p:txBody>
          <a:bodyPr spcFirstLastPara="1" wrap="square" lIns="91425" tIns="91425" rIns="91425" bIns="91425" anchor="t" anchorCtr="0">
            <a:noAutofit/>
          </a:bodyPr>
          <a:lstStyle/>
          <a:p>
            <a:pPr lvl="0">
              <a:lnSpc>
                <a:spcPct val="115000"/>
              </a:lnSpc>
              <a:buSzPts val="900"/>
            </a:pPr>
            <a:endParaRPr lang="en-US" sz="1100" dirty="0" smtClean="0">
              <a:solidFill>
                <a:srgbClr val="FFFFFF"/>
              </a:solidFill>
              <a:latin typeface="Calibri"/>
              <a:ea typeface="Calibri"/>
              <a:cs typeface="Calibri"/>
              <a:sym typeface="Calibri"/>
            </a:endParaRPr>
          </a:p>
          <a:p>
            <a:pPr lvl="0">
              <a:lnSpc>
                <a:spcPct val="115000"/>
              </a:lnSpc>
              <a:buSzPts val="900"/>
            </a:pPr>
            <a:r>
              <a:rPr lang="en-US" sz="1100" dirty="0" smtClean="0">
                <a:solidFill>
                  <a:srgbClr val="FFFFFF"/>
                </a:solidFill>
                <a:latin typeface="Calibri"/>
                <a:ea typeface="Calibri"/>
                <a:cs typeface="Calibri"/>
                <a:sym typeface="Calibri"/>
              </a:rPr>
              <a:t>We </a:t>
            </a:r>
            <a:r>
              <a:rPr lang="en-US" sz="1100" dirty="0">
                <a:solidFill>
                  <a:srgbClr val="FFFFFF"/>
                </a:solidFill>
                <a:latin typeface="Calibri"/>
                <a:ea typeface="Calibri"/>
                <a:cs typeface="Calibri"/>
                <a:sym typeface="Calibri"/>
              </a:rPr>
              <a:t>are currently looking to recruit 3 Operational Delivery Casework Officers within the Security and Protection Group. </a:t>
            </a:r>
          </a:p>
          <a:p>
            <a:pPr lvl="0">
              <a:lnSpc>
                <a:spcPct val="115000"/>
              </a:lnSpc>
              <a:buSzPts val="900"/>
            </a:pPr>
            <a:endParaRPr lang="en-US" sz="1100" dirty="0">
              <a:solidFill>
                <a:srgbClr val="FFFFFF"/>
              </a:solidFill>
              <a:latin typeface="Calibri"/>
              <a:ea typeface="Calibri"/>
              <a:cs typeface="Calibri"/>
              <a:sym typeface="Calibri"/>
            </a:endParaRPr>
          </a:p>
          <a:p>
            <a:pPr lvl="0">
              <a:lnSpc>
                <a:spcPct val="115000"/>
              </a:lnSpc>
              <a:buSzPts val="900"/>
            </a:pPr>
            <a:r>
              <a:rPr lang="en-US" sz="1100" dirty="0">
                <a:solidFill>
                  <a:srgbClr val="FFFFFF"/>
                </a:solidFill>
                <a:latin typeface="Calibri"/>
                <a:ea typeface="Calibri"/>
                <a:cs typeface="Calibri"/>
                <a:sym typeface="Calibri"/>
              </a:rPr>
              <a:t>In these roles you will work on one of the UK Government’s highest priorities - national security - and gain a broad range of operational delivery, casework and policy experience and briefing skills within a supportive and focused team. </a:t>
            </a:r>
          </a:p>
          <a:p>
            <a:pPr lvl="0">
              <a:lnSpc>
                <a:spcPct val="115000"/>
              </a:lnSpc>
              <a:buSzPts val="900"/>
            </a:pPr>
            <a:endParaRPr lang="en-US" sz="1100" dirty="0">
              <a:solidFill>
                <a:srgbClr val="FFFFFF"/>
              </a:solidFill>
              <a:latin typeface="Calibri"/>
              <a:ea typeface="Calibri"/>
              <a:cs typeface="Calibri"/>
              <a:sym typeface="Calibri"/>
            </a:endParaRPr>
          </a:p>
          <a:p>
            <a:pPr lvl="0">
              <a:lnSpc>
                <a:spcPct val="115000"/>
              </a:lnSpc>
              <a:buSzPts val="900"/>
            </a:pPr>
            <a:r>
              <a:rPr lang="en-US" sz="1100" dirty="0">
                <a:solidFill>
                  <a:srgbClr val="FFFFFF"/>
                </a:solidFill>
                <a:latin typeface="Calibri"/>
                <a:ea typeface="Calibri"/>
                <a:cs typeface="Calibri"/>
                <a:sym typeface="Calibri"/>
              </a:rPr>
              <a:t>You will work closely with other group members in London and Belfast to ensure that Ministers are fully briefed on national security matters, and owing to the Department’s relatively small size this will mean more exposure to Ministers than might otherwise be the case in a larger Department.</a:t>
            </a:r>
          </a:p>
          <a:p>
            <a:pPr lvl="0">
              <a:lnSpc>
                <a:spcPct val="115000"/>
              </a:lnSpc>
              <a:buSzPts val="900"/>
            </a:pPr>
            <a:endParaRPr lang="en-US" sz="1100" dirty="0">
              <a:solidFill>
                <a:srgbClr val="FFFFFF"/>
              </a:solidFill>
              <a:latin typeface="Calibri"/>
              <a:ea typeface="Calibri"/>
              <a:cs typeface="Calibri"/>
              <a:sym typeface="Calibri"/>
            </a:endParaRPr>
          </a:p>
          <a:p>
            <a:pPr lvl="0">
              <a:lnSpc>
                <a:spcPct val="115000"/>
              </a:lnSpc>
              <a:buSzPts val="900"/>
            </a:pPr>
            <a:r>
              <a:rPr lang="en-US" sz="1100" dirty="0">
                <a:solidFill>
                  <a:srgbClr val="FFFFFF"/>
                </a:solidFill>
                <a:latin typeface="Calibri"/>
                <a:ea typeface="Calibri"/>
                <a:cs typeface="Calibri"/>
                <a:sym typeface="Calibri"/>
              </a:rPr>
              <a:t>You will work closely with partners in the Cabinet Office, Home Office and other government departments, a range of security and law enforcement partners, and colleagues in the NI devolved government. </a:t>
            </a:r>
          </a:p>
          <a:p>
            <a:pPr lvl="0">
              <a:lnSpc>
                <a:spcPct val="115000"/>
              </a:lnSpc>
              <a:buSzPts val="900"/>
            </a:pPr>
            <a:endParaRPr lang="en-US" sz="1100" dirty="0">
              <a:solidFill>
                <a:srgbClr val="FFFFFF"/>
              </a:solidFill>
              <a:latin typeface="Calibri"/>
              <a:ea typeface="Calibri"/>
              <a:cs typeface="Calibri"/>
              <a:sym typeface="Calibri"/>
            </a:endParaRPr>
          </a:p>
          <a:p>
            <a:pPr lvl="0">
              <a:lnSpc>
                <a:spcPct val="115000"/>
              </a:lnSpc>
              <a:buSzPts val="900"/>
            </a:pPr>
            <a:r>
              <a:rPr lang="en-US" sz="1100" dirty="0">
                <a:solidFill>
                  <a:srgbClr val="FFFFFF"/>
                </a:solidFill>
                <a:latin typeface="Calibri"/>
                <a:ea typeface="Calibri"/>
                <a:cs typeface="Calibri"/>
                <a:sym typeface="Calibri"/>
              </a:rPr>
              <a:t>As an operational delivery casework officer you will work on the Department’s fulfilment of our statutory obligations under the Investigatory Powers regime and Prisoner/Legal casework.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08" name="Google Shape;108;p18"/>
          <p:cNvSpPr txBox="1">
            <a:spLocks noGrp="1"/>
          </p:cNvSpPr>
          <p:nvPr>
            <p:ph type="subTitle" idx="1"/>
          </p:nvPr>
        </p:nvSpPr>
        <p:spPr>
          <a:xfrm>
            <a:off x="62225" y="0"/>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09" name="Google Shape;109;p18"/>
          <p:cNvSpPr/>
          <p:nvPr/>
        </p:nvSpPr>
        <p:spPr>
          <a:xfrm>
            <a:off x="240163" y="126700"/>
            <a:ext cx="8549100" cy="6666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sp>
        <p:nvSpPr>
          <p:cNvPr id="110" name="Google Shape;110;p18"/>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Roboto"/>
              <a:ea typeface="Roboto"/>
              <a:cs typeface="Roboto"/>
              <a:sym typeface="Roboto"/>
            </a:endParaRPr>
          </a:p>
        </p:txBody>
      </p:sp>
      <p:pic>
        <p:nvPicPr>
          <p:cNvPr id="111" name="Google Shape;111;p18"/>
          <p:cNvPicPr preferRelativeResize="0"/>
          <p:nvPr/>
        </p:nvPicPr>
        <p:blipFill rotWithShape="1">
          <a:blip r:embed="rId3">
            <a:alphaModFix/>
          </a:blip>
          <a:srcRect/>
          <a:stretch/>
        </p:blipFill>
        <p:spPr>
          <a:xfrm>
            <a:off x="0" y="4840775"/>
            <a:ext cx="3878900" cy="302725"/>
          </a:xfrm>
          <a:prstGeom prst="rect">
            <a:avLst/>
          </a:prstGeom>
          <a:noFill/>
          <a:ln>
            <a:noFill/>
          </a:ln>
        </p:spPr>
      </p:pic>
      <p:pic>
        <p:nvPicPr>
          <p:cNvPr id="112" name="Google Shape;112;p18"/>
          <p:cNvPicPr preferRelativeResize="0"/>
          <p:nvPr/>
        </p:nvPicPr>
        <p:blipFill rotWithShape="1">
          <a:blip r:embed="rId3">
            <a:alphaModFix/>
          </a:blip>
          <a:srcRect/>
          <a:stretch/>
        </p:blipFill>
        <p:spPr>
          <a:xfrm>
            <a:off x="2324873" y="167075"/>
            <a:ext cx="6407225" cy="585850"/>
          </a:xfrm>
          <a:prstGeom prst="rect">
            <a:avLst/>
          </a:prstGeom>
          <a:noFill/>
          <a:ln>
            <a:noFill/>
          </a:ln>
        </p:spPr>
      </p:pic>
      <p:graphicFrame>
        <p:nvGraphicFramePr>
          <p:cNvPr id="113" name="Google Shape;113;p18"/>
          <p:cNvGraphicFramePr/>
          <p:nvPr/>
        </p:nvGraphicFramePr>
        <p:xfrm>
          <a:off x="266350" y="1381300"/>
          <a:ext cx="8496750" cy="5732450"/>
        </p:xfrm>
        <a:graphic>
          <a:graphicData uri="http://schemas.openxmlformats.org/drawingml/2006/table">
            <a:tbl>
              <a:tblPr>
                <a:noFill/>
                <a:tableStyleId>{07EEE076-32E5-46B4-A721-D86928ADDC7B}</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Flexible</a:t>
                      </a:r>
                      <a:endParaRPr sz="1100" b="1" u="none" strike="noStrike" cap="none">
                        <a:solidFill>
                          <a:schemeClr val="dk1"/>
                        </a:solidFill>
                      </a:endParaRPr>
                    </a:p>
                    <a:p>
                      <a:pPr marL="269999" marR="0" lvl="0" indent="-269999" algn="l" rtl="0">
                        <a:lnSpc>
                          <a:spcPct val="100000"/>
                        </a:lnSpc>
                        <a:spcBef>
                          <a:spcPts val="1200"/>
                        </a:spcBef>
                        <a:spcAft>
                          <a:spcPts val="0"/>
                        </a:spcAft>
                        <a:buClr>
                          <a:schemeClr val="dk1"/>
                        </a:buClr>
                        <a:buSzPts val="1100"/>
                        <a:buFont typeface="Arial"/>
                        <a:buChar char="●"/>
                      </a:pPr>
                      <a:r>
                        <a:rPr lang="en-GB" sz="1100" u="none" strike="noStrike" cap="none">
                          <a:solidFill>
                            <a:schemeClr val="dk1"/>
                          </a:solidFill>
                        </a:rPr>
                        <a:t>We are flexible in how we think and how we work</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agile in our approach to emerging situations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find solutions</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creative and innovative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embrace change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allow ourselves the flex to think strategically about the future, as well as responding at a pace to the immediate when required</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Empowering</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empower ourselves through our focus on personal development, seizing opportunities to grow and broaden our experiences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decisions to be taken at the lowest appropriate level</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understand our levels of responsibility and accountability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recognised for our expertise and take personal responsibility for developing our skills.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those around us through responsible delegation and creating an environment where new ideas are encouraged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comfortable to challenge and be challenged </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Inclusive</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create an environment where everyone can bring their true selves to work every day and flourish</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ensure everyone has a voice</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listen to all voices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prize diversity of all kinds for the strength it brings to our team</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respectful of differences. We create an environment where everyone can bring their true selves to work every day and flourish</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17"/>
        <p:cNvGrpSpPr/>
        <p:nvPr/>
      </p:nvGrpSpPr>
      <p:grpSpPr>
        <a:xfrm>
          <a:off x="0" y="0"/>
          <a:ext cx="0" cy="0"/>
          <a:chOff x="0" y="0"/>
          <a:chExt cx="0" cy="0"/>
        </a:xfrm>
      </p:grpSpPr>
      <p:sp>
        <p:nvSpPr>
          <p:cNvPr id="118" name="Google Shape;118;p1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19" name="Google Shape;119;p1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20" name="Google Shape;120;p19"/>
          <p:cNvSpPr/>
          <p:nvPr/>
        </p:nvSpPr>
        <p:spPr>
          <a:xfrm>
            <a:off x="245850" y="133400"/>
            <a:ext cx="8672400" cy="551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Diversity &amp; Inclusion</a:t>
            </a:r>
            <a:endParaRPr sz="3100" b="0" i="0" u="none" strike="noStrike" cap="none">
              <a:solidFill>
                <a:srgbClr val="FFFFFF"/>
              </a:solidFill>
              <a:latin typeface="Arial"/>
              <a:ea typeface="Arial"/>
              <a:cs typeface="Arial"/>
              <a:sym typeface="Arial"/>
            </a:endParaRPr>
          </a:p>
        </p:txBody>
      </p:sp>
      <p:sp>
        <p:nvSpPr>
          <p:cNvPr id="121" name="Google Shape;121;p19"/>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100">
                <a:solidFill>
                  <a:schemeClr val="dk1"/>
                </a:solidFill>
                <a:latin typeface="Calibri"/>
                <a:ea typeface="Calibri"/>
                <a:cs typeface="Calibri"/>
                <a:sym typeface="Calibri"/>
              </a:rPr>
              <a:t>The Northern Ireland Office is committed to being an inclusive employer with a diverse workforce. We encourage applications from people from the widest possible diversity of backgrounds, cultures and experiences. We particularly welcome applications from Black, Asian and Minority Ethnic candidates, as they are under-represented within the NIO at this level.</a:t>
            </a: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Northern Ireland Office strives to be an inclusive employer and is recognised by its staff and externally as being an employer where Diversity and Inclusion are valued. We hold a Diversity &amp; Inclusion Charter Mark and are an accredited Disability Confident Leader organisation. In March 2018 we won the award for Best Employer for Diversity &amp; Equality in Northern Ireland (small employer category) in a Gala Award ceremony hosted by Legal-Island, a multi-award winning workplace compliance company based in Northern Ireland.</a:t>
            </a: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We have an active D&amp;I network supporting colleagues through D&amp;I Advocates, championed by our Directors. We want all our people to feel valued for who they are and we are confident that you will find the NIO a warm, welcoming and inclusive place to work.</a:t>
            </a: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pic>
        <p:nvPicPr>
          <p:cNvPr id="122" name="Google Shape;122;p19"/>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23" name="Google Shape;123;p19"/>
          <p:cNvSpPr txBox="1"/>
          <p:nvPr/>
        </p:nvSpPr>
        <p:spPr>
          <a:xfrm>
            <a:off x="245850" y="2983472"/>
            <a:ext cx="8443800" cy="1857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b="1">
                <a:solidFill>
                  <a:srgbClr val="222222"/>
                </a:solidFill>
                <a:highlight>
                  <a:srgbClr val="FFFFFF"/>
                </a:highlight>
              </a:rPr>
              <a:t>Meg Oghoetuoma </a:t>
            </a:r>
            <a:r>
              <a:rPr lang="en-GB" sz="1100">
                <a:solidFill>
                  <a:srgbClr val="222222"/>
                </a:solidFill>
                <a:highlight>
                  <a:srgbClr val="FFFFFF"/>
                </a:highlight>
              </a:rPr>
              <a:t>– Head of Negotiations and Retained EU Law - Protocol and Free Trade Agreement Group</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100">
              <a:solidFill>
                <a:srgbClr val="222222"/>
              </a:solidFill>
              <a:highlight>
                <a:srgbClr val="FFFFFF"/>
              </a:highlight>
            </a:endParaRPr>
          </a:p>
          <a:p>
            <a:pPr marL="0" lvl="0" indent="0" algn="l" rtl="0">
              <a:lnSpc>
                <a:spcPct val="94840"/>
              </a:lnSpc>
              <a:spcBef>
                <a:spcPts val="0"/>
              </a:spcBef>
              <a:spcAft>
                <a:spcPts val="0"/>
              </a:spcAft>
              <a:buClr>
                <a:schemeClr val="dk1"/>
              </a:buClr>
              <a:buSzPts val="1100"/>
              <a:buFont typeface="Arial"/>
              <a:buNone/>
            </a:pPr>
            <a:r>
              <a:rPr lang="en-GB" sz="1000" i="1">
                <a:solidFill>
                  <a:srgbClr val="222222"/>
                </a:solidFill>
                <a:highlight>
                  <a:srgbClr val="FFFFFF"/>
                </a:highlight>
              </a:rPr>
              <a:t>“I joined the Northern Ireland Office in September 2020 on promotion to Band A, and quickly felt at home from day one. Senior managers in the SCS and colleagues reached out to me ensuring I was settling in well. Colleagues were superb as there was no limit to the questions I could ask and in some cases, they proactively sent me information they believed would help me and they did. The work we do at the NIO touches on high profile areas that truly impact lives and communities. With thanks to our fab SCS that ensures staff are given brilliant opportunities to develop and shine, in under two years I have had the privilege of working in critical areas – data and immigration, the economy, security and the Northern Ireland Protocol - and I have received helpful feedback and commendations for my work in all of these areas which has made me feel extremely valued and respected for the work I do.</a:t>
            </a:r>
            <a:endParaRPr sz="1000" i="1">
              <a:solidFill>
                <a:srgbClr val="222222"/>
              </a:solidFill>
              <a:highlight>
                <a:srgbClr val="FFFFFF"/>
              </a:highlight>
            </a:endParaRPr>
          </a:p>
          <a:p>
            <a:pPr marL="0" lvl="0" indent="0" algn="l" rtl="0">
              <a:lnSpc>
                <a:spcPct val="94840"/>
              </a:lnSpc>
              <a:spcBef>
                <a:spcPts val="800"/>
              </a:spcBef>
              <a:spcAft>
                <a:spcPts val="800"/>
              </a:spcAft>
              <a:buNone/>
            </a:pPr>
            <a:r>
              <a:rPr lang="en-GB" sz="1000" i="1">
                <a:solidFill>
                  <a:srgbClr val="222222"/>
                </a:solidFill>
                <a:highlight>
                  <a:srgbClr val="FFFFFF"/>
                </a:highlight>
              </a:rPr>
              <a:t>To sum it up, NIO is a great place to work, so come join us!”</a:t>
            </a:r>
            <a:endParaRPr sz="13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27"/>
        <p:cNvGrpSpPr/>
        <p:nvPr/>
      </p:nvGrpSpPr>
      <p:grpSpPr>
        <a:xfrm>
          <a:off x="0" y="0"/>
          <a:ext cx="0" cy="0"/>
          <a:chOff x="0" y="0"/>
          <a:chExt cx="0" cy="0"/>
        </a:xfrm>
      </p:grpSpPr>
      <p:sp>
        <p:nvSpPr>
          <p:cNvPr id="128" name="Google Shape;128;p2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29" name="Google Shape;129;p2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30" name="Google Shape;130;p20"/>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Job details</a:t>
            </a:r>
            <a:endParaRPr sz="3100" b="0" i="0" u="none" strike="noStrike" cap="none">
              <a:solidFill>
                <a:srgbClr val="FFFFFF"/>
              </a:solidFill>
              <a:latin typeface="Arial"/>
              <a:ea typeface="Arial"/>
              <a:cs typeface="Arial"/>
              <a:sym typeface="Arial"/>
            </a:endParaRPr>
          </a:p>
        </p:txBody>
      </p:sp>
      <p:sp>
        <p:nvSpPr>
          <p:cNvPr id="131" name="Google Shape;131;p20"/>
          <p:cNvSpPr txBox="1"/>
          <p:nvPr/>
        </p:nvSpPr>
        <p:spPr>
          <a:xfrm>
            <a:off x="344778" y="1155971"/>
            <a:ext cx="8621400" cy="3639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dirty="0">
                <a:solidFill>
                  <a:srgbClr val="000000"/>
                </a:solidFill>
                <a:latin typeface="Roboto"/>
                <a:ea typeface="Roboto"/>
                <a:cs typeface="Roboto"/>
                <a:sym typeface="Roboto"/>
              </a:rPr>
              <a:t>The following sections will provide the detailed breakdown of the role to support your application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674EA7"/>
                </a:solidFill>
                <a:latin typeface="Roboto"/>
                <a:ea typeface="Roboto"/>
                <a:cs typeface="Roboto"/>
                <a:sym typeface="Roboto"/>
              </a:rPr>
              <a:t>Job title: </a:t>
            </a:r>
            <a:r>
              <a:rPr lang="en-GB" sz="1100" b="0" i="0" u="none" strike="noStrike" cap="none" dirty="0" smtClean="0">
                <a:solidFill>
                  <a:schemeClr val="tx1"/>
                </a:solidFill>
                <a:latin typeface="Roboto"/>
                <a:ea typeface="Roboto"/>
                <a:cs typeface="Roboto"/>
                <a:sym typeface="Roboto"/>
              </a:rPr>
              <a:t>Operational Casework Officer</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Number of roles:</a:t>
            </a:r>
            <a:r>
              <a:rPr lang="en-GB" sz="1100" b="0" i="0" u="none" strike="noStrike" cap="none" dirty="0">
                <a:solidFill>
                  <a:srgbClr val="000000"/>
                </a:solidFill>
                <a:latin typeface="Roboto"/>
                <a:ea typeface="Roboto"/>
                <a:cs typeface="Roboto"/>
                <a:sym typeface="Roboto"/>
              </a:rPr>
              <a:t> </a:t>
            </a:r>
            <a:r>
              <a:rPr lang="en-GB" sz="1100" dirty="0">
                <a:solidFill>
                  <a:schemeClr val="tx1"/>
                </a:solidFill>
                <a:latin typeface="Roboto"/>
                <a:ea typeface="Roboto"/>
                <a:cs typeface="Roboto"/>
                <a:sym typeface="Roboto"/>
              </a:rPr>
              <a:t>3</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674EA7"/>
                </a:solidFill>
                <a:latin typeface="Roboto"/>
                <a:ea typeface="Roboto"/>
                <a:cs typeface="Roboto"/>
                <a:sym typeface="Roboto"/>
              </a:rPr>
              <a:t>Grade:</a:t>
            </a:r>
            <a:r>
              <a:rPr lang="en-GB" sz="1100" b="0" i="0" u="none" strike="noStrike" cap="none" dirty="0">
                <a:solidFill>
                  <a:srgbClr val="000000"/>
                </a:solidFill>
                <a:latin typeface="Roboto"/>
                <a:ea typeface="Roboto"/>
                <a:cs typeface="Roboto"/>
                <a:sym typeface="Roboto"/>
              </a:rPr>
              <a:t> </a:t>
            </a:r>
            <a:r>
              <a:rPr lang="en-GB" sz="1100" dirty="0" smtClean="0">
                <a:solidFill>
                  <a:schemeClr val="tx1"/>
                </a:solidFill>
                <a:latin typeface="Roboto"/>
                <a:ea typeface="Roboto"/>
                <a:cs typeface="Roboto"/>
                <a:sym typeface="Roboto"/>
              </a:rPr>
              <a:t>Band D</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Roboto"/>
              <a:ea typeface="Roboto"/>
              <a:cs typeface="Roboto"/>
              <a:sym typeface="Roboto"/>
            </a:endParaRPr>
          </a:p>
          <a:p>
            <a:pPr lvl="0">
              <a:buSzPts val="1400"/>
            </a:pPr>
            <a:r>
              <a:rPr lang="en-GB" sz="1100" b="1" i="0" u="none" strike="noStrike" cap="none" dirty="0">
                <a:solidFill>
                  <a:srgbClr val="674EA7"/>
                </a:solidFill>
                <a:latin typeface="Roboto"/>
                <a:ea typeface="Roboto"/>
                <a:cs typeface="Roboto"/>
                <a:sym typeface="Roboto"/>
              </a:rPr>
              <a:t>Salary: </a:t>
            </a:r>
            <a:r>
              <a:rPr lang="en-GB" sz="1100" dirty="0" smtClean="0">
                <a:latin typeface="Roboto" panose="020B0604020202020204" charset="0"/>
                <a:ea typeface="Roboto" panose="020B0604020202020204" charset="0"/>
              </a:rPr>
              <a:t>Salary </a:t>
            </a:r>
            <a:r>
              <a:rPr lang="en-GB" sz="1100" dirty="0">
                <a:latin typeface="Roboto" panose="020B0604020202020204" charset="0"/>
                <a:ea typeface="Roboto" panose="020B0604020202020204" charset="0"/>
              </a:rPr>
              <a:t>scale: Inner London £29,664-£31,200 </a:t>
            </a:r>
            <a:endParaRPr lang="en-GB" sz="1100" dirty="0" smtClean="0">
              <a:latin typeface="Roboto" panose="020B0604020202020204" charset="0"/>
              <a:ea typeface="Roboto" panose="020B0604020202020204" charset="0"/>
            </a:endParaRPr>
          </a:p>
          <a:p>
            <a:pPr lvl="0">
              <a:buSzPts val="1400"/>
            </a:pPr>
            <a:r>
              <a:rPr lang="en-GB" sz="1100" dirty="0" smtClean="0">
                <a:latin typeface="Roboto" panose="020B0604020202020204" charset="0"/>
                <a:ea typeface="Roboto" panose="020B0604020202020204" charset="0"/>
              </a:rPr>
              <a:t>National </a:t>
            </a:r>
            <a:r>
              <a:rPr lang="en-GB" sz="1100" dirty="0">
                <a:latin typeface="Roboto" panose="020B0604020202020204" charset="0"/>
                <a:ea typeface="Roboto" panose="020B0604020202020204" charset="0"/>
              </a:rPr>
              <a:t>£25,827-£27,170</a:t>
            </a:r>
            <a:r>
              <a:rPr lang="en-GB" sz="1100" dirty="0" smtClean="0">
                <a:latin typeface="Roboto" panose="020B0604020202020204" charset="0"/>
                <a:ea typeface="Roboto" panose="020B0604020202020204" charset="0"/>
              </a:rPr>
              <a:t>)</a:t>
            </a:r>
          </a:p>
          <a:p>
            <a:pPr lvl="0">
              <a:buSzPts val="1400"/>
            </a:pPr>
            <a:endParaRPr sz="1100" i="0" u="none" strike="noStrike" cap="none" dirty="0">
              <a:solidFill>
                <a:srgbClr val="000000"/>
              </a:solidFill>
              <a:latin typeface="Roboto" panose="020B0604020202020204" charset="0"/>
              <a:ea typeface="Roboto" panose="020B0604020202020204" charset="0"/>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100" b="1" i="0" u="none" strike="noStrike" cap="none" dirty="0">
                <a:solidFill>
                  <a:srgbClr val="674EA7"/>
                </a:solidFill>
                <a:latin typeface="Roboto"/>
                <a:ea typeface="Roboto"/>
                <a:cs typeface="Roboto"/>
                <a:sym typeface="Roboto"/>
              </a:rPr>
              <a:t>Duration:</a:t>
            </a:r>
            <a:r>
              <a:rPr lang="en-GB" sz="1100" b="0" i="0" u="none" strike="noStrike" cap="none" dirty="0">
                <a:solidFill>
                  <a:srgbClr val="000000"/>
                </a:solidFill>
                <a:latin typeface="Roboto"/>
                <a:ea typeface="Roboto"/>
                <a:cs typeface="Roboto"/>
                <a:sym typeface="Roboto"/>
              </a:rPr>
              <a:t>  </a:t>
            </a:r>
            <a:r>
              <a:rPr lang="en-GB" sz="1100" b="0" i="0" u="none" strike="noStrike" cap="none" dirty="0" smtClean="0">
                <a:solidFill>
                  <a:schemeClr val="tx1"/>
                </a:solidFill>
                <a:latin typeface="Roboto"/>
                <a:ea typeface="Roboto"/>
                <a:cs typeface="Roboto"/>
                <a:sym typeface="Roboto"/>
              </a:rPr>
              <a:t>Permanent</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rgbClr val="000000"/>
                </a:solidFill>
                <a:latin typeface="Roboto"/>
                <a:ea typeface="Roboto"/>
                <a:cs typeface="Roboto"/>
                <a:sym typeface="Roboto"/>
              </a:rPr>
              <a:t> </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32" name="Google Shape;132;p20"/>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33" name="Google Shape;133;p20"/>
          <p:cNvSpPr txBox="1"/>
          <p:nvPr/>
        </p:nvSpPr>
        <p:spPr>
          <a:xfrm>
            <a:off x="5255112" y="1665022"/>
            <a:ext cx="3686100" cy="21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Level of security required:</a:t>
            </a:r>
            <a:r>
              <a:rPr lang="en-GB" sz="1100" b="0" i="0" u="none" strike="noStrike" cap="none" dirty="0">
                <a:solidFill>
                  <a:schemeClr val="dk1"/>
                </a:solidFill>
                <a:latin typeface="Roboto"/>
                <a:ea typeface="Roboto"/>
                <a:cs typeface="Roboto"/>
                <a:sym typeface="Roboto"/>
              </a:rPr>
              <a:t> </a:t>
            </a:r>
            <a:r>
              <a:rPr lang="en-GB" sz="1100" b="0" i="0" u="none" strike="noStrike" cap="none" dirty="0" smtClean="0">
                <a:solidFill>
                  <a:schemeClr val="tx1"/>
                </a:solidFill>
                <a:latin typeface="Roboto"/>
                <a:ea typeface="Roboto"/>
                <a:cs typeface="Roboto"/>
                <a:sym typeface="Roboto"/>
              </a:rPr>
              <a:t>DV</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Location: </a:t>
            </a:r>
            <a:r>
              <a:rPr lang="en-GB" sz="1100" b="0" i="0" u="none" strike="noStrike" cap="none" dirty="0" smtClean="0">
                <a:solidFill>
                  <a:schemeClr val="tx1"/>
                </a:solidFill>
                <a:latin typeface="Roboto"/>
                <a:ea typeface="Roboto"/>
                <a:cs typeface="Roboto"/>
                <a:sym typeface="Roboto"/>
              </a:rPr>
              <a:t>Belfast or London</a:t>
            </a:r>
            <a:endParaRPr sz="1100" b="0" i="0" u="none" strike="noStrike" cap="none" dirty="0">
              <a:solidFill>
                <a:schemeClr val="tx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Working hours: </a:t>
            </a:r>
            <a:r>
              <a:rPr lang="en-GB" sz="1100" b="0" i="0" u="none" strike="noStrike" cap="none" dirty="0">
                <a:solidFill>
                  <a:srgbClr val="000000"/>
                </a:solidFill>
                <a:latin typeface="Roboto"/>
                <a:ea typeface="Roboto"/>
                <a:cs typeface="Roboto"/>
                <a:sym typeface="Roboto"/>
              </a:rPr>
              <a:t>37 </a:t>
            </a:r>
            <a:r>
              <a:rPr lang="en-GB" sz="1100" b="0" i="0" u="none" strike="noStrike" cap="none" dirty="0">
                <a:solidFill>
                  <a:schemeClr val="dk1"/>
                </a:solidFill>
                <a:latin typeface="Roboto"/>
                <a:ea typeface="Roboto"/>
                <a:cs typeface="Roboto"/>
                <a:sym typeface="Roboto"/>
              </a:rPr>
              <a:t>hours a week</a:t>
            </a: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Working pattern: </a:t>
            </a:r>
            <a:r>
              <a:rPr lang="en-GB" sz="1100" b="0" i="0" u="none" strike="noStrike" cap="none" dirty="0">
                <a:solidFill>
                  <a:srgbClr val="000000"/>
                </a:solidFill>
                <a:latin typeface="Roboto"/>
                <a:ea typeface="Roboto"/>
                <a:cs typeface="Roboto"/>
                <a:sym typeface="Roboto"/>
              </a:rPr>
              <a:t>Full time</a:t>
            </a:r>
            <a:endParaRPr sz="1100" b="0" i="0" u="none" strike="noStrike" cap="none" dirty="0">
              <a:solidFill>
                <a:srgbClr val="000000"/>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39" name="Google Shape;139;p2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40" name="Google Shape;140;p21"/>
          <p:cNvSpPr/>
          <p:nvPr/>
        </p:nvSpPr>
        <p:spPr>
          <a:xfrm>
            <a:off x="297450" y="206000"/>
            <a:ext cx="8549100" cy="984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Essential requirements and skills </a:t>
            </a:r>
            <a:endParaRPr sz="3100" b="0" i="0" u="none" strike="noStrike" cap="none">
              <a:solidFill>
                <a:srgbClr val="FFFFFF"/>
              </a:solidFill>
              <a:latin typeface="Arial"/>
              <a:ea typeface="Arial"/>
              <a:cs typeface="Arial"/>
              <a:sym typeface="Arial"/>
            </a:endParaRPr>
          </a:p>
        </p:txBody>
      </p:sp>
      <p:sp>
        <p:nvSpPr>
          <p:cNvPr id="141" name="Google Shape;141;p21"/>
          <p:cNvSpPr txBox="1"/>
          <p:nvPr/>
        </p:nvSpPr>
        <p:spPr>
          <a:xfrm>
            <a:off x="349050" y="1227600"/>
            <a:ext cx="8445900" cy="3613200"/>
          </a:xfrm>
          <a:prstGeom prst="rect">
            <a:avLst/>
          </a:prstGeom>
          <a:solidFill>
            <a:srgbClr val="FFFFFF"/>
          </a:solid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000" b="1" i="0" u="none" strike="noStrike" cap="none" dirty="0">
                <a:solidFill>
                  <a:srgbClr val="000000"/>
                </a:solidFill>
                <a:latin typeface="Roboto"/>
                <a:ea typeface="Roboto"/>
                <a:cs typeface="Roboto"/>
                <a:sym typeface="Roboto"/>
              </a:rPr>
              <a:t>Essential Criteria:</a:t>
            </a:r>
            <a:endParaRPr sz="10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000" b="1" i="0" u="none" strike="noStrike" cap="none" dirty="0">
                <a:solidFill>
                  <a:srgbClr val="000000"/>
                </a:solidFill>
                <a:latin typeface="Roboto"/>
                <a:ea typeface="Roboto"/>
                <a:cs typeface="Roboto"/>
                <a:sym typeface="Roboto"/>
              </a:rPr>
              <a:t>To be successful you must be able to demonstrate that you have:</a:t>
            </a:r>
            <a:endParaRPr sz="10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000000"/>
              </a:solidFill>
              <a:latin typeface="Roboto"/>
              <a:ea typeface="Roboto"/>
              <a:cs typeface="Roboto"/>
              <a:sym typeface="Roboto"/>
            </a:endParaRPr>
          </a:p>
          <a:p>
            <a:pPr marL="457200" lvl="0" indent="-298450">
              <a:lnSpc>
                <a:spcPct val="115000"/>
              </a:lnSpc>
              <a:buClr>
                <a:schemeClr val="dk1"/>
              </a:buClr>
              <a:buSzPts val="1100"/>
              <a:buFont typeface="Noto Sans Symbols"/>
              <a:buChar char="•"/>
            </a:pPr>
            <a:r>
              <a:rPr lang="en-US" sz="1000" dirty="0" smtClean="0">
                <a:solidFill>
                  <a:schemeClr val="tx1"/>
                </a:solidFill>
                <a:latin typeface="Roboto"/>
                <a:ea typeface="Roboto"/>
                <a:cs typeface="Roboto"/>
                <a:sym typeface="Roboto"/>
              </a:rPr>
              <a:t>Excellent </a:t>
            </a:r>
            <a:r>
              <a:rPr lang="en-US" sz="1000" dirty="0">
                <a:solidFill>
                  <a:schemeClr val="tx1"/>
                </a:solidFill>
                <a:latin typeface="Roboto"/>
                <a:ea typeface="Roboto"/>
                <a:cs typeface="Roboto"/>
                <a:sym typeface="Roboto"/>
              </a:rPr>
              <a:t>written and oral communications skills.</a:t>
            </a:r>
          </a:p>
          <a:p>
            <a:pPr marL="457200" lvl="0" indent="-298450">
              <a:lnSpc>
                <a:spcPct val="115000"/>
              </a:lnSpc>
              <a:buClr>
                <a:schemeClr val="dk1"/>
              </a:buClr>
              <a:buSzPts val="1100"/>
              <a:buFont typeface="Noto Sans Symbols"/>
              <a:buChar char="•"/>
            </a:pPr>
            <a:r>
              <a:rPr lang="en-US" sz="1000" dirty="0" smtClean="0">
                <a:solidFill>
                  <a:schemeClr val="tx1"/>
                </a:solidFill>
                <a:latin typeface="Roboto"/>
                <a:ea typeface="Roboto"/>
                <a:cs typeface="Roboto"/>
                <a:sym typeface="Roboto"/>
              </a:rPr>
              <a:t>Ability </a:t>
            </a:r>
            <a:r>
              <a:rPr lang="en-US" sz="1000" dirty="0">
                <a:solidFill>
                  <a:schemeClr val="tx1"/>
                </a:solidFill>
                <a:latin typeface="Roboto"/>
                <a:ea typeface="Roboto"/>
                <a:cs typeface="Roboto"/>
                <a:sym typeface="Roboto"/>
              </a:rPr>
              <a:t>to self-</a:t>
            </a:r>
            <a:r>
              <a:rPr lang="en-US" sz="1000" dirty="0" err="1">
                <a:solidFill>
                  <a:schemeClr val="tx1"/>
                </a:solidFill>
                <a:latin typeface="Roboto"/>
                <a:ea typeface="Roboto"/>
                <a:cs typeface="Roboto"/>
                <a:sym typeface="Roboto"/>
              </a:rPr>
              <a:t>organise</a:t>
            </a:r>
            <a:r>
              <a:rPr lang="en-US" sz="1000" dirty="0">
                <a:solidFill>
                  <a:schemeClr val="tx1"/>
                </a:solidFill>
                <a:latin typeface="Roboto"/>
                <a:ea typeface="Roboto"/>
                <a:cs typeface="Roboto"/>
                <a:sym typeface="Roboto"/>
              </a:rPr>
              <a:t>, </a:t>
            </a:r>
            <a:r>
              <a:rPr lang="en-US" sz="1000" dirty="0" err="1">
                <a:solidFill>
                  <a:schemeClr val="tx1"/>
                </a:solidFill>
                <a:latin typeface="Roboto"/>
                <a:ea typeface="Roboto"/>
                <a:cs typeface="Roboto"/>
                <a:sym typeface="Roboto"/>
              </a:rPr>
              <a:t>prioritise</a:t>
            </a:r>
            <a:r>
              <a:rPr lang="en-US" sz="1000" dirty="0">
                <a:solidFill>
                  <a:schemeClr val="tx1"/>
                </a:solidFill>
                <a:latin typeface="Roboto"/>
                <a:ea typeface="Roboto"/>
                <a:cs typeface="Roboto"/>
                <a:sym typeface="Roboto"/>
              </a:rPr>
              <a:t> and pay close attention to detail.</a:t>
            </a:r>
          </a:p>
          <a:p>
            <a:pPr marL="457200" lvl="0" indent="-298450">
              <a:lnSpc>
                <a:spcPct val="115000"/>
              </a:lnSpc>
              <a:buClr>
                <a:schemeClr val="dk1"/>
              </a:buClr>
              <a:buSzPts val="1100"/>
              <a:buFont typeface="Noto Sans Symbols"/>
              <a:buChar char="•"/>
            </a:pPr>
            <a:r>
              <a:rPr lang="en-US" sz="1000" dirty="0" smtClean="0">
                <a:solidFill>
                  <a:schemeClr val="tx1"/>
                </a:solidFill>
                <a:latin typeface="Roboto"/>
                <a:ea typeface="Roboto"/>
                <a:cs typeface="Roboto"/>
                <a:sym typeface="Roboto"/>
              </a:rPr>
              <a:t>The </a:t>
            </a:r>
            <a:r>
              <a:rPr lang="en-US" sz="1000" dirty="0">
                <a:solidFill>
                  <a:schemeClr val="tx1"/>
                </a:solidFill>
                <a:latin typeface="Roboto"/>
                <a:ea typeface="Roboto"/>
                <a:cs typeface="Roboto"/>
                <a:sym typeface="Roboto"/>
              </a:rPr>
              <a:t>ability to develop and maintain effective responsive relationships with colleagues and stakeholders, and to use your interpersonal skills to achieve results</a:t>
            </a:r>
          </a:p>
          <a:p>
            <a:pPr marL="457200" lvl="0" indent="-298450">
              <a:lnSpc>
                <a:spcPct val="115000"/>
              </a:lnSpc>
              <a:buClr>
                <a:schemeClr val="dk1"/>
              </a:buClr>
              <a:buSzPts val="1100"/>
              <a:buFont typeface="Noto Sans Symbols"/>
              <a:buChar char="•"/>
            </a:pPr>
            <a:r>
              <a:rPr lang="en-US" sz="1000" dirty="0" smtClean="0">
                <a:solidFill>
                  <a:schemeClr val="tx1"/>
                </a:solidFill>
                <a:latin typeface="Roboto"/>
                <a:ea typeface="Roboto"/>
                <a:cs typeface="Roboto"/>
                <a:sym typeface="Roboto"/>
              </a:rPr>
              <a:t>An </a:t>
            </a:r>
            <a:r>
              <a:rPr lang="en-US" sz="1000" dirty="0">
                <a:solidFill>
                  <a:schemeClr val="tx1"/>
                </a:solidFill>
                <a:latin typeface="Roboto"/>
                <a:ea typeface="Roboto"/>
                <a:cs typeface="Roboto"/>
                <a:sym typeface="Roboto"/>
              </a:rPr>
              <a:t>understanding of the political and security environment in Northern Ireland.</a:t>
            </a:r>
          </a:p>
          <a:p>
            <a:pPr marL="457200" lvl="0" indent="-298450">
              <a:lnSpc>
                <a:spcPct val="115000"/>
              </a:lnSpc>
              <a:buClr>
                <a:schemeClr val="dk1"/>
              </a:buClr>
              <a:buSzPts val="1100"/>
              <a:buFont typeface="Noto Sans Symbols"/>
              <a:buChar char="•"/>
            </a:pPr>
            <a:r>
              <a:rPr lang="en-US" sz="1000" dirty="0" smtClean="0">
                <a:solidFill>
                  <a:schemeClr val="tx1"/>
                </a:solidFill>
                <a:latin typeface="Roboto"/>
                <a:ea typeface="Roboto"/>
                <a:cs typeface="Roboto"/>
                <a:sym typeface="Roboto"/>
              </a:rPr>
              <a:t>Existing </a:t>
            </a:r>
            <a:r>
              <a:rPr lang="en-US" sz="1000" dirty="0">
                <a:solidFill>
                  <a:schemeClr val="tx1"/>
                </a:solidFill>
                <a:latin typeface="Roboto"/>
                <a:ea typeface="Roboto"/>
                <a:cs typeface="Roboto"/>
                <a:sym typeface="Roboto"/>
              </a:rPr>
              <a:t>DV (Developed Vetting) clearance or the willingness to acquire it.  DV clearance must be achieved before commencing the full duties of the post.</a:t>
            </a:r>
          </a:p>
          <a:p>
            <a:pPr marL="457200" lvl="0" indent="-298450">
              <a:lnSpc>
                <a:spcPct val="115000"/>
              </a:lnSpc>
              <a:buClr>
                <a:schemeClr val="dk1"/>
              </a:buClr>
              <a:buSzPts val="1100"/>
              <a:buFont typeface="Noto Sans Symbols"/>
              <a:buChar char="•"/>
            </a:pPr>
            <a:r>
              <a:rPr lang="en-US" sz="1000" dirty="0" smtClean="0">
                <a:solidFill>
                  <a:schemeClr val="tx1"/>
                </a:solidFill>
                <a:latin typeface="Roboto"/>
                <a:ea typeface="Roboto"/>
                <a:cs typeface="Roboto"/>
                <a:sym typeface="Roboto"/>
              </a:rPr>
              <a:t>A </a:t>
            </a:r>
            <a:r>
              <a:rPr lang="en-US" sz="1000" dirty="0">
                <a:solidFill>
                  <a:schemeClr val="tx1"/>
                </a:solidFill>
                <a:latin typeface="Roboto"/>
                <a:ea typeface="Roboto"/>
                <a:cs typeface="Roboto"/>
                <a:sym typeface="Roboto"/>
              </a:rPr>
              <a:t>full current driving </a:t>
            </a:r>
            <a:r>
              <a:rPr lang="en-US" sz="1000" dirty="0" smtClean="0">
                <a:solidFill>
                  <a:schemeClr val="tx1"/>
                </a:solidFill>
                <a:latin typeface="Roboto"/>
                <a:ea typeface="Roboto"/>
                <a:cs typeface="Roboto"/>
                <a:sym typeface="Roboto"/>
              </a:rPr>
              <a:t>license </a:t>
            </a:r>
            <a:r>
              <a:rPr lang="en-US" sz="1000" dirty="0">
                <a:solidFill>
                  <a:schemeClr val="tx1"/>
                </a:solidFill>
                <a:latin typeface="Roboto"/>
                <a:ea typeface="Roboto"/>
                <a:cs typeface="Roboto"/>
                <a:sym typeface="Roboto"/>
              </a:rPr>
              <a:t>(for out of hours duty requirements)</a:t>
            </a:r>
          </a:p>
          <a:p>
            <a:pPr marL="0" marR="0" lvl="0" indent="0" algn="l" rtl="0">
              <a:lnSpc>
                <a:spcPct val="100000"/>
              </a:lnSpc>
              <a:spcBef>
                <a:spcPts val="0"/>
              </a:spcBef>
              <a:spcAft>
                <a:spcPts val="0"/>
              </a:spcAft>
              <a:buClr>
                <a:srgbClr val="000000"/>
              </a:buClr>
              <a:buSzPts val="900"/>
              <a:buFont typeface="Arial"/>
              <a:buNone/>
            </a:pPr>
            <a:endParaRPr sz="10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1000" b="1" i="0" u="none" strike="noStrike" cap="none" dirty="0">
                <a:solidFill>
                  <a:srgbClr val="000000"/>
                </a:solidFill>
                <a:latin typeface="Roboto"/>
                <a:ea typeface="Roboto"/>
                <a:cs typeface="Roboto"/>
                <a:sym typeface="Roboto"/>
              </a:rPr>
              <a:t>Behaviours:</a:t>
            </a:r>
            <a:endParaRPr sz="10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000" b="1" i="0" u="none" strike="noStrike" cap="none" dirty="0">
                <a:solidFill>
                  <a:srgbClr val="000000"/>
                </a:solidFill>
                <a:latin typeface="Roboto"/>
                <a:ea typeface="Roboto"/>
                <a:cs typeface="Roboto"/>
                <a:sym typeface="Roboto"/>
              </a:rPr>
              <a:t>You will be assessed utilising the following success profiles behaviours at </a:t>
            </a:r>
            <a:r>
              <a:rPr lang="en-GB" sz="1000" b="1" i="0" u="none" strike="noStrike" cap="none" dirty="0" smtClean="0">
                <a:solidFill>
                  <a:srgbClr val="000000"/>
                </a:solidFill>
                <a:latin typeface="Roboto"/>
                <a:ea typeface="Roboto"/>
                <a:cs typeface="Roboto"/>
                <a:sym typeface="Roboto"/>
              </a:rPr>
              <a:t>Level 2 </a:t>
            </a:r>
            <a:r>
              <a:rPr lang="en-GB" sz="1000" b="1" i="0" u="none" strike="noStrike" cap="none" dirty="0">
                <a:solidFill>
                  <a:srgbClr val="000000"/>
                </a:solidFill>
                <a:latin typeface="Roboto"/>
                <a:ea typeface="Roboto"/>
                <a:cs typeface="Roboto"/>
                <a:sym typeface="Roboto"/>
              </a:rPr>
              <a:t>during the selection process.</a:t>
            </a:r>
            <a:endParaRPr sz="10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000" b="1" i="0" u="none" strike="noStrike" cap="none" dirty="0">
              <a:solidFill>
                <a:srgbClr val="000000"/>
              </a:solidFill>
              <a:latin typeface="Roboto"/>
              <a:ea typeface="Roboto"/>
              <a:cs typeface="Roboto"/>
              <a:sym typeface="Roboto"/>
            </a:endParaRPr>
          </a:p>
          <a:p>
            <a:pPr marL="457200" lvl="0" indent="-298450">
              <a:buSzPts val="1100"/>
              <a:buFont typeface="Arial"/>
              <a:buChar char="•"/>
            </a:pPr>
            <a:r>
              <a:rPr lang="en-US" sz="1000" dirty="0">
                <a:solidFill>
                  <a:schemeClr val="tx1"/>
                </a:solidFill>
                <a:latin typeface="Roboto"/>
                <a:ea typeface="Roboto"/>
                <a:cs typeface="Roboto"/>
                <a:sym typeface="Roboto"/>
              </a:rPr>
              <a:t>Working Together (Lead Competence)</a:t>
            </a:r>
          </a:p>
          <a:p>
            <a:pPr marL="457200" lvl="0" indent="-298450">
              <a:buSzPts val="1100"/>
              <a:buFont typeface="Arial"/>
              <a:buChar char="•"/>
            </a:pPr>
            <a:r>
              <a:rPr lang="en-US" sz="1000" dirty="0">
                <a:solidFill>
                  <a:schemeClr val="tx1"/>
                </a:solidFill>
                <a:latin typeface="Roboto"/>
                <a:ea typeface="Roboto"/>
                <a:cs typeface="Roboto"/>
                <a:sym typeface="Roboto"/>
              </a:rPr>
              <a:t>Managing a Quality Service</a:t>
            </a:r>
          </a:p>
          <a:p>
            <a:pPr marL="457200" lvl="0" indent="-298450">
              <a:buSzPts val="1100"/>
              <a:buFont typeface="Arial"/>
              <a:buChar char="•"/>
            </a:pPr>
            <a:r>
              <a:rPr lang="en-US" sz="1000" dirty="0">
                <a:solidFill>
                  <a:schemeClr val="tx1"/>
                </a:solidFill>
                <a:latin typeface="Roboto"/>
                <a:ea typeface="Roboto"/>
                <a:cs typeface="Roboto"/>
                <a:sym typeface="Roboto"/>
              </a:rPr>
              <a:t>Delivering at </a:t>
            </a:r>
            <a:r>
              <a:rPr lang="en-US" sz="1000" dirty="0" smtClean="0">
                <a:solidFill>
                  <a:schemeClr val="tx1"/>
                </a:solidFill>
                <a:latin typeface="Roboto"/>
                <a:ea typeface="Roboto"/>
                <a:cs typeface="Roboto"/>
                <a:sym typeface="Roboto"/>
              </a:rPr>
              <a:t>Pace</a:t>
            </a:r>
            <a:endParaRPr sz="1000" b="0" i="0" u="none" strike="noStrike" cap="none" dirty="0">
              <a:solidFill>
                <a:schemeClr val="tx1"/>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endParaRPr sz="10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r>
              <a:rPr lang="en-GB" sz="1000" b="0" i="0" u="none" strike="noStrike" cap="none" dirty="0">
                <a:solidFill>
                  <a:srgbClr val="000000"/>
                </a:solidFill>
                <a:latin typeface="Roboto"/>
                <a:ea typeface="Roboto"/>
                <a:cs typeface="Roboto"/>
                <a:sym typeface="Roboto"/>
              </a:rPr>
              <a:t>In the event of a large number of applications, initial sift may take place based on the lead behaviour: </a:t>
            </a:r>
            <a:r>
              <a:rPr lang="en-GB" sz="1000" b="0" i="0" u="none" strike="noStrike" cap="none" dirty="0" smtClean="0">
                <a:solidFill>
                  <a:srgbClr val="000000"/>
                </a:solidFill>
                <a:latin typeface="Roboto"/>
                <a:ea typeface="Roboto"/>
                <a:cs typeface="Roboto"/>
                <a:sym typeface="Roboto"/>
              </a:rPr>
              <a:t>Working Together.</a:t>
            </a:r>
            <a:endParaRPr sz="1000" b="0" i="0" u="none" strike="noStrike" cap="none" dirty="0">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400"/>
              <a:buFont typeface="Arial"/>
              <a:buNone/>
            </a:pPr>
            <a:endParaRPr sz="1000" b="0" i="0" u="none" strike="noStrike" cap="none" dirty="0">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42" name="Google Shape;142;p21"/>
          <p:cNvPicPr preferRelativeResize="0"/>
          <p:nvPr/>
        </p:nvPicPr>
        <p:blipFill rotWithShape="1">
          <a:blip r:embed="rId3">
            <a:alphaModFix/>
          </a:blip>
          <a:srcRect/>
          <a:stretch/>
        </p:blipFill>
        <p:spPr>
          <a:xfrm>
            <a:off x="0" y="4840775"/>
            <a:ext cx="3878900" cy="302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4264</Words>
  <Application>Microsoft Office PowerPoint</Application>
  <PresentationFormat>On-screen Show (16:9)</PresentationFormat>
  <Paragraphs>343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Old Standard TT</vt:lpstr>
      <vt:lpstr>Noto Sans Symbols</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Wayne</dc:creator>
  <cp:lastModifiedBy>Jones, Megan</cp:lastModifiedBy>
  <cp:revision>4</cp:revision>
  <dcterms:modified xsi:type="dcterms:W3CDTF">2023-03-09T09:04:24Z</dcterms:modified>
</cp:coreProperties>
</file>