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40"/>
  </p:notesMasterIdLst>
  <p:sldIdLst>
    <p:sldId id="338" r:id="rId6"/>
    <p:sldId id="265" r:id="rId7"/>
    <p:sldId id="266" r:id="rId8"/>
    <p:sldId id="268" r:id="rId9"/>
    <p:sldId id="273" r:id="rId10"/>
    <p:sldId id="323" r:id="rId11"/>
    <p:sldId id="340" r:id="rId12"/>
    <p:sldId id="325" r:id="rId13"/>
    <p:sldId id="327" r:id="rId14"/>
    <p:sldId id="328" r:id="rId15"/>
    <p:sldId id="329" r:id="rId16"/>
    <p:sldId id="330" r:id="rId17"/>
    <p:sldId id="331" r:id="rId18"/>
    <p:sldId id="332" r:id="rId19"/>
    <p:sldId id="333" r:id="rId20"/>
    <p:sldId id="334" r:id="rId21"/>
    <p:sldId id="335" r:id="rId22"/>
    <p:sldId id="305" r:id="rId23"/>
    <p:sldId id="306" r:id="rId24"/>
    <p:sldId id="336" r:id="rId25"/>
    <p:sldId id="308" r:id="rId26"/>
    <p:sldId id="309" r:id="rId27"/>
    <p:sldId id="310" r:id="rId28"/>
    <p:sldId id="311" r:id="rId29"/>
    <p:sldId id="312" r:id="rId30"/>
    <p:sldId id="339" r:id="rId31"/>
    <p:sldId id="314" r:id="rId32"/>
    <p:sldId id="315" r:id="rId33"/>
    <p:sldId id="316" r:id="rId34"/>
    <p:sldId id="317" r:id="rId35"/>
    <p:sldId id="318" r:id="rId36"/>
    <p:sldId id="319" r:id="rId37"/>
    <p:sldId id="320" r:id="rId38"/>
    <p:sldId id="321"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10"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3B9F5B"/>
    <a:srgbClr val="F04C74"/>
    <a:srgbClr val="0C619D"/>
    <a:srgbClr val="5C649E"/>
    <a:srgbClr val="4D4D4D"/>
    <a:srgbClr val="133F67"/>
    <a:srgbClr val="EB213D"/>
    <a:srgbClr val="7FB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4" autoAdjust="0"/>
    <p:restoredTop sz="93907" autoAdjust="0"/>
  </p:normalViewPr>
  <p:slideViewPr>
    <p:cSldViewPr snapToGrid="0">
      <p:cViewPr varScale="1">
        <p:scale>
          <a:sx n="86" d="100"/>
          <a:sy n="86" d="100"/>
        </p:scale>
        <p:origin x="116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22/10/2019</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411523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16320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78960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220854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83094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371947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3762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268931014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50775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191294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69204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4663613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_rels/slide1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29.xml"/><Relationship Id="rId5" Type="http://schemas.openxmlformats.org/officeDocument/2006/relationships/image" Target="../media/image20.svg"/><Relationship Id="rId10" Type="http://schemas.openxmlformats.org/officeDocument/2006/relationships/slide" Target="slide22.xml"/><Relationship Id="rId4" Type="http://schemas.openxmlformats.org/officeDocument/2006/relationships/image" Target="../media/image19.png"/><Relationship Id="rId9"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18" Type="http://schemas.openxmlformats.org/officeDocument/2006/relationships/hyperlink" Target="https://assets.publishing.service.gov.uk/government/uploads/system/uploads/attachment_data/file/755783/PDCF.pdf" TargetMode="Externa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2.xml"/><Relationship Id="rId17" Type="http://schemas.openxmlformats.org/officeDocument/2006/relationships/hyperlink" Target="https://justicejobs.tal.net/vx/lang-en-GB/appcentre-1/brand-2/user-24778/xf-38258249e8a0/wid-1/candidate/jobboard/vacancy/3/adv/" TargetMode="External"/><Relationship Id="rId2" Type="http://schemas.openxmlformats.org/officeDocument/2006/relationships/slide" Target="slide2.xml"/><Relationship Id="rId16" Type="http://schemas.openxmlformats.org/officeDocument/2006/relationships/hyperlink" Target="https://www.civilservicejobs.service.gov.uk/csr/index.cgi"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6" Type="http://schemas.openxmlformats.org/officeDocument/2006/relationships/hyperlink" Target="http://civilservicecommission.independent.gov.uk/wp-content/uploads/2015/05/RECRUITMENT-PRINCIPLES-FINAL.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3" Type="http://schemas.openxmlformats.org/officeDocument/2006/relationships/image" Target="../media/image13.png"/><Relationship Id="rId7" Type="http://schemas.openxmlformats.org/officeDocument/2006/relationships/slide" Target="slide18.xml"/><Relationship Id="rId12" Type="http://schemas.openxmlformats.org/officeDocument/2006/relationships/image" Target="../media/image18.jpg"/><Relationship Id="rId2" Type="http://schemas.openxmlformats.org/officeDocument/2006/relationships/slide" Target="slide9.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slide" Target="slide4.xml"/><Relationship Id="rId5" Type="http://schemas.openxmlformats.org/officeDocument/2006/relationships/image" Target="../media/image14.png"/><Relationship Id="rId15" Type="http://schemas.openxmlformats.org/officeDocument/2006/relationships/image" Target="../media/image20.svg"/><Relationship Id="rId10" Type="http://schemas.openxmlformats.org/officeDocument/2006/relationships/image" Target="../media/image17.jpg"/><Relationship Id="rId4" Type="http://schemas.openxmlformats.org/officeDocument/2006/relationships/slide" Target="slide27.xml"/><Relationship Id="rId9" Type="http://schemas.openxmlformats.org/officeDocument/2006/relationships/slide" Target="slide3.xml"/><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3.xml"/><Relationship Id="rId2" Type="http://schemas.openxmlformats.org/officeDocument/2006/relationships/slide" Target="slide2.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9.jpg"/><Relationship Id="rId5" Type="http://schemas.openxmlformats.org/officeDocument/2006/relationships/slide" Target="slide3.xml"/><Relationship Id="rId10" Type="http://schemas.openxmlformats.org/officeDocument/2006/relationships/image" Target="../media/image28.jpg"/><Relationship Id="rId4" Type="http://schemas.openxmlformats.org/officeDocument/2006/relationships/image" Target="../media/image20.svg"/><Relationship Id="rId9" Type="http://schemas.openxmlformats.org/officeDocument/2006/relationships/slide" Target="slide26.xml"/></Relationships>
</file>

<file path=ppt/slides/_rels/slide2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4.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18.xml"/><Relationship Id="rId10" Type="http://schemas.openxmlformats.org/officeDocument/2006/relationships/image" Target="../media/image22.jpg"/><Relationship Id="rId4" Type="http://schemas.openxmlformats.org/officeDocument/2006/relationships/slide" Target="slide9.xml"/><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0.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29.xml"/><Relationship Id="rId2" Type="http://schemas.openxmlformats.org/officeDocument/2006/relationships/slideLayout" Target="../slideLayouts/slideLayout7.xml"/><Relationship Id="rId16" Type="http://schemas.openxmlformats.org/officeDocument/2006/relationships/slide" Target="slide34.xml"/><Relationship Id="rId1" Type="http://schemas.openxmlformats.org/officeDocument/2006/relationships/themeOverride" Target="../theme/themeOverride1.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20.svg"/><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19.png"/><Relationship Id="rId9" Type="http://schemas.openxmlformats.org/officeDocument/2006/relationships/slide" Target="slide18.xml"/><Relationship Id="rId14" Type="http://schemas.openxmlformats.org/officeDocument/2006/relationships/slide" Target="slide31.xml"/></Relationships>
</file>

<file path=ppt/slides/_rels/slide3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8.jpg"/><Relationship Id="rId4" Type="http://schemas.openxmlformats.org/officeDocument/2006/relationships/image" Target="../media/image20.svg"/><Relationship Id="rId9" Type="http://schemas.openxmlformats.org/officeDocument/2006/relationships/slide" Target="slide27.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8.jpg"/><Relationship Id="rId4" Type="http://schemas.openxmlformats.org/officeDocument/2006/relationships/image" Target="../media/image20.svg"/><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5.xml"/></Relationships>
</file>

<file path=ppt/slides/_rels/slide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23.png"/><Relationship Id="rId4" Type="http://schemas.openxmlformats.org/officeDocument/2006/relationships/image" Target="../media/image20.svg"/><Relationship Id="rId9" Type="http://schemas.openxmlformats.org/officeDocument/2006/relationships/slide" Target="slide27.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5.jpg"/><Relationship Id="rId18" Type="http://schemas.openxmlformats.org/officeDocument/2006/relationships/image" Target="../media/image27.jpg"/><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4.jpg"/><Relationship Id="rId5" Type="http://schemas.openxmlformats.org/officeDocument/2006/relationships/slide" Target="slide3.xml"/><Relationship Id="rId15" Type="http://schemas.openxmlformats.org/officeDocument/2006/relationships/image" Target="../media/image26.jpg"/><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a:bodyPr>
          <a:lstStyle/>
          <a:p>
            <a:r>
              <a:rPr lang="en-GB" sz="4500" dirty="0"/>
              <a:t>MoJ Project Delivery</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a:bodyPr>
          <a:lstStyle/>
          <a:p>
            <a:r>
              <a:rPr lang="en-GB" sz="3600" dirty="0"/>
              <a:t>Senior Head of PMO</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A (Grade 7)</a:t>
            </a:r>
          </a:p>
          <a:p>
            <a:r>
              <a:rPr lang="en-GB" dirty="0"/>
              <a:t>Salary: </a:t>
            </a:r>
            <a:r>
              <a:rPr lang="en-GB" b="0" dirty="0"/>
              <a:t>£49,048 (National), £54,121(London)</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3877985"/>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Directorate. Successful candidates will join the Project Delivery Function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Senior Head of PMO, you will define and maintain the standards for project management within your team. This includes the implementation and sharing of best practice as well as the development and application of project procedures, tools and techniques. You will provide guidance, support and insight on the project, and acts as a source of project information and metrics. You will have effective leadership, interpersonal and communication skills. This role will include line management responsibilities as part of the Function’s management structure.</a:t>
            </a:r>
          </a:p>
          <a:p>
            <a:pPr>
              <a:spcAft>
                <a:spcPts val="1800"/>
              </a:spcAft>
              <a:defRPr/>
            </a:pPr>
            <a:r>
              <a:rPr lang="en-GB" sz="1100" dirty="0"/>
              <a:t>MoJ expects its leaders to show openness, honesty and commitment, and, of course, to deliver results.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10085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4000746"/>
            <a:chOff x="400050" y="1297827"/>
            <a:chExt cx="8226364" cy="4000746"/>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3554819"/>
            </a:xfrm>
            <a:prstGeom prst="rect">
              <a:avLst/>
            </a:prstGeom>
            <a:noFill/>
          </p:spPr>
          <p:txBody>
            <a:bodyPr wrap="square" rtlCol="0">
              <a:spAutoFit/>
            </a:bodyPr>
            <a:lstStyle/>
            <a:p>
              <a:pPr>
                <a:spcAft>
                  <a:spcPts val="1200"/>
                </a:spcAft>
                <a:defRPr/>
              </a:pPr>
              <a:r>
                <a:rPr lang="en-GB" sz="1100" b="1" dirty="0"/>
                <a:t>Delivery </a:t>
              </a:r>
              <a:r>
                <a:rPr lang="en-GB" sz="1100" dirty="0"/>
                <a:t>– Lead the PMO to support the project in the delivery of Business Case benefits and outcomes. </a:t>
              </a:r>
            </a:p>
            <a:p>
              <a:pPr>
                <a:spcAft>
                  <a:spcPts val="1200"/>
                </a:spcAft>
                <a:defRPr/>
              </a:pPr>
              <a:r>
                <a:rPr lang="en-GB" sz="1100" b="1" dirty="0"/>
                <a:t>Business Case </a:t>
              </a:r>
              <a:r>
                <a:rPr lang="en-GB" sz="1100" dirty="0"/>
                <a:t>– Support the Project Manager in the development of Business Case with input from specialists as necessary.</a:t>
              </a:r>
            </a:p>
            <a:p>
              <a:pPr>
                <a:spcAft>
                  <a:spcPts val="1200"/>
                </a:spcAft>
                <a:defRPr/>
              </a:pPr>
              <a:r>
                <a:rPr lang="en-GB" sz="1100" b="1" dirty="0"/>
                <a:t>Budget</a:t>
              </a:r>
              <a:r>
                <a:rPr lang="en-GB" sz="1100" dirty="0"/>
                <a:t> – Develop and agree budgets for projects and/or programmes and forecast actual costs against them.</a:t>
              </a:r>
              <a:br>
                <a:rPr lang="en-GB" sz="1100" b="1" dirty="0"/>
              </a:br>
              <a:br>
                <a:rPr lang="en-GB" sz="1100" b="1" dirty="0"/>
              </a:br>
              <a:r>
                <a:rPr lang="en-GB" sz="1100" b="1" dirty="0"/>
                <a:t>Resources</a:t>
              </a:r>
              <a:r>
                <a:rPr lang="en-GB" sz="1100" dirty="0"/>
                <a:t> – Manage the PMO team and support the Project Manager in the identification, recruitment, development, deployment and reassignment of resources throughout the project lifecycle.</a:t>
              </a:r>
            </a:p>
            <a:p>
              <a:pPr>
                <a:spcAft>
                  <a:spcPts val="1200"/>
                </a:spcAft>
                <a:defRPr/>
              </a:pPr>
              <a:r>
                <a:rPr lang="en-GB" sz="1100" b="1" dirty="0"/>
                <a:t>Stakeholder Management </a:t>
              </a:r>
              <a:r>
                <a:rPr lang="en-GB" sz="1100" dirty="0"/>
                <a:t>– Advise the project team on appropriate tools and techniques for managing stakeholder relationships. Provide assurance to the project manager on the effectiveness of stakeholder management arrangements.</a:t>
              </a:r>
            </a:p>
            <a:p>
              <a:pPr>
                <a:spcAft>
                  <a:spcPts val="1200"/>
                </a:spcAft>
                <a:defRPr/>
              </a:pPr>
              <a:r>
                <a:rPr lang="en-GB" sz="1100" b="1" dirty="0"/>
                <a:t>Risks &amp; Issues </a:t>
              </a:r>
              <a:r>
                <a:rPr lang="en-GB" sz="1100" dirty="0"/>
                <a:t>– Establish the project processes and standards for managing risks and issues. Provide assurance to the project manager on the effectiveness of Risk and Issue management arrangements. </a:t>
              </a:r>
            </a:p>
            <a:p>
              <a:pPr>
                <a:spcAft>
                  <a:spcPts val="1200"/>
                </a:spcAft>
                <a:defRPr/>
              </a:pPr>
              <a:r>
                <a:rPr lang="en-GB" sz="1100" b="1" dirty="0"/>
                <a:t>Governance &amp; Assurance </a:t>
              </a:r>
              <a:r>
                <a:rPr lang="en-GB" sz="1100" dirty="0"/>
                <a:t>– Ensure appropriate governance is in place and arrange external reviews e.g. Gateway Reviews at appropriate points in the project lifecycle. Monitor the effectiveness of controls and ensure that recommendations from external reviews are acted upon.</a:t>
              </a:r>
            </a:p>
            <a:p>
              <a:pPr>
                <a:spcAft>
                  <a:spcPts val="1200"/>
                </a:spcAft>
                <a:defRPr/>
              </a:pPr>
              <a:r>
                <a:rPr lang="en-GB" sz="1100" b="1" dirty="0"/>
                <a:t>Change Management </a:t>
              </a:r>
              <a:r>
                <a:rPr lang="en-GB" sz="1100" dirty="0"/>
                <a:t>– Establish and implement protocols to change the scope of projects and/or programmes and update configuration documents as required.</a:t>
              </a:r>
            </a:p>
          </p:txBody>
        </p:sp>
      </p:grpSp>
    </p:spTree>
    <p:extLst>
      <p:ext uri="{BB962C8B-B14F-4D97-AF65-F5344CB8AC3E}">
        <p14:creationId xmlns:p14="http://schemas.microsoft.com/office/powerpoint/2010/main" val="162975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1369257"/>
            <a:chOff x="400050" y="1297827"/>
            <a:chExt cx="8226364" cy="1369257"/>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923330"/>
            </a:xfrm>
            <a:prstGeom prst="rect">
              <a:avLst/>
            </a:prstGeom>
            <a:noFill/>
          </p:spPr>
          <p:txBody>
            <a:bodyPr wrap="square" rtlCol="0">
              <a:spAutoFit/>
            </a:bodyPr>
            <a:lstStyle/>
            <a:p>
              <a:pPr>
                <a:spcAft>
                  <a:spcPts val="1200"/>
                </a:spcAft>
                <a:defRPr/>
              </a:pPr>
              <a:r>
                <a:rPr lang="en-GB" sz="1100" b="1" dirty="0"/>
                <a:t>Project Performance &amp; Controls </a:t>
              </a:r>
              <a:r>
                <a:rPr lang="en-GB" sz="1100" dirty="0"/>
                <a:t>– Establish and operate project controls on behalf of the project manager, reporting on project progress and status to appropriate bodies. </a:t>
              </a:r>
            </a:p>
            <a:p>
              <a:pPr>
                <a:spcAft>
                  <a:spcPts val="1200"/>
                </a:spcAft>
                <a:defRPr/>
              </a:pPr>
              <a:r>
                <a:rPr lang="en-GB" sz="1100" b="1" dirty="0"/>
                <a:t>Guidance &amp; Support </a:t>
              </a:r>
              <a:r>
                <a:rPr lang="en-GB" sz="1100" dirty="0"/>
                <a:t>–Identify, develop and share best practice project management processes, tools and templates. Provides direction and guidance to the project team.</a:t>
              </a:r>
            </a:p>
          </p:txBody>
        </p:sp>
      </p:grpSp>
    </p:spTree>
    <p:extLst>
      <p:ext uri="{BB962C8B-B14F-4D97-AF65-F5344CB8AC3E}">
        <p14:creationId xmlns:p14="http://schemas.microsoft.com/office/powerpoint/2010/main" val="117258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44365"/>
            <a:chOff x="527979" y="1383445"/>
            <a:chExt cx="7895355" cy="4244365"/>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8401"/>
            </a:xfrm>
            <a:prstGeom prst="rect">
              <a:avLst/>
            </a:prstGeom>
          </p:spPr>
          <p:txBody>
            <a:bodyPr wrap="square" numCol="1">
              <a:spAutoFit/>
            </a:bodyPr>
            <a:lstStyle/>
            <a:p>
              <a:pPr>
                <a:lnSpc>
                  <a:spcPct val="107000"/>
                </a:lnSpc>
                <a:spcAft>
                  <a:spcPts val="600"/>
                </a:spcAft>
              </a:pPr>
              <a:r>
                <a:rPr lang="en-GB" sz="1100" dirty="0">
                  <a:ea typeface="Calibri" panose="020F0502020204030204" pitchFamily="34" charset="0"/>
                  <a:cs typeface="Times New Roman" panose="02020603050405020304" pitchFamily="18" charset="0"/>
                </a:rPr>
                <a:t>Aligned with the technical and behavioural competencies as set out in the </a:t>
              </a:r>
              <a:r>
                <a:rPr lang="en-GB" sz="1100" dirty="0">
                  <a:ea typeface="Calibri" panose="020F0502020204030204" pitchFamily="34" charset="0"/>
                  <a:cs typeface="Times New Roman" panose="02020603050405020304" pitchFamily="18" charset="0"/>
                  <a:hlinkClick r:id="rId2"/>
                </a:rPr>
                <a:t>Project Delivery Capability Framework</a:t>
              </a:r>
              <a:r>
                <a:rPr lang="en-GB" sz="1100" dirty="0">
                  <a:ea typeface="Calibri" panose="020F0502020204030204" pitchFamily="34" charset="0"/>
                  <a:cs typeface="Times New Roman" panose="02020603050405020304" pitchFamily="18" charset="0"/>
                </a:rPr>
                <a:t>:-</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Planning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600"/>
                </a:spcAft>
              </a:pPr>
              <a:r>
                <a:rPr lang="en-GB" sz="1100" b="1" dirty="0">
                  <a:ea typeface="Calibri" panose="020F0502020204030204" pitchFamily="34" charset="0"/>
                  <a:cs typeface="Times New Roman" panose="02020603050405020304" pitchFamily="18" charset="0"/>
                </a:rPr>
                <a:t>Resource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profile and secure the resources required to deliver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Budgeting and cost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estimate costs, produce a budget and control forecasts and actual spend against budget.</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02670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167421"/>
            <a:chOff x="527979" y="1383445"/>
            <a:chExt cx="7895355" cy="4167421"/>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681457"/>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Quality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develop, maintain and apply quality management processes to ensure the adherence to those standards throughout the project delivery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change and implementation</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integrate the project outputs into ‘business as usual’ (BAU) ensuring that activities are planned and completed to enable the business to implement the change and realise the benefits.</a:t>
              </a:r>
            </a:p>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400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425504"/>
            <a:chOff x="527979" y="1383445"/>
            <a:chExt cx="7895355" cy="4425504"/>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939540"/>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	</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Case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prepare, develop, commission and update business cases to justify the initiation and continuation of projects in terms of benefits, value for money and risk.</a:t>
              </a:r>
            </a:p>
            <a:p>
              <a:pPr>
                <a:lnSpc>
                  <a:spcPct val="107000"/>
                </a:lnSpc>
                <a:spcAft>
                  <a:spcPts val="600"/>
                </a:spcAft>
              </a:pPr>
              <a:r>
                <a:rPr lang="en-GB" sz="1100" b="1" dirty="0">
                  <a:ea typeface="Calibri" panose="020F0502020204030204" pitchFamily="34" charset="0"/>
                  <a:cs typeface="Times New Roman" panose="02020603050405020304" pitchFamily="18" charset="0"/>
                </a:rPr>
                <a:t>Asset allocation </a:t>
              </a:r>
              <a:r>
                <a:rPr lang="en-GB" sz="1100" dirty="0">
                  <a:ea typeface="Calibri" panose="020F0502020204030204" pitchFamily="34" charset="0"/>
                  <a:cs typeface="Times New Roman" panose="02020603050405020304" pitchFamily="18" charset="0"/>
                </a:rPr>
                <a:t>-</a:t>
              </a:r>
              <a:r>
                <a:rPr lang="en-GB" sz="1100" b="1"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recommend how financial and other resources should be allocated between projects in order to optimise the organisations return on investment (ROI). This includes the determination of which projects should be initiated continued or closed to best support the organisations strategic objectives.</a:t>
              </a:r>
            </a:p>
            <a:p>
              <a:pPr>
                <a:lnSpc>
                  <a:spcPct val="107000"/>
                </a:lnSpc>
                <a:spcAft>
                  <a:spcPts val="600"/>
                </a:spcAft>
              </a:pPr>
              <a:r>
                <a:rPr lang="en-GB" sz="1100" b="1" dirty="0">
                  <a:ea typeface="Calibri" panose="020F0502020204030204" pitchFamily="34" charset="0"/>
                  <a:cs typeface="Times New Roman" panose="02020603050405020304" pitchFamily="18" charset="0"/>
                </a:rPr>
                <a:t>Benefits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quantify, map and track project benefits to justify investment in the project, and to provide assurance that the benefits identified can be realised.</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47834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037577"/>
            <a:chOff x="527979" y="1383445"/>
            <a:chExt cx="7895355" cy="403757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55161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a:t>
              </a:r>
            </a:p>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	</a:t>
              </a:r>
            </a:p>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15799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526494"/>
            <a:chOff x="527979" y="1383445"/>
            <a:chExt cx="7895355" cy="4526494"/>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040530"/>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r>
                <a:rPr lang="en-GB" sz="1100" dirty="0">
                  <a:ea typeface="Calibri" panose="020F0502020204030204" pitchFamily="34" charset="0"/>
                  <a:cs typeface="Times New Roman" panose="02020603050405020304" pitchFamily="18" charset="0"/>
                </a:rPr>
                <a:t>.</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create and present a compelling vision and set clear direction, that motivates others to work towards a common goal.</a:t>
              </a:r>
            </a:p>
            <a:p>
              <a:pPr>
                <a:lnSpc>
                  <a:spcPct val="107000"/>
                </a:lnSpc>
                <a:spcAft>
                  <a:spcPts val="600"/>
                </a:spcAft>
              </a:pPr>
              <a:r>
                <a:rPr lang="en-GB" sz="1100" b="1" dirty="0">
                  <a:ea typeface="Calibri" panose="020F0502020204030204" pitchFamily="34" charset="0"/>
                  <a:cs typeface="Times New Roman" panose="02020603050405020304" pitchFamily="18" charset="0"/>
                </a:rPr>
                <a:t>Resilience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adapt to changing circumstances and adverse situations whilst remaining calm, reassuring others and maintaining performance.</a:t>
              </a: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06017" y="5587105"/>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385409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0"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1"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2"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3"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4"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5"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4524315"/>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6"/>
              </a:rPr>
              <a:t>Civil Service Jobs website</a:t>
            </a:r>
            <a:r>
              <a:rPr lang="en-GB" altLang="en-US" sz="1200" dirty="0"/>
              <a:t> or directly through </a:t>
            </a:r>
            <a:r>
              <a:rPr lang="en-GB" altLang="en-US" sz="1200" dirty="0">
                <a:hlinkClick r:id="rId17"/>
              </a:rPr>
              <a:t>MoJ external Jobs</a:t>
            </a:r>
            <a:r>
              <a:rPr lang="en-GB" altLang="en-US" sz="1200" dirty="0"/>
              <a:t>. </a:t>
            </a: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18"/>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a:p>
            <a:pPr marL="0" lvl="1">
              <a:spcAft>
                <a:spcPts val="1800"/>
              </a:spcAft>
            </a:pPr>
            <a:r>
              <a:rPr lang="en-GB" altLang="en-US" sz="1200" dirty="0"/>
              <a:t>Please attach a copy of your </a:t>
            </a:r>
            <a:r>
              <a:rPr lang="en-GB" altLang="en-US" sz="1200" b="1" dirty="0"/>
              <a:t>anonymised CV</a:t>
            </a:r>
            <a:r>
              <a:rPr lang="en-GB" altLang="en-US" sz="1200" dirty="0"/>
              <a:t>, setting out your career history (including job title, employer and dates), and how your responsibilities and achievements meet the requirements of this role.  We would expect this to be </a:t>
            </a:r>
            <a:r>
              <a:rPr lang="en-GB" altLang="en-US" sz="1200" b="1" dirty="0"/>
              <a:t>no more than two sides of A4</a:t>
            </a:r>
            <a:r>
              <a:rPr lang="en-GB" altLang="en-US" sz="1200" dirty="0"/>
              <a:t>. To note CV’s will not be made available to Vacancy Manager until interview stage.</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6"/>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4"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6"/>
          <a:srcRect l="13345" t="1082" r="18957"/>
          <a:stretch/>
        </p:blipFill>
        <p:spPr>
          <a:xfrm>
            <a:off x="3320986" y="3429000"/>
            <a:ext cx="2581339" cy="2342971"/>
          </a:xfrm>
          <a:prstGeom prst="rect">
            <a:avLst/>
          </a:prstGeom>
        </p:spPr>
      </p:pic>
      <p:pic>
        <p:nvPicPr>
          <p:cNvPr id="2" name="Picture 1">
            <a:hlinkClick r:id="rId7"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8"/>
          <a:srcRect l="11505" r="18310" b="1505"/>
          <a:stretch/>
        </p:blipFill>
        <p:spPr>
          <a:xfrm>
            <a:off x="574610" y="3429000"/>
            <a:ext cx="2581339" cy="2342971"/>
          </a:xfrm>
          <a:prstGeom prst="rect">
            <a:avLst/>
          </a:prstGeom>
        </p:spPr>
      </p:pic>
      <p:pic>
        <p:nvPicPr>
          <p:cNvPr id="32" name="Picture 31">
            <a:hlinkClick r:id="rId9"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0">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9"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9"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1"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1"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1"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7"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7"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4"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4"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8"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000821"/>
          </a:xfrm>
          <a:prstGeom prst="rect">
            <a:avLst/>
          </a:prstGeom>
        </p:spPr>
        <p:txBody>
          <a:bodyPr wrap="square">
            <a:spAutoFit/>
          </a:bodyPr>
          <a:lstStyle/>
          <a:p>
            <a:pPr>
              <a:spcAft>
                <a:spcPts val="1800"/>
              </a:spcAft>
            </a:pPr>
            <a:r>
              <a:rPr lang="en-GB" altLang="en-US" sz="1200" dirty="0"/>
              <a:t>The Project Delivery Function Management Team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with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a Ministry of Justice hub. You will be advised of the format in advance.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94719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704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and CV by </a:t>
            </a:r>
            <a:r>
              <a:rPr lang="en-GB" altLang="en-US" sz="1200" b="1" dirty="0"/>
              <a:t>22nd April 2020.</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5077597" cy="646331"/>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Project Delivery Function Management Office by sending an email to </a:t>
            </a:r>
            <a:r>
              <a:rPr lang="en-GB" altLang="en-US" sz="1200" dirty="0">
                <a:hlinkClick r:id="rId16"/>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79" name="Rectangle 2">
            <a:extLst>
              <a:ext uri="{FF2B5EF4-FFF2-40B4-BE49-F238E27FC236}">
                <a16:creationId xmlns:a16="http://schemas.microsoft.com/office/drawing/2014/main" id="{364376E2-CDAE-4CEE-B319-9F19716642FB}"/>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4" name="Rectangle 1">
            <a:extLst>
              <a:ext uri="{FF2B5EF4-FFF2-40B4-BE49-F238E27FC236}">
                <a16:creationId xmlns:a16="http://schemas.microsoft.com/office/drawing/2014/main" id="{60C40D11-0474-45D8-A0A8-478C3C3B897C}"/>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5" name="Rectangle 2">
            <a:extLst>
              <a:ext uri="{FF2B5EF4-FFF2-40B4-BE49-F238E27FC236}">
                <a16:creationId xmlns:a16="http://schemas.microsoft.com/office/drawing/2014/main" id="{BF896379-07B7-408E-99C4-9ED9603DE9F7}"/>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6" name="Rectangle 3">
            <a:extLst>
              <a:ext uri="{FF2B5EF4-FFF2-40B4-BE49-F238E27FC236}">
                <a16:creationId xmlns:a16="http://schemas.microsoft.com/office/drawing/2014/main" id="{0259E35C-5C99-4398-A98B-C72D67688379}"/>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7" name="Rectangle 4">
            <a:extLst>
              <a:ext uri="{FF2B5EF4-FFF2-40B4-BE49-F238E27FC236}">
                <a16:creationId xmlns:a16="http://schemas.microsoft.com/office/drawing/2014/main" id="{2284569F-176D-4748-8523-96350FB27A2B}"/>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8" name="Rectangle 5">
            <a:extLst>
              <a:ext uri="{FF2B5EF4-FFF2-40B4-BE49-F238E27FC236}">
                <a16:creationId xmlns:a16="http://schemas.microsoft.com/office/drawing/2014/main" id="{747FE5CA-A344-4D5C-BA90-6D4BDABEC1F3}"/>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09" name="Marker 5">
            <a:extLst>
              <a:ext uri="{FF2B5EF4-FFF2-40B4-BE49-F238E27FC236}">
                <a16:creationId xmlns:a16="http://schemas.microsoft.com/office/drawing/2014/main" id="{89A8ECAC-46EB-4E06-B2F1-6815D8E72036}"/>
              </a:ext>
            </a:extLst>
          </p:cNvPr>
          <p:cNvGrpSpPr/>
          <p:nvPr/>
        </p:nvGrpSpPr>
        <p:grpSpPr>
          <a:xfrm>
            <a:off x="2524736" y="3315560"/>
            <a:ext cx="455750" cy="435086"/>
            <a:chOff x="3064244" y="3659540"/>
            <a:chExt cx="540000" cy="540000"/>
          </a:xfrm>
        </p:grpSpPr>
        <p:sp>
          <p:nvSpPr>
            <p:cNvPr id="110" name="Oval 7">
              <a:extLst>
                <a:ext uri="{FF2B5EF4-FFF2-40B4-BE49-F238E27FC236}">
                  <a16:creationId xmlns:a16="http://schemas.microsoft.com/office/drawing/2014/main" id="{3D0B05D0-599D-4243-A157-24141124E323}"/>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11" name="Oval 8">
              <a:extLst>
                <a:ext uri="{FF2B5EF4-FFF2-40B4-BE49-F238E27FC236}">
                  <a16:creationId xmlns:a16="http://schemas.microsoft.com/office/drawing/2014/main" id="{B19454A0-D530-4C26-804F-F5AC91EE23BE}"/>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12" name="Marker 4">
            <a:extLst>
              <a:ext uri="{FF2B5EF4-FFF2-40B4-BE49-F238E27FC236}">
                <a16:creationId xmlns:a16="http://schemas.microsoft.com/office/drawing/2014/main" id="{29BE8AF6-D271-4FF0-98AF-16F35FDA7AB3}"/>
              </a:ext>
            </a:extLst>
          </p:cNvPr>
          <p:cNvGrpSpPr/>
          <p:nvPr/>
        </p:nvGrpSpPr>
        <p:grpSpPr>
          <a:xfrm>
            <a:off x="3936067" y="3328219"/>
            <a:ext cx="455750" cy="435086"/>
            <a:chOff x="4504969" y="3665239"/>
            <a:chExt cx="540000" cy="540000"/>
          </a:xfrm>
        </p:grpSpPr>
        <p:sp>
          <p:nvSpPr>
            <p:cNvPr id="113" name="Oval 9">
              <a:extLst>
                <a:ext uri="{FF2B5EF4-FFF2-40B4-BE49-F238E27FC236}">
                  <a16:creationId xmlns:a16="http://schemas.microsoft.com/office/drawing/2014/main" id="{A920184E-46D6-4585-ABFE-4BFBD02E4583}"/>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14" name="Oval 10">
              <a:extLst>
                <a:ext uri="{FF2B5EF4-FFF2-40B4-BE49-F238E27FC236}">
                  <a16:creationId xmlns:a16="http://schemas.microsoft.com/office/drawing/2014/main" id="{5C9CDD90-803A-443E-AD37-5784D3E2A895}"/>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15" name="Marker 3">
            <a:extLst>
              <a:ext uri="{FF2B5EF4-FFF2-40B4-BE49-F238E27FC236}">
                <a16:creationId xmlns:a16="http://schemas.microsoft.com/office/drawing/2014/main" id="{22F9B813-F61E-4735-8731-4EEB1764686D}"/>
              </a:ext>
            </a:extLst>
          </p:cNvPr>
          <p:cNvGrpSpPr/>
          <p:nvPr/>
        </p:nvGrpSpPr>
        <p:grpSpPr>
          <a:xfrm>
            <a:off x="5179208" y="3313685"/>
            <a:ext cx="455750" cy="435086"/>
            <a:chOff x="5945694" y="3670938"/>
            <a:chExt cx="540000" cy="540000"/>
          </a:xfrm>
        </p:grpSpPr>
        <p:sp>
          <p:nvSpPr>
            <p:cNvPr id="116" name="Oval 11">
              <a:extLst>
                <a:ext uri="{FF2B5EF4-FFF2-40B4-BE49-F238E27FC236}">
                  <a16:creationId xmlns:a16="http://schemas.microsoft.com/office/drawing/2014/main" id="{ABDD2F68-278F-4A27-B364-012FF02A0329}"/>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17" name="Oval 12">
              <a:extLst>
                <a:ext uri="{FF2B5EF4-FFF2-40B4-BE49-F238E27FC236}">
                  <a16:creationId xmlns:a16="http://schemas.microsoft.com/office/drawing/2014/main" id="{B182260F-3EC4-46AE-BE7A-8EBF6A62E6FA}"/>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18" name="Marker 2">
            <a:extLst>
              <a:ext uri="{FF2B5EF4-FFF2-40B4-BE49-F238E27FC236}">
                <a16:creationId xmlns:a16="http://schemas.microsoft.com/office/drawing/2014/main" id="{A6E299A1-533D-4FCE-BD98-C744086B0E2E}"/>
              </a:ext>
            </a:extLst>
          </p:cNvPr>
          <p:cNvGrpSpPr/>
          <p:nvPr/>
        </p:nvGrpSpPr>
        <p:grpSpPr>
          <a:xfrm>
            <a:off x="6523546" y="3319086"/>
            <a:ext cx="455750" cy="435086"/>
            <a:chOff x="8984481" y="3676637"/>
            <a:chExt cx="540000" cy="540000"/>
          </a:xfrm>
        </p:grpSpPr>
        <p:sp>
          <p:nvSpPr>
            <p:cNvPr id="119" name="Oval 13">
              <a:extLst>
                <a:ext uri="{FF2B5EF4-FFF2-40B4-BE49-F238E27FC236}">
                  <a16:creationId xmlns:a16="http://schemas.microsoft.com/office/drawing/2014/main" id="{41B1F626-6075-49FB-8C56-E3D1D90109A3}"/>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20" name="Oval 14">
              <a:extLst>
                <a:ext uri="{FF2B5EF4-FFF2-40B4-BE49-F238E27FC236}">
                  <a16:creationId xmlns:a16="http://schemas.microsoft.com/office/drawing/2014/main" id="{C35B34EA-B7EF-49D5-B10E-5C48247B7DFF}"/>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21" name="date">
            <a:extLst>
              <a:ext uri="{FF2B5EF4-FFF2-40B4-BE49-F238E27FC236}">
                <a16:creationId xmlns:a16="http://schemas.microsoft.com/office/drawing/2014/main" id="{2C9C183F-9800-4DCD-927A-3EEB17469D8E}"/>
              </a:ext>
            </a:extLst>
          </p:cNvPr>
          <p:cNvSpPr>
            <a:spLocks noChangeArrowheads="1"/>
          </p:cNvSpPr>
          <p:nvPr/>
        </p:nvSpPr>
        <p:spPr bwMode="auto">
          <a:xfrm>
            <a:off x="1028849" y="3886651"/>
            <a:ext cx="1177024"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22</a:t>
            </a:r>
            <a:r>
              <a:rPr lang="en-US" altLang="ko-KR" sz="1600" b="1" baseline="30000" dirty="0">
                <a:solidFill>
                  <a:schemeClr val="tx1">
                    <a:lumMod val="75000"/>
                    <a:lumOff val="25000"/>
                  </a:schemeClr>
                </a:solidFill>
                <a:cs typeface="Arial" charset="0"/>
              </a:rPr>
              <a:t>nd</a:t>
            </a:r>
            <a:r>
              <a:rPr lang="en-US" altLang="ko-KR" sz="1600" b="1" dirty="0">
                <a:solidFill>
                  <a:schemeClr val="tx1">
                    <a:lumMod val="75000"/>
                    <a:lumOff val="25000"/>
                  </a:schemeClr>
                </a:solidFill>
                <a:cs typeface="Arial" charset="0"/>
              </a:rPr>
              <a:t> April</a:t>
            </a:r>
            <a:endParaRPr lang="ko-KR" altLang="en-US" sz="1600" dirty="0">
              <a:solidFill>
                <a:schemeClr val="tx1">
                  <a:lumMod val="75000"/>
                  <a:lumOff val="25000"/>
                </a:schemeClr>
              </a:solidFill>
            </a:endParaRPr>
          </a:p>
        </p:txBody>
      </p:sp>
      <p:sp>
        <p:nvSpPr>
          <p:cNvPr id="122" name="TextBox 121">
            <a:extLst>
              <a:ext uri="{FF2B5EF4-FFF2-40B4-BE49-F238E27FC236}">
                <a16:creationId xmlns:a16="http://schemas.microsoft.com/office/drawing/2014/main" id="{266CBB6D-0F45-4FFA-8C0F-ADBA45D4903E}"/>
              </a:ext>
            </a:extLst>
          </p:cNvPr>
          <p:cNvSpPr txBox="1"/>
          <p:nvPr/>
        </p:nvSpPr>
        <p:spPr>
          <a:xfrm>
            <a:off x="1626208" y="2929017"/>
            <a:ext cx="221361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Various </a:t>
            </a:r>
            <a:endParaRPr lang="ko-KR" altLang="en-US" sz="1600" b="1" dirty="0">
              <a:solidFill>
                <a:schemeClr val="tx1">
                  <a:lumMod val="75000"/>
                  <a:lumOff val="25000"/>
                </a:schemeClr>
              </a:solidFill>
              <a:cs typeface="Arial" pitchFamily="34" charset="0"/>
            </a:endParaRPr>
          </a:p>
        </p:txBody>
      </p:sp>
      <p:sp>
        <p:nvSpPr>
          <p:cNvPr id="123" name="TextBox 122">
            <a:extLst>
              <a:ext uri="{FF2B5EF4-FFF2-40B4-BE49-F238E27FC236}">
                <a16:creationId xmlns:a16="http://schemas.microsoft.com/office/drawing/2014/main" id="{4FA5E3ED-FDDB-4B87-825E-38B70B55A69A}"/>
              </a:ext>
            </a:extLst>
          </p:cNvPr>
          <p:cNvSpPr txBox="1"/>
          <p:nvPr/>
        </p:nvSpPr>
        <p:spPr>
          <a:xfrm>
            <a:off x="3601572" y="3896648"/>
            <a:ext cx="1112206" cy="338554"/>
          </a:xfrm>
          <a:prstGeom prst="rect">
            <a:avLst/>
          </a:prstGeom>
          <a:noFill/>
        </p:spPr>
        <p:txBody>
          <a:bodyPr wrap="square" rtlCol="0">
            <a:spAutoFit/>
          </a:bodyPr>
          <a:lstStyle/>
          <a:p>
            <a:pPr algn="ctr"/>
            <a:r>
              <a:rPr lang="en-GB" altLang="ko-KR" sz="1600" b="1" dirty="0">
                <a:solidFill>
                  <a:schemeClr val="tx1">
                    <a:lumMod val="75000"/>
                    <a:lumOff val="25000"/>
                  </a:schemeClr>
                </a:solidFill>
                <a:cs typeface="Arial" pitchFamily="34" charset="0"/>
              </a:rPr>
              <a:t>Various</a:t>
            </a:r>
            <a:endParaRPr lang="ko-KR" altLang="en-US" sz="1600" b="1" dirty="0">
              <a:solidFill>
                <a:schemeClr val="tx1">
                  <a:lumMod val="75000"/>
                  <a:lumOff val="25000"/>
                </a:schemeClr>
              </a:solidFill>
              <a:cs typeface="Arial" pitchFamily="34" charset="0"/>
            </a:endParaRPr>
          </a:p>
        </p:txBody>
      </p:sp>
      <p:grpSp>
        <p:nvGrpSpPr>
          <p:cNvPr id="125" name="Group 124">
            <a:extLst>
              <a:ext uri="{FF2B5EF4-FFF2-40B4-BE49-F238E27FC236}">
                <a16:creationId xmlns:a16="http://schemas.microsoft.com/office/drawing/2014/main" id="{4C6343C4-A287-4317-8097-D07F6DAEE594}"/>
              </a:ext>
            </a:extLst>
          </p:cNvPr>
          <p:cNvGrpSpPr/>
          <p:nvPr/>
        </p:nvGrpSpPr>
        <p:grpSpPr>
          <a:xfrm>
            <a:off x="4494361" y="1340945"/>
            <a:ext cx="1811224" cy="1476249"/>
            <a:chOff x="3177657" y="1802164"/>
            <a:chExt cx="1583150" cy="1476249"/>
          </a:xfrm>
        </p:grpSpPr>
        <p:sp>
          <p:nvSpPr>
            <p:cNvPr id="126" name="Rounded Rectangle 8">
              <a:extLst>
                <a:ext uri="{FF2B5EF4-FFF2-40B4-BE49-F238E27FC236}">
                  <a16:creationId xmlns:a16="http://schemas.microsoft.com/office/drawing/2014/main" id="{E34AABBE-6191-4ED5-9A9A-F67AF598B9AF}"/>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27" name="Group 23">
              <a:extLst>
                <a:ext uri="{FF2B5EF4-FFF2-40B4-BE49-F238E27FC236}">
                  <a16:creationId xmlns:a16="http://schemas.microsoft.com/office/drawing/2014/main" id="{66CE8AD2-D1F4-449E-A2D9-D9ED61A26F76}"/>
                </a:ext>
              </a:extLst>
            </p:cNvPr>
            <p:cNvGrpSpPr/>
            <p:nvPr/>
          </p:nvGrpSpPr>
          <p:grpSpPr>
            <a:xfrm>
              <a:off x="3177657" y="1896492"/>
              <a:ext cx="1583150" cy="1171050"/>
              <a:chOff x="3086025" y="1649115"/>
              <a:chExt cx="1663082" cy="1453430"/>
            </a:xfrm>
          </p:grpSpPr>
          <p:sp>
            <p:nvSpPr>
              <p:cNvPr id="128" name="TextBox 127">
                <a:extLst>
                  <a:ext uri="{FF2B5EF4-FFF2-40B4-BE49-F238E27FC236}">
                    <a16:creationId xmlns:a16="http://schemas.microsoft.com/office/drawing/2014/main" id="{4F450CE8-1B9D-47ED-91C8-EEE05428BFAD}"/>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129" name="TextBox 128">
                <a:extLst>
                  <a:ext uri="{FF2B5EF4-FFF2-40B4-BE49-F238E27FC236}">
                    <a16:creationId xmlns:a16="http://schemas.microsoft.com/office/drawing/2014/main" id="{3A128E5B-6021-455F-B700-BC44A861E605}"/>
                  </a:ext>
                </a:extLst>
              </p:cNvPr>
              <p:cNvSpPr txBox="1"/>
              <p:nvPr/>
            </p:nvSpPr>
            <p:spPr>
              <a:xfrm>
                <a:off x="3086025" y="1937468"/>
                <a:ext cx="1663082" cy="1165077"/>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130" name="Group 129">
            <a:extLst>
              <a:ext uri="{FF2B5EF4-FFF2-40B4-BE49-F238E27FC236}">
                <a16:creationId xmlns:a16="http://schemas.microsoft.com/office/drawing/2014/main" id="{69B257F6-5E5B-4D96-84C6-C779FCB68149}"/>
              </a:ext>
            </a:extLst>
          </p:cNvPr>
          <p:cNvGrpSpPr/>
          <p:nvPr/>
        </p:nvGrpSpPr>
        <p:grpSpPr>
          <a:xfrm>
            <a:off x="1860514" y="1361071"/>
            <a:ext cx="1771659" cy="1476249"/>
            <a:chOff x="225071" y="1742709"/>
            <a:chExt cx="1583153" cy="1476249"/>
          </a:xfrm>
        </p:grpSpPr>
        <p:sp>
          <p:nvSpPr>
            <p:cNvPr id="131" name="Rounded Rectangle 8">
              <a:extLst>
                <a:ext uri="{FF2B5EF4-FFF2-40B4-BE49-F238E27FC236}">
                  <a16:creationId xmlns:a16="http://schemas.microsoft.com/office/drawing/2014/main" id="{EE2A2824-B4C7-4063-A71D-3BAC9DD85B66}"/>
                </a:ext>
              </a:extLst>
            </p:cNvPr>
            <p:cNvSpPr/>
            <p:nvPr/>
          </p:nvSpPr>
          <p:spPr>
            <a:xfrm rot="10800000">
              <a:off x="225074" y="174270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32" name="Group 29">
              <a:extLst>
                <a:ext uri="{FF2B5EF4-FFF2-40B4-BE49-F238E27FC236}">
                  <a16:creationId xmlns:a16="http://schemas.microsoft.com/office/drawing/2014/main" id="{91928DF2-329F-4BC5-A998-5E28AB064C4C}"/>
                </a:ext>
              </a:extLst>
            </p:cNvPr>
            <p:cNvGrpSpPr/>
            <p:nvPr/>
          </p:nvGrpSpPr>
          <p:grpSpPr>
            <a:xfrm>
              <a:off x="225071" y="1815086"/>
              <a:ext cx="1583153" cy="1086918"/>
              <a:chOff x="3169144" y="1621872"/>
              <a:chExt cx="1663085" cy="1349010"/>
            </a:xfrm>
          </p:grpSpPr>
          <p:sp>
            <p:nvSpPr>
              <p:cNvPr id="133" name="TextBox 132">
                <a:extLst>
                  <a:ext uri="{FF2B5EF4-FFF2-40B4-BE49-F238E27FC236}">
                    <a16:creationId xmlns:a16="http://schemas.microsoft.com/office/drawing/2014/main" id="{B131A2A7-F8D6-4B4E-B5AA-AA1CC9C5CC7D}"/>
                  </a:ext>
                </a:extLst>
              </p:cNvPr>
              <p:cNvSpPr txBox="1"/>
              <p:nvPr/>
            </p:nvSpPr>
            <p:spPr>
              <a:xfrm>
                <a:off x="3169144" y="1621872"/>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p:txBody>
          </p:sp>
          <p:sp>
            <p:nvSpPr>
              <p:cNvPr id="134" name="TextBox 133">
                <a:extLst>
                  <a:ext uri="{FF2B5EF4-FFF2-40B4-BE49-F238E27FC236}">
                    <a16:creationId xmlns:a16="http://schemas.microsoft.com/office/drawing/2014/main" id="{464B5568-9552-48DC-A3DC-D97EB03B536A}"/>
                  </a:ext>
                </a:extLst>
              </p:cNvPr>
              <p:cNvSpPr txBox="1"/>
              <p:nvPr/>
            </p:nvSpPr>
            <p:spPr>
              <a:xfrm>
                <a:off x="3185559" y="2015904"/>
                <a:ext cx="1646670" cy="95497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135" name="Group 134">
            <a:extLst>
              <a:ext uri="{FF2B5EF4-FFF2-40B4-BE49-F238E27FC236}">
                <a16:creationId xmlns:a16="http://schemas.microsoft.com/office/drawing/2014/main" id="{C1635380-E907-4BD8-BE38-4B0EBF066DAC}"/>
              </a:ext>
            </a:extLst>
          </p:cNvPr>
          <p:cNvGrpSpPr/>
          <p:nvPr/>
        </p:nvGrpSpPr>
        <p:grpSpPr>
          <a:xfrm rot="10800000">
            <a:off x="5653334" y="4276919"/>
            <a:ext cx="2183640" cy="1480160"/>
            <a:chOff x="6481245" y="1383880"/>
            <a:chExt cx="2037450" cy="1476249"/>
          </a:xfrm>
        </p:grpSpPr>
        <p:sp>
          <p:nvSpPr>
            <p:cNvPr id="136" name="Rounded Rectangle 8">
              <a:extLst>
                <a:ext uri="{FF2B5EF4-FFF2-40B4-BE49-F238E27FC236}">
                  <a16:creationId xmlns:a16="http://schemas.microsoft.com/office/drawing/2014/main" id="{C65EAE81-A9E2-4583-8D36-C17651537F2E}"/>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37" name="Group 33">
              <a:extLst>
                <a:ext uri="{FF2B5EF4-FFF2-40B4-BE49-F238E27FC236}">
                  <a16:creationId xmlns:a16="http://schemas.microsoft.com/office/drawing/2014/main" id="{F58A0528-4167-479F-8868-77BF1D6E45A5}"/>
                </a:ext>
              </a:extLst>
            </p:cNvPr>
            <p:cNvGrpSpPr/>
            <p:nvPr/>
          </p:nvGrpSpPr>
          <p:grpSpPr>
            <a:xfrm>
              <a:off x="6481245" y="1484811"/>
              <a:ext cx="2037449" cy="1091088"/>
              <a:chOff x="3121584" y="1669688"/>
              <a:chExt cx="1634849" cy="1354186"/>
            </a:xfrm>
          </p:grpSpPr>
          <p:sp>
            <p:nvSpPr>
              <p:cNvPr id="138" name="TextBox 137">
                <a:extLst>
                  <a:ext uri="{FF2B5EF4-FFF2-40B4-BE49-F238E27FC236}">
                    <a16:creationId xmlns:a16="http://schemas.microsoft.com/office/drawing/2014/main" id="{83E4DA5A-CFBD-4FCC-BA87-239A27E6AC95}"/>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139" name="TextBox 138">
                <a:extLst>
                  <a:ext uri="{FF2B5EF4-FFF2-40B4-BE49-F238E27FC236}">
                    <a16:creationId xmlns:a16="http://schemas.microsoft.com/office/drawing/2014/main" id="{8CF88BD3-76FF-4B28-AB05-458B6029443B}"/>
                  </a:ext>
                </a:extLst>
              </p:cNvPr>
              <p:cNvSpPr txBox="1"/>
              <p:nvPr/>
            </p:nvSpPr>
            <p:spPr>
              <a:xfrm rot="10800000">
                <a:off x="3121584" y="1669688"/>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grpSp>
        <p:nvGrpSpPr>
          <p:cNvPr id="140" name="Group 139">
            <a:extLst>
              <a:ext uri="{FF2B5EF4-FFF2-40B4-BE49-F238E27FC236}">
                <a16:creationId xmlns:a16="http://schemas.microsoft.com/office/drawing/2014/main" id="{A86D8500-A360-4587-83C5-2657002493C7}"/>
              </a:ext>
            </a:extLst>
          </p:cNvPr>
          <p:cNvGrpSpPr/>
          <p:nvPr/>
        </p:nvGrpSpPr>
        <p:grpSpPr>
          <a:xfrm>
            <a:off x="774971" y="4290521"/>
            <a:ext cx="1760910" cy="1476249"/>
            <a:chOff x="1342972" y="4284539"/>
            <a:chExt cx="1597303" cy="1476249"/>
          </a:xfrm>
        </p:grpSpPr>
        <p:sp>
          <p:nvSpPr>
            <p:cNvPr id="141" name="Rounded Rectangle 8">
              <a:extLst>
                <a:ext uri="{FF2B5EF4-FFF2-40B4-BE49-F238E27FC236}">
                  <a16:creationId xmlns:a16="http://schemas.microsoft.com/office/drawing/2014/main" id="{F410D1A3-4124-4202-AD65-3A2AB7BAF885}"/>
                </a:ext>
              </a:extLst>
            </p:cNvPr>
            <p:cNvSpPr/>
            <p:nvPr/>
          </p:nvSpPr>
          <p:spPr>
            <a:xfrm>
              <a:off x="1342975" y="428453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42" name="Group 37">
              <a:extLst>
                <a:ext uri="{FF2B5EF4-FFF2-40B4-BE49-F238E27FC236}">
                  <a16:creationId xmlns:a16="http://schemas.microsoft.com/office/drawing/2014/main" id="{92898EEE-397C-4CF3-85CD-95C40F598A19}"/>
                </a:ext>
              </a:extLst>
            </p:cNvPr>
            <p:cNvGrpSpPr/>
            <p:nvPr/>
          </p:nvGrpSpPr>
          <p:grpSpPr>
            <a:xfrm>
              <a:off x="1342972" y="4598591"/>
              <a:ext cx="1597303" cy="892551"/>
              <a:chOff x="3086025" y="1581850"/>
              <a:chExt cx="1677951" cy="1107774"/>
            </a:xfrm>
          </p:grpSpPr>
          <p:sp>
            <p:nvSpPr>
              <p:cNvPr id="143" name="TextBox 142">
                <a:extLst>
                  <a:ext uri="{FF2B5EF4-FFF2-40B4-BE49-F238E27FC236}">
                    <a16:creationId xmlns:a16="http://schemas.microsoft.com/office/drawing/2014/main" id="{B37789C8-B0E9-4B46-919B-9B0C1EB9C40E}"/>
                  </a:ext>
                </a:extLst>
              </p:cNvPr>
              <p:cNvSpPr txBox="1"/>
              <p:nvPr/>
            </p:nvSpPr>
            <p:spPr>
              <a:xfrm>
                <a:off x="3107203" y="1581850"/>
                <a:ext cx="1656773" cy="572986"/>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144" name="TextBox 143">
                <a:extLst>
                  <a:ext uri="{FF2B5EF4-FFF2-40B4-BE49-F238E27FC236}">
                    <a16:creationId xmlns:a16="http://schemas.microsoft.com/office/drawing/2014/main" id="{B796BF0D-6BDE-4092-B933-87AF6AAAA461}"/>
                  </a:ext>
                </a:extLst>
              </p:cNvPr>
              <p:cNvSpPr txBox="1"/>
              <p:nvPr/>
            </p:nvSpPr>
            <p:spPr>
              <a:xfrm>
                <a:off x="3086025" y="2154836"/>
                <a:ext cx="1663083"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CV &amp; Application Form</a:t>
                </a:r>
              </a:p>
            </p:txBody>
          </p:sp>
        </p:grpSp>
      </p:grpSp>
      <p:grpSp>
        <p:nvGrpSpPr>
          <p:cNvPr id="145" name="Group 144">
            <a:extLst>
              <a:ext uri="{FF2B5EF4-FFF2-40B4-BE49-F238E27FC236}">
                <a16:creationId xmlns:a16="http://schemas.microsoft.com/office/drawing/2014/main" id="{605CFADF-5616-4F8C-B1A3-7DC44A3D5CA4}"/>
              </a:ext>
            </a:extLst>
          </p:cNvPr>
          <p:cNvGrpSpPr/>
          <p:nvPr/>
        </p:nvGrpSpPr>
        <p:grpSpPr>
          <a:xfrm>
            <a:off x="3303549" y="4307220"/>
            <a:ext cx="1776507" cy="1476249"/>
            <a:chOff x="5012337" y="4238377"/>
            <a:chExt cx="1583152" cy="1476249"/>
          </a:xfrm>
        </p:grpSpPr>
        <p:sp>
          <p:nvSpPr>
            <p:cNvPr id="146" name="Rounded Rectangle 8">
              <a:extLst>
                <a:ext uri="{FF2B5EF4-FFF2-40B4-BE49-F238E27FC236}">
                  <a16:creationId xmlns:a16="http://schemas.microsoft.com/office/drawing/2014/main" id="{EE87B827-2222-4E29-BE54-C6C3479B28B5}"/>
                </a:ext>
              </a:extLst>
            </p:cNvPr>
            <p:cNvSpPr/>
            <p:nvPr/>
          </p:nvSpPr>
          <p:spPr>
            <a:xfrm>
              <a:off x="5012339" y="4238377"/>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47" name="Group 41">
              <a:extLst>
                <a:ext uri="{FF2B5EF4-FFF2-40B4-BE49-F238E27FC236}">
                  <a16:creationId xmlns:a16="http://schemas.microsoft.com/office/drawing/2014/main" id="{F5FA3CE1-4306-4533-8F49-C47678087E86}"/>
                </a:ext>
              </a:extLst>
            </p:cNvPr>
            <p:cNvGrpSpPr/>
            <p:nvPr/>
          </p:nvGrpSpPr>
          <p:grpSpPr>
            <a:xfrm>
              <a:off x="5012337" y="4557841"/>
              <a:ext cx="1583149" cy="851923"/>
              <a:chOff x="3086024" y="1531274"/>
              <a:chExt cx="1663082" cy="1057350"/>
            </a:xfrm>
          </p:grpSpPr>
          <p:sp>
            <p:nvSpPr>
              <p:cNvPr id="148" name="TextBox 147">
                <a:extLst>
                  <a:ext uri="{FF2B5EF4-FFF2-40B4-BE49-F238E27FC236}">
                    <a16:creationId xmlns:a16="http://schemas.microsoft.com/office/drawing/2014/main" id="{7E7F1632-1E99-43D3-8498-D0DC1577FE89}"/>
                  </a:ext>
                </a:extLst>
              </p:cNvPr>
              <p:cNvSpPr txBox="1"/>
              <p:nvPr/>
            </p:nvSpPr>
            <p:spPr>
              <a:xfrm>
                <a:off x="3306459" y="1531274"/>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Interviews</a:t>
                </a:r>
                <a:endParaRPr lang="ko-KR" altLang="en-US" sz="1200" b="1" dirty="0">
                  <a:solidFill>
                    <a:schemeClr val="tx1">
                      <a:lumMod val="75000"/>
                      <a:lumOff val="25000"/>
                    </a:schemeClr>
                  </a:solidFill>
                  <a:cs typeface="Arial" pitchFamily="34" charset="0"/>
                </a:endParaRPr>
              </a:p>
            </p:txBody>
          </p:sp>
          <p:sp>
            <p:nvSpPr>
              <p:cNvPr id="149" name="TextBox 148">
                <a:extLst>
                  <a:ext uri="{FF2B5EF4-FFF2-40B4-BE49-F238E27FC236}">
                    <a16:creationId xmlns:a16="http://schemas.microsoft.com/office/drawing/2014/main" id="{9969B748-882B-49DE-82C7-A3F114D204E9}"/>
                  </a:ext>
                </a:extLst>
              </p:cNvPr>
              <p:cNvSpPr txBox="1"/>
              <p:nvPr/>
            </p:nvSpPr>
            <p:spPr>
              <a:xfrm>
                <a:off x="3086024" y="2053836"/>
                <a:ext cx="1663082"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Successful candidates will be  invited to interview</a:t>
                </a:r>
              </a:p>
            </p:txBody>
          </p:sp>
        </p:grpSp>
      </p:grpSp>
      <p:grpSp>
        <p:nvGrpSpPr>
          <p:cNvPr id="150" name="Marker">
            <a:extLst>
              <a:ext uri="{FF2B5EF4-FFF2-40B4-BE49-F238E27FC236}">
                <a16:creationId xmlns:a16="http://schemas.microsoft.com/office/drawing/2014/main" id="{FA4311C3-8679-4685-82F8-A4E308C9F910}"/>
              </a:ext>
            </a:extLst>
          </p:cNvPr>
          <p:cNvGrpSpPr/>
          <p:nvPr/>
        </p:nvGrpSpPr>
        <p:grpSpPr>
          <a:xfrm>
            <a:off x="1387863" y="3336439"/>
            <a:ext cx="455750" cy="435086"/>
            <a:chOff x="1624244" y="3665239"/>
            <a:chExt cx="540000" cy="540000"/>
          </a:xfrm>
        </p:grpSpPr>
        <p:sp>
          <p:nvSpPr>
            <p:cNvPr id="151" name="Oval 15">
              <a:extLst>
                <a:ext uri="{FF2B5EF4-FFF2-40B4-BE49-F238E27FC236}">
                  <a16:creationId xmlns:a16="http://schemas.microsoft.com/office/drawing/2014/main" id="{44B0DAE6-F3F8-4ACC-9333-0A8D44915D2A}"/>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52" name="Oval 16">
              <a:extLst>
                <a:ext uri="{FF2B5EF4-FFF2-40B4-BE49-F238E27FC236}">
                  <a16:creationId xmlns:a16="http://schemas.microsoft.com/office/drawing/2014/main" id="{01A44FBC-27A1-4043-90C1-2E840C28B4E5}"/>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53" name="date">
            <a:extLst>
              <a:ext uri="{FF2B5EF4-FFF2-40B4-BE49-F238E27FC236}">
                <a16:creationId xmlns:a16="http://schemas.microsoft.com/office/drawing/2014/main" id="{658E0D2F-22BA-4FC0-92F5-5A65C73758AB}"/>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154" name="AutoShape 2" descr="Image result for got the job">
            <a:extLst>
              <a:ext uri="{FF2B5EF4-FFF2-40B4-BE49-F238E27FC236}">
                <a16:creationId xmlns:a16="http://schemas.microsoft.com/office/drawing/2014/main" id="{4544A2AE-BB1C-4F39-8D44-B7187226254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5" name="Picture 154">
            <a:extLst>
              <a:ext uri="{FF2B5EF4-FFF2-40B4-BE49-F238E27FC236}">
                <a16:creationId xmlns:a16="http://schemas.microsoft.com/office/drawing/2014/main" id="{83E68FD3-076B-4CA1-9899-83F43C2606C5}"/>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156" name="Picture 155">
            <a:extLst>
              <a:ext uri="{FF2B5EF4-FFF2-40B4-BE49-F238E27FC236}">
                <a16:creationId xmlns:a16="http://schemas.microsoft.com/office/drawing/2014/main" id="{E6F462C0-B84A-4BD0-8F1A-89BF5F7168CC}"/>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157" name="Round Same Side Corner Rectangle 39">
            <a:extLst>
              <a:ext uri="{FF2B5EF4-FFF2-40B4-BE49-F238E27FC236}">
                <a16:creationId xmlns:a16="http://schemas.microsoft.com/office/drawing/2014/main" id="{FD716A8D-5222-4081-9303-1E2F0CCF0C6B}"/>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58" name="TextBox 157">
            <a:extLst>
              <a:ext uri="{FF2B5EF4-FFF2-40B4-BE49-F238E27FC236}">
                <a16:creationId xmlns:a16="http://schemas.microsoft.com/office/drawing/2014/main" id="{B723F142-ED15-46B4-8259-CE83C5444D1D}"/>
              </a:ext>
            </a:extLst>
          </p:cNvPr>
          <p:cNvSpPr txBox="1"/>
          <p:nvPr/>
        </p:nvSpPr>
        <p:spPr>
          <a:xfrm>
            <a:off x="39292" y="966282"/>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59" name="Group 158">
            <a:extLst>
              <a:ext uri="{FF2B5EF4-FFF2-40B4-BE49-F238E27FC236}">
                <a16:creationId xmlns:a16="http://schemas.microsoft.com/office/drawing/2014/main" id="{1C1C1A8E-7293-4CF8-9F88-6054333C5C75}"/>
              </a:ext>
            </a:extLst>
          </p:cNvPr>
          <p:cNvGrpSpPr/>
          <p:nvPr/>
        </p:nvGrpSpPr>
        <p:grpSpPr>
          <a:xfrm>
            <a:off x="7548503" y="880740"/>
            <a:ext cx="1527988" cy="1821971"/>
            <a:chOff x="7548503" y="880740"/>
            <a:chExt cx="1527988" cy="1821971"/>
          </a:xfrm>
        </p:grpSpPr>
        <p:sp>
          <p:nvSpPr>
            <p:cNvPr id="160" name="Flowchart: Off-page Connector 159">
              <a:extLst>
                <a:ext uri="{FF2B5EF4-FFF2-40B4-BE49-F238E27FC236}">
                  <a16:creationId xmlns:a16="http://schemas.microsoft.com/office/drawing/2014/main" id="{74476E44-ACB2-41B0-BEE7-3AAEFA7D6CD4}"/>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two day induction process at our Leeds hub.</a:t>
              </a:r>
              <a:endParaRPr lang="en-GB" sz="1100" dirty="0"/>
            </a:p>
          </p:txBody>
        </p:sp>
        <p:sp>
          <p:nvSpPr>
            <p:cNvPr id="161" name="TextBox 160">
              <a:extLst>
                <a:ext uri="{FF2B5EF4-FFF2-40B4-BE49-F238E27FC236}">
                  <a16:creationId xmlns:a16="http://schemas.microsoft.com/office/drawing/2014/main" id="{C8BAAE3C-C925-45BF-9283-EB916530EF94}"/>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spTree>
    <p:extLst>
      <p:ext uri="{BB962C8B-B14F-4D97-AF65-F5344CB8AC3E}">
        <p14:creationId xmlns:p14="http://schemas.microsoft.com/office/powerpoint/2010/main" val="378043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9"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0"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6"/>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6"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7"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4070486" y="1280396"/>
            <a:ext cx="4572000" cy="4247317"/>
          </a:xfrm>
          <a:prstGeom prst="rect">
            <a:avLst/>
          </a:prstGeom>
        </p:spPr>
        <p:txBody>
          <a:bodyPr>
            <a:spAutoFit/>
          </a:bodyPr>
          <a:lstStyle/>
          <a:p>
            <a:pPr>
              <a:spcAft>
                <a:spcPts val="1800"/>
              </a:spcAft>
            </a:pPr>
            <a:r>
              <a:rPr lang="en-GB" altLang="en-US" sz="1300" dirty="0">
                <a:solidFill>
                  <a:schemeClr val="tx1">
                    <a:lumMod val="75000"/>
                    <a:lumOff val="25000"/>
                  </a:schemeClr>
                </a:solidFill>
              </a:rPr>
              <a:t>Thank you for considering a move into a Senior Head of PMO role within the Ministry of Justice Project Delivery Function.  A project delivery role within the MoJ will see you joining one of the most ambitious reform agendas in Whitehall.  </a:t>
            </a:r>
          </a:p>
          <a:p>
            <a:pPr>
              <a:spcAft>
                <a:spcPts val="1800"/>
              </a:spcAft>
            </a:pPr>
            <a:r>
              <a:rPr lang="en-GB" altLang="en-US" sz="1300" dirty="0">
                <a:solidFill>
                  <a:schemeClr val="tx1">
                    <a:lumMod val="75000"/>
                    <a:lumOff val="25000"/>
                  </a:schemeClr>
                </a:solidFill>
              </a:rPr>
              <a:t>If we are to have safe and secure prisons, a modern and efficient courts system and a smaller, smarter organisation, the department needs to be great at delivering change. </a:t>
            </a:r>
          </a:p>
          <a:p>
            <a:pPr>
              <a:spcAft>
                <a:spcPts val="1800"/>
              </a:spcAft>
            </a:pPr>
            <a:r>
              <a:rPr lang="en-GB" altLang="en-US" sz="1300" dirty="0">
                <a:solidFill>
                  <a:schemeClr val="tx1">
                    <a:lumMod val="75000"/>
                    <a:lumOff val="25000"/>
                  </a:schemeClr>
                </a:solidFill>
              </a:rPr>
              <a:t>A role as Senior Head of PMO within the MoJ will be challenging, rewarding as well as an opportunity for you to contribute to some of the largest National projects currently taking place within the Civil Service. </a:t>
            </a:r>
          </a:p>
          <a:p>
            <a:pPr>
              <a:spcAft>
                <a:spcPts val="1800"/>
              </a:spcAft>
            </a:pPr>
            <a:r>
              <a:rPr lang="en-GB" altLang="en-US" sz="1300" dirty="0">
                <a:solidFill>
                  <a:schemeClr val="tx1">
                    <a:lumMod val="75000"/>
                    <a:lumOff val="25000"/>
                  </a:schemeClr>
                </a:solidFill>
              </a:rPr>
              <a:t>The projects we have to offer will give you numerous opportunities to develop your skills. </a:t>
            </a:r>
          </a:p>
          <a:p>
            <a:pPr>
              <a:spcAft>
                <a:spcPts val="1800"/>
              </a:spcAft>
            </a:pPr>
            <a:r>
              <a:rPr lang="en-GB" altLang="en-US" sz="1300" dirty="0">
                <a:solidFill>
                  <a:schemeClr val="tx1">
                    <a:lumMod val="75000"/>
                    <a:lumOff val="25000"/>
                  </a:schemeClr>
                </a:solidFill>
              </a:rPr>
              <a:t>This is an exciting time to be involved in projects.</a:t>
            </a:r>
          </a:p>
          <a:p>
            <a:pPr>
              <a:spcAft>
                <a:spcPts val="1800"/>
              </a:spcAft>
            </a:pPr>
            <a:r>
              <a:rPr lang="en-GB" altLang="en-US" sz="1300" dirty="0">
                <a:solidFill>
                  <a:srgbClr val="1D619D"/>
                </a:solidFill>
              </a:rPr>
              <a:t>Steve</a:t>
            </a:r>
            <a:r>
              <a:rPr lang="en-GB" altLang="en-US" sz="1300" dirty="0">
                <a:solidFill>
                  <a:schemeClr val="tx1">
                    <a:lumMod val="75000"/>
                    <a:lumOff val="25000"/>
                  </a:schemeClr>
                </a:solidFill>
              </a:rPr>
              <a:t> </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dirty="0"/>
          </a:p>
        </p:txBody>
      </p:sp>
      <p:grpSp>
        <p:nvGrpSpPr>
          <p:cNvPr id="37" name="Group 36">
            <a:extLst>
              <a:ext uri="{FF2B5EF4-FFF2-40B4-BE49-F238E27FC236}">
                <a16:creationId xmlns:a16="http://schemas.microsoft.com/office/drawing/2014/main" id="{C302DA03-E226-4158-918F-91FC72B44150}"/>
              </a:ext>
            </a:extLst>
          </p:cNvPr>
          <p:cNvGrpSpPr/>
          <p:nvPr/>
        </p:nvGrpSpPr>
        <p:grpSpPr>
          <a:xfrm>
            <a:off x="179388" y="124282"/>
            <a:ext cx="3258731" cy="3307293"/>
            <a:chOff x="269558" y="458616"/>
            <a:chExt cx="3258731" cy="3307293"/>
          </a:xfrm>
        </p:grpSpPr>
        <p:sp>
          <p:nvSpPr>
            <p:cNvPr id="36" name="TextBox 35">
              <a:extLst>
                <a:ext uri="{FF2B5EF4-FFF2-40B4-BE49-F238E27FC236}">
                  <a16:creationId xmlns:a16="http://schemas.microsoft.com/office/drawing/2014/main" id="{0A33DF85-43B4-4D00-90C7-4BFD36F4FF72}"/>
                </a:ext>
              </a:extLst>
            </p:cNvPr>
            <p:cNvSpPr txBox="1"/>
            <p:nvPr/>
          </p:nvSpPr>
          <p:spPr>
            <a:xfrm rot="10800000">
              <a:off x="1808310" y="611199"/>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06F31B9-4047-4608-B841-F63F683A6C4A}"/>
                </a:ext>
              </a:extLst>
            </p:cNvPr>
            <p:cNvSpPr txBox="1"/>
            <p:nvPr/>
          </p:nvSpPr>
          <p:spPr>
            <a:xfrm>
              <a:off x="269558" y="458616"/>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E80782CD-40A9-476B-9D29-4F7FBBA3D161}"/>
                </a:ext>
              </a:extLst>
            </p:cNvPr>
            <p:cNvSpPr txBox="1"/>
            <p:nvPr/>
          </p:nvSpPr>
          <p:spPr>
            <a:xfrm>
              <a:off x="626533" y="1476048"/>
              <a:ext cx="2901756" cy="1261884"/>
            </a:xfrm>
            <a:prstGeom prst="rect">
              <a:avLst/>
            </a:prstGeom>
            <a:noFill/>
          </p:spPr>
          <p:txBody>
            <a:bodyPr wrap="none" rtlCol="0">
              <a:spAutoFit/>
            </a:bodyPr>
            <a:lstStyle/>
            <a:p>
              <a:r>
                <a:rPr lang="en-GB" sz="2400" dirty="0">
                  <a:solidFill>
                    <a:srgbClr val="1D619D"/>
                  </a:solidFill>
                  <a:latin typeface="Arial" panose="020B0604020202020204" pitchFamily="34" charset="0"/>
                  <a:cs typeface="Arial" panose="020B0604020202020204" pitchFamily="34" charset="0"/>
                </a:rPr>
                <a:t>A world-class </a:t>
              </a:r>
              <a:br>
                <a:rPr lang="en-GB" sz="2800" dirty="0">
                  <a:solidFill>
                    <a:srgbClr val="1D619D"/>
                  </a:solidFill>
                  <a:latin typeface="Arial" panose="020B0604020202020204" pitchFamily="34" charset="0"/>
                  <a:cs typeface="Arial" panose="020B0604020202020204" pitchFamily="34" charset="0"/>
                </a:rPr>
              </a:br>
              <a:r>
                <a:rPr lang="en-GB" sz="2800" b="1" dirty="0">
                  <a:solidFill>
                    <a:srgbClr val="1D619D"/>
                  </a:solidFill>
                  <a:latin typeface="Arial" panose="020B0604020202020204" pitchFamily="34" charset="0"/>
                  <a:cs typeface="Arial" panose="020B0604020202020204" pitchFamily="34" charset="0"/>
                </a:rPr>
                <a:t>Project Delivery</a:t>
              </a:r>
              <a:br>
                <a:rPr lang="en-GB" sz="2800" dirty="0">
                  <a:solidFill>
                    <a:srgbClr val="1D619D"/>
                  </a:solidFill>
                  <a:latin typeface="Arial" panose="020B0604020202020204" pitchFamily="34" charset="0"/>
                  <a:cs typeface="Arial" panose="020B0604020202020204" pitchFamily="34" charset="0"/>
                </a:rPr>
              </a:br>
              <a:r>
                <a:rPr lang="en-GB" sz="2400" dirty="0">
                  <a:solidFill>
                    <a:srgbClr val="1D619D"/>
                  </a:solidFill>
                  <a:latin typeface="Arial" panose="020B0604020202020204" pitchFamily="34" charset="0"/>
                  <a:cs typeface="Arial" panose="020B0604020202020204" pitchFamily="34" charset="0"/>
                </a:rPr>
                <a:t>profession</a:t>
              </a:r>
              <a:endParaRPr lang="en-GB" sz="2800" dirty="0">
                <a:solidFill>
                  <a:srgbClr val="1D619D"/>
                </a:solidFill>
                <a:latin typeface="Arial" panose="020B0604020202020204" pitchFamily="34" charset="0"/>
                <a:cs typeface="Arial" panose="020B0604020202020204" pitchFamily="34" charset="0"/>
              </a:endParaRPr>
            </a:p>
          </p:txBody>
        </p:sp>
      </p:grpSp>
      <p:pic>
        <p:nvPicPr>
          <p:cNvPr id="43" name="Picture 42">
            <a:extLst>
              <a:ext uri="{FF2B5EF4-FFF2-40B4-BE49-F238E27FC236}">
                <a16:creationId xmlns:a16="http://schemas.microsoft.com/office/drawing/2014/main" id="{DB9777A1-73B3-4C4D-B1C2-0C7026DA89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264" y="3311874"/>
            <a:ext cx="1901745" cy="1983083"/>
          </a:xfrm>
          <a:prstGeom prst="rect">
            <a:avLst/>
          </a:prstGeom>
        </p:spPr>
      </p:pic>
      <p:sp>
        <p:nvSpPr>
          <p:cNvPr id="44" name="Rectangle 43">
            <a:extLst>
              <a:ext uri="{FF2B5EF4-FFF2-40B4-BE49-F238E27FC236}">
                <a16:creationId xmlns:a16="http://schemas.microsoft.com/office/drawing/2014/main" id="{BBEFCD29-A7D9-4A88-BC29-D80F96445003}"/>
              </a:ext>
            </a:extLst>
          </p:cNvPr>
          <p:cNvSpPr/>
          <p:nvPr/>
        </p:nvSpPr>
        <p:spPr>
          <a:xfrm>
            <a:off x="2487019" y="3326046"/>
            <a:ext cx="1280079" cy="984885"/>
          </a:xfrm>
          <a:prstGeom prst="rect">
            <a:avLst/>
          </a:prstGeom>
        </p:spPr>
        <p:txBody>
          <a:bodyPr wrap="square">
            <a:spAutoFit/>
          </a:bodyPr>
          <a:lstStyle/>
          <a:p>
            <a:pPr>
              <a:spcAft>
                <a:spcPts val="1200"/>
              </a:spcAft>
            </a:pPr>
            <a:r>
              <a:rPr lang="en-GB" altLang="en-US" sz="1400" dirty="0">
                <a:solidFill>
                  <a:srgbClr val="1D619D"/>
                </a:solidFill>
                <a:latin typeface="Arial" panose="020B0604020202020204" pitchFamily="34" charset="0"/>
                <a:cs typeface="Arial" panose="020B0604020202020204" pitchFamily="34" charset="0"/>
              </a:rPr>
              <a:t>Steve Vine</a:t>
            </a:r>
            <a:br>
              <a:rPr lang="en-GB" altLang="en-US" sz="14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Director of Project Delivery,</a:t>
            </a:r>
            <a:br>
              <a:rPr lang="en-GB" altLang="en-US" sz="11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Ministry of Justice</a:t>
            </a:r>
            <a:endParaRPr lang="en-GB" altLang="en-US"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76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6"/>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6"/>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308872"/>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Function and will be assigned to a project in one of our major change programmes. Assignments vary in length and at the end of your initial assignment you will be reassigned within the Function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 </a:t>
            </a:r>
          </a:p>
          <a:p>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2" name="Rectangle 31">
            <a:extLst>
              <a:ext uri="{FF2B5EF4-FFF2-40B4-BE49-F238E27FC236}">
                <a16:creationId xmlns:a16="http://schemas.microsoft.com/office/drawing/2014/main" id="{AA615CE2-1A2B-4641-A69B-3B9AEF23B006}"/>
              </a:ext>
            </a:extLst>
          </p:cNvPr>
          <p:cNvSpPr/>
          <p:nvPr/>
        </p:nvSpPr>
        <p:spPr>
          <a:xfrm>
            <a:off x="452442" y="1776982"/>
            <a:ext cx="4084163" cy="4278094"/>
          </a:xfrm>
          <a:prstGeom prst="rect">
            <a:avLst/>
          </a:prstGeom>
        </p:spPr>
        <p:txBody>
          <a:bodyPr wrap="square">
            <a:spAutoFit/>
          </a:bodyPr>
          <a:lstStyle/>
          <a:p>
            <a:pPr lvl="0">
              <a:spcAft>
                <a:spcPts val="1200"/>
              </a:spcAft>
            </a:pPr>
            <a:r>
              <a:rPr lang="en-GB" altLang="en-US" sz="1100" dirty="0">
                <a:solidFill>
                  <a:prstClr val="black"/>
                </a:solidFill>
              </a:rPr>
              <a:t>I am assigned to the Brexit Independent Monitoring Authority (IMA) Project employed as Project Delivery lead to establish; programme governance, set standards, manage and control the workstreams. Objective is to manage the team and deliver the IMA by January 2021.</a:t>
            </a:r>
          </a:p>
          <a:p>
            <a:pPr lvl="0">
              <a:spcAft>
                <a:spcPts val="1200"/>
              </a:spcAft>
            </a:pPr>
            <a:r>
              <a:rPr lang="en-GB" altLang="en-US" sz="1100" dirty="0">
                <a:solidFill>
                  <a:prstClr val="black"/>
                </a:solidFill>
              </a:rPr>
              <a:t>The IMA is required under the Withdrawal Agreement; it will provide a systematic assurance function across government departments to ensure that EU &amp; EEA Citizens Rights are protected in the event of a ‘Deal’.  There is currently no legal provision to cater for a ‘No Deal’ scenario.</a:t>
            </a:r>
          </a:p>
          <a:p>
            <a:pPr lvl="0">
              <a:spcAft>
                <a:spcPts val="1200"/>
              </a:spcAft>
            </a:pPr>
            <a:r>
              <a:rPr lang="en-GB" altLang="en-US" sz="1100" dirty="0">
                <a:solidFill>
                  <a:prstClr val="black"/>
                </a:solidFill>
              </a:rPr>
              <a:t>The political landscape is very uncertain and decisions made by Parliament may change the scope of the IMA Project, delay or cancel it altogether. There is no certainty around a ‘No Deal’ and Ministers are relying on existing government services should a Day 1 No Deal service be required. In the event of a ‘Deal’ the legal requirement to deliver the IMA on 01 January 2021 is extremely tight. </a:t>
            </a:r>
          </a:p>
          <a:p>
            <a:pPr lvl="0">
              <a:spcAft>
                <a:spcPts val="1200"/>
              </a:spcAft>
            </a:pPr>
            <a:r>
              <a:rPr lang="en-GB" altLang="en-US" sz="1100" dirty="0">
                <a:solidFill>
                  <a:prstClr val="black"/>
                </a:solidFill>
              </a:rPr>
              <a:t>The stakeholder landscape is very complex and resources will need to be used flexibly to ensure that pace is maintained through the delivery stage. Needless to say, effective communications and stakeholder management is critical and in particular the project’s positive relationship with Ministers to ensure that any opportunities to reduce risk are maximised.</a:t>
            </a:r>
          </a:p>
        </p:txBody>
      </p:sp>
      <p:sp>
        <p:nvSpPr>
          <p:cNvPr id="5" name="Rectangle 4">
            <a:extLst>
              <a:ext uri="{FF2B5EF4-FFF2-40B4-BE49-F238E27FC236}">
                <a16:creationId xmlns:a16="http://schemas.microsoft.com/office/drawing/2014/main" id="{9CA1B79C-DD7D-4D79-9172-254119568AA5}"/>
              </a:ext>
            </a:extLst>
          </p:cNvPr>
          <p:cNvSpPr/>
          <p:nvPr/>
        </p:nvSpPr>
        <p:spPr>
          <a:xfrm>
            <a:off x="4673748" y="1776982"/>
            <a:ext cx="4176573" cy="1015663"/>
          </a:xfrm>
          <a:prstGeom prst="rect">
            <a:avLst/>
          </a:prstGeom>
        </p:spPr>
        <p:txBody>
          <a:bodyPr wrap="square">
            <a:spAutoFit/>
          </a:bodyPr>
          <a:lstStyle/>
          <a:p>
            <a:pPr lvl="0">
              <a:spcAft>
                <a:spcPts val="600"/>
              </a:spcAft>
            </a:pPr>
            <a:r>
              <a:rPr lang="en-GB" sz="1100" dirty="0"/>
              <a:t>I like the challenge of taking on a delivery role in such a dynamic, high risk environment and leading the project team in such a high pressure, difficult and challenging space.</a:t>
            </a:r>
          </a:p>
          <a:p>
            <a:pPr lvl="0"/>
            <a:r>
              <a:rPr lang="en-GB" sz="1100" dirty="0"/>
              <a:t>Outside of my project I run and participate in ‘lunch &amp; learns’, volunteer for interview panels  as I like supporting the wider function. </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Case Study – Steve Lyttelton, Senior Head of PMO, Brexit Independent Monitoring Authority Project</a:t>
            </a:r>
          </a:p>
        </p:txBody>
      </p:sp>
      <p:pic>
        <p:nvPicPr>
          <p:cNvPr id="3" name="Picture 2">
            <a:extLst>
              <a:ext uri="{FF2B5EF4-FFF2-40B4-BE49-F238E27FC236}">
                <a16:creationId xmlns:a16="http://schemas.microsoft.com/office/drawing/2014/main" id="{5CE9B5A0-3572-433B-A390-1C227A8E3413}"/>
              </a:ext>
            </a:extLst>
          </p:cNvPr>
          <p:cNvPicPr>
            <a:picLocks noChangeAspect="1"/>
          </p:cNvPicPr>
          <p:nvPr/>
        </p:nvPicPr>
        <p:blipFill rotWithShape="1">
          <a:blip r:embed="rId10"/>
          <a:srcRect l="9230" t="2575" r="34400" b="1698"/>
          <a:stretch/>
        </p:blipFill>
        <p:spPr>
          <a:xfrm rot="5400000">
            <a:off x="5290965" y="3078669"/>
            <a:ext cx="2942136" cy="2813857"/>
          </a:xfrm>
          <a:prstGeom prst="rect">
            <a:avLst/>
          </a:prstGeom>
        </p:spPr>
      </p:pic>
    </p:spTree>
    <p:extLst>
      <p:ext uri="{BB962C8B-B14F-4D97-AF65-F5344CB8AC3E}">
        <p14:creationId xmlns:p14="http://schemas.microsoft.com/office/powerpoint/2010/main" val="251301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50276" y="4787435"/>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Tree>
    <p:extLst>
      <p:ext uri="{BB962C8B-B14F-4D97-AF65-F5344CB8AC3E}">
        <p14:creationId xmlns:p14="http://schemas.microsoft.com/office/powerpoint/2010/main" val="240612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620241"/>
            <a:ext cx="8369601" cy="3580599"/>
            <a:chOff x="480721" y="1882378"/>
            <a:chExt cx="8369601" cy="3348288"/>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8"/>
              <a:ext cx="8369601" cy="3348288"/>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80722" y="1943858"/>
              <a:ext cx="8369600" cy="3050764"/>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Senior Head of PMO</a:t>
              </a:r>
            </a:p>
            <a:p>
              <a:pPr>
                <a:spcAft>
                  <a:spcPts val="200"/>
                </a:spcAft>
                <a:defRPr/>
              </a:pPr>
              <a:r>
                <a:rPr lang="en-GB" sz="1200" b="1" dirty="0"/>
                <a:t>Grade</a:t>
              </a:r>
            </a:p>
            <a:p>
              <a:pPr>
                <a:spcAft>
                  <a:spcPts val="1200"/>
                </a:spcAft>
                <a:defRPr/>
              </a:pPr>
              <a:r>
                <a:rPr lang="en-GB" sz="1200" dirty="0"/>
                <a:t>Grade 7</a:t>
              </a:r>
            </a:p>
            <a:p>
              <a:pPr>
                <a:spcAft>
                  <a:spcPts val="200"/>
                </a:spcAft>
                <a:defRPr/>
              </a:pPr>
              <a:r>
                <a:rPr lang="en-GB" sz="1200" b="1" dirty="0"/>
                <a:t>Salary</a:t>
              </a:r>
            </a:p>
            <a:p>
              <a:pPr>
                <a:spcAft>
                  <a:spcPts val="600"/>
                </a:spcAft>
              </a:pPr>
              <a:r>
                <a:rPr lang="en-GB" sz="1200" dirty="0"/>
                <a:t>The salary offered will be £49,048 (National) and £54,121 (London).</a:t>
              </a:r>
            </a:p>
            <a:p>
              <a:pPr>
                <a:lnSpc>
                  <a:spcPct val="100000"/>
                </a:lnSpc>
                <a:spcBef>
                  <a:spcPts val="0"/>
                </a:spcBef>
                <a:spcAft>
                  <a:spcPts val="600"/>
                </a:spcAft>
                <a:defRPr/>
              </a:pPr>
              <a:r>
                <a:rPr lang="en-GB" sz="1200" dirty="0"/>
                <a:t>Pay awards are made in line with current Civil Service pay arrangements.</a:t>
              </a:r>
            </a:p>
            <a:p>
              <a:pPr>
                <a:lnSpc>
                  <a:spcPct val="100000"/>
                </a:lnSpc>
                <a:spcBef>
                  <a:spcPts val="0"/>
                </a:spcBef>
                <a:spcAft>
                  <a:spcPts val="600"/>
                </a:spcAft>
                <a:defRPr/>
              </a:pPr>
              <a:r>
                <a:rPr lang="en-GB" sz="1200" dirty="0"/>
                <a:t>New entrants to the Civil Service will be expected to join on the minimum of the pay range. </a:t>
              </a:r>
            </a:p>
            <a:p>
              <a:pPr>
                <a:lnSpc>
                  <a:spcPct val="100000"/>
                </a:lnSpc>
                <a:spcBef>
                  <a:spcPts val="0"/>
                </a:spcBef>
                <a:spcAft>
                  <a:spcPts val="600"/>
                </a:spcAft>
                <a:defRPr/>
              </a:pPr>
              <a:r>
                <a:rPr lang="en-GB" sz="1200" dirty="0"/>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r>
                <a:rPr lang="en-GB" sz="1200" dirty="0"/>
                <a:t>Vacancies for this role are on a permanent full-time basis. Working pattern is 36 hours for London based roles and 37 hours nationally.</a:t>
              </a:r>
            </a:p>
            <a:p>
              <a:pPr>
                <a:lnSpc>
                  <a:spcPct val="100000"/>
                </a:lnSpc>
                <a:spcBef>
                  <a:spcPts val="0"/>
                </a:spcBef>
                <a:spcAft>
                  <a:spcPts val="600"/>
                </a:spcAft>
                <a:defRPr/>
              </a:pPr>
              <a:r>
                <a:rPr lang="en-GB" sz="1200" dirty="0"/>
                <a:t>This post will require frequent weekly travel to other sites within the United Kingdom.</a:t>
              </a:r>
            </a:p>
          </p:txBody>
        </p:sp>
      </p:grpSp>
    </p:spTree>
    <p:extLst>
      <p:ext uri="{BB962C8B-B14F-4D97-AF65-F5344CB8AC3E}">
        <p14:creationId xmlns:p14="http://schemas.microsoft.com/office/powerpoint/2010/main" val="3806092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1" ma:contentTypeDescription="Create a new document." ma:contentTypeScope="" ma:versionID="a37d7de14ccf4442bbf3d5e9f1789d9d">
  <xsd:schema xmlns:xsd="http://www.w3.org/2001/XMLSchema" xmlns:xs="http://www.w3.org/2001/XMLSchema" xmlns:p="http://schemas.microsoft.com/office/2006/metadata/properties" xmlns:ns3="07eca7b1-41cf-405d-ab9b-9852a2089dc6" xmlns:ns4="eba624c0-40c3-4cca-abda-92d66bdf49ec" targetNamespace="http://schemas.microsoft.com/office/2006/metadata/properties" ma:root="true" ma:fieldsID="06978f53d0016b63a064f3117c71b0a8" ns3:_="" ns4:_="">
    <xsd:import namespace="07eca7b1-41cf-405d-ab9b-9852a2089dc6"/>
    <xsd:import namespace="eba624c0-40c3-4cca-abda-92d66bdf49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A16AAD-B8D1-4750-B971-29FCEEBDCBF7}">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eba624c0-40c3-4cca-abda-92d66bdf49ec"/>
    <ds:schemaRef ds:uri="http://schemas.openxmlformats.org/package/2006/metadata/core-properties"/>
    <ds:schemaRef ds:uri="07eca7b1-41cf-405d-ab9b-9852a2089dc6"/>
    <ds:schemaRef ds:uri="http://www.w3.org/XML/1998/namespace"/>
    <ds:schemaRef ds:uri="http://purl.org/dc/dcmitype/"/>
  </ds:schemaRefs>
</ds:datastoreItem>
</file>

<file path=customXml/itemProps2.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3.xml><?xml version="1.0" encoding="utf-8"?>
<ds:datastoreItem xmlns:ds="http://schemas.openxmlformats.org/officeDocument/2006/customXml" ds:itemID="{85C0B7BC-ECCB-43C7-B5E5-063DD1D86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ca7b1-41cf-405d-ab9b-9852a2089dc6"/>
    <ds:schemaRef ds:uri="eba624c0-40c3-4cca-abda-92d66bdf4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1745</TotalTime>
  <Words>4795</Words>
  <Application>Microsoft Office PowerPoint</Application>
  <PresentationFormat>On-screen Show (4:3)</PresentationFormat>
  <Paragraphs>646</Paragraphs>
  <Slides>34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맑은 고딕</vt:lpstr>
      <vt:lpstr>Arial</vt:lpstr>
      <vt:lpstr>Calibri</vt:lpstr>
      <vt:lpstr>Times New Roman</vt:lpstr>
      <vt:lpstr>Office Theme</vt:lpstr>
      <vt:lpstr>1_Office Theme</vt:lpstr>
      <vt:lpstr>MoJ Project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Seymour, Rachael</cp:lastModifiedBy>
  <cp:revision>119</cp:revision>
  <dcterms:created xsi:type="dcterms:W3CDTF">2017-05-10T07:48:09Z</dcterms:created>
  <dcterms:modified xsi:type="dcterms:W3CDTF">2019-10-22T11:41:33Z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