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41"/>
  </p:notesMasterIdLst>
  <p:sldIdLst>
    <p:sldId id="338" r:id="rId6"/>
    <p:sldId id="265" r:id="rId7"/>
    <p:sldId id="341" r:id="rId8"/>
    <p:sldId id="268" r:id="rId9"/>
    <p:sldId id="273" r:id="rId10"/>
    <p:sldId id="344" r:id="rId11"/>
    <p:sldId id="343" r:id="rId12"/>
    <p:sldId id="323" r:id="rId13"/>
    <p:sldId id="325" r:id="rId14"/>
    <p:sldId id="327" r:id="rId15"/>
    <p:sldId id="328" r:id="rId16"/>
    <p:sldId id="329" r:id="rId17"/>
    <p:sldId id="330" r:id="rId18"/>
    <p:sldId id="331" r:id="rId19"/>
    <p:sldId id="332" r:id="rId20"/>
    <p:sldId id="333" r:id="rId21"/>
    <p:sldId id="334" r:id="rId22"/>
    <p:sldId id="335" r:id="rId23"/>
    <p:sldId id="305" r:id="rId24"/>
    <p:sldId id="306" r:id="rId25"/>
    <p:sldId id="336" r:id="rId26"/>
    <p:sldId id="308" r:id="rId27"/>
    <p:sldId id="309" r:id="rId28"/>
    <p:sldId id="310" r:id="rId29"/>
    <p:sldId id="311" r:id="rId30"/>
    <p:sldId id="312" r:id="rId31"/>
    <p:sldId id="342" r:id="rId32"/>
    <p:sldId id="314" r:id="rId33"/>
    <p:sldId id="315" r:id="rId34"/>
    <p:sldId id="316" r:id="rId35"/>
    <p:sldId id="317" r:id="rId36"/>
    <p:sldId id="318" r:id="rId37"/>
    <p:sldId id="319" r:id="rId38"/>
    <p:sldId id="320" r:id="rId39"/>
    <p:sldId id="321"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10"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3B9F5B"/>
    <a:srgbClr val="F04C74"/>
    <a:srgbClr val="0C619D"/>
    <a:srgbClr val="5C649E"/>
    <a:srgbClr val="4D4D4D"/>
    <a:srgbClr val="133F67"/>
    <a:srgbClr val="EB213D"/>
    <a:srgbClr val="7FB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4" autoAdjust="0"/>
    <p:restoredTop sz="93907" autoAdjust="0"/>
  </p:normalViewPr>
  <p:slideViewPr>
    <p:cSldViewPr snapToGrid="0">
      <p:cViewPr varScale="1">
        <p:scale>
          <a:sx n="109" d="100"/>
          <a:sy n="109" d="100"/>
        </p:scale>
        <p:origin x="144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07/09/2021</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411523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16320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78960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220854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83094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371947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3762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268931014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50775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191294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69204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4663613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30.xml"/><Relationship Id="rId5" Type="http://schemas.openxmlformats.org/officeDocument/2006/relationships/image" Target="../media/image20.svg"/><Relationship Id="rId10" Type="http://schemas.openxmlformats.org/officeDocument/2006/relationships/slide" Target="slide23.xml"/><Relationship Id="rId4" Type="http://schemas.openxmlformats.org/officeDocument/2006/relationships/image" Target="../media/image19.png"/><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18" Type="http://schemas.openxmlformats.org/officeDocument/2006/relationships/hyperlink" Target="https://assets.publishing.service.gov.uk/government/uploads/system/uploads/attachment_data/file/755783/PDCF.pdf" TargetMode="Externa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3.xml"/><Relationship Id="rId17" Type="http://schemas.openxmlformats.org/officeDocument/2006/relationships/hyperlink" Target="https://justicejobs.tal.net/vx/lang-en-GB/appcentre-1/brand-2/user-24778/xf-38258249e8a0/wid-1/candidate/jobboard/vacancy/3/adv/" TargetMode="External"/><Relationship Id="rId2" Type="http://schemas.openxmlformats.org/officeDocument/2006/relationships/slide" Target="slide2.xml"/><Relationship Id="rId16" Type="http://schemas.openxmlformats.org/officeDocument/2006/relationships/hyperlink" Target="https://www.civilservicejobs.service.gov.uk/csr/index.cgi"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5.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3" Type="http://schemas.openxmlformats.org/officeDocument/2006/relationships/image" Target="../media/image13.png"/><Relationship Id="rId7" Type="http://schemas.openxmlformats.org/officeDocument/2006/relationships/slide" Target="slide19.xml"/><Relationship Id="rId12" Type="http://schemas.openxmlformats.org/officeDocument/2006/relationships/image" Target="../media/image18.jpg"/><Relationship Id="rId2" Type="http://schemas.openxmlformats.org/officeDocument/2006/relationships/slide" Target="slide10.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slide" Target="slide4.xml"/><Relationship Id="rId5" Type="http://schemas.openxmlformats.org/officeDocument/2006/relationships/image" Target="../media/image14.png"/><Relationship Id="rId15" Type="http://schemas.openxmlformats.org/officeDocument/2006/relationships/image" Target="../media/image20.svg"/><Relationship Id="rId10" Type="http://schemas.openxmlformats.org/officeDocument/2006/relationships/image" Target="../media/image17.jpg"/><Relationship Id="rId4" Type="http://schemas.openxmlformats.org/officeDocument/2006/relationships/slide" Target="slide28.xml"/><Relationship Id="rId9" Type="http://schemas.openxmlformats.org/officeDocument/2006/relationships/slide" Target="slide3.xml"/><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3.xml"/><Relationship Id="rId2" Type="http://schemas.openxmlformats.org/officeDocument/2006/relationships/slide" Target="slide2.xml"/><Relationship Id="rId16" Type="http://schemas.openxmlformats.org/officeDocument/2006/relationships/hyperlink" Target="http://civilservicecommission.independent.gov.uk/wp-content/uploads/2015/05/RECRUITMENT-PRINCIPLES-FINAL.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5.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4.xml"/><Relationship Id="rId2" Type="http://schemas.openxmlformats.org/officeDocument/2006/relationships/slide" Target="slide2.xml"/><Relationship Id="rId16"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7.xml"/><Relationship Id="rId10" Type="http://schemas.openxmlformats.org/officeDocument/2006/relationships/slide" Target="slide30.xml"/><Relationship Id="rId4" Type="http://schemas.openxmlformats.org/officeDocument/2006/relationships/image" Target="../media/image20.svg"/><Relationship Id="rId9" Type="http://schemas.openxmlformats.org/officeDocument/2006/relationships/slide" Target="slide23.xml"/><Relationship Id="rId14" Type="http://schemas.openxmlformats.org/officeDocument/2006/relationships/slide" Target="slide26.xml"/></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3.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26.xml"/><Relationship Id="rId10" Type="http://schemas.openxmlformats.org/officeDocument/2006/relationships/slide" Target="slide20.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5.xml"/></Relationships>
</file>

<file path=ppt/slides/_rels/slide2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31.jpg"/><Relationship Id="rId5" Type="http://schemas.openxmlformats.org/officeDocument/2006/relationships/slide" Target="slide3.xml"/><Relationship Id="rId10" Type="http://schemas.openxmlformats.org/officeDocument/2006/relationships/image" Target="../media/image30.jpg"/><Relationship Id="rId4" Type="http://schemas.openxmlformats.org/officeDocument/2006/relationships/image" Target="../media/image20.svg"/><Relationship Id="rId9"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image" Target="../media/image22.png"/><Relationship Id="rId5" Type="http://schemas.openxmlformats.org/officeDocument/2006/relationships/slide" Target="slide19.xml"/><Relationship Id="rId10" Type="http://schemas.openxmlformats.org/officeDocument/2006/relationships/image" Target="../media/image20.svg"/><Relationship Id="rId4" Type="http://schemas.openxmlformats.org/officeDocument/2006/relationships/slide" Target="slide11.xml"/><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31.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30.xml"/><Relationship Id="rId2" Type="http://schemas.openxmlformats.org/officeDocument/2006/relationships/slideLayout" Target="../slideLayouts/slideLayout7.xml"/><Relationship Id="rId16" Type="http://schemas.openxmlformats.org/officeDocument/2006/relationships/slide" Target="slide35.xml"/><Relationship Id="rId1" Type="http://schemas.openxmlformats.org/officeDocument/2006/relationships/themeOverride" Target="../theme/themeOverride1.xml"/><Relationship Id="rId6" Type="http://schemas.openxmlformats.org/officeDocument/2006/relationships/slide" Target="slide3.xml"/><Relationship Id="rId11" Type="http://schemas.openxmlformats.org/officeDocument/2006/relationships/slide" Target="slide29.xml"/><Relationship Id="rId5" Type="http://schemas.openxmlformats.org/officeDocument/2006/relationships/image" Target="../media/image20.svg"/><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19.png"/><Relationship Id="rId9" Type="http://schemas.openxmlformats.org/officeDocument/2006/relationships/slide" Target="slide19.xml"/><Relationship Id="rId1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8.jpg"/><Relationship Id="rId4" Type="http://schemas.openxmlformats.org/officeDocument/2006/relationships/image" Target="../media/image20.svg"/><Relationship Id="rId9" Type="http://schemas.openxmlformats.org/officeDocument/2006/relationships/slide" Target="slide28.xml"/></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8.jpg"/><Relationship Id="rId4" Type="http://schemas.openxmlformats.org/officeDocument/2006/relationships/image" Target="../media/image20.svg"/><Relationship Id="rId9"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s://player.vimeo.com/video/458557586?app_id=122963" TargetMode="External"/><Relationship Id="rId5" Type="http://schemas.openxmlformats.org/officeDocument/2006/relationships/image" Target="../media/image23.jpe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6.xm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7.jpg"/><Relationship Id="rId18" Type="http://schemas.openxmlformats.org/officeDocument/2006/relationships/image" Target="../media/image29.jpg"/><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6.jpg"/><Relationship Id="rId5" Type="http://schemas.openxmlformats.org/officeDocument/2006/relationships/slide" Target="slide3.xml"/><Relationship Id="rId15" Type="http://schemas.openxmlformats.org/officeDocument/2006/relationships/image" Target="../media/image28.jpg"/><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a:bodyPr>
          <a:lstStyle/>
          <a:p>
            <a:r>
              <a:rPr lang="en-GB" sz="4500" dirty="0"/>
              <a:t>MoJ Project Delivery</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a:bodyPr>
          <a:lstStyle/>
          <a:p>
            <a:r>
              <a:rPr lang="en-GB" sz="3600" dirty="0"/>
              <a:t>Head of PMO</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B (SEO)</a:t>
            </a:r>
          </a:p>
          <a:p>
            <a:r>
              <a:rPr lang="en-GB" dirty="0"/>
              <a:t>Salary: </a:t>
            </a:r>
            <a:r>
              <a:rPr lang="en-GB" b="0" dirty="0"/>
              <a:t>£35,290 (National), £39,530 (London)</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620241"/>
            <a:ext cx="8369601" cy="3580599"/>
            <a:chOff x="480721" y="1882378"/>
            <a:chExt cx="8369601" cy="3348288"/>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8"/>
              <a:ext cx="8369601" cy="3348288"/>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80722" y="1943858"/>
              <a:ext cx="8369600" cy="3194668"/>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Head of PMO</a:t>
              </a:r>
            </a:p>
            <a:p>
              <a:pPr>
                <a:spcAft>
                  <a:spcPts val="200"/>
                </a:spcAft>
                <a:defRPr/>
              </a:pPr>
              <a:r>
                <a:rPr lang="en-GB" sz="1200" b="1" dirty="0"/>
                <a:t>Grade</a:t>
              </a:r>
            </a:p>
            <a:p>
              <a:pPr>
                <a:spcAft>
                  <a:spcPts val="1200"/>
                </a:spcAft>
                <a:defRPr/>
              </a:pPr>
              <a:r>
                <a:rPr lang="en-GB" sz="1200" dirty="0"/>
                <a:t>Band B (SEO)</a:t>
              </a:r>
            </a:p>
            <a:p>
              <a:pPr>
                <a:spcAft>
                  <a:spcPts val="200"/>
                </a:spcAft>
                <a:defRPr/>
              </a:pPr>
              <a:r>
                <a:rPr lang="en-GB" sz="1200" b="1" dirty="0"/>
                <a:t>Salary</a:t>
              </a:r>
            </a:p>
            <a:p>
              <a:pPr>
                <a:lnSpc>
                  <a:spcPct val="100000"/>
                </a:lnSpc>
                <a:spcBef>
                  <a:spcPts val="0"/>
                </a:spcBef>
                <a:spcAft>
                  <a:spcPts val="600"/>
                </a:spcAft>
                <a:defRPr/>
              </a:pPr>
              <a:r>
                <a:rPr lang="en-GB" sz="1200" dirty="0"/>
                <a:t>The salary offered will £35,290 (National), £39,530 (London).</a:t>
              </a:r>
            </a:p>
            <a:p>
              <a:pPr lvl="0">
                <a:spcBef>
                  <a:spcPts val="0"/>
                </a:spcBef>
                <a:spcAft>
                  <a:spcPts val="600"/>
                </a:spcAft>
                <a:defRPr/>
              </a:pPr>
              <a:r>
                <a:rPr lang="en-GB" sz="1200" dirty="0">
                  <a:solidFill>
                    <a:prstClr val="black"/>
                  </a:solidFill>
                </a:rPr>
                <a:t>Pay awards are made in line with current Civil Service pay arrangements.</a:t>
              </a:r>
            </a:p>
            <a:p>
              <a:pPr lvl="0">
                <a:spcBef>
                  <a:spcPts val="0"/>
                </a:spcBef>
                <a:spcAft>
                  <a:spcPts val="600"/>
                </a:spcAft>
                <a:defRPr/>
              </a:pPr>
              <a:r>
                <a:rPr lang="en-GB" sz="1200" dirty="0">
                  <a:solidFill>
                    <a:prstClr val="black"/>
                  </a:solidFill>
                </a:rPr>
                <a:t>New entrants to the Civil Service will be expected to join on the minimum of the pay range. </a:t>
              </a:r>
            </a:p>
            <a:p>
              <a:pPr lvl="0">
                <a:spcBef>
                  <a:spcPts val="0"/>
                </a:spcBef>
                <a:spcAft>
                  <a:spcPts val="600"/>
                </a:spcAft>
                <a:defRPr/>
              </a:pPr>
              <a:r>
                <a:rPr lang="en-GB" sz="1200" dirty="0">
                  <a:solidFill>
                    <a:prstClr val="black"/>
                  </a:solidFill>
                </a:rPr>
                <a:t>Existing Civil Servants applying on promotion will usually be appointed to the salary minimum or within 10% of existing salary.  Individuals appointed on level transfer will retain their existing salary. </a:t>
              </a:r>
            </a:p>
            <a:p>
              <a:pPr lvl="0">
                <a:spcBef>
                  <a:spcPts val="0"/>
                </a:spcBef>
                <a:spcAft>
                  <a:spcPts val="600"/>
                </a:spcAft>
                <a:defRPr/>
              </a:pPr>
              <a:endParaRPr lang="en-GB" sz="600" dirty="0">
                <a:solidFill>
                  <a:prstClr val="black"/>
                </a:solidFill>
              </a:endParaRPr>
            </a:p>
            <a:p>
              <a:pPr lvl="0">
                <a:spcBef>
                  <a:spcPts val="0"/>
                </a:spcBef>
                <a:spcAft>
                  <a:spcPts val="600"/>
                </a:spcAft>
                <a:defRPr/>
              </a:pPr>
              <a:r>
                <a:rPr lang="en-GB" sz="1200" dirty="0">
                  <a:solidFill>
                    <a:prstClr val="black"/>
                  </a:solidFill>
                </a:rPr>
                <a:t>Vacancies for this role are on </a:t>
              </a:r>
              <a:r>
                <a:rPr lang="en-GB" sz="1200">
                  <a:solidFill>
                    <a:prstClr val="black"/>
                  </a:solidFill>
                </a:rPr>
                <a:t>a </a:t>
              </a:r>
              <a:r>
                <a:rPr lang="en-GB" sz="1200" b="1">
                  <a:solidFill>
                    <a:prstClr val="black"/>
                  </a:solidFill>
                </a:rPr>
                <a:t>Permanent or 12 </a:t>
              </a:r>
              <a:r>
                <a:rPr lang="en-GB" sz="1200" b="1" dirty="0">
                  <a:solidFill>
                    <a:prstClr val="black"/>
                  </a:solidFill>
                </a:rPr>
                <a:t>month fixed term full-time basis</a:t>
              </a:r>
              <a:r>
                <a:rPr lang="en-GB" sz="1200" dirty="0">
                  <a:solidFill>
                    <a:prstClr val="black"/>
                  </a:solidFill>
                </a:rPr>
                <a:t>. Working pattern is 37 hours.</a:t>
              </a:r>
            </a:p>
            <a:p>
              <a:pPr lvl="0">
                <a:spcBef>
                  <a:spcPts val="0"/>
                </a:spcBef>
                <a:spcAft>
                  <a:spcPts val="600"/>
                </a:spcAft>
                <a:defRPr/>
              </a:pPr>
              <a:endParaRPr lang="en-GB" sz="600" dirty="0">
                <a:solidFill>
                  <a:prstClr val="black"/>
                </a:solidFill>
              </a:endParaRPr>
            </a:p>
            <a:p>
              <a:pPr lvl="0">
                <a:spcBef>
                  <a:spcPts val="0"/>
                </a:spcBef>
                <a:spcAft>
                  <a:spcPts val="600"/>
                </a:spcAft>
                <a:defRPr/>
              </a:pPr>
              <a:r>
                <a:rPr lang="en-GB" sz="1200" dirty="0">
                  <a:solidFill>
                    <a:prstClr val="black"/>
                  </a:solidFill>
                </a:rPr>
                <a:t>This post will require frequent weekly travel to other sites within the United Kingdom.</a:t>
              </a:r>
            </a:p>
          </p:txBody>
        </p:sp>
      </p:grpSp>
    </p:spTree>
    <p:extLst>
      <p:ext uri="{BB962C8B-B14F-4D97-AF65-F5344CB8AC3E}">
        <p14:creationId xmlns:p14="http://schemas.microsoft.com/office/powerpoint/2010/main" val="380609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3877985"/>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Directorate. Successful candidates will join the Project Delivery Function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Head of PMO, you will define and maintain the standards for project management within your team. This includes the implementation and sharing of best practice as well as the development and application of project procedures, tools and techniques. You will provide guidance, support and insight on the project, and acts as a source of project information and metrics. You will have effective leadership, interpersonal and communication skills. This role will include line management responsibilities as part of the Function’s management structure.</a:t>
            </a:r>
          </a:p>
          <a:p>
            <a:pPr>
              <a:spcAft>
                <a:spcPts val="1800"/>
              </a:spcAft>
              <a:defRPr/>
            </a:pPr>
            <a:r>
              <a:rPr lang="en-GB" sz="1100" dirty="0"/>
              <a:t>MoJ expects its leaders to show openness, honesty and commitment, and, of course, to deliver results.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10085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4000746"/>
            <a:chOff x="400050" y="1297827"/>
            <a:chExt cx="8226364" cy="4000746"/>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3554819"/>
            </a:xfrm>
            <a:prstGeom prst="rect">
              <a:avLst/>
            </a:prstGeom>
            <a:noFill/>
          </p:spPr>
          <p:txBody>
            <a:bodyPr wrap="square" rtlCol="0">
              <a:spAutoFit/>
            </a:bodyPr>
            <a:lstStyle/>
            <a:p>
              <a:pPr>
                <a:spcAft>
                  <a:spcPts val="1200"/>
                </a:spcAft>
                <a:defRPr/>
              </a:pPr>
              <a:r>
                <a:rPr lang="en-GB" sz="1100" b="1" dirty="0"/>
                <a:t>Delivery </a:t>
              </a:r>
              <a:r>
                <a:rPr lang="en-GB" sz="1100" dirty="0"/>
                <a:t>– Lead the PMO to support the project in the delivery of Business Case benefits and outcomes. </a:t>
              </a:r>
            </a:p>
            <a:p>
              <a:pPr>
                <a:spcAft>
                  <a:spcPts val="1200"/>
                </a:spcAft>
                <a:defRPr/>
              </a:pPr>
              <a:r>
                <a:rPr lang="en-GB" sz="1100" b="1" dirty="0"/>
                <a:t>Business Case </a:t>
              </a:r>
              <a:r>
                <a:rPr lang="en-GB" sz="1100" dirty="0"/>
                <a:t>– Support the Project Manager in the development of Business Case with input from specialists as necessary.</a:t>
              </a:r>
            </a:p>
            <a:p>
              <a:pPr>
                <a:spcAft>
                  <a:spcPts val="1200"/>
                </a:spcAft>
                <a:defRPr/>
              </a:pPr>
              <a:r>
                <a:rPr lang="en-GB" sz="1100" b="1" dirty="0"/>
                <a:t>Budget</a:t>
              </a:r>
              <a:r>
                <a:rPr lang="en-GB" sz="1100" dirty="0"/>
                <a:t> – Develop and agree budgets for projects and/or programmes and forecast actual costs against them.</a:t>
              </a:r>
              <a:br>
                <a:rPr lang="en-GB" sz="1100" b="1" dirty="0"/>
              </a:br>
              <a:br>
                <a:rPr lang="en-GB" sz="1100" b="1" dirty="0"/>
              </a:br>
              <a:r>
                <a:rPr lang="en-GB" sz="1100" b="1" dirty="0"/>
                <a:t>Resources</a:t>
              </a:r>
              <a:r>
                <a:rPr lang="en-GB" sz="1100" dirty="0"/>
                <a:t> – Manage the PMO team and support the Project Manager in the identification, recruitment, development, deployment and reassignment of resources throughout the project lifecycle.</a:t>
              </a:r>
            </a:p>
            <a:p>
              <a:pPr>
                <a:spcAft>
                  <a:spcPts val="1200"/>
                </a:spcAft>
                <a:defRPr/>
              </a:pPr>
              <a:r>
                <a:rPr lang="en-GB" sz="1100" b="1" dirty="0"/>
                <a:t>Stakeholder Management </a:t>
              </a:r>
              <a:r>
                <a:rPr lang="en-GB" sz="1100" dirty="0"/>
                <a:t>– Advise the project team on appropriate tools and techniques for managing stakeholder relationships. Provide assurance to the project manager on the effectiveness of stakeholder management arrangements.</a:t>
              </a:r>
            </a:p>
            <a:p>
              <a:pPr>
                <a:spcAft>
                  <a:spcPts val="1200"/>
                </a:spcAft>
                <a:defRPr/>
              </a:pPr>
              <a:r>
                <a:rPr lang="en-GB" sz="1100" b="1" dirty="0"/>
                <a:t>Risks &amp; Issues </a:t>
              </a:r>
              <a:r>
                <a:rPr lang="en-GB" sz="1100" dirty="0"/>
                <a:t>– Establish the project processes and standards for managing risks and issues. Provide assurance to the project manager on the effectiveness of Risk and Issue management arrangements. </a:t>
              </a:r>
            </a:p>
            <a:p>
              <a:pPr>
                <a:spcAft>
                  <a:spcPts val="1200"/>
                </a:spcAft>
                <a:defRPr/>
              </a:pPr>
              <a:r>
                <a:rPr lang="en-GB" sz="1100" b="1" dirty="0"/>
                <a:t>Governance &amp; Assurance </a:t>
              </a:r>
              <a:r>
                <a:rPr lang="en-GB" sz="1100" dirty="0"/>
                <a:t>– Ensure appropriate governance is in place and arrange external reviews e.g. Gateway Reviews at appropriate points in the project lifecycle. Monitor the effectiveness of controls and ensure that recommendations from external reviews are acted upon.</a:t>
              </a:r>
            </a:p>
            <a:p>
              <a:pPr>
                <a:spcAft>
                  <a:spcPts val="1200"/>
                </a:spcAft>
                <a:defRPr/>
              </a:pPr>
              <a:r>
                <a:rPr lang="en-GB" sz="1100" b="1" dirty="0"/>
                <a:t>Change Management </a:t>
              </a:r>
              <a:r>
                <a:rPr lang="en-GB" sz="1100" dirty="0"/>
                <a:t>– Establish and implement protocols to change the scope of projects and/or programmes and update configuration documents as required.</a:t>
              </a:r>
            </a:p>
          </p:txBody>
        </p:sp>
      </p:grpSp>
    </p:spTree>
    <p:extLst>
      <p:ext uri="{BB962C8B-B14F-4D97-AF65-F5344CB8AC3E}">
        <p14:creationId xmlns:p14="http://schemas.microsoft.com/office/powerpoint/2010/main" val="162975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1369257"/>
            <a:chOff x="400050" y="1297827"/>
            <a:chExt cx="8226364" cy="1369257"/>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923330"/>
            </a:xfrm>
            <a:prstGeom prst="rect">
              <a:avLst/>
            </a:prstGeom>
            <a:noFill/>
          </p:spPr>
          <p:txBody>
            <a:bodyPr wrap="square" rtlCol="0">
              <a:spAutoFit/>
            </a:bodyPr>
            <a:lstStyle/>
            <a:p>
              <a:pPr>
                <a:spcAft>
                  <a:spcPts val="1200"/>
                </a:spcAft>
                <a:defRPr/>
              </a:pPr>
              <a:r>
                <a:rPr lang="en-GB" sz="1100" b="1" dirty="0"/>
                <a:t>Project Performance &amp; Controls </a:t>
              </a:r>
              <a:r>
                <a:rPr lang="en-GB" sz="1100" dirty="0"/>
                <a:t>– Establish and operate project controls on behalf of the project manager, reporting on project progress and status to appropriate bodies. </a:t>
              </a:r>
            </a:p>
            <a:p>
              <a:pPr>
                <a:spcAft>
                  <a:spcPts val="1200"/>
                </a:spcAft>
                <a:defRPr/>
              </a:pPr>
              <a:r>
                <a:rPr lang="en-GB" sz="1100" b="1" dirty="0"/>
                <a:t>Guidance &amp; Support </a:t>
              </a:r>
              <a:r>
                <a:rPr lang="en-GB" sz="1100" dirty="0"/>
                <a:t>–Identify, develop and share best practice project management processes, tools and templates. Provides direction and guidance to the project team.</a:t>
              </a:r>
            </a:p>
          </p:txBody>
        </p:sp>
      </p:grpSp>
    </p:spTree>
    <p:extLst>
      <p:ext uri="{BB962C8B-B14F-4D97-AF65-F5344CB8AC3E}">
        <p14:creationId xmlns:p14="http://schemas.microsoft.com/office/powerpoint/2010/main" val="117258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44365"/>
            <a:chOff x="527979" y="1383445"/>
            <a:chExt cx="7895355" cy="4244365"/>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8401"/>
            </a:xfrm>
            <a:prstGeom prst="rect">
              <a:avLst/>
            </a:prstGeom>
          </p:spPr>
          <p:txBody>
            <a:bodyPr wrap="square" numCol="1">
              <a:spAutoFit/>
            </a:bodyPr>
            <a:lstStyle/>
            <a:p>
              <a:pPr>
                <a:lnSpc>
                  <a:spcPct val="107000"/>
                </a:lnSpc>
                <a:spcAft>
                  <a:spcPts val="600"/>
                </a:spcAft>
              </a:pPr>
              <a:r>
                <a:rPr lang="en-GB" sz="1100" dirty="0">
                  <a:ea typeface="Calibri" panose="020F0502020204030204" pitchFamily="34" charset="0"/>
                  <a:cs typeface="Times New Roman" panose="02020603050405020304" pitchFamily="18" charset="0"/>
                </a:rPr>
                <a:t>Aligned with the technical and behavioural competencies as set out in the </a:t>
              </a:r>
              <a:r>
                <a:rPr lang="en-GB" sz="1100" dirty="0">
                  <a:ea typeface="Calibri" panose="020F0502020204030204" pitchFamily="34" charset="0"/>
                  <a:cs typeface="Times New Roman" panose="02020603050405020304" pitchFamily="18" charset="0"/>
                  <a:hlinkClick r:id="rId2"/>
                </a:rPr>
                <a:t>Project Delivery Capability Framework</a:t>
              </a:r>
              <a:r>
                <a:rPr lang="en-GB" sz="1100" dirty="0">
                  <a:ea typeface="Calibri" panose="020F0502020204030204" pitchFamily="34" charset="0"/>
                  <a:cs typeface="Times New Roman" panose="02020603050405020304" pitchFamily="18" charset="0"/>
                </a:rPr>
                <a:t>:-</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Planning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600"/>
                </a:spcAft>
              </a:pPr>
              <a:r>
                <a:rPr lang="en-GB" sz="1100" b="1" dirty="0">
                  <a:ea typeface="Calibri" panose="020F0502020204030204" pitchFamily="34" charset="0"/>
                  <a:cs typeface="Times New Roman" panose="02020603050405020304" pitchFamily="18" charset="0"/>
                </a:rPr>
                <a:t>Resource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profile and secure the resources required to deliver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Budgeting and cost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estimate costs, produce a budget and control forecasts and actual spend against budget.</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02670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167421"/>
            <a:chOff x="527979" y="1383445"/>
            <a:chExt cx="7895355" cy="4167421"/>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681457"/>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Quality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develop, maintain and apply quality management processes to ensure the adherence to those standards throughout the project delivery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change and implementation</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integrate the project outputs into ‘business as usual’ (BAU) ensuring that activities are planned and completed to enable the business to implement the change and realise the benefits.</a:t>
              </a:r>
            </a:p>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400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425504"/>
            <a:chOff x="527979" y="1383445"/>
            <a:chExt cx="7895355" cy="4425504"/>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939540"/>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	</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Case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prepare, develop, commission and update business cases to justify the initiation and continuation of projects in terms of benefits, value for money and risk.</a:t>
              </a:r>
            </a:p>
            <a:p>
              <a:pPr>
                <a:lnSpc>
                  <a:spcPct val="107000"/>
                </a:lnSpc>
                <a:spcAft>
                  <a:spcPts val="600"/>
                </a:spcAft>
              </a:pPr>
              <a:r>
                <a:rPr lang="en-GB" sz="1100" b="1" dirty="0">
                  <a:ea typeface="Calibri" panose="020F0502020204030204" pitchFamily="34" charset="0"/>
                  <a:cs typeface="Times New Roman" panose="02020603050405020304" pitchFamily="18" charset="0"/>
                </a:rPr>
                <a:t>Asset allocation </a:t>
              </a:r>
              <a:r>
                <a:rPr lang="en-GB" sz="1100" dirty="0">
                  <a:ea typeface="Calibri" panose="020F0502020204030204" pitchFamily="34" charset="0"/>
                  <a:cs typeface="Times New Roman" panose="02020603050405020304" pitchFamily="18" charset="0"/>
                </a:rPr>
                <a:t>-</a:t>
              </a:r>
              <a:r>
                <a:rPr lang="en-GB" sz="1100" b="1"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recommend how financial and other resources should be allocated between projects in order to optimise the organisations return on investment (ROI). This includes the determination of which projects should be initiated continued or closed to best support the organisations strategic objectives.</a:t>
              </a:r>
            </a:p>
            <a:p>
              <a:pPr>
                <a:lnSpc>
                  <a:spcPct val="107000"/>
                </a:lnSpc>
                <a:spcAft>
                  <a:spcPts val="600"/>
                </a:spcAft>
              </a:pPr>
              <a:r>
                <a:rPr lang="en-GB" sz="1100" b="1" dirty="0">
                  <a:ea typeface="Calibri" panose="020F0502020204030204" pitchFamily="34" charset="0"/>
                  <a:cs typeface="Times New Roman" panose="02020603050405020304" pitchFamily="18" charset="0"/>
                </a:rPr>
                <a:t>Benefits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quantify, map and track project benefits to justify investment in the project, and to provide assurance that the benefits identified can be realised.</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47834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037577"/>
            <a:chOff x="527979" y="1383445"/>
            <a:chExt cx="7895355" cy="403757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55161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a:t>
              </a:r>
            </a:p>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	</a:t>
              </a:r>
            </a:p>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15799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526494"/>
            <a:chOff x="527979" y="1383445"/>
            <a:chExt cx="7895355" cy="4526494"/>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040530"/>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r>
                <a:rPr lang="en-GB" sz="1100" dirty="0">
                  <a:ea typeface="Calibri" panose="020F0502020204030204" pitchFamily="34" charset="0"/>
                  <a:cs typeface="Times New Roman" panose="02020603050405020304" pitchFamily="18" charset="0"/>
                </a:rPr>
                <a:t>.</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create and present a compelling vision and set clear direction, that motivates others to work towards a common goal.</a:t>
              </a:r>
            </a:p>
            <a:p>
              <a:pPr>
                <a:lnSpc>
                  <a:spcPct val="107000"/>
                </a:lnSpc>
                <a:spcAft>
                  <a:spcPts val="600"/>
                </a:spcAft>
              </a:pPr>
              <a:r>
                <a:rPr lang="en-GB" sz="1100" b="1" dirty="0">
                  <a:ea typeface="Calibri" panose="020F0502020204030204" pitchFamily="34" charset="0"/>
                  <a:cs typeface="Times New Roman" panose="02020603050405020304" pitchFamily="18" charset="0"/>
                </a:rPr>
                <a:t>Resilience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adapt to changing circumstances and adverse situations whilst remaining calm, reassuring others and maintaining performance.</a:t>
              </a: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06017" y="5587105"/>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38540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0"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1"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2"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3"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4"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5"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4524315"/>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6"/>
              </a:rPr>
              <a:t>Civil Service Jobs website</a:t>
            </a:r>
            <a:r>
              <a:rPr lang="en-GB" altLang="en-US" sz="1200" dirty="0"/>
              <a:t> or directly through </a:t>
            </a:r>
            <a:r>
              <a:rPr lang="en-GB" altLang="en-US" sz="1200" dirty="0">
                <a:hlinkClick r:id="rId17"/>
              </a:rPr>
              <a:t>MoJ external Jobs</a:t>
            </a:r>
            <a:r>
              <a:rPr lang="en-GB" altLang="en-US" sz="1200" dirty="0"/>
              <a:t>. </a:t>
            </a: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18"/>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a:p>
            <a:pPr marL="0" lvl="1">
              <a:spcAft>
                <a:spcPts val="1800"/>
              </a:spcAft>
            </a:pPr>
            <a:r>
              <a:rPr lang="en-GB" altLang="en-US" sz="1200" dirty="0"/>
              <a:t>Please attach a copy of your </a:t>
            </a:r>
            <a:r>
              <a:rPr lang="en-GB" altLang="en-US" sz="1200" b="1" dirty="0"/>
              <a:t>anonymised CV</a:t>
            </a:r>
            <a:r>
              <a:rPr lang="en-GB" altLang="en-US" sz="1200" dirty="0"/>
              <a:t>, setting out your career history (including job title, employer and dates), and how your responsibilities and achievements meet the requirements of this role.  We would expect this to be </a:t>
            </a:r>
            <a:r>
              <a:rPr lang="en-GB" altLang="en-US" sz="1200" b="1" dirty="0"/>
              <a:t>no more than two sides of A4</a:t>
            </a:r>
            <a:r>
              <a:rPr lang="en-GB" altLang="en-US" sz="1200" dirty="0"/>
              <a:t>. To note CV’s will not be made available to Vacancy Manager until interview stage.</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4"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6"/>
          <a:srcRect l="13345" t="1082" r="18957"/>
          <a:stretch/>
        </p:blipFill>
        <p:spPr>
          <a:xfrm>
            <a:off x="3320986" y="3429000"/>
            <a:ext cx="2581339" cy="2342971"/>
          </a:xfrm>
          <a:prstGeom prst="rect">
            <a:avLst/>
          </a:prstGeom>
        </p:spPr>
      </p:pic>
      <p:pic>
        <p:nvPicPr>
          <p:cNvPr id="2" name="Picture 1">
            <a:hlinkClick r:id="rId7"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8"/>
          <a:srcRect l="11505" r="18310" b="1505"/>
          <a:stretch/>
        </p:blipFill>
        <p:spPr>
          <a:xfrm>
            <a:off x="574610" y="3429000"/>
            <a:ext cx="2581339" cy="2342971"/>
          </a:xfrm>
          <a:prstGeom prst="rect">
            <a:avLst/>
          </a:prstGeom>
        </p:spPr>
      </p:pic>
      <p:pic>
        <p:nvPicPr>
          <p:cNvPr id="32" name="Picture 31">
            <a:hlinkClick r:id="rId9"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0">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9"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9"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1"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1"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1"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7"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7"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4"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4"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6"/>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8"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000821"/>
          </a:xfrm>
          <a:prstGeom prst="rect">
            <a:avLst/>
          </a:prstGeom>
        </p:spPr>
        <p:txBody>
          <a:bodyPr wrap="square">
            <a:spAutoFit/>
          </a:bodyPr>
          <a:lstStyle/>
          <a:p>
            <a:pPr>
              <a:spcAft>
                <a:spcPts val="1800"/>
              </a:spcAft>
            </a:pPr>
            <a:r>
              <a:rPr lang="en-GB" altLang="en-US" sz="1200" dirty="0"/>
              <a:t>The Project Delivery Function Management Team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with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a Ministry of Justice hub. You will be advised of the format in advance.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94719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704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and CV by </a:t>
            </a:r>
            <a:r>
              <a:rPr lang="en-GB" altLang="en-US" sz="1200" b="1" dirty="0"/>
              <a:t>18</a:t>
            </a:r>
            <a:r>
              <a:rPr lang="en-GB" altLang="en-US" sz="1200" b="1" baseline="30000" dirty="0"/>
              <a:t>th</a:t>
            </a:r>
            <a:r>
              <a:rPr lang="en-GB" altLang="en-US" sz="1200" b="1" dirty="0"/>
              <a:t> October, 2021.</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5077597" cy="646331"/>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Project Delivery Function Management Office by sending an email to </a:t>
            </a:r>
            <a:r>
              <a:rPr lang="en-GB" altLang="en-US" sz="1200" dirty="0">
                <a:hlinkClick r:id="rId16"/>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531F7F8-B8D8-41FA-9A76-5D0427B02D8D}" type="slidenum">
              <a:rPr kumimoji="0" lang="en-GB"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27</a:t>
            </a:fld>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pPr lvl="0"/>
            <a:r>
              <a:rPr lang="en-GB" sz="1100" b="1" dirty="0">
                <a:solidFill>
                  <a:prstClr val="white"/>
                </a:solidFill>
                <a:latin typeface="Arial" panose="020B0604020202020204" pitchFamily="34" charset="0"/>
                <a:cs typeface="Arial" panose="020B0604020202020204" pitchFamily="34" charset="0"/>
              </a:rPr>
              <a:t>Head Of PMO</a:t>
            </a:r>
            <a:b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1D619D"/>
                </a:solidFill>
                <a:effectLst/>
                <a:uLnTx/>
                <a:uFillTx/>
                <a:latin typeface="Arial" panose="020B0604020202020204" pitchFamily="34" charset="0"/>
                <a:ea typeface="+mj-ea"/>
                <a:cs typeface="Arial" panose="020B0604020202020204" pitchFamily="34" charset="0"/>
              </a:rPr>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3134771" y="3807023"/>
            <a:ext cx="204443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altLang="ko-KR" sz="1600" b="1" dirty="0">
                <a:solidFill>
                  <a:prstClr val="black">
                    <a:lumMod val="75000"/>
                    <a:lumOff val="25000"/>
                  </a:prstClr>
                </a:solidFill>
                <a:latin typeface="Calibri" panose="020F0502020204030204"/>
                <a:ea typeface="맑은 고딕" panose="020B0503020000020004" pitchFamily="34" charset="-127"/>
                <a:cs typeface="Arial" charset="0"/>
              </a:rPr>
              <a:t>18</a:t>
            </a:r>
            <a:r>
              <a:rPr kumimoji="0" lang="en-US" altLang="ko-KR" sz="1600" b="1" i="0" u="none" strike="noStrike" kern="1200" cap="none" spc="0" normalizeH="0" baseline="30000" noProof="0" dirty="0" err="1">
                <a:ln>
                  <a:noFill/>
                </a:ln>
                <a:solidFill>
                  <a:prstClr val="black">
                    <a:lumMod val="75000"/>
                    <a:lumOff val="25000"/>
                  </a:prstClr>
                </a:solidFill>
                <a:effectLst/>
                <a:uLnTx/>
                <a:uFillTx/>
                <a:latin typeface="Calibri" panose="020F0502020204030204"/>
                <a:ea typeface="맑은 고딕" panose="020B0503020000020004" pitchFamily="34" charset="-127"/>
                <a:cs typeface="Arial" charset="0"/>
              </a:rPr>
              <a:t>th</a:t>
            </a:r>
            <a:r>
              <a:rPr kumimoji="0" lang="en-US" altLang="ko-K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charset="0"/>
              </a:rPr>
              <a:t> October 2021</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76" name="TextBox 75">
            <a:extLst>
              <a:ext uri="{FF2B5EF4-FFF2-40B4-BE49-F238E27FC236}">
                <a16:creationId xmlns:a16="http://schemas.microsoft.com/office/drawing/2014/main" id="{7C611B70-03DB-4EF2-9446-0BF81C1BE522}"/>
              </a:ext>
            </a:extLst>
          </p:cNvPr>
          <p:cNvSpPr txBox="1"/>
          <p:nvPr/>
        </p:nvSpPr>
        <p:spPr>
          <a:xfrm>
            <a:off x="2020260" y="2929582"/>
            <a:ext cx="1496490"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ko-K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November 2021</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706560" y="3806698"/>
            <a:ext cx="1725482"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Various</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50"/>
              <a:chOff x="3086025" y="1649115"/>
              <a:chExt cx="1663082" cy="1453430"/>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Offers</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If successful you will be contacted by our shared service team with links to complete onboarding forms</a:t>
                </a:r>
                <a:endParaRPr kumimoji="0" lang="ko-KR" altLang="en-US"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198604"/>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1"/>
              <a:ext cx="2037449" cy="1091088"/>
              <a:chOff x="3121584" y="1669688"/>
              <a:chExt cx="1634849" cy="1354186"/>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8"/>
                <a:ext cx="1634849" cy="95498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These will start automatically, once completed you will be informed and we will contact you to arrange a start date </a:t>
                </a:r>
                <a:r>
                  <a:rPr kumimoji="0" lang="en-US"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 </a:t>
                </a:r>
                <a:endParaRPr kumimoji="0" lang="ko-KR" altLang="en-US"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grpSp>
      </p:grpSp>
      <p:sp>
        <p:nvSpPr>
          <p:cNvPr id="95" name="Rounded Rectangle 8">
            <a:extLst>
              <a:ext uri="{FF2B5EF4-FFF2-40B4-BE49-F238E27FC236}">
                <a16:creationId xmlns:a16="http://schemas.microsoft.com/office/drawing/2014/main" id="{A09FE593-2ACB-4F3F-BCA3-9FE3B8277D62}"/>
              </a:ext>
            </a:extLst>
          </p:cNvPr>
          <p:cNvSpPr/>
          <p:nvPr/>
        </p:nvSpPr>
        <p:spPr>
          <a:xfrm>
            <a:off x="748835" y="4197433"/>
            <a:ext cx="1700174"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748835" y="4555874"/>
            <a:ext cx="1713155" cy="1088679"/>
            <a:chOff x="555936" y="5116651"/>
            <a:chExt cx="1608166" cy="1351196"/>
          </a:xfrm>
        </p:grpSpPr>
        <p:sp>
          <p:nvSpPr>
            <p:cNvPr id="85" name="TextBox 84">
              <a:extLst>
                <a:ext uri="{FF2B5EF4-FFF2-40B4-BE49-F238E27FC236}">
                  <a16:creationId xmlns:a16="http://schemas.microsoft.com/office/drawing/2014/main" id="{2BE294FF-0BBE-467B-812B-5A9B0D35DCF6}"/>
                </a:ext>
              </a:extLst>
            </p:cNvPr>
            <p:cNvSpPr txBox="1"/>
            <p:nvPr/>
          </p:nvSpPr>
          <p:spPr>
            <a:xfrm>
              <a:off x="555936" y="5116651"/>
              <a:ext cx="1608166" cy="343793"/>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Application Sifting</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555936" y="5512869"/>
              <a:ext cx="1595982" cy="95497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Applications will be sifted to select those demonstrating the best fit with the post </a:t>
              </a:r>
            </a:p>
          </p:txBody>
        </p:sp>
      </p:grpSp>
      <p:grpSp>
        <p:nvGrpSpPr>
          <p:cNvPr id="4" name="Group 3">
            <a:extLst>
              <a:ext uri="{FF2B5EF4-FFF2-40B4-BE49-F238E27FC236}">
                <a16:creationId xmlns:a16="http://schemas.microsoft.com/office/drawing/2014/main" id="{E6CF612A-094D-4B67-B09D-FD7B71D6EB24}"/>
              </a:ext>
            </a:extLst>
          </p:cNvPr>
          <p:cNvGrpSpPr/>
          <p:nvPr/>
        </p:nvGrpSpPr>
        <p:grpSpPr>
          <a:xfrm>
            <a:off x="1882677" y="1319991"/>
            <a:ext cx="1771657" cy="1476249"/>
            <a:chOff x="663571" y="1319417"/>
            <a:chExt cx="1771657"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663572" y="1319417"/>
              <a:ext cx="1771656"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663571" y="1446224"/>
              <a:ext cx="1700173" cy="817917"/>
              <a:chOff x="3020348" y="-2333074"/>
              <a:chExt cx="1663082" cy="1015144"/>
            </a:xfrm>
          </p:grpSpPr>
          <p:sp>
            <p:nvSpPr>
              <p:cNvPr id="97" name="TextBox 96">
                <a:extLst>
                  <a:ext uri="{FF2B5EF4-FFF2-40B4-BE49-F238E27FC236}">
                    <a16:creationId xmlns:a16="http://schemas.microsoft.com/office/drawing/2014/main" id="{C12117AB-DA2A-4545-9657-923C689018FF}"/>
                  </a:ext>
                </a:extLst>
              </p:cNvPr>
              <p:cNvSpPr txBox="1"/>
              <p:nvPr/>
            </p:nvSpPr>
            <p:spPr>
              <a:xfrm>
                <a:off x="3215787" y="-2333074"/>
                <a:ext cx="1260140" cy="343793"/>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Interviews</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20348" y="-1852718"/>
                <a:ext cx="1663082" cy="53478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Successful candidates will be  invited to interview</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charset="0"/>
              </a:rPr>
              <a:t>TBC</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2" name="TextBox 1">
            <a:extLst>
              <a:ext uri="{FF2B5EF4-FFF2-40B4-BE49-F238E27FC236}">
                <a16:creationId xmlns:a16="http://schemas.microsoft.com/office/drawing/2014/main" id="{34A9FA4B-D332-432A-A3A9-66B99F586A0E}"/>
              </a:ext>
            </a:extLst>
          </p:cNvPr>
          <p:cNvSpPr txBox="1"/>
          <p:nvPr/>
        </p:nvSpPr>
        <p:spPr>
          <a:xfrm>
            <a:off x="49875" y="1179971"/>
            <a:ext cx="1711513" cy="17851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Please note that these dates are indicative and could be subject to change.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you are unable to meet these timeframes, please let us know following your application by emailing SSCL.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anticipate timetable is as follows:-</a:t>
            </a:r>
          </a:p>
        </p:txBody>
      </p:sp>
      <p:grpSp>
        <p:nvGrpSpPr>
          <p:cNvPr id="13" name="Group 12">
            <a:extLst>
              <a:ext uri="{FF2B5EF4-FFF2-40B4-BE49-F238E27FC236}">
                <a16:creationId xmlns:a16="http://schemas.microsoft.com/office/drawing/2014/main" id="{CCDFD6AD-F467-48EA-964F-708C47295D33}"/>
              </a:ext>
            </a:extLst>
          </p:cNvPr>
          <p:cNvGrpSpPr/>
          <p:nvPr/>
        </p:nvGrpSpPr>
        <p:grpSpPr>
          <a:xfrm>
            <a:off x="7548503" y="880740"/>
            <a:ext cx="1527988" cy="1821971"/>
            <a:chOff x="7548503" y="880740"/>
            <a:chExt cx="1527988" cy="1821971"/>
          </a:xfrm>
        </p:grpSpPr>
        <p:sp>
          <p:nvSpPr>
            <p:cNvPr id="10" name="Flowchart: Off-page Connector 9">
              <a:extLst>
                <a:ext uri="{FF2B5EF4-FFF2-40B4-BE49-F238E27FC236}">
                  <a16:creationId xmlns:a16="http://schemas.microsoft.com/office/drawing/2014/main" id="{1FE38741-0C0C-4CBF-95C6-84A8C198836D}"/>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All new candidates to the Function will be required to complete a two day induction process via </a:t>
              </a:r>
              <a:r>
                <a:rPr lang="en-GB" altLang="ko-KR" sz="1100" dirty="0">
                  <a:solidFill>
                    <a:prstClr val="black">
                      <a:lumMod val="75000"/>
                      <a:lumOff val="25000"/>
                    </a:prstClr>
                  </a:solidFill>
                  <a:latin typeface="Calibri" panose="020F0502020204030204"/>
                  <a:ea typeface="맑은 고딕" panose="020B0503020000020004" pitchFamily="34" charset="-127"/>
                  <a:cs typeface="Arial" pitchFamily="34" charset="0"/>
                </a:rPr>
                <a:t>MS Teams</a:t>
              </a:r>
              <a:r>
                <a:rPr kumimoji="0" lang="en-GB"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or at our Leeds hub.</a:t>
              </a: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8B020E-4BCF-4AD5-9B00-3F0517ECE6FD}"/>
                </a:ext>
              </a:extLst>
            </p:cNvPr>
            <p:cNvSpPr txBox="1"/>
            <p:nvPr/>
          </p:nvSpPr>
          <p:spPr>
            <a:xfrm>
              <a:off x="7548503" y="966282"/>
              <a:ext cx="151722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Arial" pitchFamily="34" charset="0"/>
                </a:rPr>
                <a:t>Induction</a:t>
              </a:r>
            </a:p>
          </p:txBody>
        </p:sp>
      </p:grpSp>
      <p:grpSp>
        <p:nvGrpSpPr>
          <p:cNvPr id="78" name="Group 77">
            <a:extLst>
              <a:ext uri="{FF2B5EF4-FFF2-40B4-BE49-F238E27FC236}">
                <a16:creationId xmlns:a16="http://schemas.microsoft.com/office/drawing/2014/main" id="{8BA00C03-F01D-41AB-A89C-C4F3500A37CB}"/>
              </a:ext>
            </a:extLst>
          </p:cNvPr>
          <p:cNvGrpSpPr/>
          <p:nvPr/>
        </p:nvGrpSpPr>
        <p:grpSpPr>
          <a:xfrm>
            <a:off x="3277223" y="4238883"/>
            <a:ext cx="1763557" cy="1476249"/>
            <a:chOff x="3277223" y="4226183"/>
            <a:chExt cx="1763557" cy="1476249"/>
          </a:xfrm>
        </p:grpSpPr>
        <p:sp>
          <p:nvSpPr>
            <p:cNvPr id="79" name="Rounded Rectangle 8">
              <a:extLst>
                <a:ext uri="{FF2B5EF4-FFF2-40B4-BE49-F238E27FC236}">
                  <a16:creationId xmlns:a16="http://schemas.microsoft.com/office/drawing/2014/main" id="{FFA966E1-1FD4-4904-8501-33B383BF2CBE}"/>
                </a:ext>
              </a:extLst>
            </p:cNvPr>
            <p:cNvSpPr/>
            <p:nvPr/>
          </p:nvSpPr>
          <p:spPr>
            <a:xfrm>
              <a:off x="3277223" y="4226183"/>
              <a:ext cx="174530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100" name="TextBox 99">
              <a:extLst>
                <a:ext uri="{FF2B5EF4-FFF2-40B4-BE49-F238E27FC236}">
                  <a16:creationId xmlns:a16="http://schemas.microsoft.com/office/drawing/2014/main" id="{09257ED9-49BF-4D85-8480-74DBA8FA89E0}"/>
                </a:ext>
              </a:extLst>
            </p:cNvPr>
            <p:cNvSpPr txBox="1"/>
            <p:nvPr/>
          </p:nvSpPr>
          <p:spPr>
            <a:xfrm>
              <a:off x="3290063" y="4586012"/>
              <a:ext cx="1738685" cy="461664"/>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Advertisement Closing Date</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endParaRPr>
            </a:p>
          </p:txBody>
        </p:sp>
        <p:sp>
          <p:nvSpPr>
            <p:cNvPr id="104" name="TextBox 103">
              <a:extLst>
                <a:ext uri="{FF2B5EF4-FFF2-40B4-BE49-F238E27FC236}">
                  <a16:creationId xmlns:a16="http://schemas.microsoft.com/office/drawing/2014/main" id="{A8C41A2F-E215-4FF2-977F-FCB61C3F1815}"/>
                </a:ext>
              </a:extLst>
            </p:cNvPr>
            <p:cNvSpPr txBox="1"/>
            <p:nvPr/>
          </p:nvSpPr>
          <p:spPr>
            <a:xfrm>
              <a:off x="3295473" y="5104108"/>
              <a:ext cx="1745307"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ko-KR" sz="11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Arial" pitchFamily="34" charset="0"/>
                </a:rPr>
                <a:t>Deadline for Submitting CV &amp; Application Form</a:t>
              </a:r>
            </a:p>
          </p:txBody>
        </p:sp>
      </p:grpSp>
    </p:spTree>
    <p:extLst>
      <p:ext uri="{BB962C8B-B14F-4D97-AF65-F5344CB8AC3E}">
        <p14:creationId xmlns:p14="http://schemas.microsoft.com/office/powerpoint/2010/main" val="3516443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9"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0"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6"/>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531F7F8-B8D8-41FA-9A76-5D0427B02D8D}" type="slidenum">
              <a:rPr kumimoji="0" lang="en-GB"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pPr lvl="0"/>
            <a:r>
              <a:rPr lang="en-GB" sz="1100" b="1" dirty="0">
                <a:solidFill>
                  <a:prstClr val="white"/>
                </a:solidFill>
                <a:latin typeface="Arial" panose="020B0604020202020204" pitchFamily="34" charset="0"/>
                <a:cs typeface="Arial" panose="020B0604020202020204" pitchFamily="34" charset="0"/>
              </a:rPr>
              <a:t>Head of PMO</a:t>
            </a:r>
            <a:b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0D79842-E5ED-42D3-B170-343DF49B3CA9}"/>
              </a:ext>
            </a:extLst>
          </p:cNvPr>
          <p:cNvSpPr/>
          <p:nvPr/>
        </p:nvSpPr>
        <p:spPr>
          <a:xfrm>
            <a:off x="4070486" y="1280396"/>
            <a:ext cx="4572000" cy="4447371"/>
          </a:xfrm>
          <a:prstGeom prst="rect">
            <a:avLst/>
          </a:prstGeom>
        </p:spPr>
        <p:txBody>
          <a:bodyPr>
            <a:spAutoFit/>
          </a:bodyPr>
          <a:lstStyle/>
          <a:p>
            <a:pPr lvl="0">
              <a:spcAft>
                <a:spcPts val="1800"/>
              </a:spcAft>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Thank you for considering a move into a </a:t>
            </a:r>
            <a:r>
              <a:rPr lang="en-GB" altLang="en-US" sz="1300" dirty="0">
                <a:solidFill>
                  <a:prstClr val="black">
                    <a:lumMod val="75000"/>
                    <a:lumOff val="25000"/>
                  </a:prstClr>
                </a:solidFill>
              </a:rPr>
              <a:t>Head of Project Management Office (PMO) </a:t>
            </a: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role within the Ministry of Justice Project Delivery Function.  A project delivery role within the MoJ will see you joining one of the most ambitious reform agendas in Whitehall.  </a:t>
            </a:r>
          </a:p>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If we are to have safe and secure prisons, a modern and efficient courts system and a smaller, smarter organisation, the department needs to be great at delivering change. </a:t>
            </a:r>
          </a:p>
          <a:p>
            <a:pPr lvl="0">
              <a:spcAft>
                <a:spcPts val="1800"/>
              </a:spcAft>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A role as a </a:t>
            </a:r>
            <a:r>
              <a:rPr lang="en-GB" altLang="en-US" sz="1300" dirty="0">
                <a:solidFill>
                  <a:prstClr val="black">
                    <a:lumMod val="75000"/>
                    <a:lumOff val="25000"/>
                  </a:prstClr>
                </a:solidFill>
              </a:rPr>
              <a:t>Head of PMO </a:t>
            </a: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within the MoJ will be challenging, rewarding as well as an opportunity for you to contribute to some of the largest National projects currently taking place within the Civil Service. </a:t>
            </a:r>
          </a:p>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The projects we have to offer will give you numerous opportunities to develop your skills. </a:t>
            </a:r>
          </a:p>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This is an exciting time to be involved in projects.</a:t>
            </a:r>
          </a:p>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GB" altLang="en-US" sz="1300" b="0" i="0" u="none" strike="noStrike" kern="1200" cap="none" spc="0" normalizeH="0" baseline="0" noProof="0" dirty="0">
                <a:ln>
                  <a:noFill/>
                </a:ln>
                <a:solidFill>
                  <a:srgbClr val="1D619D"/>
                </a:solidFill>
                <a:effectLst/>
                <a:uLnTx/>
                <a:uFillTx/>
                <a:latin typeface="Calibri" panose="020F0502020204030204" pitchFamily="34" charset="0"/>
                <a:ea typeface="+mn-ea"/>
                <a:cs typeface="+mn-cs"/>
              </a:rPr>
              <a:t>Jenni</a:t>
            </a:r>
            <a:r>
              <a:rPr kumimoji="0" lang="en-GB" altLang="en-US" sz="13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 </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GB" altLang="en-US" sz="1700" b="0" i="0" u="none" strike="noStrike" kern="1200" cap="none" spc="0" normalizeH="0" baseline="0" noProof="0" dirty="0">
              <a:ln>
                <a:noFill/>
              </a:ln>
              <a:solidFill>
                <a:srgbClr val="1D619D"/>
              </a:solidFill>
              <a:effectLst/>
              <a:uLnTx/>
              <a:uFillTx/>
              <a:latin typeface="Arial" panose="020B0604020202020204" pitchFamily="34" charset="0"/>
              <a:ea typeface="+mj-ea"/>
              <a:cs typeface="Arial" panose="020B0604020202020204" pitchFamily="34" charset="0"/>
            </a:endParaRPr>
          </a:p>
        </p:txBody>
      </p:sp>
      <p:grpSp>
        <p:nvGrpSpPr>
          <p:cNvPr id="37" name="Group 36">
            <a:extLst>
              <a:ext uri="{FF2B5EF4-FFF2-40B4-BE49-F238E27FC236}">
                <a16:creationId xmlns:a16="http://schemas.microsoft.com/office/drawing/2014/main" id="{C302DA03-E226-4158-918F-91FC72B44150}"/>
              </a:ext>
            </a:extLst>
          </p:cNvPr>
          <p:cNvGrpSpPr/>
          <p:nvPr/>
        </p:nvGrpSpPr>
        <p:grpSpPr>
          <a:xfrm>
            <a:off x="179388" y="124282"/>
            <a:ext cx="3258731" cy="3307293"/>
            <a:chOff x="269558" y="458616"/>
            <a:chExt cx="3258731" cy="3307293"/>
          </a:xfrm>
        </p:grpSpPr>
        <p:sp>
          <p:nvSpPr>
            <p:cNvPr id="36" name="TextBox 35">
              <a:extLst>
                <a:ext uri="{FF2B5EF4-FFF2-40B4-BE49-F238E27FC236}">
                  <a16:creationId xmlns:a16="http://schemas.microsoft.com/office/drawing/2014/main" id="{0A33DF85-43B4-4D00-90C7-4BFD36F4FF72}"/>
                </a:ext>
              </a:extLst>
            </p:cNvPr>
            <p:cNvSpPr txBox="1"/>
            <p:nvPr/>
          </p:nvSpPr>
          <p:spPr>
            <a:xfrm rot="10800000">
              <a:off x="1808310" y="611199"/>
              <a:ext cx="1034257" cy="31547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9900" b="0" i="0" u="none" strike="noStrike" kern="1200" cap="none" spc="0" normalizeH="0" baseline="0" noProof="0" dirty="0">
                  <a:ln>
                    <a:noFill/>
                  </a:ln>
                  <a:solidFill>
                    <a:srgbClr val="C4DDF4"/>
                  </a:solidFill>
                  <a:effectLst/>
                  <a:uLnTx/>
                  <a:uFillTx/>
                  <a:latin typeface="Arial" panose="020B0604020202020204" pitchFamily="34" charset="0"/>
                  <a:ea typeface="+mn-ea"/>
                  <a:cs typeface="Arial" panose="020B0604020202020204" pitchFamily="34" charset="0"/>
                </a:rPr>
                <a:t>“</a:t>
              </a:r>
            </a:p>
          </p:txBody>
        </p:sp>
        <p:sp>
          <p:nvSpPr>
            <p:cNvPr id="35" name="TextBox 34">
              <a:extLst>
                <a:ext uri="{FF2B5EF4-FFF2-40B4-BE49-F238E27FC236}">
                  <a16:creationId xmlns:a16="http://schemas.microsoft.com/office/drawing/2014/main" id="{606F31B9-4047-4608-B841-F63F683A6C4A}"/>
                </a:ext>
              </a:extLst>
            </p:cNvPr>
            <p:cNvSpPr txBox="1"/>
            <p:nvPr/>
          </p:nvSpPr>
          <p:spPr>
            <a:xfrm>
              <a:off x="269558" y="458616"/>
              <a:ext cx="1034257" cy="31547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9900" b="0" i="0" u="none" strike="noStrike" kern="1200" cap="none" spc="0" normalizeH="0" baseline="0" noProof="0" dirty="0">
                  <a:ln>
                    <a:noFill/>
                  </a:ln>
                  <a:solidFill>
                    <a:srgbClr val="C4DDF4"/>
                  </a:solidFill>
                  <a:effectLst/>
                  <a:uLnTx/>
                  <a:uFillTx/>
                  <a:latin typeface="Arial" panose="020B0604020202020204" pitchFamily="34" charset="0"/>
                  <a:ea typeface="+mn-ea"/>
                  <a:cs typeface="Arial" panose="020B0604020202020204" pitchFamily="34" charset="0"/>
                </a:rPr>
                <a:t>“</a:t>
              </a:r>
            </a:p>
          </p:txBody>
        </p:sp>
        <p:sp>
          <p:nvSpPr>
            <p:cNvPr id="34" name="TextBox 33">
              <a:extLst>
                <a:ext uri="{FF2B5EF4-FFF2-40B4-BE49-F238E27FC236}">
                  <a16:creationId xmlns:a16="http://schemas.microsoft.com/office/drawing/2014/main" id="{E80782CD-40A9-476B-9D29-4F7FBBA3D161}"/>
                </a:ext>
              </a:extLst>
            </p:cNvPr>
            <p:cNvSpPr txBox="1"/>
            <p:nvPr/>
          </p:nvSpPr>
          <p:spPr>
            <a:xfrm>
              <a:off x="626533" y="1476048"/>
              <a:ext cx="2901756" cy="126188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t>A world-class </a:t>
              </a:r>
              <a:br>
                <a:rPr kumimoji="0" lang="en-GB" sz="28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br>
              <a:r>
                <a:rPr kumimoji="0" lang="en-GB" sz="2800" b="1"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t>Project Delivery</a:t>
              </a:r>
              <a:br>
                <a:rPr kumimoji="0" lang="en-GB" sz="28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br>
              <a:r>
                <a:rPr kumimoji="0" lang="en-GB" sz="24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t>profession</a:t>
              </a:r>
              <a:endParaRPr kumimoji="0" lang="en-GB" sz="28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endParaRPr>
            </a:p>
          </p:txBody>
        </p:sp>
      </p:grpSp>
      <p:sp>
        <p:nvSpPr>
          <p:cNvPr id="44" name="Rectangle 43">
            <a:extLst>
              <a:ext uri="{FF2B5EF4-FFF2-40B4-BE49-F238E27FC236}">
                <a16:creationId xmlns:a16="http://schemas.microsoft.com/office/drawing/2014/main" id="{BBEFCD29-A7D9-4A88-BC29-D80F96445003}"/>
              </a:ext>
            </a:extLst>
          </p:cNvPr>
          <p:cNvSpPr/>
          <p:nvPr/>
        </p:nvSpPr>
        <p:spPr>
          <a:xfrm>
            <a:off x="2487019" y="3326046"/>
            <a:ext cx="1328843" cy="98488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GB" altLang="en-US" sz="14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t>Jenni Borg</a:t>
            </a:r>
            <a:br>
              <a:rPr kumimoji="0" lang="en-GB"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alt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Interim Director of Project Delivery Function,</a:t>
            </a:r>
            <a:br>
              <a:rPr kumimoji="0" lang="en-GB" alt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alt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Ministry of Justice</a:t>
            </a:r>
            <a:endParaRPr kumimoji="0" lang="en-GB"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6DB92391-DF11-4D51-9D1F-C21A1A70D977}"/>
              </a:ext>
            </a:extLst>
          </p:cNvPr>
          <p:cNvPicPr>
            <a:picLocks noChangeAspect="1"/>
          </p:cNvPicPr>
          <p:nvPr/>
        </p:nvPicPr>
        <p:blipFill>
          <a:blip r:embed="rId11"/>
          <a:stretch>
            <a:fillRect/>
          </a:stretch>
        </p:blipFill>
        <p:spPr>
          <a:xfrm>
            <a:off x="1006156" y="3168499"/>
            <a:ext cx="1164680" cy="1605956"/>
          </a:xfrm>
          <a:prstGeom prst="rect">
            <a:avLst/>
          </a:prstGeom>
        </p:spPr>
      </p:pic>
    </p:spTree>
    <p:extLst>
      <p:ext uri="{BB962C8B-B14F-4D97-AF65-F5344CB8AC3E}">
        <p14:creationId xmlns:p14="http://schemas.microsoft.com/office/powerpoint/2010/main" val="345331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6"/>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6"/>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308872"/>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Function and will be assigned to a project in one of our major change programmes. Assignments vary in length and at the end of your initial assignment you will be reassigned within the Function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531F7F8-B8D8-41FA-9A76-5D0427B02D8D}" type="slidenum">
              <a:rPr kumimoji="0" lang="en-GB"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Project Manager</a:t>
            </a:r>
            <a:b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Candidate Information Pack</a:t>
            </a:r>
          </a:p>
        </p:txBody>
      </p:sp>
      <p:pic>
        <p:nvPicPr>
          <p:cNvPr id="22" name="Graphic 21" descr="Home">
            <a:hlinkClick r:id="" action="ppaction://noaction"/>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hlinkClick r:id="" action="ppaction://noaction"/>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Welcome</a:t>
            </a:r>
          </a:p>
        </p:txBody>
      </p:sp>
      <p:sp>
        <p:nvSpPr>
          <p:cNvPr id="24" name="Rectangle 23">
            <a:hlinkClick r:id="" action="ppaction://noaction"/>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About Us</a:t>
            </a:r>
          </a:p>
        </p:txBody>
      </p:sp>
      <p:sp>
        <p:nvSpPr>
          <p:cNvPr id="25" name="Rectangle 24">
            <a:hlinkClick r:id="" action="ppaction://noaction"/>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Vacancy</a:t>
            </a:r>
          </a:p>
        </p:txBody>
      </p:sp>
      <p:sp>
        <p:nvSpPr>
          <p:cNvPr id="27" name="Rectangle 26">
            <a:hlinkClick r:id="" action="ppaction://noaction"/>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Process</a:t>
            </a:r>
          </a:p>
        </p:txBody>
      </p:sp>
      <p:sp>
        <p:nvSpPr>
          <p:cNvPr id="28" name="Rectangle 27">
            <a:hlinkClick r:id="" action="ppaction://noaction"/>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Timeline</a:t>
            </a:r>
          </a:p>
        </p:txBody>
      </p:sp>
      <p:sp>
        <p:nvSpPr>
          <p:cNvPr id="29" name="Rectangle 28">
            <a:hlinkClick r:id="" action="ppaction://noaction"/>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1D619D"/>
                </a:solidFill>
                <a:effectLst/>
                <a:uLnTx/>
                <a:uFillTx/>
                <a:latin typeface="Arial" panose="020B0604020202020204" pitchFamily="34" charset="0"/>
                <a:ea typeface="+mj-ea"/>
                <a:cs typeface="Arial" panose="020B0604020202020204" pitchFamily="34" charset="0"/>
              </a:rPr>
              <a:t>Project Delivery in the Ministry of Justice</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GB" sz="14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t>Government Project Delivery  </a:t>
            </a:r>
          </a:p>
        </p:txBody>
      </p:sp>
      <p:pic>
        <p:nvPicPr>
          <p:cNvPr id="20" name="Online Media 4" title="128587_GPDP_Animation_01102020">
            <a:hlinkClick r:id="" action="ppaction://media"/>
            <a:extLst>
              <a:ext uri="{FF2B5EF4-FFF2-40B4-BE49-F238E27FC236}">
                <a16:creationId xmlns:a16="http://schemas.microsoft.com/office/drawing/2014/main" id="{F2ADF7D2-D559-45BF-879E-131277832BEA}"/>
              </a:ext>
            </a:extLst>
          </p:cNvPr>
          <p:cNvPicPr>
            <a:picLocks noRot="1" noChangeAspect="1"/>
          </p:cNvPicPr>
          <p:nvPr>
            <a:videoFile r:link="rId1"/>
          </p:nvPr>
        </p:nvPicPr>
        <p:blipFill>
          <a:blip r:embed="rId5"/>
          <a:stretch>
            <a:fillRect/>
          </a:stretch>
        </p:blipFill>
        <p:spPr>
          <a:xfrm>
            <a:off x="2543175" y="2286000"/>
            <a:ext cx="4057650" cy="2286000"/>
          </a:xfrm>
          <a:prstGeom prst="rect">
            <a:avLst/>
          </a:prstGeom>
        </p:spPr>
      </p:pic>
    </p:spTree>
    <p:extLst>
      <p:ext uri="{BB962C8B-B14F-4D97-AF65-F5344CB8AC3E}">
        <p14:creationId xmlns:p14="http://schemas.microsoft.com/office/powerpoint/2010/main" val="25130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 action="ppaction://noaction"/>
            <a:extLst>
              <a:ext uri="{FF2B5EF4-FFF2-40B4-BE49-F238E27FC236}">
                <a16:creationId xmlns:a16="http://schemas.microsoft.com/office/drawing/2014/main" id="{E9D86FB8-7D1E-4822-9AFF-3926CE56DC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 action="ppaction://noaction"/>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 action="ppaction://noaction"/>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 action="ppaction://noaction"/>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 action="ppaction://noaction"/>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 action="ppaction://noaction"/>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 action="ppaction://noaction"/>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2" name="Rectangle 31">
            <a:extLst>
              <a:ext uri="{FF2B5EF4-FFF2-40B4-BE49-F238E27FC236}">
                <a16:creationId xmlns:a16="http://schemas.microsoft.com/office/drawing/2014/main" id="{AA615CE2-1A2B-4641-A69B-3B9AEF23B006}"/>
              </a:ext>
            </a:extLst>
          </p:cNvPr>
          <p:cNvSpPr/>
          <p:nvPr/>
        </p:nvSpPr>
        <p:spPr>
          <a:xfrm>
            <a:off x="452442" y="1551666"/>
            <a:ext cx="4084163" cy="4632037"/>
          </a:xfrm>
          <a:prstGeom prst="rect">
            <a:avLst/>
          </a:prstGeom>
        </p:spPr>
        <p:txBody>
          <a:bodyPr wrap="square">
            <a:spAutoFit/>
          </a:bodyPr>
          <a:lstStyle/>
          <a:p>
            <a:pPr lvl="0">
              <a:spcAft>
                <a:spcPts val="1200"/>
              </a:spcAft>
            </a:pPr>
            <a:r>
              <a:rPr lang="en-GB" altLang="en-US" sz="1100" dirty="0">
                <a:solidFill>
                  <a:prstClr val="black"/>
                </a:solidFill>
                <a:latin typeface="+mn-lt"/>
              </a:rPr>
              <a:t>I am assigned to the Family and Criminal Policy Directorate as PMO lead within the Programme and Business Management Team. M</a:t>
            </a:r>
            <a:r>
              <a:rPr lang="en-GB" altLang="en-US" sz="1100" dirty="0">
                <a:latin typeface="+mn-lt"/>
                <a:ea typeface="Calibri" panose="020F0502020204030204" pitchFamily="34" charset="0"/>
              </a:rPr>
              <a:t>y role is to design, deliver and maintain proportionate, consistent and beneficial project management approaches to two of the directorate’s four Divisions, providing assurance to Directors and Senior Managers and upskilling policy colleague’s Programme and Project Management (PPM) skills and techniques. </a:t>
            </a:r>
            <a:endParaRPr lang="en-GB" altLang="en-US" sz="1100" dirty="0">
              <a:solidFill>
                <a:prstClr val="black"/>
              </a:solidFill>
              <a:latin typeface="+mn-lt"/>
            </a:endParaRPr>
          </a:p>
          <a:p>
            <a:pPr lvl="0">
              <a:spcAft>
                <a:spcPts val="1200"/>
              </a:spcAft>
            </a:pPr>
            <a:r>
              <a:rPr lang="en-GB" altLang="en-US" sz="1100" dirty="0">
                <a:solidFill>
                  <a:srgbClr val="000000"/>
                </a:solidFill>
                <a:ea typeface="Calibri" panose="020F0502020204030204" pitchFamily="34" charset="0"/>
                <a:cs typeface="Times New Roman" panose="02020603050405020304" pitchFamily="18" charset="0"/>
              </a:rPr>
              <a:t>The Family and Criminal Justice Policy Directorate works to ensure that the family and Criminal Justice System are straightforward, work for everyone, and are focused on solving people’s problems in a way that reserves the courts for more complex issues.  The Directorate develops and delivers policy that is focused on meeting the needs of our users and providing protection to those who need it, particularly those who are vulnerable.  In addition the Directorate has responsibility for criminal law and policy on the creation and amendment of criminal offences.</a:t>
            </a:r>
          </a:p>
          <a:p>
            <a:pPr lvl="0">
              <a:spcAft>
                <a:spcPts val="1200"/>
              </a:spcAft>
            </a:pPr>
            <a:r>
              <a:rPr lang="en-GB" sz="1100" dirty="0">
                <a:ea typeface="Calibri" panose="020F0502020204030204" pitchFamily="34" charset="0"/>
              </a:rPr>
              <a:t>There are many aspects of the Project Delivery Function that attracted me to apply for the role of Head of PMO. I love working in a project delivery environment within government and not just because it gives me a perfect excuse for my ‘inner organiser’ to come out via commissioning, risk management, influencing stakeholders and keeping people and milestones on track via planning sessions. But, I also enjoy the variety of work available and the wide range of interesting projects that directly contribute to the lives of others. </a:t>
            </a:r>
            <a:endParaRPr lang="en-GB" altLang="en-US" sz="1100" dirty="0">
              <a:solidFill>
                <a:srgbClr val="000000"/>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CA1B79C-DD7D-4D79-9172-254119568AA5}"/>
              </a:ext>
            </a:extLst>
          </p:cNvPr>
          <p:cNvSpPr/>
          <p:nvPr/>
        </p:nvSpPr>
        <p:spPr>
          <a:xfrm>
            <a:off x="4576423" y="1551666"/>
            <a:ext cx="4176573" cy="2123658"/>
          </a:xfrm>
          <a:prstGeom prst="rect">
            <a:avLst/>
          </a:prstGeom>
        </p:spPr>
        <p:txBody>
          <a:bodyPr wrap="square">
            <a:spAutoFit/>
          </a:bodyPr>
          <a:lstStyle/>
          <a:p>
            <a:r>
              <a:rPr lang="en-GB" sz="1100" dirty="0"/>
              <a:t>The Project Delivery Function provides me with the right support to feel empowered to take control of my development and future career path. I am able to continue building my skills and confidence within the Project Delivery profession, by attending  internal and external learning opportunities and events.</a:t>
            </a:r>
          </a:p>
          <a:p>
            <a:endParaRPr lang="en-GB" altLang="en-US" sz="1100" dirty="0">
              <a:solidFill>
                <a:prstClr val="black"/>
              </a:solidFill>
            </a:endParaRPr>
          </a:p>
          <a:p>
            <a:r>
              <a:rPr lang="en-GB" altLang="en-US" sz="1100" dirty="0">
                <a:solidFill>
                  <a:prstClr val="black"/>
                </a:solidFill>
              </a:rPr>
              <a:t>Since joining, I’ve gained two practitioner qualifications, been part of the Project Delivery Academy and completed the Civil Service Crossing Threshold development course.  I am an active member of our Race and Projects working group, the Benefits working Group and </a:t>
            </a:r>
            <a:r>
              <a:rPr lang="en-GB" sz="1100" dirty="0"/>
              <a:t>volunteer to support the Function with interview panels whenever I can. </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192674"/>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Case Study – Charlyn Johnson, PMO Lead, Family and Criminal Policy Directorate </a:t>
            </a:r>
          </a:p>
        </p:txBody>
      </p:sp>
      <p:pic>
        <p:nvPicPr>
          <p:cNvPr id="3" name="Picture 2">
            <a:extLst>
              <a:ext uri="{FF2B5EF4-FFF2-40B4-BE49-F238E27FC236}">
                <a16:creationId xmlns:a16="http://schemas.microsoft.com/office/drawing/2014/main" id="{2D74D66B-A1BF-4A95-9976-F64F949967A2}"/>
              </a:ext>
            </a:extLst>
          </p:cNvPr>
          <p:cNvPicPr>
            <a:picLocks noChangeAspect="1"/>
          </p:cNvPicPr>
          <p:nvPr/>
        </p:nvPicPr>
        <p:blipFill>
          <a:blip r:embed="rId4"/>
          <a:stretch>
            <a:fillRect/>
          </a:stretch>
        </p:blipFill>
        <p:spPr>
          <a:xfrm>
            <a:off x="6038433" y="3867684"/>
            <a:ext cx="1447203" cy="1981647"/>
          </a:xfrm>
          <a:prstGeom prst="rect">
            <a:avLst/>
          </a:prstGeom>
        </p:spPr>
      </p:pic>
    </p:spTree>
    <p:extLst>
      <p:ext uri="{BB962C8B-B14F-4D97-AF65-F5344CB8AC3E}">
        <p14:creationId xmlns:p14="http://schemas.microsoft.com/office/powerpoint/2010/main" val="138916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 </a:t>
            </a:r>
          </a:p>
          <a:p>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Head of PMO</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50276" y="4787435"/>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Tree>
    <p:extLst>
      <p:ext uri="{BB962C8B-B14F-4D97-AF65-F5344CB8AC3E}">
        <p14:creationId xmlns:p14="http://schemas.microsoft.com/office/powerpoint/2010/main" val="2406127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1" ma:contentTypeDescription="Create a new document." ma:contentTypeScope="" ma:versionID="a37d7de14ccf4442bbf3d5e9f1789d9d">
  <xsd:schema xmlns:xsd="http://www.w3.org/2001/XMLSchema" xmlns:xs="http://www.w3.org/2001/XMLSchema" xmlns:p="http://schemas.microsoft.com/office/2006/metadata/properties" xmlns:ns3="07eca7b1-41cf-405d-ab9b-9852a2089dc6" xmlns:ns4="eba624c0-40c3-4cca-abda-92d66bdf49ec" targetNamespace="http://schemas.microsoft.com/office/2006/metadata/properties" ma:root="true" ma:fieldsID="06978f53d0016b63a064f3117c71b0a8" ns3:_="" ns4:_="">
    <xsd:import namespace="07eca7b1-41cf-405d-ab9b-9852a2089dc6"/>
    <xsd:import namespace="eba624c0-40c3-4cca-abda-92d66bdf49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0B7BC-ECCB-43C7-B5E5-063DD1D86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ca7b1-41cf-405d-ab9b-9852a2089dc6"/>
    <ds:schemaRef ds:uri="eba624c0-40c3-4cca-abda-92d66bdf4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A16AAD-B8D1-4750-B971-29FCEEBDCBF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eba624c0-40c3-4cca-abda-92d66bdf49ec"/>
    <ds:schemaRef ds:uri="http://schemas.openxmlformats.org/package/2006/metadata/core-properties"/>
    <ds:schemaRef ds:uri="07eca7b1-41cf-405d-ab9b-9852a2089dc6"/>
    <ds:schemaRef ds:uri="http://www.w3.org/XML/1998/namespace"/>
    <ds:schemaRef ds:uri="http://purl.org/dc/dcmitype/"/>
  </ds:schemaRefs>
</ds:datastoreItem>
</file>

<file path=customXml/itemProps3.xml><?xml version="1.0" encoding="utf-8"?>
<ds:datastoreItem xmlns:ds="http://schemas.openxmlformats.org/officeDocument/2006/customXml" ds:itemID="{38B3D3AD-CDDD-4202-846D-66BAFF6625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1783</TotalTime>
  <Words>5797</Words>
  <Application>Microsoft Office PowerPoint</Application>
  <PresentationFormat>On-screen Show (4:3)</PresentationFormat>
  <Paragraphs>658</Paragraphs>
  <Slides>35</Slides>
  <Notes>0</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35</vt:i4>
      </vt:variant>
    </vt:vector>
  </HeadingPairs>
  <TitlesOfParts>
    <vt:vector size="39" baseType="lpstr">
      <vt:lpstr>Arial</vt:lpstr>
      <vt:lpstr>Calibri</vt:lpstr>
      <vt:lpstr>Office Theme</vt:lpstr>
      <vt:lpstr>1_Office Theme</vt:lpstr>
      <vt:lpstr>MoJ Project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Seymour, Rachael</cp:lastModifiedBy>
  <cp:revision>121</cp:revision>
  <dcterms:created xsi:type="dcterms:W3CDTF">2017-05-10T07:48:09Z</dcterms:created>
  <dcterms:modified xsi:type="dcterms:W3CDTF">2021-09-07T15:25:03Z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