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5143500" cx="9144000"/>
  <p:notesSz cx="6858000" cy="9144000"/>
  <p:embeddedFontLst>
    <p:embeddedFont>
      <p:font typeface="Roboto"/>
      <p:regular r:id="rId26"/>
      <p:bold r:id="rId27"/>
      <p:italic r:id="rId28"/>
      <p:boldItalic r:id="rId29"/>
    </p:embeddedFont>
    <p:embeddedFont>
      <p:font typeface="Old Standard TT"/>
      <p:regular r:id="rId30"/>
      <p:bold r:id="rId31"/>
      <p: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CA66783-0C6B-4D91-A599-855B9D1729EF}">
  <a:tblStyle styleId="{1CA66783-0C6B-4D91-A599-855B9D1729EF}"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Roboto-regular.fntdata"/><Relationship Id="rId25" Type="http://schemas.openxmlformats.org/officeDocument/2006/relationships/slide" Target="slides/slide19.xml"/><Relationship Id="rId28" Type="http://schemas.openxmlformats.org/officeDocument/2006/relationships/font" Target="fonts/Roboto-italic.fntdata"/><Relationship Id="rId27" Type="http://schemas.openxmlformats.org/officeDocument/2006/relationships/font" Target="fonts/Roboto-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Roboto-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OldStandardTT-bold.fntdata"/><Relationship Id="rId30" Type="http://schemas.openxmlformats.org/officeDocument/2006/relationships/font" Target="fonts/OldStandardTT-regular.fntdata"/><Relationship Id="rId11" Type="http://schemas.openxmlformats.org/officeDocument/2006/relationships/slide" Target="slides/slide5.xml"/><Relationship Id="rId10" Type="http://schemas.openxmlformats.org/officeDocument/2006/relationships/slide" Target="slides/slide4.xml"/><Relationship Id="rId32" Type="http://schemas.openxmlformats.org/officeDocument/2006/relationships/font" Target="fonts/OldStandardTT-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 name="Google Shape;14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 name="Google Shape;15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 name="Google Shape;16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8" name="Google Shape;188;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8" name="Google Shape;208;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8" name="Google Shape;218;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8" name="Google Shape;228;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8" name="Google Shape;238;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 name="Google Shape;6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 name="Google Shape;7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 name="Google Shape;8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 name="Google Shape;9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 name="Google Shape;11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6.png"/><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hyperlink" Target="https://assets.publishing.service.gov.uk/government/uploads/system/uploads/attachment_data/file/717275/CS_Behaviours_2018.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hyperlink" Target="https://www.gov.uk/government/publications/nationality-rule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hyperlink" Target="https://assets.publishing.service.gov.uk/government/uploads/system/uploads/attachment_data/file/714017/HMG_Personnel_Security_Controls_-_May_2018.pdf" TargetMode="Externa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hyperlink" Target="https://civilservicecommission.independent.gov.uk/recruitment/recruitment-principles/" TargetMode="External"/><Relationship Id="rId4" Type="http://schemas.openxmlformats.org/officeDocument/2006/relationships/image" Target="../media/image6.png"/><Relationship Id="rId5" Type="http://schemas.openxmlformats.org/officeDocument/2006/relationships/hyperlink" Target="mailto:HRenquiries@nio.gov.uk" TargetMode="External"/><Relationship Id="rId6" Type="http://schemas.openxmlformats.org/officeDocument/2006/relationships/hyperlink" Target="https://civilservicecommission.independent.gov.uk/recruitment/c"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hyperlink" Target="http://www.civilservicepensionscheme.org.uk/" TargetMode="External"/><Relationship Id="rId4" Type="http://schemas.openxmlformats.org/officeDocument/2006/relationships/image" Target="../media/image6.png"/><Relationship Id="rId5" Type="http://schemas.openxmlformats.org/officeDocument/2006/relationships/hyperlink" Target="https://www.gov.uk/guidance/security-vetting-and-clearanc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jp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hyperlink" Target="https://twitter.com/NIOgov" TargetMode="External"/><Relationship Id="rId9" Type="http://schemas.openxmlformats.org/officeDocument/2006/relationships/image" Target="../media/image11.png"/><Relationship Id="rId5" Type="http://schemas.openxmlformats.org/officeDocument/2006/relationships/image" Target="../media/image10.png"/><Relationship Id="rId6" Type="http://schemas.openxmlformats.org/officeDocument/2006/relationships/hyperlink" Target="https://www.instagram.com/northernirelandoffice/" TargetMode="External"/><Relationship Id="rId7" Type="http://schemas.openxmlformats.org/officeDocument/2006/relationships/image" Target="../media/image9.png"/><Relationship Id="rId8" Type="http://schemas.openxmlformats.org/officeDocument/2006/relationships/hyperlink" Target="https://www.linkedin.com/company/northern-ireland-office/?viewAsMember=tru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0" y="0"/>
            <a:ext cx="9144000" cy="1738200"/>
          </a:xfrm>
          <a:prstGeom prst="rect">
            <a:avLst/>
          </a:prstGeom>
          <a:solidFill>
            <a:schemeClr val="lt1"/>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55" name="Google Shape;55;p13"/>
          <p:cNvSpPr txBox="1"/>
          <p:nvPr>
            <p:ph idx="1" type="subTitle"/>
          </p:nvPr>
        </p:nvSpPr>
        <p:spPr>
          <a:xfrm>
            <a:off x="0" y="1738075"/>
            <a:ext cx="9144000" cy="2835300"/>
          </a:xfrm>
          <a:prstGeom prst="rect">
            <a:avLst/>
          </a:prstGeom>
          <a:solidFill>
            <a:srgbClr val="674EA7"/>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Senior Policy Advisor- Economic Growth Unit</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Band B / SEO</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Closing Date: 11 June 2023</a:t>
            </a:r>
            <a:endParaRPr b="1" sz="2200">
              <a:solidFill>
                <a:srgbClr val="FFFFFF"/>
              </a:solidFill>
              <a:latin typeface="Roboto"/>
              <a:ea typeface="Roboto"/>
              <a:cs typeface="Roboto"/>
              <a:sym typeface="Roboto"/>
            </a:endParaRPr>
          </a:p>
        </p:txBody>
      </p:sp>
      <p:pic>
        <p:nvPicPr>
          <p:cNvPr id="56" name="Google Shape;56;p13"/>
          <p:cNvPicPr preferRelativeResize="0"/>
          <p:nvPr/>
        </p:nvPicPr>
        <p:blipFill rotWithShape="1">
          <a:blip r:embed="rId3">
            <a:alphaModFix/>
          </a:blip>
          <a:srcRect b="0" l="0" r="0" t="0"/>
          <a:stretch/>
        </p:blipFill>
        <p:spPr>
          <a:xfrm>
            <a:off x="7265378" y="236694"/>
            <a:ext cx="1731294" cy="742889"/>
          </a:xfrm>
          <a:prstGeom prst="rect">
            <a:avLst/>
          </a:prstGeom>
          <a:noFill/>
          <a:ln>
            <a:noFill/>
          </a:ln>
        </p:spPr>
      </p:pic>
      <p:pic>
        <p:nvPicPr>
          <p:cNvPr id="57" name="Google Shape;57;p13"/>
          <p:cNvPicPr preferRelativeResize="0"/>
          <p:nvPr/>
        </p:nvPicPr>
        <p:blipFill rotWithShape="1">
          <a:blip r:embed="rId4">
            <a:alphaModFix/>
          </a:blip>
          <a:srcRect b="0" l="0" r="0" t="0"/>
          <a:stretch/>
        </p:blipFill>
        <p:spPr>
          <a:xfrm>
            <a:off x="322225" y="326175"/>
            <a:ext cx="1181100" cy="1085850"/>
          </a:xfrm>
          <a:prstGeom prst="rect">
            <a:avLst/>
          </a:prstGeom>
          <a:noFill/>
          <a:ln>
            <a:noFill/>
          </a:ln>
        </p:spPr>
      </p:pic>
      <p:sp>
        <p:nvSpPr>
          <p:cNvPr id="58" name="Google Shape;58;p13"/>
          <p:cNvSpPr/>
          <p:nvPr/>
        </p:nvSpPr>
        <p:spPr>
          <a:xfrm>
            <a:off x="2111672" y="236694"/>
            <a:ext cx="5153706" cy="131578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59" name="Google Shape;59;p13"/>
          <p:cNvPicPr preferRelativeResize="0"/>
          <p:nvPr/>
        </p:nvPicPr>
        <p:blipFill rotWithShape="1">
          <a:blip r:embed="rId5">
            <a:alphaModFix/>
          </a:blip>
          <a:srcRect b="0" l="0" r="0" t="0"/>
          <a:stretch/>
        </p:blipFill>
        <p:spPr>
          <a:xfrm>
            <a:off x="2439400" y="1226425"/>
            <a:ext cx="6557276" cy="511775"/>
          </a:xfrm>
          <a:prstGeom prst="rect">
            <a:avLst/>
          </a:prstGeom>
          <a:noFill/>
          <a:ln>
            <a:noFill/>
          </a:ln>
        </p:spPr>
      </p:pic>
      <p:pic>
        <p:nvPicPr>
          <p:cNvPr id="60" name="Google Shape;60;p13"/>
          <p:cNvPicPr preferRelativeResize="0"/>
          <p:nvPr/>
        </p:nvPicPr>
        <p:blipFill rotWithShape="1">
          <a:blip r:embed="rId6">
            <a:alphaModFix/>
          </a:blip>
          <a:srcRect b="0" l="0" r="0" t="0"/>
          <a:stretch/>
        </p:blipFill>
        <p:spPr>
          <a:xfrm>
            <a:off x="2439400" y="81484"/>
            <a:ext cx="1393339" cy="1144941"/>
          </a:xfrm>
          <a:prstGeom prst="rect">
            <a:avLst/>
          </a:prstGeom>
          <a:noFill/>
          <a:ln>
            <a:noFill/>
          </a:ln>
        </p:spPr>
      </p:pic>
      <p:pic>
        <p:nvPicPr>
          <p:cNvPr id="61" name="Google Shape;61;p13"/>
          <p:cNvPicPr preferRelativeResize="0"/>
          <p:nvPr/>
        </p:nvPicPr>
        <p:blipFill rotWithShape="1">
          <a:blip r:embed="rId7">
            <a:alphaModFix/>
          </a:blip>
          <a:srcRect b="0" l="0" r="0" t="0"/>
          <a:stretch/>
        </p:blipFill>
        <p:spPr>
          <a:xfrm>
            <a:off x="5888950" y="58975"/>
            <a:ext cx="1336624" cy="1098327"/>
          </a:xfrm>
          <a:prstGeom prst="rect">
            <a:avLst/>
          </a:prstGeom>
          <a:noFill/>
          <a:ln>
            <a:noFill/>
          </a:ln>
        </p:spPr>
      </p:pic>
      <p:pic>
        <p:nvPicPr>
          <p:cNvPr id="62" name="Google Shape;62;p13"/>
          <p:cNvPicPr preferRelativeResize="0"/>
          <p:nvPr/>
        </p:nvPicPr>
        <p:blipFill rotWithShape="1">
          <a:blip r:embed="rId8">
            <a:alphaModFix/>
          </a:blip>
          <a:srcRect b="0" l="0" r="0" t="0"/>
          <a:stretch/>
        </p:blipFill>
        <p:spPr>
          <a:xfrm>
            <a:off x="3923468" y="150603"/>
            <a:ext cx="1781422" cy="100669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146" name="Shape 146"/>
        <p:cNvGrpSpPr/>
        <p:nvPr/>
      </p:nvGrpSpPr>
      <p:grpSpPr>
        <a:xfrm>
          <a:off x="0" y="0"/>
          <a:ext cx="0" cy="0"/>
          <a:chOff x="0" y="0"/>
          <a:chExt cx="0" cy="0"/>
        </a:xfrm>
      </p:grpSpPr>
      <p:sp>
        <p:nvSpPr>
          <p:cNvPr id="147" name="Google Shape;147;p22"/>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148" name="Google Shape;148;p22"/>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iNiN</a:t>
            </a:r>
            <a:endParaRPr b="1" sz="2200">
              <a:solidFill>
                <a:srgbClr val="000000"/>
              </a:solidFill>
              <a:latin typeface="Roboto"/>
              <a:ea typeface="Roboto"/>
              <a:cs typeface="Roboto"/>
              <a:sym typeface="Roboto"/>
            </a:endParaRPr>
          </a:p>
        </p:txBody>
      </p:sp>
      <p:sp>
        <p:nvSpPr>
          <p:cNvPr id="149" name="Google Shape;149;p22"/>
          <p:cNvSpPr/>
          <p:nvPr/>
        </p:nvSpPr>
        <p:spPr>
          <a:xfrm>
            <a:off x="297450" y="206000"/>
            <a:ext cx="8549100" cy="9843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Selection process details</a:t>
            </a:r>
            <a:endParaRPr b="0" i="0" sz="3100" u="none" cap="none" strike="noStrike">
              <a:solidFill>
                <a:srgbClr val="FFFFFF"/>
              </a:solidFill>
              <a:latin typeface="Arial"/>
              <a:ea typeface="Arial"/>
              <a:cs typeface="Arial"/>
              <a:sym typeface="Arial"/>
            </a:endParaRPr>
          </a:p>
        </p:txBody>
      </p:sp>
      <p:sp>
        <p:nvSpPr>
          <p:cNvPr id="150" name="Google Shape;150;p22"/>
          <p:cNvSpPr txBox="1"/>
          <p:nvPr/>
        </p:nvSpPr>
        <p:spPr>
          <a:xfrm>
            <a:off x="400550" y="1602200"/>
            <a:ext cx="8445900" cy="30900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Old Standard TT"/>
                <a:ea typeface="Old Standard TT"/>
                <a:cs typeface="Old Standard TT"/>
                <a:sym typeface="Old Standard TT"/>
              </a:rPr>
              <a:t>I</a:t>
            </a:r>
            <a:endParaRPr b="0" i="0" sz="1400" u="none" cap="none" strike="noStrike">
              <a:solidFill>
                <a:srgbClr val="000000"/>
              </a:solidFill>
              <a:latin typeface="Old Standard TT"/>
              <a:ea typeface="Old Standard TT"/>
              <a:cs typeface="Old Standard TT"/>
              <a:sym typeface="Old Standard TT"/>
            </a:endParaRPr>
          </a:p>
        </p:txBody>
      </p:sp>
      <p:pic>
        <p:nvPicPr>
          <p:cNvPr id="151" name="Google Shape;151;p22"/>
          <p:cNvPicPr preferRelativeResize="0"/>
          <p:nvPr/>
        </p:nvPicPr>
        <p:blipFill rotWithShape="1">
          <a:blip r:embed="rId3">
            <a:alphaModFix/>
          </a:blip>
          <a:srcRect b="0" l="0" r="0" t="0"/>
          <a:stretch/>
        </p:blipFill>
        <p:spPr>
          <a:xfrm>
            <a:off x="0" y="4840775"/>
            <a:ext cx="3878900" cy="302725"/>
          </a:xfrm>
          <a:prstGeom prst="rect">
            <a:avLst/>
          </a:prstGeom>
          <a:noFill/>
          <a:ln>
            <a:noFill/>
          </a:ln>
        </p:spPr>
      </p:pic>
      <p:sp>
        <p:nvSpPr>
          <p:cNvPr id="152" name="Google Shape;152;p22"/>
          <p:cNvSpPr txBox="1"/>
          <p:nvPr/>
        </p:nvSpPr>
        <p:spPr>
          <a:xfrm>
            <a:off x="400550" y="1420675"/>
            <a:ext cx="4017600" cy="33597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GB" sz="1100" u="none" cap="none" strike="noStrike">
                <a:solidFill>
                  <a:srgbClr val="674EA7"/>
                </a:solidFill>
                <a:latin typeface="Roboto"/>
                <a:ea typeface="Roboto"/>
                <a:cs typeface="Roboto"/>
                <a:sym typeface="Roboto"/>
              </a:rPr>
              <a:t>Application process</a:t>
            </a:r>
            <a:endParaRPr b="1" i="0" sz="11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1" i="0" sz="1100" u="none" cap="none" strike="noStrike">
              <a:solidFill>
                <a:srgbClr val="674EA7"/>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rPr b="0" i="0" lang="en-GB" sz="1100" u="none" cap="none" strike="noStrike">
                <a:solidFill>
                  <a:srgbClr val="000000"/>
                </a:solidFill>
                <a:latin typeface="Roboto"/>
                <a:ea typeface="Roboto"/>
                <a:cs typeface="Roboto"/>
                <a:sym typeface="Roboto"/>
              </a:rPr>
              <a:t>To apply for this post, you will need to submit your application form via the recruitment portal. This should be submitted via Civil Service Jobs and be completed no later than midnight on </a:t>
            </a:r>
            <a:r>
              <a:rPr lang="en-GB" sz="1100">
                <a:solidFill>
                  <a:srgbClr val="FF0000"/>
                </a:solidFill>
                <a:highlight>
                  <a:schemeClr val="accent6"/>
                </a:highlight>
                <a:latin typeface="Roboto"/>
                <a:ea typeface="Roboto"/>
                <a:cs typeface="Roboto"/>
                <a:sym typeface="Roboto"/>
              </a:rPr>
              <a:t>11 June 2023.</a:t>
            </a:r>
            <a:endParaRPr b="0" i="0" sz="11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n-GB" sz="1100" u="none" cap="none" strike="noStrike">
                <a:solidFill>
                  <a:srgbClr val="000000"/>
                </a:solidFill>
                <a:latin typeface="Roboto"/>
                <a:ea typeface="Roboto"/>
                <a:cs typeface="Roboto"/>
                <a:sym typeface="Roboto"/>
              </a:rPr>
              <a:t>You will need to provide a CV and provide </a:t>
            </a:r>
            <a:r>
              <a:rPr lang="en-GB" sz="1100">
                <a:solidFill>
                  <a:srgbClr val="FF0000"/>
                </a:solidFill>
                <a:latin typeface="Roboto"/>
                <a:ea typeface="Roboto"/>
                <a:cs typeface="Roboto"/>
                <a:sym typeface="Roboto"/>
              </a:rPr>
              <a:t>500 </a:t>
            </a:r>
            <a:r>
              <a:rPr b="0" i="0" lang="en-GB" sz="1100" u="none" cap="none" strike="noStrike">
                <a:solidFill>
                  <a:srgbClr val="000000"/>
                </a:solidFill>
                <a:latin typeface="Roboto"/>
                <a:ea typeface="Roboto"/>
                <a:cs typeface="Roboto"/>
                <a:sym typeface="Roboto"/>
              </a:rPr>
              <a:t>words in the Statement of Suitability section explaining how you meet the required personal attributes and skills. Behaviours form a part of the selection process, you will therefore be required to provide evidence against each of the selected behaviours. </a:t>
            </a:r>
            <a:endParaRPr b="0" i="0" sz="11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n-GB" sz="1100" u="none" cap="none" strike="noStrike">
                <a:solidFill>
                  <a:schemeClr val="dk1"/>
                </a:solidFill>
                <a:latin typeface="Roboto"/>
                <a:ea typeface="Roboto"/>
                <a:cs typeface="Roboto"/>
                <a:sym typeface="Roboto"/>
              </a:rPr>
              <a:t>Part of the application process will require you to complete diversity questionnaire, you will have the option to select ‘prefer not to say’ but this information is very important to the Civil Service.</a:t>
            </a:r>
            <a:endParaRPr b="0" i="0" sz="1100" u="none" cap="none" strike="noStrike">
              <a:solidFill>
                <a:schemeClr val="dk1"/>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200" u="none" cap="none" strike="noStrike">
              <a:solidFill>
                <a:schemeClr val="dk1"/>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200" u="none" cap="none" strike="noStrike">
              <a:solidFill>
                <a:srgbClr val="000000"/>
              </a:solidFill>
              <a:latin typeface="Roboto"/>
              <a:ea typeface="Roboto"/>
              <a:cs typeface="Roboto"/>
              <a:sym typeface="Roboto"/>
            </a:endParaRPr>
          </a:p>
        </p:txBody>
      </p:sp>
      <p:sp>
        <p:nvSpPr>
          <p:cNvPr id="153" name="Google Shape;153;p22"/>
          <p:cNvSpPr txBox="1"/>
          <p:nvPr/>
        </p:nvSpPr>
        <p:spPr>
          <a:xfrm>
            <a:off x="4711325" y="1666400"/>
            <a:ext cx="4017600" cy="32490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200"/>
              <a:buFont typeface="Arial"/>
              <a:buNone/>
            </a:pPr>
            <a:r>
              <a:rPr b="0" i="0" lang="en-GB" sz="1100" u="none" cap="none" strike="noStrike">
                <a:solidFill>
                  <a:srgbClr val="000000"/>
                </a:solidFill>
                <a:latin typeface="Roboto"/>
                <a:ea typeface="Roboto"/>
                <a:cs typeface="Roboto"/>
                <a:sym typeface="Roboto"/>
              </a:rPr>
              <a:t>Should you encounter any issues with your online application please get in touch with: </a:t>
            </a:r>
            <a:endParaRPr b="0" i="0" sz="11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rPr b="0" i="0" lang="en-GB" sz="1100" u="none" cap="none" strike="noStrike">
                <a:solidFill>
                  <a:srgbClr val="000000"/>
                </a:solidFill>
                <a:latin typeface="Roboto"/>
                <a:ea typeface="Roboto"/>
                <a:cs typeface="Roboto"/>
                <a:sym typeface="Roboto"/>
              </a:rPr>
              <a:t>moj-recruitment-vetting-enquiries@gov.sscl.com</a:t>
            </a:r>
            <a:endParaRPr b="0" i="0" sz="11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n-GB" sz="1100" u="none" cap="none" strike="noStrike">
                <a:solidFill>
                  <a:srgbClr val="000000"/>
                </a:solidFill>
                <a:latin typeface="Roboto"/>
                <a:ea typeface="Roboto"/>
                <a:cs typeface="Roboto"/>
                <a:sym typeface="Roboto"/>
              </a:rPr>
              <a:t>If you do not receive acknowledgement of your application within 48 hours, please contact the above email address.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Old Standard TT"/>
              <a:ea typeface="Old Standard TT"/>
              <a:cs typeface="Old Standard TT"/>
              <a:sym typeface="Old Standard T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157" name="Shape 157"/>
        <p:cNvGrpSpPr/>
        <p:nvPr/>
      </p:nvGrpSpPr>
      <p:grpSpPr>
        <a:xfrm>
          <a:off x="0" y="0"/>
          <a:ext cx="0" cy="0"/>
          <a:chOff x="0" y="0"/>
          <a:chExt cx="0" cy="0"/>
        </a:xfrm>
      </p:grpSpPr>
      <p:sp>
        <p:nvSpPr>
          <p:cNvPr id="158" name="Google Shape;158;p23"/>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159" name="Google Shape;159;p23"/>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iNiN</a:t>
            </a:r>
            <a:endParaRPr b="1" sz="2200">
              <a:solidFill>
                <a:srgbClr val="000000"/>
              </a:solidFill>
              <a:latin typeface="Roboto"/>
              <a:ea typeface="Roboto"/>
              <a:cs typeface="Roboto"/>
              <a:sym typeface="Roboto"/>
            </a:endParaRPr>
          </a:p>
        </p:txBody>
      </p:sp>
      <p:sp>
        <p:nvSpPr>
          <p:cNvPr id="160" name="Google Shape;160;p23"/>
          <p:cNvSpPr/>
          <p:nvPr/>
        </p:nvSpPr>
        <p:spPr>
          <a:xfrm>
            <a:off x="297450" y="206000"/>
            <a:ext cx="8549100" cy="9843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Selection process details</a:t>
            </a:r>
            <a:endParaRPr b="0" i="0" sz="3100" u="none" cap="none" strike="noStrike">
              <a:solidFill>
                <a:srgbClr val="FFFFFF"/>
              </a:solidFill>
              <a:latin typeface="Arial"/>
              <a:ea typeface="Arial"/>
              <a:cs typeface="Arial"/>
              <a:sym typeface="Arial"/>
            </a:endParaRPr>
          </a:p>
        </p:txBody>
      </p:sp>
      <p:sp>
        <p:nvSpPr>
          <p:cNvPr id="161" name="Google Shape;161;p23"/>
          <p:cNvSpPr txBox="1"/>
          <p:nvPr/>
        </p:nvSpPr>
        <p:spPr>
          <a:xfrm>
            <a:off x="400550" y="1602200"/>
            <a:ext cx="8445900" cy="30900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ld Standard TT"/>
              <a:ea typeface="Old Standard TT"/>
              <a:cs typeface="Old Standard TT"/>
              <a:sym typeface="Old Standard TT"/>
            </a:endParaRPr>
          </a:p>
        </p:txBody>
      </p:sp>
      <p:pic>
        <p:nvPicPr>
          <p:cNvPr id="162" name="Google Shape;162;p23"/>
          <p:cNvPicPr preferRelativeResize="0"/>
          <p:nvPr/>
        </p:nvPicPr>
        <p:blipFill rotWithShape="1">
          <a:blip r:embed="rId3">
            <a:alphaModFix/>
          </a:blip>
          <a:srcRect b="0" l="0" r="0" t="0"/>
          <a:stretch/>
        </p:blipFill>
        <p:spPr>
          <a:xfrm>
            <a:off x="0" y="4840775"/>
            <a:ext cx="3878900" cy="302725"/>
          </a:xfrm>
          <a:prstGeom prst="rect">
            <a:avLst/>
          </a:prstGeom>
          <a:noFill/>
          <a:ln>
            <a:noFill/>
          </a:ln>
        </p:spPr>
      </p:pic>
      <p:sp>
        <p:nvSpPr>
          <p:cNvPr id="163" name="Google Shape;163;p23"/>
          <p:cNvSpPr txBox="1"/>
          <p:nvPr/>
        </p:nvSpPr>
        <p:spPr>
          <a:xfrm>
            <a:off x="2149225" y="1335688"/>
            <a:ext cx="4017600" cy="33597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200"/>
              <a:buFont typeface="Arial"/>
              <a:buNone/>
            </a:pPr>
            <a:r>
              <a:rPr b="1" i="0" lang="en-GB" sz="1200" u="none" cap="none" strike="noStrike">
                <a:solidFill>
                  <a:srgbClr val="674EA7"/>
                </a:solidFill>
                <a:latin typeface="Roboto"/>
                <a:ea typeface="Roboto"/>
                <a:cs typeface="Roboto"/>
                <a:sym typeface="Roboto"/>
              </a:rPr>
              <a:t>Shortlist</a:t>
            </a:r>
            <a:endParaRPr b="1" i="0" sz="1200" u="none" cap="none" strike="noStrike">
              <a:solidFill>
                <a:srgbClr val="674EA7"/>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t/>
            </a:r>
            <a:endParaRPr b="1" i="0" sz="1200" u="none" cap="none" strike="noStrike">
              <a:solidFill>
                <a:srgbClr val="674EA7"/>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Roboto"/>
                <a:ea typeface="Roboto"/>
                <a:cs typeface="Roboto"/>
                <a:sym typeface="Roboto"/>
              </a:rPr>
              <a:t>At this stage, the panel, including the hiring manager, will assess your </a:t>
            </a:r>
            <a:r>
              <a:rPr b="1" i="0" lang="en-GB" sz="1200" u="none" cap="none" strike="noStrike">
                <a:solidFill>
                  <a:srgbClr val="000000"/>
                </a:solidFill>
                <a:latin typeface="Roboto"/>
                <a:ea typeface="Roboto"/>
                <a:cs typeface="Roboto"/>
                <a:sym typeface="Roboto"/>
              </a:rPr>
              <a:t>behaviours</a:t>
            </a:r>
            <a:r>
              <a:rPr b="0" i="0" lang="en-GB" sz="1200" u="none" cap="none" strike="noStrike">
                <a:solidFill>
                  <a:srgbClr val="000000"/>
                </a:solidFill>
                <a:latin typeface="Roboto"/>
                <a:ea typeface="Roboto"/>
                <a:cs typeface="Roboto"/>
                <a:sym typeface="Roboto"/>
              </a:rPr>
              <a:t> and select applicants demonstrating the best ﬁt with the role by considering the evidence you have provided against the criteria set out in the ‘Statement of Suitability’ section. </a:t>
            </a:r>
            <a:r>
              <a:rPr b="0" i="0" lang="en-GB" sz="1200" u="none" cap="none" strike="noStrike">
                <a:solidFill>
                  <a:srgbClr val="000000"/>
                </a:solidFill>
                <a:latin typeface="Arial"/>
                <a:ea typeface="Arial"/>
                <a:cs typeface="Arial"/>
                <a:sym typeface="Arial"/>
              </a:rPr>
              <a:t>It it therefore crucial you ensure all areas of the selection process are addressed as missing information may affect your application.</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1" i="0" lang="en-GB" sz="1200" u="none" cap="none" strike="noStrike">
                <a:solidFill>
                  <a:srgbClr val="674EA7"/>
                </a:solidFill>
                <a:latin typeface="Roboto"/>
                <a:ea typeface="Roboto"/>
                <a:cs typeface="Roboto"/>
                <a:sym typeface="Roboto"/>
              </a:rPr>
              <a:t>The Interview</a:t>
            </a:r>
            <a:endParaRPr b="1" i="0" sz="12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1" i="0" sz="12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0" i="0" lang="en-GB" sz="1200" u="none" cap="none" strike="noStrike">
                <a:solidFill>
                  <a:schemeClr val="dk1"/>
                </a:solidFill>
                <a:latin typeface="Roboto"/>
                <a:ea typeface="Roboto"/>
                <a:cs typeface="Roboto"/>
                <a:sym typeface="Roboto"/>
              </a:rPr>
              <a:t>The interview will consist of questions where candidates will be expected to build on the information provided in their application. These interviews may take place virtually, depending on wider circumstances. Candidates </a:t>
            </a:r>
            <a:r>
              <a:rPr lang="en-GB" sz="1200">
                <a:solidFill>
                  <a:schemeClr val="dk1"/>
                </a:solidFill>
                <a:latin typeface="Roboto"/>
                <a:ea typeface="Roboto"/>
                <a:cs typeface="Roboto"/>
                <a:sym typeface="Roboto"/>
              </a:rPr>
              <a:t>may be asked to deliver a short presentation at interview.</a:t>
            </a:r>
            <a:endParaRPr b="0" i="0" sz="1200" u="none" cap="none" strike="noStrike">
              <a:solidFill>
                <a:schemeClr val="dk1"/>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t/>
            </a:r>
            <a:endParaRPr b="1" i="0" sz="1200" u="none" cap="none" strike="noStrike">
              <a:solidFill>
                <a:srgbClr val="674EA7"/>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167" name="Shape 167"/>
        <p:cNvGrpSpPr/>
        <p:nvPr/>
      </p:nvGrpSpPr>
      <p:grpSpPr>
        <a:xfrm>
          <a:off x="0" y="0"/>
          <a:ext cx="0" cy="0"/>
          <a:chOff x="0" y="0"/>
          <a:chExt cx="0" cy="0"/>
        </a:xfrm>
      </p:grpSpPr>
      <p:sp>
        <p:nvSpPr>
          <p:cNvPr id="168" name="Google Shape;168;p24"/>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169" name="Google Shape;169;p24"/>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iNiN</a:t>
            </a:r>
            <a:endParaRPr b="1" sz="2200">
              <a:solidFill>
                <a:srgbClr val="000000"/>
              </a:solidFill>
              <a:latin typeface="Roboto"/>
              <a:ea typeface="Roboto"/>
              <a:cs typeface="Roboto"/>
              <a:sym typeface="Roboto"/>
            </a:endParaRPr>
          </a:p>
        </p:txBody>
      </p:sp>
      <p:sp>
        <p:nvSpPr>
          <p:cNvPr id="170" name="Google Shape;170;p24"/>
          <p:cNvSpPr/>
          <p:nvPr/>
        </p:nvSpPr>
        <p:spPr>
          <a:xfrm>
            <a:off x="297450" y="206000"/>
            <a:ext cx="8549100" cy="9843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Interview structure and how to prepare</a:t>
            </a:r>
            <a:endParaRPr b="0" i="0" sz="3100" u="none" cap="none" strike="noStrike">
              <a:solidFill>
                <a:srgbClr val="FFFFFF"/>
              </a:solidFill>
              <a:latin typeface="Arial"/>
              <a:ea typeface="Arial"/>
              <a:cs typeface="Arial"/>
              <a:sym typeface="Arial"/>
            </a:endParaRPr>
          </a:p>
        </p:txBody>
      </p:sp>
      <p:sp>
        <p:nvSpPr>
          <p:cNvPr id="171" name="Google Shape;171;p24"/>
          <p:cNvSpPr txBox="1"/>
          <p:nvPr/>
        </p:nvSpPr>
        <p:spPr>
          <a:xfrm>
            <a:off x="400550" y="1602200"/>
            <a:ext cx="8445900" cy="30900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ld Standard TT"/>
              <a:ea typeface="Old Standard TT"/>
              <a:cs typeface="Old Standard TT"/>
              <a:sym typeface="Old Standard TT"/>
            </a:endParaRPr>
          </a:p>
        </p:txBody>
      </p:sp>
      <p:pic>
        <p:nvPicPr>
          <p:cNvPr id="172" name="Google Shape;172;p24"/>
          <p:cNvPicPr preferRelativeResize="0"/>
          <p:nvPr/>
        </p:nvPicPr>
        <p:blipFill rotWithShape="1">
          <a:blip r:embed="rId3">
            <a:alphaModFix/>
          </a:blip>
          <a:srcRect b="0" l="0" r="0" t="0"/>
          <a:stretch/>
        </p:blipFill>
        <p:spPr>
          <a:xfrm>
            <a:off x="0" y="4840775"/>
            <a:ext cx="3878900" cy="302725"/>
          </a:xfrm>
          <a:prstGeom prst="rect">
            <a:avLst/>
          </a:prstGeom>
          <a:noFill/>
          <a:ln>
            <a:noFill/>
          </a:ln>
        </p:spPr>
      </p:pic>
      <p:sp>
        <p:nvSpPr>
          <p:cNvPr id="173" name="Google Shape;173;p24"/>
          <p:cNvSpPr txBox="1"/>
          <p:nvPr/>
        </p:nvSpPr>
        <p:spPr>
          <a:xfrm>
            <a:off x="297450" y="1602200"/>
            <a:ext cx="4274700" cy="32385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200"/>
              <a:buFont typeface="Arial"/>
              <a:buNone/>
            </a:pPr>
            <a:r>
              <a:rPr b="0" i="0" lang="en-GB" sz="1100" u="none" cap="none" strike="noStrike">
                <a:solidFill>
                  <a:srgbClr val="000000"/>
                </a:solidFill>
                <a:latin typeface="Roboto"/>
                <a:ea typeface="Roboto"/>
                <a:cs typeface="Roboto"/>
                <a:sym typeface="Roboto"/>
              </a:rPr>
              <a:t>Behaviour questions – Behaviours relate to whether applicants have the skills to carry out speciﬁc tasks by asking for examples of their experience. The following techniques/models may be useful when thinking through responses for interview and demonstrating capability.</a:t>
            </a:r>
            <a:endParaRPr b="0" i="0" sz="11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rPr b="0" i="0" lang="en-GB" sz="1100" u="none" cap="none" strike="noStrike">
                <a:solidFill>
                  <a:srgbClr val="000000"/>
                </a:solidFill>
                <a:latin typeface="Roboto"/>
                <a:ea typeface="Roboto"/>
                <a:cs typeface="Roboto"/>
                <a:sym typeface="Roboto"/>
              </a:rPr>
              <a:t>An example of a behaviour question would be:</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0" i="1" lang="en-GB" sz="1100" u="none" cap="none" strike="noStrike">
                <a:solidFill>
                  <a:srgbClr val="000000"/>
                </a:solidFill>
                <a:latin typeface="Roboto"/>
                <a:ea typeface="Roboto"/>
                <a:cs typeface="Roboto"/>
                <a:sym typeface="Roboto"/>
              </a:rPr>
              <a:t>‘Tell me about a time when you’ve had to deal with a diﬃcult customer requirement.’ </a:t>
            </a:r>
            <a:endParaRPr b="0" i="1"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rgbClr val="000000"/>
                </a:solidFill>
                <a:latin typeface="Old Standard TT"/>
                <a:ea typeface="Old Standard TT"/>
                <a:cs typeface="Old Standard TT"/>
                <a:sym typeface="Old Standard TT"/>
              </a:rPr>
              <a:t> </a:t>
            </a:r>
            <a:endParaRPr b="0" i="0" sz="1400" u="none" cap="none" strike="noStrike">
              <a:solidFill>
                <a:srgbClr val="000000"/>
              </a:solidFill>
              <a:latin typeface="Old Standard TT"/>
              <a:ea typeface="Old Standard TT"/>
              <a:cs typeface="Old Standard TT"/>
              <a:sym typeface="Old Standard TT"/>
            </a:endParaRPr>
          </a:p>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rgbClr val="000000"/>
                </a:solidFill>
                <a:latin typeface="Old Standard TT"/>
                <a:ea typeface="Old Standard TT"/>
                <a:cs typeface="Old Standard TT"/>
                <a:sym typeface="Old Standard TT"/>
              </a:rPr>
              <a:t> </a:t>
            </a:r>
            <a:endParaRPr b="0" i="0" sz="1400" u="none" cap="none" strike="noStrike">
              <a:solidFill>
                <a:srgbClr val="000000"/>
              </a:solidFill>
              <a:latin typeface="Old Standard TT"/>
              <a:ea typeface="Old Standard TT"/>
              <a:cs typeface="Old Standard TT"/>
              <a:sym typeface="Old Standard TT"/>
            </a:endParaRPr>
          </a:p>
        </p:txBody>
      </p:sp>
      <p:sp>
        <p:nvSpPr>
          <p:cNvPr id="174" name="Google Shape;174;p24"/>
          <p:cNvSpPr txBox="1"/>
          <p:nvPr/>
        </p:nvSpPr>
        <p:spPr>
          <a:xfrm>
            <a:off x="4660050" y="1577725"/>
            <a:ext cx="3975000" cy="30900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100" u="none" cap="none" strike="noStrike">
                <a:solidFill>
                  <a:srgbClr val="000000"/>
                </a:solidFill>
                <a:latin typeface="Roboto"/>
                <a:ea typeface="Roboto"/>
                <a:cs typeface="Roboto"/>
                <a:sym typeface="Roboto"/>
              </a:rPr>
              <a:t>In your preparation for interview, please ensure  you refer to the </a:t>
            </a:r>
            <a:r>
              <a:rPr b="0" i="0" lang="en-GB" sz="1100" u="sng" cap="none" strike="noStrike">
                <a:solidFill>
                  <a:schemeClr val="hlink"/>
                </a:solidFill>
                <a:latin typeface="Roboto"/>
                <a:ea typeface="Roboto"/>
                <a:cs typeface="Roboto"/>
                <a:sym typeface="Roboto"/>
                <a:hlinkClick r:id="rId4"/>
              </a:rPr>
              <a:t>Civil Service Success Proﬁles Behaviours framework.</a:t>
            </a:r>
            <a:r>
              <a:rPr b="0" i="0" lang="en-GB" sz="1100" u="none" cap="none" strike="noStrike">
                <a:solidFill>
                  <a:srgbClr val="000000"/>
                </a:solidFill>
                <a:latin typeface="Roboto"/>
                <a:ea typeface="Roboto"/>
                <a:cs typeface="Roboto"/>
                <a:sym typeface="Roboto"/>
              </a:rPr>
              <a:t> This will provide you with an overview of the expected performance expectation for this post against the above behaviours at this level.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rPr b="0" i="0" lang="en-GB" sz="1100" u="none" cap="none" strike="noStrike">
                <a:solidFill>
                  <a:srgbClr val="000000"/>
                </a:solidFill>
                <a:latin typeface="Roboto"/>
                <a:ea typeface="Roboto"/>
                <a:cs typeface="Roboto"/>
                <a:sym typeface="Roboto"/>
              </a:rPr>
              <a:t>Consider how you might articulate your experience against the behavioural expectation set out. When preparing and responding to behaviour based questions, we recommend you use the following model:</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0" i="0" lang="en-GB" sz="1100" u="none" cap="none" strike="noStrike">
                <a:solidFill>
                  <a:srgbClr val="000000"/>
                </a:solidFill>
                <a:latin typeface="Roboto"/>
                <a:ea typeface="Roboto"/>
                <a:cs typeface="Roboto"/>
                <a:sym typeface="Roboto"/>
              </a:rPr>
              <a:t>● The ‘STAR’ model, (situation, task, action and result)</a:t>
            </a:r>
            <a:endParaRPr b="0" i="0" sz="1100" u="none" cap="none" strike="noStrike">
              <a:solidFill>
                <a:srgbClr val="000000"/>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178" name="Shape 178"/>
        <p:cNvGrpSpPr/>
        <p:nvPr/>
      </p:nvGrpSpPr>
      <p:grpSpPr>
        <a:xfrm>
          <a:off x="0" y="0"/>
          <a:ext cx="0" cy="0"/>
          <a:chOff x="0" y="0"/>
          <a:chExt cx="0" cy="0"/>
        </a:xfrm>
      </p:grpSpPr>
      <p:sp>
        <p:nvSpPr>
          <p:cNvPr id="179" name="Google Shape;179;p25"/>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180" name="Google Shape;180;p25"/>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iNiN</a:t>
            </a:r>
            <a:endParaRPr b="1" sz="2200">
              <a:solidFill>
                <a:srgbClr val="000000"/>
              </a:solidFill>
              <a:latin typeface="Roboto"/>
              <a:ea typeface="Roboto"/>
              <a:cs typeface="Roboto"/>
              <a:sym typeface="Roboto"/>
            </a:endParaRPr>
          </a:p>
        </p:txBody>
      </p:sp>
      <p:sp>
        <p:nvSpPr>
          <p:cNvPr id="181" name="Google Shape;181;p25"/>
          <p:cNvSpPr/>
          <p:nvPr/>
        </p:nvSpPr>
        <p:spPr>
          <a:xfrm>
            <a:off x="297450" y="206000"/>
            <a:ext cx="8549100" cy="9843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Salary and benefits</a:t>
            </a:r>
            <a:endParaRPr b="0" i="0" sz="3100" u="none" cap="none" strike="noStrike">
              <a:solidFill>
                <a:srgbClr val="FFFFFF"/>
              </a:solidFill>
              <a:latin typeface="Arial"/>
              <a:ea typeface="Arial"/>
              <a:cs typeface="Arial"/>
              <a:sym typeface="Arial"/>
            </a:endParaRPr>
          </a:p>
        </p:txBody>
      </p:sp>
      <p:sp>
        <p:nvSpPr>
          <p:cNvPr id="182" name="Google Shape;182;p25"/>
          <p:cNvSpPr txBox="1"/>
          <p:nvPr/>
        </p:nvSpPr>
        <p:spPr>
          <a:xfrm>
            <a:off x="400550" y="1244400"/>
            <a:ext cx="8445900" cy="34479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Old Standard TT"/>
              <a:ea typeface="Old Standard TT"/>
              <a:cs typeface="Old Standard TT"/>
              <a:sym typeface="Old Standard T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ld Standard TT"/>
              <a:ea typeface="Old Standard TT"/>
              <a:cs typeface="Old Standard TT"/>
              <a:sym typeface="Old Standard TT"/>
            </a:endParaRPr>
          </a:p>
        </p:txBody>
      </p:sp>
      <p:pic>
        <p:nvPicPr>
          <p:cNvPr id="183" name="Google Shape;183;p25"/>
          <p:cNvPicPr preferRelativeResize="0"/>
          <p:nvPr/>
        </p:nvPicPr>
        <p:blipFill rotWithShape="1">
          <a:blip r:embed="rId3">
            <a:alphaModFix/>
          </a:blip>
          <a:srcRect b="0" l="0" r="0" t="0"/>
          <a:stretch/>
        </p:blipFill>
        <p:spPr>
          <a:xfrm>
            <a:off x="0" y="4840775"/>
            <a:ext cx="3878900" cy="302725"/>
          </a:xfrm>
          <a:prstGeom prst="rect">
            <a:avLst/>
          </a:prstGeom>
          <a:noFill/>
          <a:ln>
            <a:noFill/>
          </a:ln>
        </p:spPr>
      </p:pic>
      <p:sp>
        <p:nvSpPr>
          <p:cNvPr id="184" name="Google Shape;184;p25"/>
          <p:cNvSpPr txBox="1"/>
          <p:nvPr/>
        </p:nvSpPr>
        <p:spPr>
          <a:xfrm>
            <a:off x="400550" y="1190288"/>
            <a:ext cx="3789000" cy="34479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GB" sz="1100" u="none" cap="none" strike="noStrike">
                <a:solidFill>
                  <a:srgbClr val="674EA7"/>
                </a:solidFill>
                <a:latin typeface="Roboto"/>
                <a:ea typeface="Roboto"/>
                <a:cs typeface="Roboto"/>
                <a:sym typeface="Roboto"/>
              </a:rPr>
              <a:t>Salary</a:t>
            </a:r>
            <a:endParaRPr b="1" i="0" sz="11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1" i="0" sz="1100" u="none" cap="none" strike="noStrike">
              <a:solidFill>
                <a:srgbClr val="674EA7"/>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000"/>
              <a:buFont typeface="Arial"/>
              <a:buNone/>
            </a:pPr>
            <a:r>
              <a:rPr lang="en-GB" sz="1100">
                <a:latin typeface="Roboto"/>
                <a:ea typeface="Roboto"/>
                <a:cs typeface="Roboto"/>
                <a:sym typeface="Roboto"/>
              </a:rPr>
              <a:t>The salary for this post is set within the Band B pay range: Inner London £43,647 - £48,067 and National £38,683 - £41,506). </a:t>
            </a:r>
            <a:endParaRPr b="0" i="0" sz="1100" u="none" cap="none" strike="noStrike">
              <a:solidFill>
                <a:schemeClr val="dk1"/>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000"/>
              <a:buFont typeface="Arial"/>
              <a:buNone/>
            </a:pPr>
            <a:r>
              <a:t/>
            </a:r>
            <a:endParaRPr b="0" i="0" sz="1100" u="none" cap="none" strike="noStrike">
              <a:solidFill>
                <a:schemeClr val="dk1"/>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n-GB" sz="1100" u="none" cap="none" strike="noStrike">
                <a:solidFill>
                  <a:srgbClr val="000000"/>
                </a:solidFill>
                <a:latin typeface="Roboto"/>
                <a:ea typeface="Roboto"/>
                <a:cs typeface="Roboto"/>
                <a:sym typeface="Roboto"/>
              </a:rPr>
              <a:t>Salary for a serving Civil Servant will be within normal rules of appointment on level transfer or promotion. It is expected that new entrants to the Civil Service will start on the pay band minimum.</a:t>
            </a:r>
            <a:endParaRPr b="0" i="0" sz="11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1" i="0" lang="en-GB" sz="1100" u="none" cap="none" strike="noStrike">
                <a:solidFill>
                  <a:srgbClr val="674EA7"/>
                </a:solidFill>
                <a:latin typeface="Roboto"/>
                <a:ea typeface="Roboto"/>
                <a:cs typeface="Roboto"/>
                <a:sym typeface="Roboto"/>
              </a:rPr>
              <a:t>Beneﬁts </a:t>
            </a:r>
            <a:endParaRPr b="1" i="0" sz="1100" u="none" cap="none" strike="noStrike">
              <a:solidFill>
                <a:srgbClr val="674EA7"/>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1" i="0" sz="1100" u="none" cap="none" strike="noStrike">
              <a:solidFill>
                <a:srgbClr val="674EA7"/>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n-GB" sz="1100" u="none" cap="none" strike="noStrike">
                <a:solidFill>
                  <a:srgbClr val="000000"/>
                </a:solidFill>
                <a:latin typeface="Roboto"/>
                <a:ea typeface="Roboto"/>
                <a:cs typeface="Roboto"/>
                <a:sym typeface="Roboto"/>
              </a:rPr>
              <a:t>Whatever your role, we take your career and development seriously, and want to enable you to build a really successful career with the Department and wider Civil Service. It is crucial that our employees have the right skills to develop their careers and meet the challenges ahead, and you’ll beneﬁt from regular performance and development reviews to ensure this development is ongoing. As a Civil Service employee, you’ll be entitled to a large range of beneﬁts.</a:t>
            </a:r>
            <a:endParaRPr b="0" i="0" sz="1100" u="none" cap="none" strike="noStrike">
              <a:solidFill>
                <a:srgbClr val="000000"/>
              </a:solidFill>
              <a:latin typeface="Roboto"/>
              <a:ea typeface="Roboto"/>
              <a:cs typeface="Roboto"/>
              <a:sym typeface="Roboto"/>
            </a:endParaRPr>
          </a:p>
        </p:txBody>
      </p:sp>
      <p:sp>
        <p:nvSpPr>
          <p:cNvPr id="185" name="Google Shape;185;p25"/>
          <p:cNvSpPr txBox="1"/>
          <p:nvPr/>
        </p:nvSpPr>
        <p:spPr>
          <a:xfrm>
            <a:off x="4680200" y="1374150"/>
            <a:ext cx="3789000" cy="34479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1100"/>
              <a:buFont typeface="Arial"/>
              <a:buNone/>
            </a:pPr>
            <a:r>
              <a:rPr b="0" i="0" lang="en-GB" sz="1100" u="none" cap="none" strike="noStrike">
                <a:solidFill>
                  <a:srgbClr val="000000"/>
                </a:solidFill>
                <a:latin typeface="Roboto"/>
                <a:ea typeface="Roboto"/>
                <a:cs typeface="Roboto"/>
                <a:sym typeface="Roboto"/>
              </a:rPr>
              <a:t>This includes: </a:t>
            </a:r>
            <a:endParaRPr b="0" i="0" sz="11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Roboto"/>
              <a:ea typeface="Roboto"/>
              <a:cs typeface="Roboto"/>
              <a:sym typeface="Roboto"/>
            </a:endParaRPr>
          </a:p>
          <a:p>
            <a:pPr indent="-159849" lvl="0" marL="179999" marR="0" rtl="0" algn="just">
              <a:lnSpc>
                <a:spcPct val="100000"/>
              </a:lnSpc>
              <a:spcBef>
                <a:spcPts val="0"/>
              </a:spcBef>
              <a:spcAft>
                <a:spcPts val="0"/>
              </a:spcAft>
              <a:buClr>
                <a:srgbClr val="000000"/>
              </a:buClr>
              <a:buSzPts val="1100"/>
              <a:buFont typeface="Roboto"/>
              <a:buChar char="●"/>
            </a:pPr>
            <a:r>
              <a:rPr b="0" i="0" lang="en-GB" sz="1100" u="none" cap="none" strike="noStrike">
                <a:solidFill>
                  <a:srgbClr val="000000"/>
                </a:solidFill>
                <a:latin typeface="Roboto"/>
                <a:ea typeface="Roboto"/>
                <a:cs typeface="Roboto"/>
                <a:sym typeface="Roboto"/>
              </a:rPr>
              <a:t>25 days on appointment increasing to 30 days after 5 years service. Public/Privilege days will be notified locally according to location.</a:t>
            </a:r>
            <a:endParaRPr b="0" i="0" sz="1100" u="none" cap="none" strike="noStrike">
              <a:solidFill>
                <a:srgbClr val="000000"/>
              </a:solidFill>
              <a:latin typeface="Roboto"/>
              <a:ea typeface="Roboto"/>
              <a:cs typeface="Roboto"/>
              <a:sym typeface="Roboto"/>
            </a:endParaRPr>
          </a:p>
          <a:p>
            <a:pPr indent="0" lvl="0" marL="457200" marR="0" rtl="0" algn="just">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 </a:t>
            </a:r>
            <a:endParaRPr b="0" i="0" sz="1100" u="none" cap="none" strike="noStrike">
              <a:solidFill>
                <a:srgbClr val="000000"/>
              </a:solidFill>
              <a:latin typeface="Roboto"/>
              <a:ea typeface="Roboto"/>
              <a:cs typeface="Roboto"/>
              <a:sym typeface="Roboto"/>
            </a:endParaRPr>
          </a:p>
          <a:p>
            <a:pPr indent="-159849" lvl="0" marL="179999" marR="0" rtl="0" algn="just">
              <a:lnSpc>
                <a:spcPct val="100000"/>
              </a:lnSpc>
              <a:spcBef>
                <a:spcPts val="0"/>
              </a:spcBef>
              <a:spcAft>
                <a:spcPts val="0"/>
              </a:spcAft>
              <a:buClr>
                <a:srgbClr val="000000"/>
              </a:buClr>
              <a:buSzPts val="1100"/>
              <a:buFont typeface="Roboto"/>
              <a:buChar char="●"/>
            </a:pPr>
            <a:r>
              <a:rPr b="0" i="0" lang="en-GB" sz="1100" u="none" cap="none" strike="noStrike">
                <a:solidFill>
                  <a:srgbClr val="000000"/>
                </a:solidFill>
                <a:latin typeface="Roboto"/>
                <a:ea typeface="Roboto"/>
                <a:cs typeface="Roboto"/>
                <a:sym typeface="Roboto"/>
              </a:rPr>
              <a:t>A competitive contributory pension scheme that you can enter as soon as you join where we will make a signiﬁcant contribution to the cost of your pension; where your contributions come out of your salary before any tax is taken; and where your pension will continue to provide valuable beneﬁts for you and your family if you are too ill to continue to work or die before you retire.</a:t>
            </a:r>
            <a:endParaRPr b="0" i="0" sz="1100" u="none" cap="none" strike="noStrike">
              <a:solidFill>
                <a:srgbClr val="000000"/>
              </a:solidFill>
              <a:latin typeface="Roboto"/>
              <a:ea typeface="Roboto"/>
              <a:cs typeface="Roboto"/>
              <a:sym typeface="Roboto"/>
            </a:endParaRPr>
          </a:p>
          <a:p>
            <a:pPr indent="0" lvl="0" marL="457200" marR="0" rtl="0" algn="just">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159849" lvl="0" marL="179999" marR="0" rtl="0" algn="just">
              <a:lnSpc>
                <a:spcPct val="100000"/>
              </a:lnSpc>
              <a:spcBef>
                <a:spcPts val="0"/>
              </a:spcBef>
              <a:spcAft>
                <a:spcPts val="0"/>
              </a:spcAft>
              <a:buClr>
                <a:srgbClr val="000000"/>
              </a:buClr>
              <a:buSzPts val="1100"/>
              <a:buFont typeface="Roboto"/>
              <a:buChar char="●"/>
            </a:pPr>
            <a:r>
              <a:rPr b="0" i="0" lang="en-GB" sz="1100" u="none" cap="none" strike="noStrike">
                <a:solidFill>
                  <a:srgbClr val="000000"/>
                </a:solidFill>
                <a:latin typeface="Roboto"/>
                <a:ea typeface="Roboto"/>
                <a:cs typeface="Roboto"/>
                <a:sym typeface="Roboto"/>
              </a:rPr>
              <a:t>Flexible working patterns including part- time and access to Flexible Working Schemes allowing you to vary your working day as long as you work your total hours.</a:t>
            </a:r>
            <a:endParaRPr b="0" i="0" sz="11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Old Standard TT"/>
              <a:ea typeface="Old Standard TT"/>
              <a:cs typeface="Old Standard TT"/>
              <a:sym typeface="Old Standard T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189" name="Shape 189"/>
        <p:cNvGrpSpPr/>
        <p:nvPr/>
      </p:nvGrpSpPr>
      <p:grpSpPr>
        <a:xfrm>
          <a:off x="0" y="0"/>
          <a:ext cx="0" cy="0"/>
          <a:chOff x="0" y="0"/>
          <a:chExt cx="0" cy="0"/>
        </a:xfrm>
      </p:grpSpPr>
      <p:sp>
        <p:nvSpPr>
          <p:cNvPr id="190" name="Google Shape;190;p26"/>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191" name="Google Shape;191;p26"/>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iNiN</a:t>
            </a:r>
            <a:endParaRPr b="1" sz="2200">
              <a:solidFill>
                <a:srgbClr val="000000"/>
              </a:solidFill>
              <a:latin typeface="Roboto"/>
              <a:ea typeface="Roboto"/>
              <a:cs typeface="Roboto"/>
              <a:sym typeface="Roboto"/>
            </a:endParaRPr>
          </a:p>
        </p:txBody>
      </p:sp>
      <p:sp>
        <p:nvSpPr>
          <p:cNvPr id="192" name="Google Shape;192;p26"/>
          <p:cNvSpPr/>
          <p:nvPr/>
        </p:nvSpPr>
        <p:spPr>
          <a:xfrm>
            <a:off x="297450" y="206000"/>
            <a:ext cx="8549100" cy="9843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Salary and benefits </a:t>
            </a:r>
            <a:endParaRPr b="0" i="0" sz="3100" u="none" cap="none" strike="noStrike">
              <a:solidFill>
                <a:srgbClr val="FFFFFF"/>
              </a:solidFill>
              <a:latin typeface="Arial"/>
              <a:ea typeface="Arial"/>
              <a:cs typeface="Arial"/>
              <a:sym typeface="Arial"/>
            </a:endParaRPr>
          </a:p>
        </p:txBody>
      </p:sp>
      <p:sp>
        <p:nvSpPr>
          <p:cNvPr id="193" name="Google Shape;193;p26"/>
          <p:cNvSpPr txBox="1"/>
          <p:nvPr/>
        </p:nvSpPr>
        <p:spPr>
          <a:xfrm>
            <a:off x="400550" y="1244400"/>
            <a:ext cx="8445900" cy="34479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Old Standard TT"/>
              <a:ea typeface="Old Standard TT"/>
              <a:cs typeface="Old Standard TT"/>
              <a:sym typeface="Old Standard T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ld Standard TT"/>
              <a:ea typeface="Old Standard TT"/>
              <a:cs typeface="Old Standard TT"/>
              <a:sym typeface="Old Standard TT"/>
            </a:endParaRPr>
          </a:p>
        </p:txBody>
      </p:sp>
      <p:pic>
        <p:nvPicPr>
          <p:cNvPr id="194" name="Google Shape;194;p26"/>
          <p:cNvPicPr preferRelativeResize="0"/>
          <p:nvPr/>
        </p:nvPicPr>
        <p:blipFill rotWithShape="1">
          <a:blip r:embed="rId3">
            <a:alphaModFix/>
          </a:blip>
          <a:srcRect b="0" l="0" r="0" t="0"/>
          <a:stretch/>
        </p:blipFill>
        <p:spPr>
          <a:xfrm>
            <a:off x="0" y="4840775"/>
            <a:ext cx="3878900" cy="302725"/>
          </a:xfrm>
          <a:prstGeom prst="rect">
            <a:avLst/>
          </a:prstGeom>
          <a:noFill/>
          <a:ln>
            <a:noFill/>
          </a:ln>
        </p:spPr>
      </p:pic>
      <p:sp>
        <p:nvSpPr>
          <p:cNvPr id="195" name="Google Shape;195;p26"/>
          <p:cNvSpPr txBox="1"/>
          <p:nvPr/>
        </p:nvSpPr>
        <p:spPr>
          <a:xfrm>
            <a:off x="297450" y="1396300"/>
            <a:ext cx="8549100" cy="34479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GB" sz="1100" u="none" cap="none" strike="noStrike">
                <a:solidFill>
                  <a:srgbClr val="674EA7"/>
                </a:solidFill>
                <a:latin typeface="Roboto"/>
                <a:ea typeface="Roboto"/>
                <a:cs typeface="Roboto"/>
                <a:sym typeface="Roboto"/>
              </a:rPr>
              <a:t>Continued:</a:t>
            </a:r>
            <a:endParaRPr b="1" i="0" sz="1100" u="none" cap="none" strike="noStrike">
              <a:solidFill>
                <a:srgbClr val="674EA7"/>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Roboto"/>
              <a:ea typeface="Roboto"/>
              <a:cs typeface="Roboto"/>
              <a:sym typeface="Roboto"/>
            </a:endParaRPr>
          </a:p>
          <a:p>
            <a:pPr indent="-171450" lvl="0" marL="179999" marR="0" rtl="0" algn="just">
              <a:lnSpc>
                <a:spcPct val="100000"/>
              </a:lnSpc>
              <a:spcBef>
                <a:spcPts val="0"/>
              </a:spcBef>
              <a:spcAft>
                <a:spcPts val="0"/>
              </a:spcAft>
              <a:buClr>
                <a:srgbClr val="000000"/>
              </a:buClr>
              <a:buSzPts val="1200"/>
              <a:buFont typeface="Roboto"/>
              <a:buChar char="●"/>
            </a:pPr>
            <a:r>
              <a:rPr b="0" i="0" lang="en-GB" sz="1100" u="none" cap="none" strike="noStrike">
                <a:solidFill>
                  <a:srgbClr val="000000"/>
                </a:solidFill>
                <a:latin typeface="Roboto"/>
                <a:ea typeface="Roboto"/>
                <a:cs typeface="Roboto"/>
                <a:sym typeface="Roboto"/>
              </a:rPr>
              <a:t>Generous paid maternity, adoption and shared parental leave which is notably more than the statutory minimum offered by many other employers. </a:t>
            </a:r>
            <a:endParaRPr b="0" i="0" sz="1100" u="none" cap="none" strike="noStrike">
              <a:solidFill>
                <a:srgbClr val="000000"/>
              </a:solidFill>
              <a:latin typeface="Roboto"/>
              <a:ea typeface="Roboto"/>
              <a:cs typeface="Roboto"/>
              <a:sym typeface="Roboto"/>
            </a:endParaRPr>
          </a:p>
          <a:p>
            <a:pPr indent="0" lvl="0" marL="457200" marR="0" rtl="0" algn="just">
              <a:lnSpc>
                <a:spcPct val="100000"/>
              </a:lnSpc>
              <a:spcBef>
                <a:spcPts val="0"/>
              </a:spcBef>
              <a:spcAft>
                <a:spcPts val="0"/>
              </a:spcAft>
              <a:buClr>
                <a:srgbClr val="000000"/>
              </a:buClr>
              <a:buSzPts val="1200"/>
              <a:buFont typeface="Arial"/>
              <a:buNone/>
            </a:pPr>
            <a:r>
              <a:t/>
            </a:r>
            <a:endParaRPr b="0" i="0" sz="1100" u="none" cap="none" strike="noStrike">
              <a:solidFill>
                <a:srgbClr val="000000"/>
              </a:solidFill>
              <a:latin typeface="Roboto"/>
              <a:ea typeface="Roboto"/>
              <a:cs typeface="Roboto"/>
              <a:sym typeface="Roboto"/>
            </a:endParaRPr>
          </a:p>
          <a:p>
            <a:pPr indent="-171450" lvl="0" marL="179999" marR="0" rtl="0" algn="just">
              <a:lnSpc>
                <a:spcPct val="100000"/>
              </a:lnSpc>
              <a:spcBef>
                <a:spcPts val="0"/>
              </a:spcBef>
              <a:spcAft>
                <a:spcPts val="0"/>
              </a:spcAft>
              <a:buClr>
                <a:srgbClr val="000000"/>
              </a:buClr>
              <a:buSzPts val="1200"/>
              <a:buFont typeface="Roboto"/>
              <a:buChar char="●"/>
            </a:pPr>
            <a:r>
              <a:rPr b="0" i="0" lang="en-GB" sz="1100" u="none" cap="none" strike="noStrike">
                <a:solidFill>
                  <a:srgbClr val="000000"/>
                </a:solidFill>
                <a:latin typeface="Roboto"/>
                <a:ea typeface="Roboto"/>
                <a:cs typeface="Roboto"/>
                <a:sym typeface="Roboto"/>
              </a:rPr>
              <a:t>Childcare beneﬁts (policy for new employees as of 5 April 2018): The government has introduced the Tax-Free Childcare (TFC) scheme. Working parents can open an online childcare account and for every £8 they pay in, the government adds £2, up to a maximum of £2000 a year for each child or £4000 for a disabled child. Parents then use the funds to pay for registered childcare. Existing employees may be able to continue to claim childcare vouchers, so please check how the policy would work for you here. </a:t>
            </a:r>
            <a:endParaRPr b="0" i="0" sz="1100" u="none" cap="none" strike="noStrike">
              <a:solidFill>
                <a:srgbClr val="000000"/>
              </a:solidFill>
              <a:latin typeface="Roboto"/>
              <a:ea typeface="Roboto"/>
              <a:cs typeface="Roboto"/>
              <a:sym typeface="Roboto"/>
            </a:endParaRPr>
          </a:p>
          <a:p>
            <a:pPr indent="0" lvl="0" marL="457200" marR="0" rtl="0" algn="just">
              <a:lnSpc>
                <a:spcPct val="100000"/>
              </a:lnSpc>
              <a:spcBef>
                <a:spcPts val="0"/>
              </a:spcBef>
              <a:spcAft>
                <a:spcPts val="0"/>
              </a:spcAft>
              <a:buClr>
                <a:srgbClr val="000000"/>
              </a:buClr>
              <a:buSzPts val="1200"/>
              <a:buFont typeface="Arial"/>
              <a:buNone/>
            </a:pPr>
            <a:r>
              <a:t/>
            </a:r>
            <a:endParaRPr b="0" i="0" sz="1100" u="none" cap="none" strike="noStrike">
              <a:solidFill>
                <a:srgbClr val="000000"/>
              </a:solidFill>
              <a:latin typeface="Roboto"/>
              <a:ea typeface="Roboto"/>
              <a:cs typeface="Roboto"/>
              <a:sym typeface="Roboto"/>
            </a:endParaRPr>
          </a:p>
          <a:p>
            <a:pPr indent="-171450" lvl="0" marL="179999" marR="0" rtl="0" algn="just">
              <a:lnSpc>
                <a:spcPct val="100000"/>
              </a:lnSpc>
              <a:spcBef>
                <a:spcPts val="0"/>
              </a:spcBef>
              <a:spcAft>
                <a:spcPts val="0"/>
              </a:spcAft>
              <a:buClr>
                <a:srgbClr val="000000"/>
              </a:buClr>
              <a:buSzPts val="1200"/>
              <a:buFont typeface="Roboto"/>
              <a:buChar char="●"/>
            </a:pPr>
            <a:r>
              <a:rPr b="0" i="0" lang="en-GB" sz="1100" u="none" cap="none" strike="noStrike">
                <a:solidFill>
                  <a:srgbClr val="000000"/>
                </a:solidFill>
                <a:latin typeface="Roboto"/>
                <a:ea typeface="Roboto"/>
                <a:cs typeface="Roboto"/>
                <a:sym typeface="Roboto"/>
              </a:rPr>
              <a:t>Interest-free loans allowing you to spread the cost of an annual travel season ticket or a new bicycle. </a:t>
            </a:r>
            <a:endParaRPr b="0" i="0" sz="1100" u="none" cap="none" strike="noStrike">
              <a:solidFill>
                <a:srgbClr val="000000"/>
              </a:solidFill>
              <a:latin typeface="Roboto"/>
              <a:ea typeface="Roboto"/>
              <a:cs typeface="Roboto"/>
              <a:sym typeface="Roboto"/>
            </a:endParaRPr>
          </a:p>
          <a:p>
            <a:pPr indent="0" lvl="0" marL="457200" marR="0" rtl="0" algn="just">
              <a:lnSpc>
                <a:spcPct val="100000"/>
              </a:lnSpc>
              <a:spcBef>
                <a:spcPts val="0"/>
              </a:spcBef>
              <a:spcAft>
                <a:spcPts val="0"/>
              </a:spcAft>
              <a:buClr>
                <a:srgbClr val="000000"/>
              </a:buClr>
              <a:buSzPts val="1200"/>
              <a:buFont typeface="Arial"/>
              <a:buNone/>
            </a:pPr>
            <a:r>
              <a:t/>
            </a:r>
            <a:endParaRPr b="0" i="0" sz="1100" u="none" cap="none" strike="noStrike">
              <a:solidFill>
                <a:srgbClr val="000000"/>
              </a:solidFill>
              <a:latin typeface="Roboto"/>
              <a:ea typeface="Roboto"/>
              <a:cs typeface="Roboto"/>
              <a:sym typeface="Roboto"/>
            </a:endParaRPr>
          </a:p>
          <a:p>
            <a:pPr indent="-171450" lvl="0" marL="179999" marR="0" rtl="0" algn="just">
              <a:lnSpc>
                <a:spcPct val="100000"/>
              </a:lnSpc>
              <a:spcBef>
                <a:spcPts val="0"/>
              </a:spcBef>
              <a:spcAft>
                <a:spcPts val="0"/>
              </a:spcAft>
              <a:buClr>
                <a:srgbClr val="000000"/>
              </a:buClr>
              <a:buSzPts val="1200"/>
              <a:buFont typeface="Roboto"/>
              <a:buChar char="●"/>
            </a:pPr>
            <a:r>
              <a:rPr b="0" i="0" lang="en-GB" sz="1100" u="none" cap="none" strike="noStrike">
                <a:solidFill>
                  <a:srgbClr val="000000"/>
                </a:solidFill>
                <a:latin typeface="Roboto"/>
                <a:ea typeface="Roboto"/>
                <a:cs typeface="Roboto"/>
                <a:sym typeface="Roboto"/>
              </a:rPr>
              <a:t>The opportunity to use onsite facilities including ﬁtness centres and staff canteens (where applicable). </a:t>
            </a:r>
            <a:endParaRPr b="0" i="0" sz="1100" u="none" cap="none" strike="noStrike">
              <a:solidFill>
                <a:srgbClr val="000000"/>
              </a:solidFill>
              <a:latin typeface="Roboto"/>
              <a:ea typeface="Roboto"/>
              <a:cs typeface="Roboto"/>
              <a:sym typeface="Roboto"/>
            </a:endParaRPr>
          </a:p>
          <a:p>
            <a:pPr indent="0" lvl="0" marL="457200" marR="0" rtl="0" algn="just">
              <a:lnSpc>
                <a:spcPct val="100000"/>
              </a:lnSpc>
              <a:spcBef>
                <a:spcPts val="0"/>
              </a:spcBef>
              <a:spcAft>
                <a:spcPts val="0"/>
              </a:spcAft>
              <a:buClr>
                <a:srgbClr val="000000"/>
              </a:buClr>
              <a:buSzPts val="1200"/>
              <a:buFont typeface="Arial"/>
              <a:buNone/>
            </a:pPr>
            <a:r>
              <a:t/>
            </a:r>
            <a:endParaRPr b="0" i="0" sz="1100" u="none" cap="none" strike="noStrike">
              <a:solidFill>
                <a:srgbClr val="000000"/>
              </a:solidFill>
              <a:latin typeface="Roboto"/>
              <a:ea typeface="Roboto"/>
              <a:cs typeface="Roboto"/>
              <a:sym typeface="Roboto"/>
            </a:endParaRPr>
          </a:p>
          <a:p>
            <a:pPr indent="-171450" lvl="0" marL="179999" marR="0" rtl="0" algn="just">
              <a:lnSpc>
                <a:spcPct val="100000"/>
              </a:lnSpc>
              <a:spcBef>
                <a:spcPts val="0"/>
              </a:spcBef>
              <a:spcAft>
                <a:spcPts val="0"/>
              </a:spcAft>
              <a:buClr>
                <a:srgbClr val="000000"/>
              </a:buClr>
              <a:buSzPts val="1200"/>
              <a:buFont typeface="Roboto"/>
              <a:buChar char="●"/>
            </a:pPr>
            <a:r>
              <a:rPr b="0" i="0" lang="en-GB" sz="1100" u="none" cap="none" strike="noStrike">
                <a:solidFill>
                  <a:srgbClr val="000000"/>
                </a:solidFill>
                <a:latin typeface="Roboto"/>
                <a:ea typeface="Roboto"/>
                <a:cs typeface="Roboto"/>
                <a:sym typeface="Roboto"/>
              </a:rPr>
              <a:t>Occupational sick pay.</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199" name="Shape 199"/>
        <p:cNvGrpSpPr/>
        <p:nvPr/>
      </p:nvGrpSpPr>
      <p:grpSpPr>
        <a:xfrm>
          <a:off x="0" y="0"/>
          <a:ext cx="0" cy="0"/>
          <a:chOff x="0" y="0"/>
          <a:chExt cx="0" cy="0"/>
        </a:xfrm>
      </p:grpSpPr>
      <p:sp>
        <p:nvSpPr>
          <p:cNvPr id="200" name="Google Shape;200;p27"/>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201" name="Google Shape;201;p27"/>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iNiN</a:t>
            </a:r>
            <a:endParaRPr b="1" sz="2200">
              <a:solidFill>
                <a:srgbClr val="000000"/>
              </a:solidFill>
              <a:latin typeface="Roboto"/>
              <a:ea typeface="Roboto"/>
              <a:cs typeface="Roboto"/>
              <a:sym typeface="Roboto"/>
            </a:endParaRPr>
          </a:p>
        </p:txBody>
      </p:sp>
      <p:sp>
        <p:nvSpPr>
          <p:cNvPr id="202" name="Google Shape;202;p27"/>
          <p:cNvSpPr/>
          <p:nvPr/>
        </p:nvSpPr>
        <p:spPr>
          <a:xfrm>
            <a:off x="297450" y="81550"/>
            <a:ext cx="8549100" cy="5820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FAQs</a:t>
            </a:r>
            <a:endParaRPr b="0" i="0" sz="3100" u="none" cap="none" strike="noStrike">
              <a:solidFill>
                <a:srgbClr val="FFFFFF"/>
              </a:solidFill>
              <a:latin typeface="Arial"/>
              <a:ea typeface="Arial"/>
              <a:cs typeface="Arial"/>
              <a:sym typeface="Arial"/>
            </a:endParaRPr>
          </a:p>
        </p:txBody>
      </p:sp>
      <p:sp>
        <p:nvSpPr>
          <p:cNvPr id="203" name="Google Shape;203;p27"/>
          <p:cNvSpPr txBox="1"/>
          <p:nvPr/>
        </p:nvSpPr>
        <p:spPr>
          <a:xfrm>
            <a:off x="297450" y="684000"/>
            <a:ext cx="4392600" cy="41460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674EA7"/>
                </a:solidFill>
                <a:latin typeface="Roboto"/>
                <a:ea typeface="Roboto"/>
                <a:cs typeface="Roboto"/>
                <a:sym typeface="Roboto"/>
              </a:rPr>
              <a:t>1. Can I apply if I am not currently a civil servant? </a:t>
            </a:r>
            <a:endParaRPr b="1" i="0" sz="11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lang="en-GB" sz="1100">
                <a:latin typeface="Roboto"/>
                <a:ea typeface="Roboto"/>
                <a:cs typeface="Roboto"/>
                <a:sym typeface="Roboto"/>
              </a:rPr>
              <a:t>Yes</a:t>
            </a:r>
            <a:endParaRPr b="0" i="0" sz="1100" u="none" cap="none" strike="noStrike">
              <a:solidFill>
                <a:srgbClr val="FF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674EA7"/>
                </a:solidFill>
                <a:latin typeface="Roboto"/>
                <a:ea typeface="Roboto"/>
                <a:cs typeface="Roboto"/>
                <a:sym typeface="Roboto"/>
              </a:rPr>
              <a:t>2. Is this role permanent? </a:t>
            </a:r>
            <a:endParaRPr b="1" i="0" sz="1100" u="none" cap="none" strike="noStrike">
              <a:solidFill>
                <a:srgbClr val="674EA7"/>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GB" sz="1100">
                <a:solidFill>
                  <a:srgbClr val="FF0000"/>
                </a:solidFill>
                <a:latin typeface="Roboto"/>
                <a:ea typeface="Roboto"/>
                <a:cs typeface="Roboto"/>
                <a:sym typeface="Roboto"/>
              </a:rPr>
              <a:t>No, loan or Fixed Term Appointment for 2 years</a:t>
            </a:r>
            <a:endParaRPr b="0" i="0" sz="1100" u="none" cap="none" strike="noStrike">
              <a:solidFill>
                <a:srgbClr val="FF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674EA7"/>
                </a:solidFill>
                <a:latin typeface="Roboto"/>
                <a:ea typeface="Roboto"/>
                <a:cs typeface="Roboto"/>
                <a:sym typeface="Roboto"/>
              </a:rPr>
              <a:t>3. Is this role suitable for part-time working? </a:t>
            </a:r>
            <a:endParaRPr b="1" i="0" sz="11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Flexible working arrangements are available but you should discuss your needs with the hiring manager if you are invited to interview.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674EA7"/>
                </a:solidFill>
                <a:latin typeface="Roboto"/>
                <a:ea typeface="Roboto"/>
                <a:cs typeface="Roboto"/>
                <a:sym typeface="Roboto"/>
              </a:rPr>
              <a:t>4. Will the role involve travel? </a:t>
            </a:r>
            <a:endParaRPr b="1" i="0" sz="11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Some occasional travel will be required for this role.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674EA7"/>
                </a:solidFill>
                <a:latin typeface="Roboto"/>
                <a:ea typeface="Roboto"/>
                <a:cs typeface="Roboto"/>
                <a:sym typeface="Roboto"/>
              </a:rPr>
              <a:t>5. Where will the role be based?</a:t>
            </a:r>
            <a:r>
              <a:rPr b="0" i="0" lang="en-GB" sz="1100" u="none" cap="none" strike="noStrike">
                <a:solidFill>
                  <a:srgbClr val="000000"/>
                </a:solidFill>
                <a:latin typeface="Roboto"/>
                <a:ea typeface="Roboto"/>
                <a:cs typeface="Roboto"/>
                <a:sym typeface="Roboto"/>
              </a:rPr>
              <a:t>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If successful you will be based in either London or Belfast. Unfortunately relocation costs will not be reimbursed.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674EA7"/>
                </a:solidFill>
                <a:latin typeface="Roboto"/>
                <a:ea typeface="Roboto"/>
                <a:cs typeface="Roboto"/>
                <a:sym typeface="Roboto"/>
              </a:rPr>
              <a:t>6. Can I claim back any expenses incurred during the recruitment process? </a:t>
            </a:r>
            <a:endParaRPr b="1" i="0" sz="11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No. Unfortunately we will not be able to reimburse you, except in exceptional circumstances and only when agreed in advance.</a:t>
            </a:r>
            <a:endParaRPr b="0" i="0" sz="1100" u="none" cap="none" strike="noStrike">
              <a:solidFill>
                <a:srgbClr val="000000"/>
              </a:solidFill>
              <a:latin typeface="Roboto"/>
              <a:ea typeface="Roboto"/>
              <a:cs typeface="Roboto"/>
              <a:sym typeface="Roboto"/>
            </a:endParaRPr>
          </a:p>
        </p:txBody>
      </p:sp>
      <p:pic>
        <p:nvPicPr>
          <p:cNvPr id="204" name="Google Shape;204;p27"/>
          <p:cNvPicPr preferRelativeResize="0"/>
          <p:nvPr/>
        </p:nvPicPr>
        <p:blipFill rotWithShape="1">
          <a:blip r:embed="rId3">
            <a:alphaModFix/>
          </a:blip>
          <a:srcRect b="0" l="0" r="0" t="0"/>
          <a:stretch/>
        </p:blipFill>
        <p:spPr>
          <a:xfrm>
            <a:off x="0" y="4840775"/>
            <a:ext cx="3878900" cy="302725"/>
          </a:xfrm>
          <a:prstGeom prst="rect">
            <a:avLst/>
          </a:prstGeom>
          <a:noFill/>
          <a:ln>
            <a:noFill/>
          </a:ln>
        </p:spPr>
      </p:pic>
      <p:sp>
        <p:nvSpPr>
          <p:cNvPr id="205" name="Google Shape;205;p27"/>
          <p:cNvSpPr txBox="1"/>
          <p:nvPr/>
        </p:nvSpPr>
        <p:spPr>
          <a:xfrm>
            <a:off x="4773525" y="684000"/>
            <a:ext cx="4171500" cy="39882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674EA7"/>
                </a:solidFill>
                <a:latin typeface="Roboto"/>
                <a:ea typeface="Roboto"/>
                <a:cs typeface="Roboto"/>
                <a:sym typeface="Roboto"/>
              </a:rPr>
              <a:t>7. What nationality do I need to hold in order to apply? </a:t>
            </a:r>
            <a:endParaRPr b="1" i="0" sz="11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To be eligible for employment to this role you must be a national from the following countries: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159849" lvl="0" marL="179999" marR="0" rtl="0" algn="just">
              <a:lnSpc>
                <a:spcPct val="100000"/>
              </a:lnSpc>
              <a:spcBef>
                <a:spcPts val="0"/>
              </a:spcBef>
              <a:spcAft>
                <a:spcPts val="0"/>
              </a:spcAft>
              <a:buClr>
                <a:srgbClr val="000000"/>
              </a:buClr>
              <a:buSzPts val="1100"/>
              <a:buFont typeface="Roboto"/>
              <a:buChar char="●"/>
            </a:pPr>
            <a:r>
              <a:rPr b="0" i="0" lang="en-GB" sz="1100" u="none" cap="none" strike="noStrike">
                <a:solidFill>
                  <a:srgbClr val="000000"/>
                </a:solidFill>
                <a:latin typeface="Roboto"/>
                <a:ea typeface="Roboto"/>
                <a:cs typeface="Roboto"/>
                <a:sym typeface="Roboto"/>
              </a:rPr>
              <a:t>The United Kingdom </a:t>
            </a:r>
            <a:endParaRPr b="0" i="0" sz="1100" u="none" cap="none" strike="noStrike">
              <a:solidFill>
                <a:srgbClr val="000000"/>
              </a:solidFill>
              <a:latin typeface="Roboto"/>
              <a:ea typeface="Roboto"/>
              <a:cs typeface="Roboto"/>
              <a:sym typeface="Roboto"/>
            </a:endParaRPr>
          </a:p>
          <a:p>
            <a:pPr indent="0" lvl="0" marL="457200" marR="0" rtl="0" algn="just">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159849" lvl="0" marL="179999" marR="0" rtl="0" algn="just">
              <a:lnSpc>
                <a:spcPct val="100000"/>
              </a:lnSpc>
              <a:spcBef>
                <a:spcPts val="0"/>
              </a:spcBef>
              <a:spcAft>
                <a:spcPts val="0"/>
              </a:spcAft>
              <a:buClr>
                <a:srgbClr val="000000"/>
              </a:buClr>
              <a:buSzPts val="1100"/>
              <a:buFont typeface="Roboto"/>
              <a:buChar char="●"/>
            </a:pPr>
            <a:r>
              <a:rPr b="0" i="0" lang="en-GB" sz="1100" u="none" cap="none" strike="noStrike">
                <a:solidFill>
                  <a:srgbClr val="000000"/>
                </a:solidFill>
                <a:latin typeface="Roboto"/>
                <a:ea typeface="Roboto"/>
                <a:cs typeface="Roboto"/>
                <a:sym typeface="Roboto"/>
              </a:rPr>
              <a:t>The Republic of Ireland </a:t>
            </a:r>
            <a:endParaRPr b="0" i="0" sz="1100" u="none" cap="none" strike="noStrike">
              <a:solidFill>
                <a:srgbClr val="000000"/>
              </a:solidFill>
              <a:latin typeface="Roboto"/>
              <a:ea typeface="Roboto"/>
              <a:cs typeface="Roboto"/>
              <a:sym typeface="Roboto"/>
            </a:endParaRPr>
          </a:p>
          <a:p>
            <a:pPr indent="0" lvl="0" marL="457200" marR="0" rtl="0" algn="just">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159849" lvl="0" marL="179999" marR="0" rtl="0" algn="just">
              <a:lnSpc>
                <a:spcPct val="100000"/>
              </a:lnSpc>
              <a:spcBef>
                <a:spcPts val="0"/>
              </a:spcBef>
              <a:spcAft>
                <a:spcPts val="0"/>
              </a:spcAft>
              <a:buClr>
                <a:srgbClr val="000000"/>
              </a:buClr>
              <a:buSzPts val="1100"/>
              <a:buFont typeface="Roboto"/>
              <a:buChar char="●"/>
            </a:pPr>
            <a:r>
              <a:rPr b="0" i="0" lang="en-GB" sz="1100" u="none" cap="none" strike="noStrike">
                <a:solidFill>
                  <a:srgbClr val="000000"/>
                </a:solidFill>
                <a:latin typeface="Roboto"/>
                <a:ea typeface="Roboto"/>
                <a:cs typeface="Roboto"/>
                <a:sym typeface="Roboto"/>
              </a:rPr>
              <a:t>The Commonwealth*</a:t>
            </a:r>
            <a:endParaRPr b="0" i="0" sz="1100" u="none" cap="none" strike="noStrike">
              <a:solidFill>
                <a:srgbClr val="000000"/>
              </a:solidFill>
              <a:latin typeface="Roboto"/>
              <a:ea typeface="Roboto"/>
              <a:cs typeface="Roboto"/>
              <a:sym typeface="Roboto"/>
            </a:endParaRPr>
          </a:p>
          <a:p>
            <a:pPr indent="0" lvl="0" marL="457200" marR="0" rtl="0" algn="just">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159849" lvl="0" marL="179999" marR="0" rtl="0" algn="just">
              <a:lnSpc>
                <a:spcPct val="100000"/>
              </a:lnSpc>
              <a:spcBef>
                <a:spcPts val="0"/>
              </a:spcBef>
              <a:spcAft>
                <a:spcPts val="0"/>
              </a:spcAft>
              <a:buClr>
                <a:srgbClr val="000000"/>
              </a:buClr>
              <a:buSzPts val="1100"/>
              <a:buFont typeface="Roboto"/>
              <a:buChar char="●"/>
            </a:pPr>
            <a:r>
              <a:rPr b="0" i="0" lang="en-GB" sz="1100" u="none" cap="none" strike="noStrike">
                <a:solidFill>
                  <a:srgbClr val="000000"/>
                </a:solidFill>
                <a:latin typeface="Roboto"/>
                <a:ea typeface="Roboto"/>
                <a:cs typeface="Roboto"/>
                <a:sym typeface="Roboto"/>
              </a:rPr>
              <a:t>A European Economic Area (EEA) Member State</a:t>
            </a:r>
            <a:endParaRPr b="0" i="0" sz="1100" u="none" cap="none" strike="noStrike">
              <a:solidFill>
                <a:srgbClr val="000000"/>
              </a:solidFill>
              <a:latin typeface="Roboto"/>
              <a:ea typeface="Roboto"/>
              <a:cs typeface="Roboto"/>
              <a:sym typeface="Roboto"/>
            </a:endParaRPr>
          </a:p>
          <a:p>
            <a:pPr indent="0" lvl="0" marL="457200" marR="0" rtl="0" algn="just">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159849" lvl="0" marL="179999" marR="0" rtl="0" algn="just">
              <a:lnSpc>
                <a:spcPct val="100000"/>
              </a:lnSpc>
              <a:spcBef>
                <a:spcPts val="0"/>
              </a:spcBef>
              <a:spcAft>
                <a:spcPts val="0"/>
              </a:spcAft>
              <a:buClr>
                <a:srgbClr val="000000"/>
              </a:buClr>
              <a:buSzPts val="1100"/>
              <a:buFont typeface="Roboto"/>
              <a:buChar char="●"/>
            </a:pPr>
            <a:r>
              <a:rPr b="0" i="0" lang="en-GB" sz="1100" u="none" cap="none" strike="noStrike">
                <a:solidFill>
                  <a:srgbClr val="000000"/>
                </a:solidFill>
                <a:latin typeface="Roboto"/>
                <a:ea typeface="Roboto"/>
                <a:cs typeface="Roboto"/>
                <a:sym typeface="Roboto"/>
              </a:rPr>
              <a:t>Switzerland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159849" lvl="0" marL="179999" marR="0" rtl="0" algn="just">
              <a:lnSpc>
                <a:spcPct val="100000"/>
              </a:lnSpc>
              <a:spcBef>
                <a:spcPts val="0"/>
              </a:spcBef>
              <a:spcAft>
                <a:spcPts val="0"/>
              </a:spcAft>
              <a:buClr>
                <a:srgbClr val="000000"/>
              </a:buClr>
              <a:buSzPts val="1100"/>
              <a:buFont typeface="Roboto"/>
              <a:buChar char="●"/>
            </a:pPr>
            <a:r>
              <a:rPr b="0" i="0" lang="en-GB" sz="1100" u="none" cap="none" strike="noStrike">
                <a:solidFill>
                  <a:srgbClr val="000000"/>
                </a:solidFill>
                <a:latin typeface="Roboto"/>
                <a:ea typeface="Roboto"/>
                <a:cs typeface="Roboto"/>
                <a:sym typeface="Roboto"/>
              </a:rPr>
              <a:t>Turkey Certain family members of EEA, Switzerland and Turkish nationals are also eligible to apply regardless of their nationality. (*Commonwealth citizens not yet in the UK, who have no right of abode in the UK and who do not have leave to enter the UK are ineligible to apply.) For further information on whether you are eligible to apply, please visit </a:t>
            </a:r>
            <a:r>
              <a:rPr b="0" i="0" lang="en-GB" sz="1100" u="sng" cap="none" strike="noStrike">
                <a:solidFill>
                  <a:schemeClr val="hlink"/>
                </a:solidFill>
                <a:latin typeface="Roboto"/>
                <a:ea typeface="Roboto"/>
                <a:cs typeface="Roboto"/>
                <a:sym typeface="Roboto"/>
                <a:hlinkClick r:id="rId4"/>
              </a:rPr>
              <a:t>Gov.UK.</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Old Standard TT"/>
              <a:ea typeface="Old Standard TT"/>
              <a:cs typeface="Old Standard TT"/>
              <a:sym typeface="Old Standard T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209" name="Shape 209"/>
        <p:cNvGrpSpPr/>
        <p:nvPr/>
      </p:nvGrpSpPr>
      <p:grpSpPr>
        <a:xfrm>
          <a:off x="0" y="0"/>
          <a:ext cx="0" cy="0"/>
          <a:chOff x="0" y="0"/>
          <a:chExt cx="0" cy="0"/>
        </a:xfrm>
      </p:grpSpPr>
      <p:sp>
        <p:nvSpPr>
          <p:cNvPr id="210" name="Google Shape;210;p28"/>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rgbClr val="000000"/>
              </a:buClr>
              <a:buSzPts val="5200"/>
              <a:buFont typeface="Arial"/>
              <a:buNone/>
            </a:pPr>
            <a:r>
              <a:t/>
            </a:r>
            <a:endParaRPr/>
          </a:p>
        </p:txBody>
      </p:sp>
      <p:sp>
        <p:nvSpPr>
          <p:cNvPr id="211" name="Google Shape;211;p28"/>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rgbClr val="000000"/>
              </a:buClr>
              <a:buSzPts val="2800"/>
              <a:buFont typeface="Arial"/>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Clr>
                <a:srgbClr val="000000"/>
              </a:buClr>
              <a:buSzPts val="2800"/>
              <a:buFont typeface="Arial"/>
              <a:buNone/>
            </a:pPr>
            <a:r>
              <a:rPr b="1" lang="en-GB" sz="2200">
                <a:solidFill>
                  <a:srgbClr val="FFFFFF"/>
                </a:solidFill>
                <a:latin typeface="Roboto"/>
                <a:ea typeface="Roboto"/>
                <a:cs typeface="Roboto"/>
                <a:sym typeface="Roboto"/>
              </a:rPr>
              <a:t>iNiN</a:t>
            </a:r>
            <a:endParaRPr b="1" sz="2200">
              <a:solidFill>
                <a:srgbClr val="000000"/>
              </a:solidFill>
              <a:latin typeface="Roboto"/>
              <a:ea typeface="Roboto"/>
              <a:cs typeface="Roboto"/>
              <a:sym typeface="Roboto"/>
            </a:endParaRPr>
          </a:p>
        </p:txBody>
      </p:sp>
      <p:sp>
        <p:nvSpPr>
          <p:cNvPr id="212" name="Google Shape;212;p28"/>
          <p:cNvSpPr/>
          <p:nvPr/>
        </p:nvSpPr>
        <p:spPr>
          <a:xfrm>
            <a:off x="260000" y="90875"/>
            <a:ext cx="8549100" cy="5820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FAQs</a:t>
            </a:r>
            <a:endParaRPr b="0" i="0" sz="3100" u="none" cap="none" strike="noStrike">
              <a:solidFill>
                <a:srgbClr val="FFFFFF"/>
              </a:solidFill>
              <a:latin typeface="Arial"/>
              <a:ea typeface="Arial"/>
              <a:cs typeface="Arial"/>
              <a:sym typeface="Arial"/>
            </a:endParaRPr>
          </a:p>
        </p:txBody>
      </p:sp>
      <p:sp>
        <p:nvSpPr>
          <p:cNvPr id="213" name="Google Shape;213;p28"/>
          <p:cNvSpPr txBox="1"/>
          <p:nvPr/>
        </p:nvSpPr>
        <p:spPr>
          <a:xfrm>
            <a:off x="297450" y="813330"/>
            <a:ext cx="4171500" cy="41460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GB" sz="1100" u="none" cap="none" strike="noStrike">
                <a:solidFill>
                  <a:srgbClr val="674EA7"/>
                </a:solidFill>
                <a:latin typeface="Roboto"/>
                <a:ea typeface="Roboto"/>
                <a:cs typeface="Roboto"/>
                <a:sym typeface="Roboto"/>
              </a:rPr>
              <a:t>8. Is security clearance required?</a:t>
            </a:r>
            <a:endParaRPr b="1" i="0" sz="11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1" i="0" sz="1100" u="none" cap="none" strike="noStrike">
              <a:solidFill>
                <a:srgbClr val="674EA7"/>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rPr b="0" i="0" lang="en-GB" sz="1100" u="none" cap="none" strike="noStrike">
                <a:solidFill>
                  <a:srgbClr val="000000"/>
                </a:solidFill>
                <a:latin typeface="Roboto"/>
                <a:ea typeface="Roboto"/>
                <a:cs typeface="Roboto"/>
                <a:sym typeface="Roboto"/>
              </a:rPr>
              <a:t>Yes. If </a:t>
            </a:r>
            <a:r>
              <a:rPr lang="en-GB" sz="1100">
                <a:latin typeface="Roboto"/>
                <a:ea typeface="Roboto"/>
                <a:cs typeface="Roboto"/>
                <a:sym typeface="Roboto"/>
              </a:rPr>
              <a:t>successful you must hold, or be willing to obtain, security clearance to SC level. More informatio</a:t>
            </a:r>
            <a:r>
              <a:rPr b="0" i="0" lang="en-GB" sz="1100" u="none" cap="none" strike="noStrike">
                <a:solidFill>
                  <a:srgbClr val="000000"/>
                </a:solidFill>
                <a:latin typeface="Roboto"/>
                <a:ea typeface="Roboto"/>
                <a:cs typeface="Roboto"/>
                <a:sym typeface="Roboto"/>
              </a:rPr>
              <a:t>n about the vetting process can be found </a:t>
            </a:r>
            <a:r>
              <a:rPr b="0" i="0" lang="en-GB" sz="1100" u="sng" cap="none" strike="noStrike">
                <a:solidFill>
                  <a:schemeClr val="hlink"/>
                </a:solidFill>
                <a:latin typeface="Roboto"/>
                <a:ea typeface="Roboto"/>
                <a:cs typeface="Roboto"/>
                <a:sym typeface="Roboto"/>
                <a:hlinkClick r:id="rId3"/>
              </a:rPr>
              <a:t>here.</a:t>
            </a:r>
            <a:r>
              <a:rPr b="0" i="0" lang="en-GB" sz="1100" u="none" cap="none" strike="noStrike">
                <a:solidFill>
                  <a:srgbClr val="000000"/>
                </a:solidFill>
                <a:latin typeface="Roboto"/>
                <a:ea typeface="Roboto"/>
                <a:cs typeface="Roboto"/>
                <a:sym typeface="Roboto"/>
              </a:rPr>
              <a:t> This is not a reserved post.</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rPr b="1" i="0" lang="en-GB" sz="1100" u="none" cap="none" strike="noStrike">
                <a:solidFill>
                  <a:srgbClr val="674EA7"/>
                </a:solidFill>
                <a:latin typeface="Roboto"/>
                <a:ea typeface="Roboto"/>
                <a:cs typeface="Roboto"/>
                <a:sym typeface="Roboto"/>
              </a:rPr>
              <a:t>9. What reasonable adjustments can be made if I have a disability? </a:t>
            </a:r>
            <a:endParaRPr b="1" i="0" sz="11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0" i="0" sz="11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rPr b="0" i="0" lang="en-GB" sz="1100" u="none" cap="none" strike="noStrike">
                <a:solidFill>
                  <a:srgbClr val="000000"/>
                </a:solidFill>
                <a:latin typeface="Roboto"/>
                <a:ea typeface="Roboto"/>
                <a:cs typeface="Roboto"/>
                <a:sym typeface="Roboto"/>
              </a:rPr>
              <a:t>We are committed to making reasonable adjustments in order to support disabled job applicants and ensure that you are not disadvantaged in the recruitment and assessment process. Reasonable adjustments could include; allowing extra time during selection tests; ensuring that information is provided in an accessible format or; by providing training.</a:t>
            </a:r>
            <a:endParaRPr b="0" i="0" sz="11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t/>
            </a:r>
            <a:endParaRPr b="0" i="0" sz="11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n-GB" sz="1100" u="none" cap="none" strike="noStrike">
                <a:solidFill>
                  <a:srgbClr val="000000"/>
                </a:solidFill>
                <a:latin typeface="Roboto"/>
                <a:ea typeface="Roboto"/>
                <a:cs typeface="Roboto"/>
                <a:sym typeface="Roboto"/>
              </a:rPr>
              <a:t>If you feel that you may need a reasonable adjustment to be made, or you would like to discuss your requirements in more detail, please contact us in the ﬁrst instance.</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Roboto"/>
              <a:ea typeface="Roboto"/>
              <a:cs typeface="Roboto"/>
              <a:sym typeface="Roboto"/>
            </a:endParaRPr>
          </a:p>
        </p:txBody>
      </p:sp>
      <p:pic>
        <p:nvPicPr>
          <p:cNvPr id="214" name="Google Shape;214;p28"/>
          <p:cNvPicPr preferRelativeResize="0"/>
          <p:nvPr/>
        </p:nvPicPr>
        <p:blipFill rotWithShape="1">
          <a:blip r:embed="rId4">
            <a:alphaModFix/>
          </a:blip>
          <a:srcRect b="0" l="0" r="0" t="0"/>
          <a:stretch/>
        </p:blipFill>
        <p:spPr>
          <a:xfrm>
            <a:off x="0" y="4840775"/>
            <a:ext cx="3878900" cy="302725"/>
          </a:xfrm>
          <a:prstGeom prst="rect">
            <a:avLst/>
          </a:prstGeom>
          <a:noFill/>
          <a:ln>
            <a:noFill/>
          </a:ln>
        </p:spPr>
      </p:pic>
      <p:sp>
        <p:nvSpPr>
          <p:cNvPr id="215" name="Google Shape;215;p28"/>
          <p:cNvSpPr txBox="1"/>
          <p:nvPr/>
        </p:nvSpPr>
        <p:spPr>
          <a:xfrm>
            <a:off x="4825946" y="813330"/>
            <a:ext cx="4171500" cy="41895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GB" sz="1100" u="none" cap="none" strike="noStrike">
                <a:solidFill>
                  <a:srgbClr val="000000"/>
                </a:solidFill>
                <a:latin typeface="Roboto"/>
                <a:ea typeface="Roboto"/>
                <a:cs typeface="Roboto"/>
                <a:sym typeface="Roboto"/>
              </a:rPr>
              <a:t>If you wish to receive a hard copy of the information, or in an alternative format e.g. Audio, Braille or large font then please contact:  (</a:t>
            </a:r>
            <a:r>
              <a:rPr b="0" i="0" lang="en-GB" sz="1100" u="none" cap="none" strike="noStrike">
                <a:solidFill>
                  <a:schemeClr val="dk1"/>
                </a:solidFill>
                <a:latin typeface="Roboto"/>
                <a:ea typeface="Roboto"/>
                <a:cs typeface="Roboto"/>
                <a:sym typeface="Roboto"/>
              </a:rPr>
              <a:t>moj-recruitment-vetting-enquiries@gov.sscl.com</a:t>
            </a:r>
            <a:r>
              <a:rPr b="0" i="0" lang="en-GB" sz="1100" u="none" cap="none" strike="noStrike">
                <a:solidFill>
                  <a:srgbClr val="000000"/>
                </a:solidFill>
                <a:latin typeface="Roboto"/>
                <a:ea typeface="Roboto"/>
                <a:cs typeface="Roboto"/>
                <a:sym typeface="Roboto"/>
              </a:rPr>
              <a:t>)</a:t>
            </a:r>
            <a:endParaRPr b="0" i="0" sz="11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t/>
            </a:r>
            <a:endParaRPr b="0" i="0" sz="11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rPr b="0" i="0" lang="en-GB" sz="1100" u="none" cap="none" strike="noStrike">
                <a:solidFill>
                  <a:srgbClr val="000000"/>
                </a:solidFill>
                <a:latin typeface="Roboto"/>
                <a:ea typeface="Roboto"/>
                <a:cs typeface="Roboto"/>
                <a:sym typeface="Roboto"/>
              </a:rPr>
              <a:t>In the exceptional circumstance, citing reasons, that you cannot apply online, please post your application to: The Recruiting Managing, Stormont House, Stormont Estate, Belfast, BT4 3SH.. Please quote the vacancy reference on the envelope. </a:t>
            </a:r>
            <a:endParaRPr b="0" i="0" sz="11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674EA7"/>
              </a:solidFill>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219" name="Shape 219"/>
        <p:cNvGrpSpPr/>
        <p:nvPr/>
      </p:nvGrpSpPr>
      <p:grpSpPr>
        <a:xfrm>
          <a:off x="0" y="0"/>
          <a:ext cx="0" cy="0"/>
          <a:chOff x="0" y="0"/>
          <a:chExt cx="0" cy="0"/>
        </a:xfrm>
      </p:grpSpPr>
      <p:sp>
        <p:nvSpPr>
          <p:cNvPr id="220" name="Google Shape;220;p29"/>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221" name="Google Shape;221;p29"/>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iNiN</a:t>
            </a:r>
            <a:endParaRPr b="1" sz="2200">
              <a:solidFill>
                <a:srgbClr val="000000"/>
              </a:solidFill>
              <a:latin typeface="Roboto"/>
              <a:ea typeface="Roboto"/>
              <a:cs typeface="Roboto"/>
              <a:sym typeface="Roboto"/>
            </a:endParaRPr>
          </a:p>
        </p:txBody>
      </p:sp>
      <p:sp>
        <p:nvSpPr>
          <p:cNvPr id="222" name="Google Shape;222;p29"/>
          <p:cNvSpPr/>
          <p:nvPr/>
        </p:nvSpPr>
        <p:spPr>
          <a:xfrm>
            <a:off x="297450" y="81550"/>
            <a:ext cx="8549100" cy="5820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FAQs</a:t>
            </a:r>
            <a:endParaRPr b="0" i="0" sz="3100" u="none" cap="none" strike="noStrike">
              <a:solidFill>
                <a:srgbClr val="FFFFFF"/>
              </a:solidFill>
              <a:latin typeface="Arial"/>
              <a:ea typeface="Arial"/>
              <a:cs typeface="Arial"/>
              <a:sym typeface="Arial"/>
            </a:endParaRPr>
          </a:p>
        </p:txBody>
      </p:sp>
      <p:sp>
        <p:nvSpPr>
          <p:cNvPr id="223" name="Google Shape;223;p29"/>
          <p:cNvSpPr txBox="1"/>
          <p:nvPr/>
        </p:nvSpPr>
        <p:spPr>
          <a:xfrm>
            <a:off x="297450" y="674259"/>
            <a:ext cx="4171500" cy="41460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1100"/>
              <a:buFont typeface="Arial"/>
              <a:buNone/>
            </a:pPr>
            <a:r>
              <a:rPr b="1" i="0" lang="en-GB" sz="1200" u="none" cap="none" strike="noStrike">
                <a:solidFill>
                  <a:srgbClr val="674EA7"/>
                </a:solidFill>
                <a:latin typeface="Roboto"/>
                <a:ea typeface="Roboto"/>
                <a:cs typeface="Roboto"/>
                <a:sym typeface="Roboto"/>
              </a:rPr>
              <a:t>10. What is the role of the Civil Service Commission in relation to recruitment into the Civil Service? </a:t>
            </a:r>
            <a:endParaRPr b="1" i="0" sz="1200" u="none" cap="none" strike="noStrike">
              <a:solidFill>
                <a:srgbClr val="674EA7"/>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200" u="none" cap="none" strike="noStrike">
              <a:solidFill>
                <a:schemeClr val="dk1"/>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n-GB" sz="1100" u="none" cap="none" strike="noStrike">
                <a:solidFill>
                  <a:schemeClr val="dk1"/>
                </a:solidFill>
                <a:latin typeface="Roboto"/>
                <a:ea typeface="Roboto"/>
                <a:cs typeface="Roboto"/>
                <a:sym typeface="Roboto"/>
              </a:rPr>
              <a:t>The Civil Service Commission has two primary functions:</a:t>
            </a:r>
            <a:endParaRPr b="0" i="0" sz="1100" u="none" cap="none" strike="noStrike">
              <a:solidFill>
                <a:schemeClr val="dk1"/>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n-GB" sz="1100" u="none" cap="none" strike="noStrike">
                <a:solidFill>
                  <a:schemeClr val="dk1"/>
                </a:solidFill>
                <a:latin typeface="Roboto"/>
                <a:ea typeface="Roboto"/>
                <a:cs typeface="Roboto"/>
                <a:sym typeface="Roboto"/>
              </a:rPr>
              <a:t>● to provide assurance that selection for appointment to the Civil Service is on merit on the basis of fair and open competition as outlined in the </a:t>
            </a:r>
            <a:r>
              <a:rPr b="0" i="0" lang="en-GB" sz="1100" u="sng" cap="none" strike="noStrike">
                <a:solidFill>
                  <a:schemeClr val="hlink"/>
                </a:solidFill>
                <a:latin typeface="Roboto"/>
                <a:ea typeface="Roboto"/>
                <a:cs typeface="Roboto"/>
                <a:sym typeface="Roboto"/>
                <a:hlinkClick r:id="rId3"/>
              </a:rPr>
              <a:t>Civil Service Commission’s Recruitment Principles.</a:t>
            </a:r>
            <a:r>
              <a:rPr b="0" i="0" lang="en-GB" sz="1100" u="none" cap="none" strike="noStrike">
                <a:solidFill>
                  <a:schemeClr val="dk1"/>
                </a:solidFill>
                <a:latin typeface="Roboto"/>
                <a:ea typeface="Roboto"/>
                <a:cs typeface="Roboto"/>
                <a:sym typeface="Roboto"/>
              </a:rPr>
              <a:t> For the most senior posts in the Civil Service, the Commission discharges its responsibilities directly by overseeing the recruitment process and by a Commissioner chairing the selection panel.</a:t>
            </a:r>
            <a:endParaRPr b="0" i="0" sz="11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100" u="none" cap="none" strike="noStrike">
                <a:solidFill>
                  <a:srgbClr val="000000"/>
                </a:solidFill>
                <a:latin typeface="Arial"/>
                <a:ea typeface="Arial"/>
                <a:cs typeface="Arial"/>
                <a:sym typeface="Arial"/>
              </a:rPr>
              <a:t>● to hear and determine appeals made by civil servants under the Civil Service Code which sets out the Civil Service values – Honesty, Integrity, Impartiality and Objectivity – and forms part of the relationship between civil servants and their employer. </a:t>
            </a:r>
            <a:endParaRPr b="0" i="0" sz="11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24" name="Google Shape;224;p29"/>
          <p:cNvPicPr preferRelativeResize="0"/>
          <p:nvPr/>
        </p:nvPicPr>
        <p:blipFill rotWithShape="1">
          <a:blip r:embed="rId4">
            <a:alphaModFix/>
          </a:blip>
          <a:srcRect b="0" l="0" r="0" t="0"/>
          <a:stretch/>
        </p:blipFill>
        <p:spPr>
          <a:xfrm>
            <a:off x="0" y="4840775"/>
            <a:ext cx="3878900" cy="302725"/>
          </a:xfrm>
          <a:prstGeom prst="rect">
            <a:avLst/>
          </a:prstGeom>
          <a:noFill/>
          <a:ln>
            <a:noFill/>
          </a:ln>
        </p:spPr>
      </p:pic>
      <p:sp>
        <p:nvSpPr>
          <p:cNvPr id="225" name="Google Shape;225;p29"/>
          <p:cNvSpPr txBox="1"/>
          <p:nvPr/>
        </p:nvSpPr>
        <p:spPr>
          <a:xfrm>
            <a:off x="4773525" y="746625"/>
            <a:ext cx="4171500" cy="41895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GB" sz="1100" u="none" cap="none" strike="noStrike">
                <a:solidFill>
                  <a:srgbClr val="674EA7"/>
                </a:solidFill>
                <a:latin typeface="Roboto"/>
                <a:ea typeface="Roboto"/>
                <a:cs typeface="Roboto"/>
                <a:sym typeface="Roboto"/>
              </a:rPr>
              <a:t>11. What do I do if I want to make a complaint? </a:t>
            </a:r>
            <a:endParaRPr b="1" i="0" sz="11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0" i="0" lang="en-GB" sz="1100" u="none" cap="none" strike="noStrike">
                <a:solidFill>
                  <a:schemeClr val="dk1"/>
                </a:solidFill>
                <a:latin typeface="Roboto"/>
                <a:ea typeface="Roboto"/>
                <a:cs typeface="Roboto"/>
                <a:sym typeface="Roboto"/>
              </a:rPr>
              <a:t>The law requires that selection for appointment to the Civil Service is on merit on the basis of fair and open competition as outlined in the Civil Service Commission's Recruitment Principles. If you feel your application has not been treated in accordance with the Recruitment Principles, and you wish to make a complaint, you should contact </a:t>
            </a:r>
            <a:r>
              <a:rPr lang="en-GB" sz="1100" u="sng">
                <a:solidFill>
                  <a:schemeClr val="hlink"/>
                </a:solidFill>
                <a:latin typeface="Roboto"/>
                <a:ea typeface="Roboto"/>
                <a:cs typeface="Roboto"/>
                <a:sym typeface="Roboto"/>
                <a:hlinkClick r:id="rId5"/>
              </a:rPr>
              <a:t>HRenquiriesnio@nio.gov.uk</a:t>
            </a:r>
            <a:r>
              <a:rPr lang="en-GB" sz="1100">
                <a:solidFill>
                  <a:schemeClr val="dk1"/>
                </a:solidFill>
                <a:latin typeface="Roboto"/>
                <a:ea typeface="Roboto"/>
                <a:cs typeface="Roboto"/>
                <a:sym typeface="Roboto"/>
              </a:rPr>
              <a:t> </a:t>
            </a:r>
            <a:r>
              <a:rPr b="0" i="0" lang="en-GB" sz="1100" u="none" cap="none" strike="noStrike">
                <a:solidFill>
                  <a:schemeClr val="dk1"/>
                </a:solidFill>
                <a:latin typeface="Roboto"/>
                <a:ea typeface="Roboto"/>
                <a:cs typeface="Roboto"/>
                <a:sym typeface="Roboto"/>
              </a:rPr>
              <a:t>in the ﬁrst instance. If you are not satisﬁed with the response you receive from the Department, you can contact the Civil Service Commission at: </a:t>
            </a:r>
            <a:r>
              <a:rPr b="0" i="0" lang="en-GB" sz="1100" u="sng" cap="none" strike="noStrike">
                <a:solidFill>
                  <a:schemeClr val="hlink"/>
                </a:solidFill>
                <a:latin typeface="Roboto"/>
                <a:ea typeface="Roboto"/>
                <a:cs typeface="Roboto"/>
                <a:sym typeface="Roboto"/>
                <a:hlinkClick r:id="rId6"/>
              </a:rPr>
              <a:t>https://civilservicecommission.independent.gov.uk/recruitment/c ivilservicerecruitmentcomplaints/</a:t>
            </a:r>
            <a:endParaRPr b="0" i="0" sz="11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229" name="Shape 229"/>
        <p:cNvGrpSpPr/>
        <p:nvPr/>
      </p:nvGrpSpPr>
      <p:grpSpPr>
        <a:xfrm>
          <a:off x="0" y="0"/>
          <a:ext cx="0" cy="0"/>
          <a:chOff x="0" y="0"/>
          <a:chExt cx="0" cy="0"/>
        </a:xfrm>
      </p:grpSpPr>
      <p:sp>
        <p:nvSpPr>
          <p:cNvPr id="230" name="Google Shape;230;p30"/>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231" name="Google Shape;231;p30"/>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iNiN</a:t>
            </a:r>
            <a:endParaRPr b="1" sz="2200">
              <a:solidFill>
                <a:srgbClr val="000000"/>
              </a:solidFill>
              <a:latin typeface="Roboto"/>
              <a:ea typeface="Roboto"/>
              <a:cs typeface="Roboto"/>
              <a:sym typeface="Roboto"/>
            </a:endParaRPr>
          </a:p>
        </p:txBody>
      </p:sp>
      <p:sp>
        <p:nvSpPr>
          <p:cNvPr id="232" name="Google Shape;232;p30"/>
          <p:cNvSpPr/>
          <p:nvPr/>
        </p:nvSpPr>
        <p:spPr>
          <a:xfrm>
            <a:off x="297450" y="206000"/>
            <a:ext cx="8549100" cy="5094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Further Information</a:t>
            </a:r>
            <a:endParaRPr b="0" i="0" sz="3100" u="none" cap="none" strike="noStrike">
              <a:solidFill>
                <a:srgbClr val="FFFFFF"/>
              </a:solidFill>
              <a:latin typeface="Arial"/>
              <a:ea typeface="Arial"/>
              <a:cs typeface="Arial"/>
              <a:sym typeface="Arial"/>
            </a:endParaRPr>
          </a:p>
        </p:txBody>
      </p:sp>
      <p:sp>
        <p:nvSpPr>
          <p:cNvPr id="233" name="Google Shape;233;p30"/>
          <p:cNvSpPr txBox="1"/>
          <p:nvPr/>
        </p:nvSpPr>
        <p:spPr>
          <a:xfrm>
            <a:off x="255950" y="715400"/>
            <a:ext cx="4462500" cy="41595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674EA7"/>
                </a:solidFill>
                <a:latin typeface="Roboto"/>
                <a:ea typeface="Roboto"/>
                <a:cs typeface="Roboto"/>
                <a:sym typeface="Roboto"/>
              </a:rPr>
              <a:t>Terms of Appointment</a:t>
            </a:r>
            <a:endParaRPr b="1" i="0" sz="11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Appointments through this campaign will be on the basis o</a:t>
            </a:r>
            <a:r>
              <a:rPr lang="en-GB" sz="1100">
                <a:latin typeface="Roboto"/>
                <a:ea typeface="Roboto"/>
                <a:cs typeface="Roboto"/>
                <a:sym typeface="Roboto"/>
              </a:rPr>
              <a:t>f merit</a:t>
            </a:r>
            <a:endParaRPr b="0" i="0" sz="1100" u="none" cap="none" strike="noStrike">
              <a:solidFill>
                <a:srgbClr val="FF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Terms of appointment for a serving Civil Servant would be by agreement between the individual and their current department, and within normal rules of appointment on level transfer or promotion.</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The expectation within the NIO is that staff will normally remain in post for a minimum of 12 months for band C, 18 months for band B and 24 months for band A, and you will not be eligible to apply for NIO roles on level transfer during that time.</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rgbClr val="351C75"/>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1" i="0" lang="en-GB" sz="1100" u="none" cap="none" strike="noStrike">
                <a:solidFill>
                  <a:srgbClr val="351C75"/>
                </a:solidFill>
                <a:latin typeface="Roboto"/>
                <a:ea typeface="Roboto"/>
                <a:cs typeface="Roboto"/>
                <a:sym typeface="Roboto"/>
              </a:rPr>
              <a:t>Feedback</a:t>
            </a:r>
            <a:endParaRPr b="1" i="0" sz="1100" u="none" cap="none" strike="noStrike">
              <a:solidFill>
                <a:srgbClr val="351C75"/>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Only candidates invited to interview or assessment will receive feedback on their application.</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0" i="0" lang="en-GB" sz="1100" u="none" cap="none" strike="noStrike">
                <a:solidFill>
                  <a:srgbClr val="000000"/>
                </a:solidFill>
                <a:latin typeface="Roboto"/>
                <a:ea typeface="Roboto"/>
                <a:cs typeface="Roboto"/>
                <a:sym typeface="Roboto"/>
              </a:rPr>
              <a:t>If we identify more appointable candidates than we have roles for at this time, we will operate a reserve list for 6 months.</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Old Standard TT"/>
              <a:ea typeface="Old Standard TT"/>
              <a:cs typeface="Old Standard TT"/>
              <a:sym typeface="Old Standard TT"/>
            </a:endParaRPr>
          </a:p>
        </p:txBody>
      </p:sp>
      <p:pic>
        <p:nvPicPr>
          <p:cNvPr id="234" name="Google Shape;234;p30"/>
          <p:cNvPicPr preferRelativeResize="0"/>
          <p:nvPr/>
        </p:nvPicPr>
        <p:blipFill rotWithShape="1">
          <a:blip r:embed="rId3">
            <a:alphaModFix/>
          </a:blip>
          <a:srcRect b="0" l="0" r="0" t="0"/>
          <a:stretch/>
        </p:blipFill>
        <p:spPr>
          <a:xfrm>
            <a:off x="0" y="4840775"/>
            <a:ext cx="3878900" cy="302725"/>
          </a:xfrm>
          <a:prstGeom prst="rect">
            <a:avLst/>
          </a:prstGeom>
          <a:noFill/>
          <a:ln>
            <a:noFill/>
          </a:ln>
        </p:spPr>
      </p:pic>
      <p:sp>
        <p:nvSpPr>
          <p:cNvPr id="235" name="Google Shape;235;p30"/>
          <p:cNvSpPr txBox="1"/>
          <p:nvPr/>
        </p:nvSpPr>
        <p:spPr>
          <a:xfrm>
            <a:off x="5008700" y="801050"/>
            <a:ext cx="3737100" cy="41595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674EA7"/>
                </a:solidFill>
                <a:latin typeface="Roboto"/>
                <a:ea typeface="Roboto"/>
                <a:cs typeface="Roboto"/>
                <a:sym typeface="Roboto"/>
              </a:rPr>
              <a:t>Equal Opportunities</a:t>
            </a:r>
            <a:endParaRPr b="1" i="0" sz="11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1" i="0" sz="11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The Northern Ireland Office (NIO) values equality and diversity in employment. We are committed to being an organisation in which fairness and equality of opportunity is central to the approach in business and working relationships and where the organisational culture reﬂects and supports these values. In the NIO you have the right to a working environment free from discrimination, harassment, bullying and victimisation regardless of race, ethnic or national origin, age, religion, sex, gender identity, marital status, disability, sexual orientation, working hours, trade union membership or trade union activity.</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674EA7"/>
                </a:solidFill>
                <a:latin typeface="Roboto"/>
                <a:ea typeface="Roboto"/>
                <a:cs typeface="Roboto"/>
                <a:sym typeface="Roboto"/>
              </a:rPr>
              <a:t>Guaranteed Interview Scheme for Disabled Persons</a:t>
            </a:r>
            <a:endParaRPr b="1" i="0" sz="11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1" i="0" sz="11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0" i="0" lang="en-GB" sz="1100" u="none" cap="none" strike="noStrike">
                <a:solidFill>
                  <a:srgbClr val="000000"/>
                </a:solidFill>
                <a:latin typeface="Roboto"/>
                <a:ea typeface="Roboto"/>
                <a:cs typeface="Roboto"/>
                <a:sym typeface="Roboto"/>
              </a:rPr>
              <a:t>Disabled applicants who meet the essential criteria in the job speciﬁcation are guaranteed an interview. Selection will be on merit. If you wish to claim a guaranteed interview under the Disability Commitment, you should complete the Equality and Diversity section. It is not necessary to state the nature of your disability.</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Old Standard TT"/>
              <a:ea typeface="Old Standard TT"/>
              <a:cs typeface="Old Standard TT"/>
              <a:sym typeface="Old Standard T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239" name="Shape 239"/>
        <p:cNvGrpSpPr/>
        <p:nvPr/>
      </p:nvGrpSpPr>
      <p:grpSpPr>
        <a:xfrm>
          <a:off x="0" y="0"/>
          <a:ext cx="0" cy="0"/>
          <a:chOff x="0" y="0"/>
          <a:chExt cx="0" cy="0"/>
        </a:xfrm>
      </p:grpSpPr>
      <p:sp>
        <p:nvSpPr>
          <p:cNvPr id="240" name="Google Shape;240;p31"/>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241" name="Google Shape;241;p31"/>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iNiN</a:t>
            </a:r>
            <a:endParaRPr b="1" sz="2200">
              <a:solidFill>
                <a:srgbClr val="000000"/>
              </a:solidFill>
              <a:latin typeface="Roboto"/>
              <a:ea typeface="Roboto"/>
              <a:cs typeface="Roboto"/>
              <a:sym typeface="Roboto"/>
            </a:endParaRPr>
          </a:p>
        </p:txBody>
      </p:sp>
      <p:sp>
        <p:nvSpPr>
          <p:cNvPr id="242" name="Google Shape;242;p31"/>
          <p:cNvSpPr/>
          <p:nvPr/>
        </p:nvSpPr>
        <p:spPr>
          <a:xfrm>
            <a:off x="297450" y="206000"/>
            <a:ext cx="8549100" cy="5061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Further Information</a:t>
            </a:r>
            <a:endParaRPr b="0" i="0" sz="3100" u="none" cap="none" strike="noStrike">
              <a:solidFill>
                <a:srgbClr val="FFFFFF"/>
              </a:solidFill>
              <a:latin typeface="Arial"/>
              <a:ea typeface="Arial"/>
              <a:cs typeface="Arial"/>
              <a:sym typeface="Arial"/>
            </a:endParaRPr>
          </a:p>
        </p:txBody>
      </p:sp>
      <p:sp>
        <p:nvSpPr>
          <p:cNvPr id="243" name="Google Shape;243;p31"/>
          <p:cNvSpPr txBox="1"/>
          <p:nvPr/>
        </p:nvSpPr>
        <p:spPr>
          <a:xfrm>
            <a:off x="265313" y="871313"/>
            <a:ext cx="4462500" cy="39831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674EA7"/>
                </a:solidFill>
                <a:latin typeface="Roboto"/>
                <a:ea typeface="Roboto"/>
                <a:cs typeface="Roboto"/>
                <a:sym typeface="Roboto"/>
              </a:rPr>
              <a:t>Pension Scheme</a:t>
            </a:r>
            <a:endParaRPr b="1" i="0" sz="12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674EA7"/>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The appointment will be pensionable from the outset. The Civil Service offers excellent pension arrangements and pensions are an important part of the reward package. </a:t>
            </a:r>
            <a:endParaRPr b="0" i="0" sz="11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For detailed information, please visit </a:t>
            </a:r>
            <a:r>
              <a:rPr b="0" i="0" lang="en-GB" sz="1100" u="sng" cap="none" strike="noStrike">
                <a:solidFill>
                  <a:schemeClr val="hlink"/>
                </a:solidFill>
                <a:latin typeface="Roboto"/>
                <a:ea typeface="Roboto"/>
                <a:cs typeface="Roboto"/>
                <a:sym typeface="Roboto"/>
                <a:hlinkClick r:id="rId3"/>
              </a:rPr>
              <a:t>http://www.civilservicepensionscheme.org.uk/.</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674EA7"/>
                </a:solidFill>
                <a:latin typeface="Roboto"/>
                <a:ea typeface="Roboto"/>
                <a:cs typeface="Roboto"/>
                <a:sym typeface="Roboto"/>
              </a:rPr>
              <a:t>Conﬂicts of Interest</a:t>
            </a:r>
            <a:endParaRPr b="1" i="0" sz="12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674EA7"/>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Candidates must declare any interests they may have that might cause questions to be raised about their approach to the business of the Department. They are required to declare any relevant business interests, shareholdings, positions of authority, retainers, consultancy arrangements or other connections with commercial, public or voluntary bodies, both for themselves and for their spouses/partners. The successful candidate will be required to give up any conﬂicting interests and his/her other business and ﬁnancial interests may be published.</a:t>
            </a:r>
            <a:endParaRPr b="0" i="0" sz="1100" u="none" cap="none" strike="noStrike">
              <a:solidFill>
                <a:srgbClr val="000000"/>
              </a:solidFill>
              <a:latin typeface="Roboto"/>
              <a:ea typeface="Roboto"/>
              <a:cs typeface="Roboto"/>
              <a:sym typeface="Roboto"/>
            </a:endParaRPr>
          </a:p>
        </p:txBody>
      </p:sp>
      <p:pic>
        <p:nvPicPr>
          <p:cNvPr id="244" name="Google Shape;244;p31"/>
          <p:cNvPicPr preferRelativeResize="0"/>
          <p:nvPr/>
        </p:nvPicPr>
        <p:blipFill rotWithShape="1">
          <a:blip r:embed="rId4">
            <a:alphaModFix/>
          </a:blip>
          <a:srcRect b="0" l="0" r="0" t="0"/>
          <a:stretch/>
        </p:blipFill>
        <p:spPr>
          <a:xfrm>
            <a:off x="0" y="4840775"/>
            <a:ext cx="3878900" cy="302725"/>
          </a:xfrm>
          <a:prstGeom prst="rect">
            <a:avLst/>
          </a:prstGeom>
          <a:noFill/>
          <a:ln>
            <a:noFill/>
          </a:ln>
        </p:spPr>
      </p:pic>
      <p:sp>
        <p:nvSpPr>
          <p:cNvPr id="245" name="Google Shape;245;p31"/>
          <p:cNvSpPr txBox="1"/>
          <p:nvPr/>
        </p:nvSpPr>
        <p:spPr>
          <a:xfrm>
            <a:off x="4905000" y="718678"/>
            <a:ext cx="3941700" cy="72002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674EA7"/>
                </a:solidFill>
                <a:latin typeface="Roboto"/>
                <a:ea typeface="Roboto"/>
                <a:cs typeface="Roboto"/>
                <a:sym typeface="Roboto"/>
              </a:rPr>
              <a:t>Security Clearance </a:t>
            </a:r>
            <a:endParaRPr b="1" i="0" sz="1200" u="none" cap="none" strike="noStrike">
              <a:solidFill>
                <a:srgbClr val="674EA7"/>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100"/>
              <a:buFont typeface="Arial"/>
              <a:buNone/>
            </a:pPr>
            <a:r>
              <a:rPr b="0" i="0" lang="en-GB" sz="900" u="none" cap="none" strike="noStrike">
                <a:solidFill>
                  <a:srgbClr val="000000"/>
                </a:solidFill>
                <a:latin typeface="Roboto"/>
                <a:ea typeface="Roboto"/>
                <a:cs typeface="Roboto"/>
                <a:sym typeface="Roboto"/>
              </a:rPr>
              <a:t>Candidates should have, or expect to undergo SC level security clearance to take up this post. Further information about security vetting can be found </a:t>
            </a:r>
            <a:r>
              <a:rPr b="0" i="0" lang="en-GB" sz="900" u="sng" cap="none" strike="noStrike">
                <a:solidFill>
                  <a:schemeClr val="hlink"/>
                </a:solidFill>
                <a:latin typeface="Roboto"/>
                <a:ea typeface="Roboto"/>
                <a:cs typeface="Roboto"/>
                <a:sym typeface="Roboto"/>
                <a:hlinkClick r:id="rId5"/>
              </a:rPr>
              <a:t>here.</a:t>
            </a:r>
            <a:endParaRPr b="0" i="0" sz="9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Old Standard TT"/>
                <a:ea typeface="Old Standard TT"/>
                <a:cs typeface="Old Standard TT"/>
                <a:sym typeface="Old Standard TT"/>
              </a:rPr>
              <a:t> </a:t>
            </a:r>
            <a:endParaRPr b="0" i="0" sz="1100" u="none" cap="none" strike="noStrike">
              <a:solidFill>
                <a:srgbClr val="000000"/>
              </a:solidFill>
              <a:latin typeface="Old Standard TT"/>
              <a:ea typeface="Old Standard TT"/>
              <a:cs typeface="Old Standard TT"/>
              <a:sym typeface="Old Standard TT"/>
            </a:endParaRPr>
          </a:p>
        </p:txBody>
      </p:sp>
      <p:sp>
        <p:nvSpPr>
          <p:cNvPr id="246" name="Google Shape;246;p31"/>
          <p:cNvSpPr txBox="1"/>
          <p:nvPr/>
        </p:nvSpPr>
        <p:spPr>
          <a:xfrm>
            <a:off x="4874400" y="1422343"/>
            <a:ext cx="4002900" cy="3611537"/>
          </a:xfrm>
          <a:prstGeom prst="rect">
            <a:avLst/>
          </a:prstGeom>
          <a:solidFill>
            <a:srgbClr val="D9D2E9"/>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en-GB" sz="900" u="none" cap="none" strike="noStrike">
                <a:solidFill>
                  <a:srgbClr val="000000"/>
                </a:solidFill>
                <a:latin typeface="Roboto"/>
                <a:ea typeface="Roboto"/>
                <a:cs typeface="Roboto"/>
                <a:sym typeface="Roboto"/>
              </a:rPr>
              <a:t>You may wish to be aware that there are various factors (noted below) that may affect the length of time the check takes, or ultimately affect whether a candidate is eligible for security clearance.</a:t>
            </a:r>
            <a:endParaRPr b="1" i="0" sz="9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900"/>
              <a:buFont typeface="Arial"/>
              <a:buNone/>
            </a:pPr>
            <a:r>
              <a:t/>
            </a:r>
            <a:endParaRPr b="1" i="0" sz="9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rgbClr val="000000"/>
                </a:solidFill>
                <a:latin typeface="Roboto"/>
                <a:ea typeface="Roboto"/>
                <a:cs typeface="Roboto"/>
                <a:sym typeface="Roboto"/>
              </a:rPr>
              <a:t>Lived outside UK: </a:t>
            </a:r>
            <a:r>
              <a:rPr b="0" i="0" lang="en-GB" sz="900" u="none" cap="none" strike="noStrike">
                <a:solidFill>
                  <a:srgbClr val="000000"/>
                </a:solidFill>
                <a:latin typeface="Roboto"/>
                <a:ea typeface="Roboto"/>
                <a:cs typeface="Roboto"/>
                <a:sym typeface="Roboto"/>
              </a:rPr>
              <a:t>For meaningful checks to be carried out individuals should have been resident in the United Kingdom for the last 3 years for Counter Terrorist Check (CTC), 5 years for Security Clearance (SC) and 10 years for Developed Vetting (DV). </a:t>
            </a:r>
            <a:endParaRPr b="0" i="0" sz="9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rgbClr val="000000"/>
                </a:solidFill>
                <a:latin typeface="Roboto"/>
                <a:ea typeface="Roboto"/>
                <a:cs typeface="Roboto"/>
                <a:sym typeface="Roboto"/>
              </a:rPr>
              <a:t>Employee records</a:t>
            </a:r>
            <a:r>
              <a:rPr b="0" i="0" lang="en-GB" sz="900" u="none" cap="none" strike="noStrike">
                <a:solidFill>
                  <a:srgbClr val="000000"/>
                </a:solidFill>
                <a:latin typeface="Roboto"/>
                <a:ea typeface="Roboto"/>
                <a:cs typeface="Roboto"/>
                <a:sym typeface="Roboto"/>
              </a:rPr>
              <a:t>: Any indication of unreliability, relevant in a security context   </a:t>
            </a:r>
            <a:endParaRPr b="0" i="0" sz="9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rgbClr val="000000"/>
                </a:solidFill>
                <a:latin typeface="Roboto"/>
                <a:ea typeface="Roboto"/>
                <a:cs typeface="Roboto"/>
                <a:sym typeface="Roboto"/>
              </a:rPr>
              <a:t>Criminal record information:</a:t>
            </a:r>
            <a:r>
              <a:rPr b="0" i="0" lang="en-GB" sz="900" u="none" cap="none" strike="noStrike">
                <a:solidFill>
                  <a:srgbClr val="000000"/>
                </a:solidFill>
                <a:latin typeface="Roboto"/>
                <a:ea typeface="Roboto"/>
                <a:cs typeface="Roboto"/>
                <a:sym typeface="Roboto"/>
              </a:rPr>
              <a:t> It is important to be honest about any offences committed in the past. Having a criminal record is not an automatic bar, each case will be considered individually  </a:t>
            </a:r>
            <a:endParaRPr b="0" i="0" sz="9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rgbClr val="000000"/>
                </a:solidFill>
                <a:latin typeface="Roboto"/>
                <a:ea typeface="Roboto"/>
                <a:cs typeface="Roboto"/>
                <a:sym typeface="Roboto"/>
              </a:rPr>
              <a:t>Security Service records:</a:t>
            </a:r>
            <a:r>
              <a:rPr b="0" i="0" lang="en-GB" sz="900" u="none" cap="none" strike="noStrike">
                <a:solidFill>
                  <a:srgbClr val="000000"/>
                </a:solidFill>
                <a:latin typeface="Roboto"/>
                <a:ea typeface="Roboto"/>
                <a:cs typeface="Roboto"/>
                <a:sym typeface="Roboto"/>
              </a:rPr>
              <a:t> Concerns arising from checks undertaken by the Security Service.   </a:t>
            </a:r>
            <a:endParaRPr b="0" i="0" sz="9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rgbClr val="000000"/>
                </a:solidFill>
                <a:latin typeface="Roboto"/>
                <a:ea typeface="Roboto"/>
                <a:cs typeface="Roboto"/>
                <a:sym typeface="Roboto"/>
              </a:rPr>
              <a:t>Financial irregularities: </a:t>
            </a:r>
            <a:r>
              <a:rPr b="0" i="0" lang="en-GB" sz="900" u="none" cap="none" strike="noStrike">
                <a:solidFill>
                  <a:srgbClr val="000000"/>
                </a:solidFill>
                <a:latin typeface="Roboto"/>
                <a:ea typeface="Roboto"/>
                <a:cs typeface="Roboto"/>
                <a:sym typeface="Roboto"/>
              </a:rPr>
              <a:t>For SC or DV clearance only - Poor financial judgment or management, excessive expenditure, or high levels of indebtedness. </a:t>
            </a:r>
            <a:endParaRPr b="0" i="0" sz="9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Roboto"/>
                <a:ea typeface="Roboto"/>
                <a:cs typeface="Roboto"/>
                <a:sym typeface="Roboto"/>
              </a:rPr>
              <a:t>  </a:t>
            </a:r>
            <a:endParaRPr b="0" i="0" sz="9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rgbClr val="000000"/>
                </a:solidFill>
                <a:latin typeface="Roboto"/>
                <a:ea typeface="Roboto"/>
                <a:cs typeface="Roboto"/>
                <a:sym typeface="Roboto"/>
              </a:rPr>
              <a:t>Other factors:</a:t>
            </a:r>
            <a:r>
              <a:rPr b="0" i="0" lang="en-GB" sz="900" u="none" cap="none" strike="noStrike">
                <a:solidFill>
                  <a:srgbClr val="000000"/>
                </a:solidFill>
                <a:latin typeface="Roboto"/>
                <a:ea typeface="Roboto"/>
                <a:cs typeface="Roboto"/>
                <a:sym typeface="Roboto"/>
              </a:rPr>
              <a:t> Inconsistencies, discrepancies or gaps in information provided, personal circumstances, personality and lifestyle. </a:t>
            </a:r>
            <a:endParaRPr b="0" i="0" sz="900" u="none" cap="none" strike="noStrike">
              <a:solidFill>
                <a:srgbClr val="000000"/>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66" name="Shape 66"/>
        <p:cNvGrpSpPr/>
        <p:nvPr/>
      </p:nvGrpSpPr>
      <p:grpSpPr>
        <a:xfrm>
          <a:off x="0" y="0"/>
          <a:ext cx="0" cy="0"/>
          <a:chOff x="0" y="0"/>
          <a:chExt cx="0" cy="0"/>
        </a:xfrm>
      </p:grpSpPr>
      <p:sp>
        <p:nvSpPr>
          <p:cNvPr id="67" name="Google Shape;67;p14"/>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68" name="Google Shape;68;p14"/>
          <p:cNvSpPr txBox="1"/>
          <p:nvPr>
            <p:ph idx="1" type="subTitle"/>
          </p:nvPr>
        </p:nvSpPr>
        <p:spPr>
          <a:xfrm>
            <a:off x="0" y="-125"/>
            <a:ext cx="9144000" cy="5143500"/>
          </a:xfrm>
          <a:prstGeom prst="rect">
            <a:avLst/>
          </a:prstGeom>
          <a:solidFill>
            <a:srgbClr val="674EA7"/>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p:txBody>
      </p:sp>
      <p:sp>
        <p:nvSpPr>
          <p:cNvPr id="69" name="Google Shape;69;p14"/>
          <p:cNvSpPr txBox="1"/>
          <p:nvPr/>
        </p:nvSpPr>
        <p:spPr>
          <a:xfrm>
            <a:off x="2426575" y="385775"/>
            <a:ext cx="6626400" cy="4770600"/>
          </a:xfrm>
          <a:prstGeom prst="rect">
            <a:avLst/>
          </a:prstGeom>
          <a:solidFill>
            <a:srgbClr val="674EA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GB" sz="1100" u="none" cap="none" strike="noStrike">
                <a:solidFill>
                  <a:srgbClr val="FFFFFF"/>
                </a:solidFill>
                <a:latin typeface="Roboto"/>
                <a:ea typeface="Roboto"/>
                <a:cs typeface="Roboto"/>
                <a:sym typeface="Roboto"/>
              </a:rPr>
              <a:t>Welcome message from Madeleine Alessandri</a:t>
            </a:r>
            <a:endParaRPr b="1" i="0" sz="1100" u="none" cap="none" strike="noStrike">
              <a:solidFill>
                <a:srgbClr val="FFFFFF"/>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0" i="0" sz="1100" u="none" cap="none" strike="noStrike">
              <a:solidFill>
                <a:srgbClr val="FFFFFF"/>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rPr b="0" i="0" lang="en-GB" sz="1100" u="none" cap="none" strike="noStrike">
                <a:solidFill>
                  <a:srgbClr val="FFFFFF"/>
                </a:solidFill>
                <a:latin typeface="Roboto"/>
                <a:ea typeface="Roboto"/>
                <a:cs typeface="Roboto"/>
                <a:sym typeface="Roboto"/>
              </a:rPr>
              <a:t>Thank you for your interest in the Northern Ireland Office.</a:t>
            </a:r>
            <a:endParaRPr b="0" i="0" sz="1100" u="none" cap="none" strike="noStrike">
              <a:solidFill>
                <a:srgbClr val="FFFFFF"/>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0" i="0" sz="1100" u="none" cap="none" strike="noStrike">
              <a:solidFill>
                <a:srgbClr val="FFFFFF"/>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rPr b="0" i="0" lang="en-GB" sz="1100" u="none" cap="none" strike="noStrike">
                <a:solidFill>
                  <a:srgbClr val="FFFFFF"/>
                </a:solidFill>
                <a:latin typeface="Roboto"/>
                <a:ea typeface="Roboto"/>
                <a:cs typeface="Roboto"/>
                <a:sym typeface="Roboto"/>
              </a:rPr>
              <a:t>Whether you are at the beginning of your career, returning after a break or looking for a change of direction, the NIO offers a wide range of exciting opportunities. It is a very special place to work. We are a small department with a lot going on and you will be working with a great team of people </a:t>
            </a:r>
            <a:r>
              <a:rPr b="0" i="0" lang="en-GB" sz="1100" u="none" cap="none" strike="noStrike">
                <a:solidFill>
                  <a:schemeClr val="lt1"/>
                </a:solidFill>
                <a:latin typeface="Roboto"/>
                <a:ea typeface="Roboto"/>
                <a:cs typeface="Roboto"/>
                <a:sym typeface="Roboto"/>
              </a:rPr>
              <a:t>supporting the delivery of the UK Government’s priorities for Northern Ireland.</a:t>
            </a:r>
            <a:endParaRPr b="0" i="0" sz="1100" u="none" cap="none" strike="noStrike">
              <a:solidFill>
                <a:srgbClr val="FFFFFF"/>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n-GB" sz="1100" u="none" cap="none" strike="noStrike">
                <a:solidFill>
                  <a:srgbClr val="FFFFFF"/>
                </a:solidFill>
                <a:latin typeface="Roboto"/>
                <a:ea typeface="Roboto"/>
                <a:cs typeface="Roboto"/>
                <a:sym typeface="Roboto"/>
              </a:rPr>
              <a:t> </a:t>
            </a:r>
            <a:endParaRPr b="0" i="0" sz="1100" u="none" cap="none" strike="noStrike">
              <a:solidFill>
                <a:srgbClr val="FFFFFF"/>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n-GB" sz="1100" u="none" cap="none" strike="noStrike">
                <a:solidFill>
                  <a:srgbClr val="FFFFFF"/>
                </a:solidFill>
                <a:latin typeface="Roboto"/>
                <a:ea typeface="Roboto"/>
                <a:cs typeface="Roboto"/>
                <a:sym typeface="Roboto"/>
              </a:rPr>
              <a:t>For a small department, we have a significant role in a number of policy areas that are at the heart of the government’s agenda: from dealing with the legacy of the Troubles to building a strong economic future for Northern Ireland and much more in between.  You will find great opportunities with us to learn and develop your professional skills, working on some of the most complex policy challenges to deliver real world outcomes.</a:t>
            </a:r>
            <a:endParaRPr b="0" i="0" sz="1100" u="none" cap="none" strike="noStrike">
              <a:solidFill>
                <a:srgbClr val="FFFFFF"/>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100" u="none" cap="none" strike="noStrike">
              <a:solidFill>
                <a:srgbClr val="FFFFFF"/>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n-GB" sz="1100" u="none" cap="none" strike="noStrike">
                <a:solidFill>
                  <a:srgbClr val="FFFFFF"/>
                </a:solidFill>
                <a:latin typeface="Roboto"/>
                <a:ea typeface="Roboto"/>
                <a:cs typeface="Roboto"/>
                <a:sym typeface="Roboto"/>
              </a:rPr>
              <a:t>We are an organisation whose success is wholly dependent on our people. At the NIO we strive to create an environment where everyone can bring their whole self to work each and every day. We encourage flexible working and have a ‘virtual by default’ approach to the way we work. We are ambitious to increase our diversity of experience, background and thought to harness the value and benefits that different perspectives bring to the policy challenges we face.</a:t>
            </a:r>
            <a:endParaRPr b="0" i="0" sz="1100" u="none" cap="none" strike="noStrike">
              <a:solidFill>
                <a:srgbClr val="FFFFFF"/>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100" u="none" cap="none" strike="noStrike">
              <a:solidFill>
                <a:srgbClr val="FFFFFF"/>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n-GB" sz="1100" u="none" cap="none" strike="noStrike">
                <a:solidFill>
                  <a:srgbClr val="FFFFFF"/>
                </a:solidFill>
                <a:latin typeface="Roboto"/>
                <a:ea typeface="Roboto"/>
                <a:cs typeface="Roboto"/>
                <a:sym typeface="Roboto"/>
              </a:rPr>
              <a:t>I  hope you will consider joining us for this exciting opportunity.  </a:t>
            </a:r>
            <a:endParaRPr b="0" i="0" sz="1100" u="none" cap="none" strike="noStrike">
              <a:solidFill>
                <a:srgbClr val="FFFFFF"/>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100" u="none" cap="none" strike="noStrike">
              <a:solidFill>
                <a:srgbClr val="FFFFFF"/>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0" i="0" lang="en-GB" sz="1100" u="none" cap="none" strike="noStrike">
                <a:solidFill>
                  <a:srgbClr val="FFFFFF"/>
                </a:solidFill>
                <a:latin typeface="Roboto"/>
                <a:ea typeface="Roboto"/>
                <a:cs typeface="Roboto"/>
                <a:sym typeface="Roboto"/>
              </a:rPr>
              <a:t>Madeleine Alessandri</a:t>
            </a:r>
            <a:endParaRPr b="0" i="0" sz="1100" u="none" cap="none" strike="noStrike">
              <a:solidFill>
                <a:srgbClr val="FFFFFF"/>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0" i="0" lang="en-GB" sz="1100" u="none" cap="none" strike="noStrike">
                <a:solidFill>
                  <a:srgbClr val="FFFFFF"/>
                </a:solidFill>
                <a:latin typeface="Roboto"/>
                <a:ea typeface="Roboto"/>
                <a:cs typeface="Roboto"/>
                <a:sym typeface="Roboto"/>
              </a:rPr>
              <a:t>Permanent Secretary</a:t>
            </a:r>
            <a:endParaRPr b="0" i="0" sz="1100" u="none" cap="none" strike="noStrike">
              <a:solidFill>
                <a:srgbClr val="FFFFFF"/>
              </a:solidFill>
              <a:latin typeface="Roboto"/>
              <a:ea typeface="Roboto"/>
              <a:cs typeface="Roboto"/>
              <a:sym typeface="Roboto"/>
            </a:endParaRPr>
          </a:p>
        </p:txBody>
      </p:sp>
      <p:grpSp>
        <p:nvGrpSpPr>
          <p:cNvPr id="70" name="Google Shape;70;p14"/>
          <p:cNvGrpSpPr/>
          <p:nvPr/>
        </p:nvGrpSpPr>
        <p:grpSpPr>
          <a:xfrm>
            <a:off x="0" y="835825"/>
            <a:ext cx="3890675" cy="4965426"/>
            <a:chOff x="0" y="203600"/>
            <a:chExt cx="3890675" cy="4965426"/>
          </a:xfrm>
        </p:grpSpPr>
        <p:pic>
          <p:nvPicPr>
            <p:cNvPr id="71" name="Google Shape;71;p14"/>
            <p:cNvPicPr preferRelativeResize="0"/>
            <p:nvPr/>
          </p:nvPicPr>
          <p:blipFill rotWithShape="1">
            <a:blip r:embed="rId3">
              <a:alphaModFix/>
            </a:blip>
            <a:srcRect b="0" l="0" r="0" t="0"/>
            <a:stretch/>
          </p:blipFill>
          <p:spPr>
            <a:xfrm>
              <a:off x="118125" y="203600"/>
              <a:ext cx="2308450" cy="3082100"/>
            </a:xfrm>
            <a:prstGeom prst="rect">
              <a:avLst/>
            </a:prstGeom>
            <a:noFill/>
            <a:ln>
              <a:noFill/>
            </a:ln>
          </p:spPr>
        </p:pic>
        <p:pic>
          <p:nvPicPr>
            <p:cNvPr id="72" name="Google Shape;72;p14"/>
            <p:cNvPicPr preferRelativeResize="0"/>
            <p:nvPr/>
          </p:nvPicPr>
          <p:blipFill rotWithShape="1">
            <a:blip r:embed="rId4">
              <a:alphaModFix/>
            </a:blip>
            <a:srcRect b="0" l="0" r="0" t="0"/>
            <a:stretch/>
          </p:blipFill>
          <p:spPr>
            <a:xfrm>
              <a:off x="0" y="4865370"/>
              <a:ext cx="3890675" cy="303656"/>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76" name="Shape 76"/>
        <p:cNvGrpSpPr/>
        <p:nvPr/>
      </p:nvGrpSpPr>
      <p:grpSpPr>
        <a:xfrm>
          <a:off x="0" y="0"/>
          <a:ext cx="0" cy="0"/>
          <a:chOff x="0" y="0"/>
          <a:chExt cx="0" cy="0"/>
        </a:xfrm>
      </p:grpSpPr>
      <p:sp>
        <p:nvSpPr>
          <p:cNvPr id="77" name="Google Shape;77;p15"/>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78" name="Google Shape;78;p15"/>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p:txBody>
      </p:sp>
      <p:sp>
        <p:nvSpPr>
          <p:cNvPr id="79" name="Google Shape;79;p15"/>
          <p:cNvSpPr/>
          <p:nvPr/>
        </p:nvSpPr>
        <p:spPr>
          <a:xfrm>
            <a:off x="297450" y="206000"/>
            <a:ext cx="8549100" cy="7791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About the Northern Ireland Office</a:t>
            </a:r>
            <a:endParaRPr b="0" i="0" sz="3100" u="none" cap="none" strike="noStrike">
              <a:solidFill>
                <a:srgbClr val="FFFFFF"/>
              </a:solidFill>
              <a:latin typeface="Arial"/>
              <a:ea typeface="Arial"/>
              <a:cs typeface="Arial"/>
              <a:sym typeface="Arial"/>
            </a:endParaRPr>
          </a:p>
        </p:txBody>
      </p:sp>
      <p:pic>
        <p:nvPicPr>
          <p:cNvPr id="80" name="Google Shape;80;p15"/>
          <p:cNvPicPr preferRelativeResize="0"/>
          <p:nvPr/>
        </p:nvPicPr>
        <p:blipFill rotWithShape="1">
          <a:blip r:embed="rId3">
            <a:alphaModFix/>
          </a:blip>
          <a:srcRect b="0" l="0" r="0" t="0"/>
          <a:stretch/>
        </p:blipFill>
        <p:spPr>
          <a:xfrm>
            <a:off x="0" y="4839720"/>
            <a:ext cx="3890675" cy="303656"/>
          </a:xfrm>
          <a:prstGeom prst="rect">
            <a:avLst/>
          </a:prstGeom>
          <a:noFill/>
          <a:ln>
            <a:noFill/>
          </a:ln>
        </p:spPr>
      </p:pic>
      <p:sp>
        <p:nvSpPr>
          <p:cNvPr id="81" name="Google Shape;81;p15"/>
          <p:cNvSpPr txBox="1"/>
          <p:nvPr/>
        </p:nvSpPr>
        <p:spPr>
          <a:xfrm>
            <a:off x="297450" y="1010263"/>
            <a:ext cx="8600100" cy="38043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1100"/>
              <a:buFont typeface="Arial"/>
              <a:buNone/>
            </a:pPr>
            <a:r>
              <a:rPr b="0" i="0" lang="en-GB" sz="1100" u="none" cap="none" strike="noStrike">
                <a:solidFill>
                  <a:srgbClr val="000000"/>
                </a:solidFill>
                <a:latin typeface="Roboto"/>
                <a:ea typeface="Roboto"/>
                <a:cs typeface="Roboto"/>
                <a:sym typeface="Roboto"/>
              </a:rPr>
              <a:t>The Northern Ireland Office (NIO) is at the heart of the government’s EU Exit and Economic agendas. In addition there are significant policy portfolios on security and dealing the legacy of the past. We also have a full range of corporate services led by qualified professionals.</a:t>
            </a:r>
            <a:endParaRPr b="0" i="0" sz="11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n-GB" sz="1100" u="none" cap="none" strike="noStrike">
                <a:solidFill>
                  <a:srgbClr val="0B0C0C"/>
                </a:solidFill>
                <a:highlight>
                  <a:srgbClr val="FFFFFF"/>
                </a:highlight>
                <a:latin typeface="Roboto"/>
                <a:ea typeface="Roboto"/>
                <a:cs typeface="Roboto"/>
                <a:sym typeface="Roboto"/>
              </a:rPr>
              <a:t>The Northern Ireland Office supports the Secretary of State for Northern Ireland in promoting the best interests of Northern Ireland within a stronger United Kingdom. It ensures Northern Ireland’s interests are fully and effectively represented at UK Government level, and the Government’s responsibilities are fully and effectively represented in Northern Ireland.</a:t>
            </a:r>
            <a:endParaRPr b="0" i="0" sz="1100" u="none" cap="none" strike="noStrike">
              <a:solidFill>
                <a:srgbClr val="0B0C0C"/>
              </a:solidFill>
              <a:highlight>
                <a:srgbClr val="FFFFFF"/>
              </a:highlight>
              <a:latin typeface="Roboto"/>
              <a:ea typeface="Roboto"/>
              <a:cs typeface="Roboto"/>
              <a:sym typeface="Roboto"/>
            </a:endParaRPr>
          </a:p>
          <a:p>
            <a:pPr indent="0" lvl="0" marL="0" marR="0" rtl="0" algn="just">
              <a:lnSpc>
                <a:spcPct val="100000"/>
              </a:lnSpc>
              <a:spcBef>
                <a:spcPts val="1500"/>
              </a:spcBef>
              <a:spcAft>
                <a:spcPts val="0"/>
              </a:spcAft>
              <a:buClr>
                <a:schemeClr val="dk1"/>
              </a:buClr>
              <a:buSzPts val="1100"/>
              <a:buFont typeface="Arial"/>
              <a:buNone/>
            </a:pPr>
            <a:r>
              <a:rPr b="0" i="0" lang="en-GB" sz="1100" u="none" cap="none" strike="noStrike">
                <a:solidFill>
                  <a:srgbClr val="0B0C0C"/>
                </a:solidFill>
                <a:highlight>
                  <a:srgbClr val="FFFFFF"/>
                </a:highlight>
                <a:latin typeface="Roboto"/>
                <a:ea typeface="Roboto"/>
                <a:cs typeface="Roboto"/>
                <a:sym typeface="Roboto"/>
              </a:rPr>
              <a:t>Our key purpose is to make politics work by working alongside the Northern Ireland Executive to help improve the effectiveness and delivery of the devolved institutions; to ensure a more secure Northern Ireland; deliver a growing economy including rebalancing the economy; and ensure a stronger society by supporting initiatives designed to build better community relations and a genuinely shared future.</a:t>
            </a:r>
            <a:endParaRPr b="0" i="0" sz="1100" u="none" cap="none" strike="noStrike">
              <a:solidFill>
                <a:srgbClr val="0B0C0C"/>
              </a:solidFill>
              <a:highlight>
                <a:srgbClr val="FFFFFF"/>
              </a:highlight>
              <a:latin typeface="Roboto"/>
              <a:ea typeface="Roboto"/>
              <a:cs typeface="Roboto"/>
              <a:sym typeface="Roboto"/>
            </a:endParaRPr>
          </a:p>
          <a:p>
            <a:pPr indent="0" lvl="0" marL="0" marR="0" rtl="0" algn="just">
              <a:lnSpc>
                <a:spcPct val="100000"/>
              </a:lnSpc>
              <a:spcBef>
                <a:spcPts val="1500"/>
              </a:spcBef>
              <a:spcAft>
                <a:spcPts val="0"/>
              </a:spcAft>
              <a:buClr>
                <a:schemeClr val="dk1"/>
              </a:buClr>
              <a:buSzPts val="1100"/>
              <a:buFont typeface="Arial"/>
              <a:buNone/>
            </a:pPr>
            <a:r>
              <a:rPr b="0" i="0" lang="en-GB" sz="1100" u="none" cap="none" strike="noStrike">
                <a:solidFill>
                  <a:srgbClr val="000000"/>
                </a:solidFill>
                <a:latin typeface="Roboto"/>
                <a:ea typeface="Roboto"/>
                <a:cs typeface="Roboto"/>
                <a:sym typeface="Roboto"/>
              </a:rPr>
              <a:t>We are a Department that values its staff. We work hard to create an environment that speaks to our values; </a:t>
            </a:r>
            <a:r>
              <a:rPr b="1" i="1" lang="en-GB" sz="1100" u="none" cap="none" strike="noStrike">
                <a:solidFill>
                  <a:srgbClr val="000000"/>
                </a:solidFill>
                <a:latin typeface="Roboto"/>
                <a:ea typeface="Roboto"/>
                <a:cs typeface="Roboto"/>
                <a:sym typeface="Roboto"/>
              </a:rPr>
              <a:t>flexible, empowering, inclusive.</a:t>
            </a:r>
            <a:r>
              <a:rPr b="0" i="0" lang="en-GB" sz="1100" u="none" cap="none" strike="noStrike">
                <a:solidFill>
                  <a:srgbClr val="000000"/>
                </a:solidFill>
                <a:latin typeface="Roboto"/>
                <a:ea typeface="Roboto"/>
                <a:cs typeface="Roboto"/>
                <a:sym typeface="Roboto"/>
              </a:rPr>
              <a:t> We have a range of active staff groups including our Staff Engagement Group, Wellbeing, and Diversity &amp; Inclusion networks. We encourage flexible working and work “virtually by default”. We are a small, friendly department, passionate about Northern Ireland and passionate about our people.</a:t>
            </a:r>
            <a:endParaRPr b="0" i="0" sz="11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n-GB" sz="1100" u="none" cap="none" strike="noStrike">
                <a:solidFill>
                  <a:srgbClr val="000000"/>
                </a:solidFill>
                <a:latin typeface="Roboto"/>
                <a:ea typeface="Roboto"/>
                <a:cs typeface="Roboto"/>
                <a:sym typeface="Roboto"/>
              </a:rPr>
              <a:t>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200" u="none" cap="none" strike="noStrike">
              <a:solidFill>
                <a:srgbClr val="000000"/>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85" name="Shape 85"/>
        <p:cNvGrpSpPr/>
        <p:nvPr/>
      </p:nvGrpSpPr>
      <p:grpSpPr>
        <a:xfrm>
          <a:off x="0" y="0"/>
          <a:ext cx="0" cy="0"/>
          <a:chOff x="0" y="0"/>
          <a:chExt cx="0" cy="0"/>
        </a:xfrm>
      </p:grpSpPr>
      <p:sp>
        <p:nvSpPr>
          <p:cNvPr id="86" name="Google Shape;86;p16"/>
          <p:cNvSpPr txBox="1"/>
          <p:nvPr>
            <p:ph type="ctrTitle"/>
          </p:nvPr>
        </p:nvSpPr>
        <p:spPr>
          <a:xfrm>
            <a:off x="51850" y="0"/>
            <a:ext cx="90921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87" name="Google Shape;87;p16"/>
          <p:cNvSpPr txBox="1"/>
          <p:nvPr>
            <p:ph idx="1" type="subTitle"/>
          </p:nvPr>
        </p:nvSpPr>
        <p:spPr>
          <a:xfrm>
            <a:off x="0" y="-41600"/>
            <a:ext cx="9144000" cy="5143500"/>
          </a:xfrm>
          <a:prstGeom prst="rect">
            <a:avLst/>
          </a:prstGeom>
          <a:solidFill>
            <a:srgbClr val="674EA7"/>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Overview of team</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p:txBody>
      </p:sp>
      <p:sp>
        <p:nvSpPr>
          <p:cNvPr id="88" name="Google Shape;88;p16"/>
          <p:cNvSpPr/>
          <p:nvPr/>
        </p:nvSpPr>
        <p:spPr>
          <a:xfrm>
            <a:off x="150" y="4572550"/>
            <a:ext cx="9195600" cy="5703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  </a:t>
            </a:r>
            <a:r>
              <a:rPr b="0" i="0" lang="en-GB" sz="1100" u="none" cap="none" strike="noStrike">
                <a:solidFill>
                  <a:srgbClr val="000000"/>
                </a:solidFill>
                <a:latin typeface="Arial"/>
                <a:ea typeface="Arial"/>
                <a:cs typeface="Arial"/>
                <a:sym typeface="Arial"/>
              </a:rPr>
              <a:t>Find out more about the work of the NIO on the following platforms:</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pic>
        <p:nvPicPr>
          <p:cNvPr id="89" name="Google Shape;89;p16"/>
          <p:cNvPicPr preferRelativeResize="0"/>
          <p:nvPr/>
        </p:nvPicPr>
        <p:blipFill rotWithShape="1">
          <a:blip r:embed="rId3">
            <a:alphaModFix/>
          </a:blip>
          <a:srcRect b="0" l="0" r="0" t="0"/>
          <a:stretch/>
        </p:blipFill>
        <p:spPr>
          <a:xfrm>
            <a:off x="0" y="4840775"/>
            <a:ext cx="3878900" cy="302725"/>
          </a:xfrm>
          <a:prstGeom prst="rect">
            <a:avLst/>
          </a:prstGeom>
          <a:noFill/>
          <a:ln>
            <a:noFill/>
          </a:ln>
        </p:spPr>
      </p:pic>
      <p:pic>
        <p:nvPicPr>
          <p:cNvPr id="90" name="Google Shape;90;p16">
            <a:hlinkClick r:id="rId4"/>
          </p:cNvPr>
          <p:cNvPicPr preferRelativeResize="0"/>
          <p:nvPr/>
        </p:nvPicPr>
        <p:blipFill rotWithShape="1">
          <a:blip r:embed="rId5">
            <a:alphaModFix/>
          </a:blip>
          <a:srcRect b="0" l="0" r="0" t="0"/>
          <a:stretch/>
        </p:blipFill>
        <p:spPr>
          <a:xfrm>
            <a:off x="3978225" y="4739293"/>
            <a:ext cx="433219" cy="362607"/>
          </a:xfrm>
          <a:prstGeom prst="rect">
            <a:avLst/>
          </a:prstGeom>
          <a:noFill/>
          <a:ln>
            <a:noFill/>
          </a:ln>
        </p:spPr>
      </p:pic>
      <p:pic>
        <p:nvPicPr>
          <p:cNvPr id="91" name="Google Shape;91;p16">
            <a:hlinkClick r:id="rId6"/>
          </p:cNvPr>
          <p:cNvPicPr preferRelativeResize="0"/>
          <p:nvPr/>
        </p:nvPicPr>
        <p:blipFill rotWithShape="1">
          <a:blip r:embed="rId7">
            <a:alphaModFix/>
          </a:blip>
          <a:srcRect b="0" l="0" r="0" t="0"/>
          <a:stretch/>
        </p:blipFill>
        <p:spPr>
          <a:xfrm>
            <a:off x="4507900" y="4739293"/>
            <a:ext cx="366284" cy="306582"/>
          </a:xfrm>
          <a:prstGeom prst="rect">
            <a:avLst/>
          </a:prstGeom>
          <a:noFill/>
          <a:ln>
            <a:noFill/>
          </a:ln>
        </p:spPr>
      </p:pic>
      <p:pic>
        <p:nvPicPr>
          <p:cNvPr id="92" name="Google Shape;92;p16">
            <a:hlinkClick r:id="rId8"/>
          </p:cNvPr>
          <p:cNvPicPr preferRelativeResize="0"/>
          <p:nvPr/>
        </p:nvPicPr>
        <p:blipFill rotWithShape="1">
          <a:blip r:embed="rId9">
            <a:alphaModFix/>
          </a:blip>
          <a:srcRect b="0" l="0" r="0" t="0"/>
          <a:stretch/>
        </p:blipFill>
        <p:spPr>
          <a:xfrm>
            <a:off x="4970641" y="4732225"/>
            <a:ext cx="366284" cy="306582"/>
          </a:xfrm>
          <a:prstGeom prst="rect">
            <a:avLst/>
          </a:prstGeom>
          <a:noFill/>
          <a:ln>
            <a:noFill/>
          </a:ln>
        </p:spPr>
      </p:pic>
      <p:sp>
        <p:nvSpPr>
          <p:cNvPr id="93" name="Google Shape;93;p16"/>
          <p:cNvSpPr txBox="1"/>
          <p:nvPr/>
        </p:nvSpPr>
        <p:spPr>
          <a:xfrm>
            <a:off x="458650" y="807500"/>
            <a:ext cx="8278500" cy="3143700"/>
          </a:xfrm>
          <a:prstGeom prst="rect">
            <a:avLst/>
          </a:prstGeom>
          <a:solidFill>
            <a:srgbClr val="674EA7"/>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200">
                <a:solidFill>
                  <a:schemeClr val="lt1"/>
                </a:solidFill>
                <a:latin typeface="Calibri"/>
                <a:ea typeface="Calibri"/>
                <a:cs typeface="Calibri"/>
                <a:sym typeface="Calibri"/>
              </a:rPr>
              <a:t>The NIO’s </a:t>
            </a:r>
            <a:r>
              <a:rPr b="1" lang="en-GB" sz="1200">
                <a:solidFill>
                  <a:schemeClr val="lt1"/>
                </a:solidFill>
                <a:latin typeface="Calibri"/>
                <a:ea typeface="Calibri"/>
                <a:cs typeface="Calibri"/>
                <a:sym typeface="Calibri"/>
              </a:rPr>
              <a:t>Prosperity Group</a:t>
            </a:r>
            <a:r>
              <a:rPr lang="en-GB" sz="1200">
                <a:solidFill>
                  <a:schemeClr val="lt1"/>
                </a:solidFill>
                <a:latin typeface="Calibri"/>
                <a:ea typeface="Calibri"/>
                <a:cs typeface="Calibri"/>
                <a:sym typeface="Calibri"/>
              </a:rPr>
              <a:t> are recruiting for a Band B / SEO to join a dynamic and fast-paced team, working on a varied policy portfolio to develop and implement the UK Government’s economic priorities in Northern Ireland. </a:t>
            </a:r>
            <a:endParaRPr sz="1200">
              <a:solidFill>
                <a:schemeClr val="lt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sz="1200">
                <a:solidFill>
                  <a:schemeClr val="lt1"/>
                </a:solidFill>
                <a:latin typeface="Calibri"/>
                <a:ea typeface="Calibri"/>
                <a:cs typeface="Calibri"/>
                <a:sym typeface="Calibri"/>
              </a:rPr>
              <a:t> </a:t>
            </a:r>
            <a:endParaRPr sz="1200">
              <a:solidFill>
                <a:schemeClr val="lt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sz="1200">
                <a:solidFill>
                  <a:schemeClr val="lt1"/>
                </a:solidFill>
                <a:latin typeface="Calibri"/>
                <a:ea typeface="Calibri"/>
                <a:cs typeface="Calibri"/>
                <a:sym typeface="Calibri"/>
              </a:rPr>
              <a:t>The Prosperity Group’s role is to work with other Whitehall departments and the Northern Ireland Executive to strengthen the Northern Ireland economy, boost innovation, drive investment, and to promote Northern Ireland as a great place to do business. It is responsible for the post EU Exit arrangements in Northern Ireland including the Windsor Framework and Retained EU Law, and for work to make the Northern Ireland public finances more sustainable in the ongoing absence of a Northern Ireland Executive.  Our work also contributes to the UK Government’s levelling up agenda. The Prosperity Group is led by a Deputy Director and consists of three Grade 6 led units: the Public Finances Unit, the Economic Growth Unit and Chief Economist Unit. </a:t>
            </a:r>
            <a:endParaRPr sz="1200">
              <a:solidFill>
                <a:schemeClr val="lt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rPr lang="en-GB" sz="1200">
                <a:solidFill>
                  <a:schemeClr val="lt1"/>
                </a:solidFill>
                <a:latin typeface="Calibri"/>
                <a:ea typeface="Calibri"/>
                <a:cs typeface="Calibri"/>
                <a:sym typeface="Calibri"/>
              </a:rPr>
              <a:t>This role is located in the </a:t>
            </a:r>
            <a:r>
              <a:rPr b="1" lang="en-GB" sz="1200">
                <a:solidFill>
                  <a:schemeClr val="lt1"/>
                </a:solidFill>
                <a:latin typeface="Calibri"/>
                <a:ea typeface="Calibri"/>
                <a:cs typeface="Calibri"/>
                <a:sym typeface="Calibri"/>
              </a:rPr>
              <a:t>Economic Growth Unit</a:t>
            </a:r>
            <a:r>
              <a:rPr lang="en-GB" sz="1200">
                <a:solidFill>
                  <a:schemeClr val="lt1"/>
                </a:solidFill>
                <a:latin typeface="Calibri"/>
                <a:ea typeface="Calibri"/>
                <a:cs typeface="Calibri"/>
                <a:sym typeface="Calibri"/>
              </a:rPr>
              <a:t> within the NIO’s Prosperity Group. The Economic Growth Unit supports the Secretary of State for Northern Ireland in making the best use of the range of spending levers at their disposal to achieve the UK Government’s strategic objectives in Northern Ireland, to deliver economic growth, and deliver NIO-led funds including the New Deal for Northern Ireland and New Decade, New Approach (NDNA) agreements. The team is driving forward the UK Government’s interests in the 4 City and Growth deals in Northern Ireland as well as working across Whitehall to develop Investment Zones and / or Freeport for the region.</a:t>
            </a:r>
            <a:endParaRPr sz="1200">
              <a:solidFill>
                <a:schemeClr val="lt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97" name="Shape 97"/>
        <p:cNvGrpSpPr/>
        <p:nvPr/>
      </p:nvGrpSpPr>
      <p:grpSpPr>
        <a:xfrm>
          <a:off x="0" y="0"/>
          <a:ext cx="0" cy="0"/>
          <a:chOff x="0" y="0"/>
          <a:chExt cx="0" cy="0"/>
        </a:xfrm>
      </p:grpSpPr>
      <p:sp>
        <p:nvSpPr>
          <p:cNvPr id="98" name="Google Shape;98;p17"/>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99" name="Google Shape;99;p17"/>
          <p:cNvSpPr txBox="1"/>
          <p:nvPr>
            <p:ph idx="1" type="subTitle"/>
          </p:nvPr>
        </p:nvSpPr>
        <p:spPr>
          <a:xfrm>
            <a:off x="0" y="-125"/>
            <a:ext cx="9144000" cy="5143500"/>
          </a:xfrm>
          <a:prstGeom prst="rect">
            <a:avLst/>
          </a:prstGeom>
          <a:solidFill>
            <a:srgbClr val="674EA7"/>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About the role</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p:txBody>
      </p:sp>
      <p:sp>
        <p:nvSpPr>
          <p:cNvPr id="100" name="Google Shape;100;p17"/>
          <p:cNvSpPr/>
          <p:nvPr/>
        </p:nvSpPr>
        <p:spPr>
          <a:xfrm>
            <a:off x="150" y="4177175"/>
            <a:ext cx="9144000" cy="9663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pic>
        <p:nvPicPr>
          <p:cNvPr id="101" name="Google Shape;101;p17"/>
          <p:cNvPicPr preferRelativeResize="0"/>
          <p:nvPr/>
        </p:nvPicPr>
        <p:blipFill rotWithShape="1">
          <a:blip r:embed="rId3">
            <a:alphaModFix/>
          </a:blip>
          <a:srcRect b="0" l="0" r="0" t="0"/>
          <a:stretch/>
        </p:blipFill>
        <p:spPr>
          <a:xfrm>
            <a:off x="0" y="4840775"/>
            <a:ext cx="3878900" cy="302725"/>
          </a:xfrm>
          <a:prstGeom prst="rect">
            <a:avLst/>
          </a:prstGeom>
          <a:noFill/>
          <a:ln>
            <a:noFill/>
          </a:ln>
        </p:spPr>
      </p:pic>
      <p:sp>
        <p:nvSpPr>
          <p:cNvPr id="102" name="Google Shape;102;p17"/>
          <p:cNvSpPr txBox="1"/>
          <p:nvPr/>
        </p:nvSpPr>
        <p:spPr>
          <a:xfrm>
            <a:off x="316350" y="712720"/>
            <a:ext cx="8511300" cy="3970800"/>
          </a:xfrm>
          <a:prstGeom prst="rect">
            <a:avLst/>
          </a:prstGeom>
          <a:solidFill>
            <a:srgbClr val="674EA7"/>
          </a:solid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lang="en-GB" sz="900">
                <a:solidFill>
                  <a:schemeClr val="lt1"/>
                </a:solidFill>
                <a:latin typeface="Calibri"/>
                <a:ea typeface="Calibri"/>
                <a:cs typeface="Calibri"/>
                <a:sym typeface="Calibri"/>
              </a:rPr>
              <a:t>This role is located in the Economic Growth Unit within the NIO’s Prosperity Group.</a:t>
            </a:r>
            <a:r>
              <a:rPr lang="en-GB" sz="900">
                <a:solidFill>
                  <a:schemeClr val="lt1"/>
                </a:solidFill>
                <a:latin typeface="Calibri"/>
                <a:ea typeface="Calibri"/>
                <a:cs typeface="Calibri"/>
                <a:sym typeface="Calibri"/>
              </a:rPr>
              <a:t> </a:t>
            </a:r>
            <a:r>
              <a:rPr lang="en-GB" sz="900">
                <a:solidFill>
                  <a:schemeClr val="lt1"/>
                </a:solidFill>
                <a:latin typeface="Calibri"/>
                <a:ea typeface="Calibri"/>
                <a:cs typeface="Calibri"/>
                <a:sym typeface="Calibri"/>
              </a:rPr>
              <a:t>The Economic Growth Unit supports the Secretary of State for Northern Ireland in making the best use of the range of spending levers at their disposal to achieve the UK Government’s strategic objectives in Northern Ireland, to deliver economic growth, and deliver NIO-led funds including the New Deal for Northern Ireland and New Decade, New Approach (NDNA) agreements. This is a Unit with a high-profile portfolio and there will be opportunities to work on major programmes of work which have a real-world impact for people in Northern Ireland. </a:t>
            </a:r>
            <a:endParaRPr sz="900">
              <a:solidFill>
                <a:schemeClr val="lt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900">
              <a:solidFill>
                <a:schemeClr val="lt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sz="900">
                <a:solidFill>
                  <a:schemeClr val="lt1"/>
                </a:solidFill>
                <a:latin typeface="Calibri"/>
                <a:ea typeface="Calibri"/>
                <a:cs typeface="Calibri"/>
                <a:sym typeface="Calibri"/>
              </a:rPr>
              <a:t>Key areas of work and specific responsibilities include:</a:t>
            </a:r>
            <a:endParaRPr sz="900">
              <a:solidFill>
                <a:schemeClr val="lt1"/>
              </a:solidFill>
              <a:latin typeface="Calibri"/>
              <a:ea typeface="Calibri"/>
              <a:cs typeface="Calibri"/>
              <a:sym typeface="Calibri"/>
            </a:endParaRPr>
          </a:p>
          <a:p>
            <a:pPr indent="-285750" lvl="0" marL="457200" marR="0" rtl="0" algn="l">
              <a:lnSpc>
                <a:spcPct val="115000"/>
              </a:lnSpc>
              <a:spcBef>
                <a:spcPts val="0"/>
              </a:spcBef>
              <a:spcAft>
                <a:spcPts val="0"/>
              </a:spcAft>
              <a:buClr>
                <a:schemeClr val="lt1"/>
              </a:buClr>
              <a:buSzPts val="900"/>
              <a:buFont typeface="Calibri"/>
              <a:buChar char="●"/>
            </a:pPr>
            <a:r>
              <a:rPr lang="en-GB" sz="900">
                <a:solidFill>
                  <a:schemeClr val="lt1"/>
                </a:solidFill>
                <a:latin typeface="Calibri"/>
                <a:ea typeface="Calibri"/>
                <a:cs typeface="Calibri"/>
                <a:sym typeface="Calibri"/>
              </a:rPr>
              <a:t>leading the City and Growth Deals portfolio within the NIO, building relationships across Whitehall and the Northern Ireland Civil Service (NICS) to deliver on the strategic objectives of this funding</a:t>
            </a:r>
            <a:endParaRPr sz="900">
              <a:solidFill>
                <a:schemeClr val="lt1"/>
              </a:solidFill>
              <a:latin typeface="Calibri"/>
              <a:ea typeface="Calibri"/>
              <a:cs typeface="Calibri"/>
              <a:sym typeface="Calibri"/>
            </a:endParaRPr>
          </a:p>
          <a:p>
            <a:pPr indent="-285750" lvl="0" marL="457200" marR="0" rtl="0" algn="l">
              <a:lnSpc>
                <a:spcPct val="115000"/>
              </a:lnSpc>
              <a:spcBef>
                <a:spcPts val="0"/>
              </a:spcBef>
              <a:spcAft>
                <a:spcPts val="0"/>
              </a:spcAft>
              <a:buClr>
                <a:schemeClr val="lt1"/>
              </a:buClr>
              <a:buSzPts val="900"/>
              <a:buFont typeface="Calibri"/>
              <a:buChar char="●"/>
            </a:pPr>
            <a:r>
              <a:rPr lang="en-GB" sz="900">
                <a:solidFill>
                  <a:schemeClr val="lt1"/>
                </a:solidFill>
                <a:latin typeface="Calibri"/>
                <a:ea typeface="Calibri"/>
                <a:cs typeface="Calibri"/>
                <a:sym typeface="Calibri"/>
              </a:rPr>
              <a:t>supporting the delivery of key projects within NIO-led funds including the New Deal for Northern Ireland</a:t>
            </a:r>
            <a:endParaRPr sz="900">
              <a:solidFill>
                <a:schemeClr val="lt1"/>
              </a:solidFill>
              <a:latin typeface="Calibri"/>
              <a:ea typeface="Calibri"/>
              <a:cs typeface="Calibri"/>
              <a:sym typeface="Calibri"/>
            </a:endParaRPr>
          </a:p>
          <a:p>
            <a:pPr indent="-285750" lvl="0" marL="457200" rtl="0" algn="l">
              <a:lnSpc>
                <a:spcPct val="115000"/>
              </a:lnSpc>
              <a:spcBef>
                <a:spcPts val="0"/>
              </a:spcBef>
              <a:spcAft>
                <a:spcPts val="0"/>
              </a:spcAft>
              <a:buClr>
                <a:schemeClr val="lt1"/>
              </a:buClr>
              <a:buSzPts val="900"/>
              <a:buFont typeface="Calibri"/>
              <a:buChar char="●"/>
            </a:pPr>
            <a:r>
              <a:rPr lang="en-GB" sz="900">
                <a:solidFill>
                  <a:schemeClr val="lt1"/>
                </a:solidFill>
                <a:latin typeface="Calibri"/>
                <a:ea typeface="Calibri"/>
                <a:cs typeface="Calibri"/>
                <a:sym typeface="Calibri"/>
              </a:rPr>
              <a:t>providing clear, compelling and straightforward verbal and written advice to Ministers, Special Advisors and Senior officials on a regular basis (as well as supporting on Ministerial / Senior official engagements with external stakeholders)</a:t>
            </a:r>
            <a:endParaRPr sz="900">
              <a:solidFill>
                <a:schemeClr val="lt1"/>
              </a:solidFill>
              <a:latin typeface="Calibri"/>
              <a:ea typeface="Calibri"/>
              <a:cs typeface="Calibri"/>
              <a:sym typeface="Calibri"/>
            </a:endParaRPr>
          </a:p>
          <a:p>
            <a:pPr indent="-285750" lvl="0" marL="457200" marR="0" rtl="0" algn="l">
              <a:lnSpc>
                <a:spcPct val="115000"/>
              </a:lnSpc>
              <a:spcBef>
                <a:spcPts val="0"/>
              </a:spcBef>
              <a:spcAft>
                <a:spcPts val="0"/>
              </a:spcAft>
              <a:buClr>
                <a:schemeClr val="lt1"/>
              </a:buClr>
              <a:buSzPts val="900"/>
              <a:buFont typeface="Calibri"/>
              <a:buChar char="●"/>
            </a:pPr>
            <a:r>
              <a:rPr lang="en-GB" sz="900">
                <a:solidFill>
                  <a:schemeClr val="lt1"/>
                </a:solidFill>
                <a:latin typeface="Calibri"/>
                <a:ea typeface="Calibri"/>
                <a:cs typeface="Calibri"/>
                <a:sym typeface="Calibri"/>
              </a:rPr>
              <a:t>representing the Department at UK Government and NICS meetings</a:t>
            </a:r>
            <a:endParaRPr sz="900">
              <a:solidFill>
                <a:schemeClr val="lt1"/>
              </a:solidFill>
              <a:latin typeface="Calibri"/>
              <a:ea typeface="Calibri"/>
              <a:cs typeface="Calibri"/>
              <a:sym typeface="Calibri"/>
            </a:endParaRPr>
          </a:p>
          <a:p>
            <a:pPr indent="-285750" lvl="0" marL="457200" marR="0" rtl="0" algn="l">
              <a:lnSpc>
                <a:spcPct val="115000"/>
              </a:lnSpc>
              <a:spcBef>
                <a:spcPts val="0"/>
              </a:spcBef>
              <a:spcAft>
                <a:spcPts val="0"/>
              </a:spcAft>
              <a:buClr>
                <a:schemeClr val="lt1"/>
              </a:buClr>
              <a:buSzPts val="900"/>
              <a:buFont typeface="Calibri"/>
              <a:buChar char="●"/>
            </a:pPr>
            <a:r>
              <a:rPr lang="en-GB" sz="900">
                <a:solidFill>
                  <a:schemeClr val="lt1"/>
                </a:solidFill>
                <a:latin typeface="Calibri"/>
                <a:ea typeface="Calibri"/>
                <a:cs typeface="Calibri"/>
                <a:sym typeface="Calibri"/>
              </a:rPr>
              <a:t>development of policy and processes to support the delivery of sustainable public services in Northern Ireland</a:t>
            </a:r>
            <a:endParaRPr sz="900">
              <a:solidFill>
                <a:schemeClr val="lt1"/>
              </a:solidFill>
              <a:latin typeface="Calibri"/>
              <a:ea typeface="Calibri"/>
              <a:cs typeface="Calibri"/>
              <a:sym typeface="Calibri"/>
            </a:endParaRPr>
          </a:p>
          <a:p>
            <a:pPr indent="-285750" lvl="0" marL="457200" marR="0" rtl="0" algn="l">
              <a:lnSpc>
                <a:spcPct val="115000"/>
              </a:lnSpc>
              <a:spcBef>
                <a:spcPts val="0"/>
              </a:spcBef>
              <a:spcAft>
                <a:spcPts val="0"/>
              </a:spcAft>
              <a:buClr>
                <a:schemeClr val="lt1"/>
              </a:buClr>
              <a:buSzPts val="900"/>
              <a:buFont typeface="Calibri"/>
              <a:buChar char="●"/>
            </a:pPr>
            <a:r>
              <a:rPr lang="en-GB" sz="900">
                <a:solidFill>
                  <a:schemeClr val="lt1"/>
                </a:solidFill>
                <a:latin typeface="Calibri"/>
                <a:ea typeface="Calibri"/>
                <a:cs typeface="Calibri"/>
                <a:sym typeface="Calibri"/>
              </a:rPr>
              <a:t>potential line management of staff at Bands C/D/E</a:t>
            </a:r>
            <a:endParaRPr sz="900">
              <a:solidFill>
                <a:schemeClr val="lt1"/>
              </a:solidFill>
              <a:latin typeface="Calibri"/>
              <a:ea typeface="Calibri"/>
              <a:cs typeface="Calibri"/>
              <a:sym typeface="Calibri"/>
            </a:endParaRPr>
          </a:p>
          <a:p>
            <a:pPr indent="0" lvl="0" marL="0" rtl="0" algn="l">
              <a:lnSpc>
                <a:spcPct val="115000"/>
              </a:lnSpc>
              <a:spcBef>
                <a:spcPts val="0"/>
              </a:spcBef>
              <a:spcAft>
                <a:spcPts val="0"/>
              </a:spcAft>
              <a:buNone/>
            </a:pPr>
            <a:r>
              <a:t/>
            </a:r>
            <a:endParaRPr sz="900">
              <a:solidFill>
                <a:schemeClr val="lt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rPr lang="en-GB" sz="900">
                <a:solidFill>
                  <a:schemeClr val="lt1"/>
                </a:solidFill>
                <a:latin typeface="Calibri"/>
                <a:ea typeface="Calibri"/>
                <a:cs typeface="Calibri"/>
                <a:sym typeface="Calibri"/>
              </a:rPr>
              <a:t>There are opportunities to work across the Group, supporting ministerial priorities. Everyone, regardless of grade or experience, also has the opportunity to get involved in project-based work across the group and the wider department beyond their core teams. This approach ensures we add more value, are agile enough to deliver on key departmental priorities and give everyone in Prosperity Group a wide range of developmental opportunities. </a:t>
            </a:r>
            <a:endParaRPr sz="900">
              <a:solidFill>
                <a:schemeClr val="lt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400"/>
              <a:buFont typeface="Arial"/>
              <a:buNone/>
            </a:pPr>
            <a:r>
              <a:t/>
            </a:r>
            <a:endParaRPr b="0" i="0" sz="900" u="none" cap="none" strike="noStrike">
              <a:solidFill>
                <a:schemeClr val="lt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GB" sz="900">
                <a:solidFill>
                  <a:schemeClr val="lt1"/>
                </a:solidFill>
                <a:latin typeface="Calibri"/>
                <a:ea typeface="Calibri"/>
                <a:cs typeface="Calibri"/>
                <a:sym typeface="Calibri"/>
              </a:rPr>
              <a:t>This post will require close working with Special Advisers and Ministers. As such there will be regular opportunities to work closely with ministers and the political team. The successful candidate will be required to work independently, owning high-profile policy areas in order to drive forward a number of strategically important programmes for the department.</a:t>
            </a:r>
            <a:endParaRPr sz="900">
              <a:solidFill>
                <a:schemeClr val="lt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t/>
            </a:r>
            <a:endParaRPr sz="900">
              <a:solidFill>
                <a:schemeClr val="lt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rPr lang="en-GB" sz="900">
                <a:solidFill>
                  <a:schemeClr val="lt1"/>
                </a:solidFill>
                <a:latin typeface="Calibri"/>
                <a:ea typeface="Calibri"/>
                <a:cs typeface="Calibri"/>
                <a:sym typeface="Calibri"/>
              </a:rPr>
              <a:t>This advert is open to both candidates already at Band B/SEO level, and also to Band C/HEO level who are applying on promotion. This is also open to external candidates with comparable skills or experience.</a:t>
            </a:r>
            <a:endParaRPr sz="900">
              <a:solidFill>
                <a:schemeClr val="lt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106" name="Shape 106"/>
        <p:cNvGrpSpPr/>
        <p:nvPr/>
      </p:nvGrpSpPr>
      <p:grpSpPr>
        <a:xfrm>
          <a:off x="0" y="0"/>
          <a:ext cx="0" cy="0"/>
          <a:chOff x="0" y="0"/>
          <a:chExt cx="0" cy="0"/>
        </a:xfrm>
      </p:grpSpPr>
      <p:sp>
        <p:nvSpPr>
          <p:cNvPr id="107" name="Google Shape;107;p18"/>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108" name="Google Shape;108;p18"/>
          <p:cNvSpPr txBox="1"/>
          <p:nvPr>
            <p:ph idx="1" type="subTitle"/>
          </p:nvPr>
        </p:nvSpPr>
        <p:spPr>
          <a:xfrm>
            <a:off x="62225" y="0"/>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p:txBody>
      </p:sp>
      <p:sp>
        <p:nvSpPr>
          <p:cNvPr id="109" name="Google Shape;109;p18"/>
          <p:cNvSpPr/>
          <p:nvPr/>
        </p:nvSpPr>
        <p:spPr>
          <a:xfrm>
            <a:off x="240163" y="126700"/>
            <a:ext cx="8549100" cy="6666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GB" sz="2800" u="none" cap="none" strike="noStrike">
                <a:solidFill>
                  <a:srgbClr val="FFFFFF"/>
                </a:solidFill>
                <a:latin typeface="Arial"/>
                <a:ea typeface="Arial"/>
                <a:cs typeface="Arial"/>
                <a:sym typeface="Arial"/>
              </a:rPr>
              <a:t>Our Values</a:t>
            </a:r>
            <a:endParaRPr b="0" i="0" sz="2800" u="none" cap="none" strike="noStrike">
              <a:solidFill>
                <a:srgbClr val="FFFFFF"/>
              </a:solidFill>
              <a:latin typeface="Arial"/>
              <a:ea typeface="Arial"/>
              <a:cs typeface="Arial"/>
              <a:sym typeface="Arial"/>
            </a:endParaRPr>
          </a:p>
        </p:txBody>
      </p:sp>
      <p:sp>
        <p:nvSpPr>
          <p:cNvPr id="110" name="Google Shape;110;p18"/>
          <p:cNvSpPr txBox="1"/>
          <p:nvPr/>
        </p:nvSpPr>
        <p:spPr>
          <a:xfrm>
            <a:off x="235200" y="886250"/>
            <a:ext cx="8496900" cy="38817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Roboto"/>
                <a:ea typeface="Roboto"/>
                <a:cs typeface="Roboto"/>
                <a:sym typeface="Roboto"/>
              </a:rPr>
              <a:t>We developed our values through extensive engagement across the office, ensuring that we captured the values and behaviours that matter most to us. Our sense of commitment to Northern Ireland and our shared values are at the heart of what we do and how we do it.</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FFFF00"/>
              </a:highlight>
              <a:latin typeface="Roboto"/>
              <a:ea typeface="Roboto"/>
              <a:cs typeface="Roboto"/>
              <a:sym typeface="Roboto"/>
            </a:endParaRPr>
          </a:p>
        </p:txBody>
      </p:sp>
      <p:pic>
        <p:nvPicPr>
          <p:cNvPr id="111" name="Google Shape;111;p18"/>
          <p:cNvPicPr preferRelativeResize="0"/>
          <p:nvPr/>
        </p:nvPicPr>
        <p:blipFill rotWithShape="1">
          <a:blip r:embed="rId3">
            <a:alphaModFix/>
          </a:blip>
          <a:srcRect b="0" l="0" r="0" t="0"/>
          <a:stretch/>
        </p:blipFill>
        <p:spPr>
          <a:xfrm>
            <a:off x="0" y="4840775"/>
            <a:ext cx="3878900" cy="302725"/>
          </a:xfrm>
          <a:prstGeom prst="rect">
            <a:avLst/>
          </a:prstGeom>
          <a:noFill/>
          <a:ln>
            <a:noFill/>
          </a:ln>
        </p:spPr>
      </p:pic>
      <p:pic>
        <p:nvPicPr>
          <p:cNvPr id="112" name="Google Shape;112;p18"/>
          <p:cNvPicPr preferRelativeResize="0"/>
          <p:nvPr/>
        </p:nvPicPr>
        <p:blipFill rotWithShape="1">
          <a:blip r:embed="rId3">
            <a:alphaModFix/>
          </a:blip>
          <a:srcRect b="0" l="0" r="0" t="0"/>
          <a:stretch/>
        </p:blipFill>
        <p:spPr>
          <a:xfrm>
            <a:off x="2324873" y="167075"/>
            <a:ext cx="6407225" cy="585850"/>
          </a:xfrm>
          <a:prstGeom prst="rect">
            <a:avLst/>
          </a:prstGeom>
          <a:noFill/>
          <a:ln>
            <a:noFill/>
          </a:ln>
        </p:spPr>
      </p:pic>
      <p:graphicFrame>
        <p:nvGraphicFramePr>
          <p:cNvPr id="113" name="Google Shape;113;p18"/>
          <p:cNvGraphicFramePr/>
          <p:nvPr/>
        </p:nvGraphicFramePr>
        <p:xfrm>
          <a:off x="266350" y="1381300"/>
          <a:ext cx="3000000" cy="3000000"/>
        </p:xfrm>
        <a:graphic>
          <a:graphicData uri="http://schemas.openxmlformats.org/drawingml/2006/table">
            <a:tbl>
              <a:tblPr>
                <a:noFill/>
                <a:tableStyleId>{1CA66783-0C6B-4D91-A599-855B9D1729EF}</a:tableStyleId>
              </a:tblPr>
              <a:tblGrid>
                <a:gridCol w="2730275"/>
                <a:gridCol w="3364775"/>
                <a:gridCol w="2401700"/>
              </a:tblGrid>
              <a:tr h="5732450">
                <a:tc>
                  <a:txBody>
                    <a:bodyPr/>
                    <a:lstStyle/>
                    <a:p>
                      <a:pPr indent="0" lvl="0" marL="0" marR="0" rtl="0" algn="l">
                        <a:lnSpc>
                          <a:spcPct val="115000"/>
                        </a:lnSpc>
                        <a:spcBef>
                          <a:spcPts val="0"/>
                        </a:spcBef>
                        <a:spcAft>
                          <a:spcPts val="0"/>
                        </a:spcAft>
                        <a:buClr>
                          <a:schemeClr val="dk1"/>
                        </a:buClr>
                        <a:buSzPts val="1100"/>
                        <a:buFont typeface="Arial"/>
                        <a:buNone/>
                      </a:pPr>
                      <a:r>
                        <a:rPr b="1" lang="en-GB" sz="1100" u="none" cap="none" strike="noStrike">
                          <a:solidFill>
                            <a:schemeClr val="dk1"/>
                          </a:solidFill>
                        </a:rPr>
                        <a:t>      </a:t>
                      </a:r>
                      <a:endParaRPr b="1" sz="11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b="1" lang="en-GB" sz="1100" u="none" cap="none" strike="noStrike">
                          <a:solidFill>
                            <a:schemeClr val="dk1"/>
                          </a:solidFill>
                        </a:rPr>
                        <a:t>Flexible</a:t>
                      </a:r>
                      <a:endParaRPr b="1" sz="1100" u="none" cap="none" strike="noStrike">
                        <a:solidFill>
                          <a:schemeClr val="dk1"/>
                        </a:solidFill>
                      </a:endParaRPr>
                    </a:p>
                    <a:p>
                      <a:pPr indent="-269999" lvl="0" marL="269999" marR="0" rtl="0" algn="l">
                        <a:lnSpc>
                          <a:spcPct val="100000"/>
                        </a:lnSpc>
                        <a:spcBef>
                          <a:spcPts val="1200"/>
                        </a:spcBef>
                        <a:spcAft>
                          <a:spcPts val="0"/>
                        </a:spcAft>
                        <a:buClr>
                          <a:schemeClr val="dk1"/>
                        </a:buClr>
                        <a:buSzPts val="1100"/>
                        <a:buFont typeface="Arial"/>
                        <a:buChar char="●"/>
                      </a:pPr>
                      <a:r>
                        <a:rPr lang="en-GB" sz="1100" u="none" cap="none" strike="noStrike">
                          <a:solidFill>
                            <a:schemeClr val="dk1"/>
                          </a:solidFill>
                        </a:rPr>
                        <a:t>We are flexible in how we think and how we work</a:t>
                      </a:r>
                      <a:endParaRPr sz="1100" u="none" cap="none" strike="noStrike">
                        <a:solidFill>
                          <a:schemeClr val="dk1"/>
                        </a:solidFill>
                      </a:endParaRPr>
                    </a:p>
                    <a:p>
                      <a:pPr indent="-269999" lvl="0" marL="269999" marR="0" rtl="0" algn="l">
                        <a:lnSpc>
                          <a:spcPct val="100000"/>
                        </a:lnSpc>
                        <a:spcBef>
                          <a:spcPts val="0"/>
                        </a:spcBef>
                        <a:spcAft>
                          <a:spcPts val="0"/>
                        </a:spcAft>
                        <a:buClr>
                          <a:schemeClr val="dk1"/>
                        </a:buClr>
                        <a:buSzPts val="1100"/>
                        <a:buFont typeface="Arial"/>
                        <a:buChar char="●"/>
                      </a:pPr>
                      <a:r>
                        <a:rPr lang="en-GB" sz="1100" u="none" cap="none" strike="noStrike">
                          <a:solidFill>
                            <a:schemeClr val="dk1"/>
                          </a:solidFill>
                        </a:rPr>
                        <a:t>We are agile in our approach to emerging situations </a:t>
                      </a:r>
                      <a:endParaRPr sz="1100" u="none" cap="none" strike="noStrike">
                        <a:solidFill>
                          <a:schemeClr val="dk1"/>
                        </a:solidFill>
                      </a:endParaRPr>
                    </a:p>
                    <a:p>
                      <a:pPr indent="-269999" lvl="0" marL="269999" marR="0" rtl="0" algn="l">
                        <a:lnSpc>
                          <a:spcPct val="100000"/>
                        </a:lnSpc>
                        <a:spcBef>
                          <a:spcPts val="0"/>
                        </a:spcBef>
                        <a:spcAft>
                          <a:spcPts val="0"/>
                        </a:spcAft>
                        <a:buClr>
                          <a:schemeClr val="dk1"/>
                        </a:buClr>
                        <a:buSzPts val="1100"/>
                        <a:buFont typeface="Arial"/>
                        <a:buChar char="●"/>
                      </a:pPr>
                      <a:r>
                        <a:rPr lang="en-GB" sz="1100" u="none" cap="none" strike="noStrike">
                          <a:solidFill>
                            <a:schemeClr val="dk1"/>
                          </a:solidFill>
                        </a:rPr>
                        <a:t>We find solutions</a:t>
                      </a:r>
                      <a:endParaRPr sz="1100" u="none" cap="none" strike="noStrike">
                        <a:solidFill>
                          <a:schemeClr val="dk1"/>
                        </a:solidFill>
                      </a:endParaRPr>
                    </a:p>
                    <a:p>
                      <a:pPr indent="-269999" lvl="0" marL="269999" marR="0" rtl="0" algn="l">
                        <a:lnSpc>
                          <a:spcPct val="100000"/>
                        </a:lnSpc>
                        <a:spcBef>
                          <a:spcPts val="0"/>
                        </a:spcBef>
                        <a:spcAft>
                          <a:spcPts val="0"/>
                        </a:spcAft>
                        <a:buClr>
                          <a:schemeClr val="dk1"/>
                        </a:buClr>
                        <a:buSzPts val="1100"/>
                        <a:buFont typeface="Arial"/>
                        <a:buChar char="●"/>
                      </a:pPr>
                      <a:r>
                        <a:rPr lang="en-GB" sz="1100" u="none" cap="none" strike="noStrike">
                          <a:solidFill>
                            <a:schemeClr val="dk1"/>
                          </a:solidFill>
                        </a:rPr>
                        <a:t>We are creative and innovative </a:t>
                      </a:r>
                      <a:endParaRPr sz="1100" u="none" cap="none" strike="noStrike">
                        <a:solidFill>
                          <a:schemeClr val="dk1"/>
                        </a:solidFill>
                      </a:endParaRPr>
                    </a:p>
                    <a:p>
                      <a:pPr indent="-269999" lvl="0" marL="269999" marR="0" rtl="0" algn="l">
                        <a:lnSpc>
                          <a:spcPct val="100000"/>
                        </a:lnSpc>
                        <a:spcBef>
                          <a:spcPts val="0"/>
                        </a:spcBef>
                        <a:spcAft>
                          <a:spcPts val="0"/>
                        </a:spcAft>
                        <a:buClr>
                          <a:schemeClr val="dk1"/>
                        </a:buClr>
                        <a:buSzPts val="1100"/>
                        <a:buFont typeface="Arial"/>
                        <a:buChar char="●"/>
                      </a:pPr>
                      <a:r>
                        <a:rPr lang="en-GB" sz="1100" u="none" cap="none" strike="noStrike">
                          <a:solidFill>
                            <a:schemeClr val="dk1"/>
                          </a:solidFill>
                        </a:rPr>
                        <a:t>We embrace change </a:t>
                      </a:r>
                      <a:endParaRPr sz="1100" u="none" cap="none" strike="noStrike">
                        <a:solidFill>
                          <a:schemeClr val="dk1"/>
                        </a:solidFill>
                      </a:endParaRPr>
                    </a:p>
                    <a:p>
                      <a:pPr indent="-269999" lvl="0" marL="269999" marR="0" rtl="0" algn="l">
                        <a:lnSpc>
                          <a:spcPct val="100000"/>
                        </a:lnSpc>
                        <a:spcBef>
                          <a:spcPts val="0"/>
                        </a:spcBef>
                        <a:spcAft>
                          <a:spcPts val="0"/>
                        </a:spcAft>
                        <a:buClr>
                          <a:schemeClr val="dk1"/>
                        </a:buClr>
                        <a:buSzPts val="1100"/>
                        <a:buFont typeface="Arial"/>
                        <a:buChar char="●"/>
                      </a:pPr>
                      <a:r>
                        <a:rPr lang="en-GB" sz="1100" u="none" cap="none" strike="noStrike">
                          <a:solidFill>
                            <a:schemeClr val="dk1"/>
                          </a:solidFill>
                        </a:rPr>
                        <a:t>We allow ourselves the flex to think strategically about the future, as well as responding at a pace to the immediate when required</a:t>
                      </a:r>
                      <a:endParaRPr sz="1100" u="none" cap="none" strike="noStrike">
                        <a:solidFill>
                          <a:schemeClr val="dk1"/>
                        </a:solidFill>
                      </a:endParaRPr>
                    </a:p>
                    <a:p>
                      <a:pPr indent="0" lvl="0" marL="0" marR="0" rtl="0" algn="l">
                        <a:lnSpc>
                          <a:spcPct val="100000"/>
                        </a:lnSpc>
                        <a:spcBef>
                          <a:spcPts val="0"/>
                        </a:spcBef>
                        <a:spcAft>
                          <a:spcPts val="0"/>
                        </a:spcAft>
                        <a:buClr>
                          <a:srgbClr val="000000"/>
                        </a:buClr>
                        <a:buSzPts val="1100"/>
                        <a:buFont typeface="Arial"/>
                        <a:buNone/>
                      </a:pPr>
                      <a:r>
                        <a:t/>
                      </a:r>
                      <a:endParaRPr sz="1100" u="none" cap="none" strike="noStrike"/>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1100"/>
                        <a:buFont typeface="Arial"/>
                        <a:buNone/>
                      </a:pPr>
                      <a:r>
                        <a:rPr b="1" lang="en-GB" sz="1100" u="none" cap="none" strike="noStrike">
                          <a:solidFill>
                            <a:schemeClr val="dk1"/>
                          </a:solidFill>
                        </a:rPr>
                        <a:t>      </a:t>
                      </a:r>
                      <a:endParaRPr b="1" sz="11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b="1" lang="en-GB" sz="1100" u="none" cap="none" strike="noStrike">
                          <a:solidFill>
                            <a:schemeClr val="dk1"/>
                          </a:solidFill>
                        </a:rPr>
                        <a:t> Empowering</a:t>
                      </a:r>
                      <a:endParaRPr b="1" sz="1100" u="none" cap="none" strike="noStrike">
                        <a:solidFill>
                          <a:schemeClr val="dk1"/>
                        </a:solidFill>
                      </a:endParaRPr>
                    </a:p>
                    <a:p>
                      <a:pPr indent="-269999" lvl="0" marL="269999" marR="0" rtl="0" algn="l">
                        <a:lnSpc>
                          <a:spcPct val="115000"/>
                        </a:lnSpc>
                        <a:spcBef>
                          <a:spcPts val="1200"/>
                        </a:spcBef>
                        <a:spcAft>
                          <a:spcPts val="0"/>
                        </a:spcAft>
                        <a:buClr>
                          <a:schemeClr val="dk1"/>
                        </a:buClr>
                        <a:buSzPts val="1100"/>
                        <a:buFont typeface="Arial"/>
                        <a:buChar char="●"/>
                      </a:pPr>
                      <a:r>
                        <a:rPr lang="en-GB" sz="1100" u="none" cap="none" strike="noStrike">
                          <a:solidFill>
                            <a:schemeClr val="dk1"/>
                          </a:solidFill>
                        </a:rPr>
                        <a:t>We empower ourselves through our focus on personal development, seizing opportunities to grow and broaden our experiences</a:t>
                      </a:r>
                      <a:endParaRPr sz="1100" u="none" cap="none" strike="noStrike">
                        <a:solidFill>
                          <a:schemeClr val="dk1"/>
                        </a:solidFill>
                      </a:endParaRPr>
                    </a:p>
                    <a:p>
                      <a:pPr indent="-269999" lvl="0" marL="269999" marR="0" rtl="0" algn="l">
                        <a:lnSpc>
                          <a:spcPct val="115000"/>
                        </a:lnSpc>
                        <a:spcBef>
                          <a:spcPts val="0"/>
                        </a:spcBef>
                        <a:spcAft>
                          <a:spcPts val="0"/>
                        </a:spcAft>
                        <a:buClr>
                          <a:schemeClr val="dk1"/>
                        </a:buClr>
                        <a:buSzPts val="1100"/>
                        <a:buFont typeface="Arial"/>
                        <a:buChar char="●"/>
                      </a:pPr>
                      <a:r>
                        <a:rPr lang="en-GB" sz="1100" u="none" cap="none" strike="noStrike">
                          <a:solidFill>
                            <a:schemeClr val="dk1"/>
                          </a:solidFill>
                        </a:rPr>
                        <a:t>We empower decisions to be taken at the lowest appropriate level</a:t>
                      </a:r>
                      <a:endParaRPr sz="1100" u="none" cap="none" strike="noStrike">
                        <a:solidFill>
                          <a:schemeClr val="dk1"/>
                        </a:solidFill>
                      </a:endParaRPr>
                    </a:p>
                    <a:p>
                      <a:pPr indent="-269999" lvl="0" marL="269999" marR="0" rtl="0" algn="l">
                        <a:lnSpc>
                          <a:spcPct val="115000"/>
                        </a:lnSpc>
                        <a:spcBef>
                          <a:spcPts val="0"/>
                        </a:spcBef>
                        <a:spcAft>
                          <a:spcPts val="0"/>
                        </a:spcAft>
                        <a:buClr>
                          <a:schemeClr val="dk1"/>
                        </a:buClr>
                        <a:buSzPts val="1100"/>
                        <a:buFont typeface="Arial"/>
                        <a:buChar char="●"/>
                      </a:pPr>
                      <a:r>
                        <a:rPr lang="en-GB" sz="1100" u="none" cap="none" strike="noStrike">
                          <a:solidFill>
                            <a:schemeClr val="dk1"/>
                          </a:solidFill>
                        </a:rPr>
                        <a:t>We understand our levels of responsibility and accountability  </a:t>
                      </a:r>
                      <a:endParaRPr sz="1100" u="none" cap="none" strike="noStrike">
                        <a:solidFill>
                          <a:schemeClr val="dk1"/>
                        </a:solidFill>
                      </a:endParaRPr>
                    </a:p>
                    <a:p>
                      <a:pPr indent="-269999" lvl="0" marL="269999" marR="0" rtl="0" algn="l">
                        <a:lnSpc>
                          <a:spcPct val="115000"/>
                        </a:lnSpc>
                        <a:spcBef>
                          <a:spcPts val="0"/>
                        </a:spcBef>
                        <a:spcAft>
                          <a:spcPts val="0"/>
                        </a:spcAft>
                        <a:buClr>
                          <a:schemeClr val="dk1"/>
                        </a:buClr>
                        <a:buSzPts val="1100"/>
                        <a:buFont typeface="Arial"/>
                        <a:buChar char="●"/>
                      </a:pPr>
                      <a:r>
                        <a:rPr lang="en-GB" sz="1100" u="none" cap="none" strike="noStrike">
                          <a:solidFill>
                            <a:schemeClr val="dk1"/>
                          </a:solidFill>
                        </a:rPr>
                        <a:t>We are recognised for our expertise and take personal responsibility for developing our skills. </a:t>
                      </a:r>
                      <a:endParaRPr sz="1100" u="none" cap="none" strike="noStrike">
                        <a:solidFill>
                          <a:schemeClr val="dk1"/>
                        </a:solidFill>
                      </a:endParaRPr>
                    </a:p>
                    <a:p>
                      <a:pPr indent="-269999" lvl="0" marL="269999" marR="0" rtl="0" algn="l">
                        <a:lnSpc>
                          <a:spcPct val="115000"/>
                        </a:lnSpc>
                        <a:spcBef>
                          <a:spcPts val="0"/>
                        </a:spcBef>
                        <a:spcAft>
                          <a:spcPts val="0"/>
                        </a:spcAft>
                        <a:buClr>
                          <a:schemeClr val="dk1"/>
                        </a:buClr>
                        <a:buSzPts val="1100"/>
                        <a:buFont typeface="Arial"/>
                        <a:buChar char="●"/>
                      </a:pPr>
                      <a:r>
                        <a:rPr lang="en-GB" sz="1100" u="none" cap="none" strike="noStrike">
                          <a:solidFill>
                            <a:schemeClr val="dk1"/>
                          </a:solidFill>
                        </a:rPr>
                        <a:t>We empower those around us through responsible delegation and creating an environment where new ideas are encouraged  </a:t>
                      </a:r>
                      <a:endParaRPr sz="1100" u="none" cap="none" strike="noStrike">
                        <a:solidFill>
                          <a:schemeClr val="dk1"/>
                        </a:solidFill>
                      </a:endParaRPr>
                    </a:p>
                    <a:p>
                      <a:pPr indent="-269999" lvl="0" marL="269999" marR="0" rtl="0" algn="l">
                        <a:lnSpc>
                          <a:spcPct val="115000"/>
                        </a:lnSpc>
                        <a:spcBef>
                          <a:spcPts val="0"/>
                        </a:spcBef>
                        <a:spcAft>
                          <a:spcPts val="0"/>
                        </a:spcAft>
                        <a:buClr>
                          <a:schemeClr val="dk1"/>
                        </a:buClr>
                        <a:buSzPts val="1100"/>
                        <a:buFont typeface="Arial"/>
                        <a:buChar char="●"/>
                      </a:pPr>
                      <a:r>
                        <a:rPr lang="en-GB" sz="1100" u="none" cap="none" strike="noStrike">
                          <a:solidFill>
                            <a:schemeClr val="dk1"/>
                          </a:solidFill>
                        </a:rPr>
                        <a:t>We are comfortable to challenge and be challenged </a:t>
                      </a:r>
                      <a:endParaRPr sz="1100" u="none" cap="none" strike="noStrike">
                        <a:solidFill>
                          <a:schemeClr val="dk1"/>
                        </a:solidFill>
                      </a:endParaRPr>
                    </a:p>
                    <a:p>
                      <a:pPr indent="0" lvl="0" marL="0" marR="0" rtl="0" algn="l">
                        <a:lnSpc>
                          <a:spcPct val="100000"/>
                        </a:lnSpc>
                        <a:spcBef>
                          <a:spcPts val="1200"/>
                        </a:spcBef>
                        <a:spcAft>
                          <a:spcPts val="0"/>
                        </a:spcAft>
                        <a:buClr>
                          <a:srgbClr val="000000"/>
                        </a:buClr>
                        <a:buSzPts val="1100"/>
                        <a:buFont typeface="Arial"/>
                        <a:buNone/>
                      </a:pPr>
                      <a:r>
                        <a:t/>
                      </a:r>
                      <a:endParaRPr sz="1100" u="none" cap="none" strike="noStrike"/>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1100"/>
                        <a:buFont typeface="Arial"/>
                        <a:buNone/>
                      </a:pPr>
                      <a:r>
                        <a:rPr b="1" lang="en-GB" sz="1100" u="none" cap="none" strike="noStrike">
                          <a:solidFill>
                            <a:schemeClr val="dk1"/>
                          </a:solidFill>
                        </a:rPr>
                        <a:t>    </a:t>
                      </a:r>
                      <a:endParaRPr b="1" sz="1100" u="none" cap="none" strike="noStrike">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b="1" lang="en-GB" sz="1100" u="none" cap="none" strike="noStrike">
                          <a:solidFill>
                            <a:schemeClr val="dk1"/>
                          </a:solidFill>
                        </a:rPr>
                        <a:t>  Inclusive</a:t>
                      </a:r>
                      <a:endParaRPr b="1" sz="1100" u="none" cap="none" strike="noStrike">
                        <a:solidFill>
                          <a:schemeClr val="dk1"/>
                        </a:solidFill>
                      </a:endParaRPr>
                    </a:p>
                    <a:p>
                      <a:pPr indent="-269999" lvl="0" marL="269999" marR="0" rtl="0" algn="l">
                        <a:lnSpc>
                          <a:spcPct val="115000"/>
                        </a:lnSpc>
                        <a:spcBef>
                          <a:spcPts val="1200"/>
                        </a:spcBef>
                        <a:spcAft>
                          <a:spcPts val="0"/>
                        </a:spcAft>
                        <a:buClr>
                          <a:schemeClr val="dk1"/>
                        </a:buClr>
                        <a:buSzPts val="1100"/>
                        <a:buFont typeface="Arial"/>
                        <a:buChar char="●"/>
                      </a:pPr>
                      <a:r>
                        <a:rPr lang="en-GB" sz="1100" u="none" cap="none" strike="noStrike">
                          <a:solidFill>
                            <a:schemeClr val="dk1"/>
                          </a:solidFill>
                        </a:rPr>
                        <a:t>We create an environment where everyone can bring their true selves to work every day and flourish</a:t>
                      </a:r>
                      <a:endParaRPr sz="1100" u="none" cap="none" strike="noStrike">
                        <a:solidFill>
                          <a:schemeClr val="dk1"/>
                        </a:solidFill>
                      </a:endParaRPr>
                    </a:p>
                    <a:p>
                      <a:pPr indent="-269999" lvl="0" marL="269999" marR="0" rtl="0" algn="l">
                        <a:lnSpc>
                          <a:spcPct val="115000"/>
                        </a:lnSpc>
                        <a:spcBef>
                          <a:spcPts val="0"/>
                        </a:spcBef>
                        <a:spcAft>
                          <a:spcPts val="0"/>
                        </a:spcAft>
                        <a:buClr>
                          <a:schemeClr val="dk1"/>
                        </a:buClr>
                        <a:buSzPts val="1100"/>
                        <a:buFont typeface="Arial"/>
                        <a:buChar char="●"/>
                      </a:pPr>
                      <a:r>
                        <a:rPr lang="en-GB" sz="1100" u="none" cap="none" strike="noStrike">
                          <a:solidFill>
                            <a:schemeClr val="dk1"/>
                          </a:solidFill>
                        </a:rPr>
                        <a:t>We ensure everyone has a voice</a:t>
                      </a:r>
                      <a:endParaRPr sz="1100" u="none" cap="none" strike="noStrike">
                        <a:solidFill>
                          <a:schemeClr val="dk1"/>
                        </a:solidFill>
                      </a:endParaRPr>
                    </a:p>
                    <a:p>
                      <a:pPr indent="-269999" lvl="0" marL="269999" marR="0" rtl="0" algn="l">
                        <a:lnSpc>
                          <a:spcPct val="115000"/>
                        </a:lnSpc>
                        <a:spcBef>
                          <a:spcPts val="0"/>
                        </a:spcBef>
                        <a:spcAft>
                          <a:spcPts val="0"/>
                        </a:spcAft>
                        <a:buClr>
                          <a:schemeClr val="dk1"/>
                        </a:buClr>
                        <a:buSzPts val="1100"/>
                        <a:buFont typeface="Arial"/>
                        <a:buChar char="●"/>
                      </a:pPr>
                      <a:r>
                        <a:rPr lang="en-GB" sz="1100" u="none" cap="none" strike="noStrike">
                          <a:solidFill>
                            <a:schemeClr val="dk1"/>
                          </a:solidFill>
                        </a:rPr>
                        <a:t>We listen to all voices</a:t>
                      </a:r>
                      <a:endParaRPr sz="1100" u="none" cap="none" strike="noStrike">
                        <a:solidFill>
                          <a:schemeClr val="dk1"/>
                        </a:solidFill>
                      </a:endParaRPr>
                    </a:p>
                    <a:p>
                      <a:pPr indent="-269999" lvl="0" marL="269999" marR="0" rtl="0" algn="l">
                        <a:lnSpc>
                          <a:spcPct val="115000"/>
                        </a:lnSpc>
                        <a:spcBef>
                          <a:spcPts val="0"/>
                        </a:spcBef>
                        <a:spcAft>
                          <a:spcPts val="0"/>
                        </a:spcAft>
                        <a:buClr>
                          <a:schemeClr val="dk1"/>
                        </a:buClr>
                        <a:buSzPts val="1100"/>
                        <a:buFont typeface="Arial"/>
                        <a:buChar char="●"/>
                      </a:pPr>
                      <a:r>
                        <a:rPr lang="en-GB" sz="1100" u="none" cap="none" strike="noStrike">
                          <a:solidFill>
                            <a:schemeClr val="dk1"/>
                          </a:solidFill>
                        </a:rPr>
                        <a:t>We prize diversity of all kinds for the strength it brings to our team</a:t>
                      </a:r>
                      <a:endParaRPr sz="1100" u="none" cap="none" strike="noStrike">
                        <a:solidFill>
                          <a:schemeClr val="dk1"/>
                        </a:solidFill>
                      </a:endParaRPr>
                    </a:p>
                    <a:p>
                      <a:pPr indent="-269999" lvl="0" marL="269999" marR="0" rtl="0" algn="l">
                        <a:lnSpc>
                          <a:spcPct val="115000"/>
                        </a:lnSpc>
                        <a:spcBef>
                          <a:spcPts val="0"/>
                        </a:spcBef>
                        <a:spcAft>
                          <a:spcPts val="0"/>
                        </a:spcAft>
                        <a:buClr>
                          <a:schemeClr val="dk1"/>
                        </a:buClr>
                        <a:buSzPts val="1100"/>
                        <a:buFont typeface="Arial"/>
                        <a:buChar char="●"/>
                      </a:pPr>
                      <a:r>
                        <a:rPr lang="en-GB" sz="1100" u="none" cap="none" strike="noStrike">
                          <a:solidFill>
                            <a:schemeClr val="dk1"/>
                          </a:solidFill>
                        </a:rPr>
                        <a:t>We are respectful of differences. We create an environment where everyone can bring their true selves to work every day and flourish</a:t>
                      </a:r>
                      <a:endParaRPr sz="1100" u="none" cap="none" strike="noStrike">
                        <a:solidFill>
                          <a:schemeClr val="dk1"/>
                        </a:solidFill>
                      </a:endParaRPr>
                    </a:p>
                    <a:p>
                      <a:pPr indent="0" lvl="0" marL="0" marR="0" rtl="0" algn="l">
                        <a:lnSpc>
                          <a:spcPct val="100000"/>
                        </a:lnSpc>
                        <a:spcBef>
                          <a:spcPts val="1200"/>
                        </a:spcBef>
                        <a:spcAft>
                          <a:spcPts val="0"/>
                        </a:spcAft>
                        <a:buClr>
                          <a:srgbClr val="000000"/>
                        </a:buClr>
                        <a:buSzPts val="1100"/>
                        <a:buFont typeface="Arial"/>
                        <a:buNone/>
                      </a:pPr>
                      <a:r>
                        <a:t/>
                      </a:r>
                      <a:endParaRPr sz="1100" u="none" cap="none" strike="noStrike"/>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117" name="Shape 117"/>
        <p:cNvGrpSpPr/>
        <p:nvPr/>
      </p:nvGrpSpPr>
      <p:grpSpPr>
        <a:xfrm>
          <a:off x="0" y="0"/>
          <a:ext cx="0" cy="0"/>
          <a:chOff x="0" y="0"/>
          <a:chExt cx="0" cy="0"/>
        </a:xfrm>
      </p:grpSpPr>
      <p:sp>
        <p:nvSpPr>
          <p:cNvPr id="118" name="Google Shape;118;p19"/>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119" name="Google Shape;119;p19"/>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iNiN</a:t>
            </a:r>
            <a:endParaRPr b="1" sz="2200">
              <a:solidFill>
                <a:srgbClr val="000000"/>
              </a:solidFill>
              <a:latin typeface="Roboto"/>
              <a:ea typeface="Roboto"/>
              <a:cs typeface="Roboto"/>
              <a:sym typeface="Roboto"/>
            </a:endParaRPr>
          </a:p>
        </p:txBody>
      </p:sp>
      <p:sp>
        <p:nvSpPr>
          <p:cNvPr id="120" name="Google Shape;120;p19"/>
          <p:cNvSpPr/>
          <p:nvPr/>
        </p:nvSpPr>
        <p:spPr>
          <a:xfrm>
            <a:off x="245850" y="133400"/>
            <a:ext cx="8672400" cy="5511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Diversity &amp; Inclusion</a:t>
            </a:r>
            <a:endParaRPr b="0" i="0" sz="3100" u="none" cap="none" strike="noStrike">
              <a:solidFill>
                <a:srgbClr val="FFFFFF"/>
              </a:solidFill>
              <a:latin typeface="Arial"/>
              <a:ea typeface="Arial"/>
              <a:cs typeface="Arial"/>
              <a:sym typeface="Arial"/>
            </a:endParaRPr>
          </a:p>
        </p:txBody>
      </p:sp>
      <p:sp>
        <p:nvSpPr>
          <p:cNvPr id="121" name="Google Shape;121;p19"/>
          <p:cNvSpPr txBox="1"/>
          <p:nvPr/>
        </p:nvSpPr>
        <p:spPr>
          <a:xfrm>
            <a:off x="174025" y="798475"/>
            <a:ext cx="8796000" cy="40860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200"/>
              <a:buFont typeface="Arial"/>
              <a:buNone/>
            </a:pPr>
            <a:r>
              <a:rPr lang="en-GB" sz="1100">
                <a:solidFill>
                  <a:schemeClr val="dk1"/>
                </a:solidFill>
                <a:latin typeface="Calibri"/>
                <a:ea typeface="Calibri"/>
                <a:cs typeface="Calibri"/>
                <a:sym typeface="Calibri"/>
              </a:rPr>
              <a:t>The Northern Ireland Office is committed to being an inclusive employer with a diverse workforce. We encourage applications from people from the widest possible diversity of backgrounds, cultures and experiences. We particularly welcome applications from Black, Asian and Minority Ethnic candidates, as they are under-represented within the NIO at this level.</a:t>
            </a:r>
            <a:endParaRPr sz="1100">
              <a:solidFill>
                <a:schemeClr val="dk1"/>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rPr lang="en-GB" sz="1100">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rPr lang="en-GB" sz="1100">
                <a:solidFill>
                  <a:schemeClr val="dk1"/>
                </a:solidFill>
                <a:latin typeface="Calibri"/>
                <a:ea typeface="Calibri"/>
                <a:cs typeface="Calibri"/>
                <a:sym typeface="Calibri"/>
              </a:rPr>
              <a:t>The Northern Ireland Office strives to be an inclusive employer and is recognised by its staff and externally as being an employer where Diversity and Inclusion are valued. We hold a Diversity &amp; Inclusion (D&amp;I) Charter Mark and are an accredited Disability Confident Leader organisation. In March 2018 we won the award for Best Employer for Diversity &amp; Equality in Northern Ireland (small employer category) in a Gala Award ceremony hosted by Legal-Island, a multi-award winning workplace compliance company based in Northern Ireland.</a:t>
            </a:r>
            <a:endParaRPr sz="1100">
              <a:solidFill>
                <a:schemeClr val="dk1"/>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rPr lang="en-GB" sz="1100">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rPr lang="en-GB" sz="1100">
                <a:solidFill>
                  <a:schemeClr val="dk1"/>
                </a:solidFill>
                <a:latin typeface="Calibri"/>
                <a:ea typeface="Calibri"/>
                <a:cs typeface="Calibri"/>
                <a:sym typeface="Calibri"/>
              </a:rPr>
              <a:t>We have an active D&amp;I network supporting colleagues through D&amp;I Advocates, championed by our Directors. We want all our people to feel valued for who they are and we are confident that you will find the NIO a warm, welcoming and inclusive place to work.</a:t>
            </a:r>
            <a:endParaRPr sz="1100">
              <a:solidFill>
                <a:schemeClr val="dk1"/>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Roboto"/>
                <a:ea typeface="Roboto"/>
                <a:cs typeface="Roboto"/>
                <a:sym typeface="Roboto"/>
              </a:rPr>
              <a:t> </a:t>
            </a:r>
            <a:endParaRPr b="0" i="0" sz="12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p:txBody>
      </p:sp>
      <p:pic>
        <p:nvPicPr>
          <p:cNvPr id="122" name="Google Shape;122;p19"/>
          <p:cNvPicPr preferRelativeResize="0"/>
          <p:nvPr/>
        </p:nvPicPr>
        <p:blipFill rotWithShape="1">
          <a:blip r:embed="rId3">
            <a:alphaModFix/>
          </a:blip>
          <a:srcRect b="0" l="0" r="0" t="0"/>
          <a:stretch/>
        </p:blipFill>
        <p:spPr>
          <a:xfrm>
            <a:off x="0" y="4840775"/>
            <a:ext cx="3878900" cy="302725"/>
          </a:xfrm>
          <a:prstGeom prst="rect">
            <a:avLst/>
          </a:prstGeom>
          <a:noFill/>
          <a:ln>
            <a:noFill/>
          </a:ln>
        </p:spPr>
      </p:pic>
      <p:sp>
        <p:nvSpPr>
          <p:cNvPr id="123" name="Google Shape;123;p19"/>
          <p:cNvSpPr txBox="1"/>
          <p:nvPr/>
        </p:nvSpPr>
        <p:spPr>
          <a:xfrm>
            <a:off x="245850" y="2983472"/>
            <a:ext cx="8443800" cy="384900"/>
          </a:xfrm>
          <a:prstGeom prst="rect">
            <a:avLst/>
          </a:prstGeom>
          <a:solidFill>
            <a:srgbClr val="FFFFFF"/>
          </a:solidFill>
          <a:ln>
            <a:noFill/>
          </a:ln>
        </p:spPr>
        <p:txBody>
          <a:bodyPr anchorCtr="0" anchor="t" bIns="91425" lIns="91425" spcFirstLastPara="1" rIns="91425" wrap="square" tIns="91425">
            <a:spAutoFit/>
          </a:bodyPr>
          <a:lstStyle/>
          <a:p>
            <a:pPr indent="0" lvl="0" marL="0" rtl="0" algn="l">
              <a:lnSpc>
                <a:spcPct val="94840"/>
              </a:lnSpc>
              <a:spcBef>
                <a:spcPts val="0"/>
              </a:spcBef>
              <a:spcAft>
                <a:spcPts val="800"/>
              </a:spcAft>
              <a:buNone/>
            </a:pPr>
            <a:r>
              <a:t/>
            </a:r>
            <a:endParaRPr i="1" sz="13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127" name="Shape 127"/>
        <p:cNvGrpSpPr/>
        <p:nvPr/>
      </p:nvGrpSpPr>
      <p:grpSpPr>
        <a:xfrm>
          <a:off x="0" y="0"/>
          <a:ext cx="0" cy="0"/>
          <a:chOff x="0" y="0"/>
          <a:chExt cx="0" cy="0"/>
        </a:xfrm>
      </p:grpSpPr>
      <p:sp>
        <p:nvSpPr>
          <p:cNvPr id="128" name="Google Shape;128;p20"/>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129" name="Google Shape;129;p20"/>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iNiN</a:t>
            </a:r>
            <a:endParaRPr b="1" sz="2200">
              <a:solidFill>
                <a:srgbClr val="000000"/>
              </a:solidFill>
              <a:latin typeface="Roboto"/>
              <a:ea typeface="Roboto"/>
              <a:cs typeface="Roboto"/>
              <a:sym typeface="Roboto"/>
            </a:endParaRPr>
          </a:p>
        </p:txBody>
      </p:sp>
      <p:sp>
        <p:nvSpPr>
          <p:cNvPr id="130" name="Google Shape;130;p20"/>
          <p:cNvSpPr/>
          <p:nvPr/>
        </p:nvSpPr>
        <p:spPr>
          <a:xfrm>
            <a:off x="297450" y="206000"/>
            <a:ext cx="8549100" cy="9843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Job details</a:t>
            </a:r>
            <a:endParaRPr b="0" i="0" sz="3100" u="none" cap="none" strike="noStrike">
              <a:solidFill>
                <a:srgbClr val="FFFFFF"/>
              </a:solidFill>
              <a:latin typeface="Arial"/>
              <a:ea typeface="Arial"/>
              <a:cs typeface="Arial"/>
              <a:sym typeface="Arial"/>
            </a:endParaRPr>
          </a:p>
        </p:txBody>
      </p:sp>
      <p:sp>
        <p:nvSpPr>
          <p:cNvPr id="131" name="Google Shape;131;p20"/>
          <p:cNvSpPr txBox="1"/>
          <p:nvPr/>
        </p:nvSpPr>
        <p:spPr>
          <a:xfrm>
            <a:off x="344778" y="1155971"/>
            <a:ext cx="8621400" cy="36399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100" u="none" cap="none" strike="noStrike">
                <a:solidFill>
                  <a:srgbClr val="000000"/>
                </a:solidFill>
                <a:latin typeface="Roboto"/>
                <a:ea typeface="Roboto"/>
                <a:cs typeface="Roboto"/>
                <a:sym typeface="Roboto"/>
              </a:rPr>
              <a:t>The following sections will provide the detailed breakdown of the role to support your application</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b="1" i="0" lang="en-GB" sz="1100" u="none" cap="none" strike="noStrike">
                <a:solidFill>
                  <a:srgbClr val="674EA7"/>
                </a:solidFill>
                <a:latin typeface="Roboto"/>
                <a:ea typeface="Roboto"/>
                <a:cs typeface="Roboto"/>
                <a:sym typeface="Roboto"/>
              </a:rPr>
              <a:t>Job title: </a:t>
            </a:r>
            <a:r>
              <a:rPr lang="en-GB" sz="1100">
                <a:latin typeface="Roboto"/>
                <a:ea typeface="Roboto"/>
                <a:cs typeface="Roboto"/>
                <a:sym typeface="Roboto"/>
              </a:rPr>
              <a:t>Senior Policy Advisor- Economic Growth Unit</a:t>
            </a:r>
            <a:endParaRPr sz="1100">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sz="1100">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1" i="0" lang="en-GB" sz="1100" u="none" cap="none" strike="noStrike">
                <a:solidFill>
                  <a:srgbClr val="674EA7"/>
                </a:solidFill>
                <a:latin typeface="Roboto"/>
                <a:ea typeface="Roboto"/>
                <a:cs typeface="Roboto"/>
                <a:sym typeface="Roboto"/>
              </a:rPr>
              <a:t>Number of roles:</a:t>
            </a:r>
            <a:r>
              <a:rPr b="0" i="0" lang="en-GB" sz="1100" u="none" cap="none" strike="noStrike">
                <a:solidFill>
                  <a:srgbClr val="000000"/>
                </a:solidFill>
                <a:latin typeface="Roboto"/>
                <a:ea typeface="Roboto"/>
                <a:cs typeface="Roboto"/>
                <a:sym typeface="Roboto"/>
              </a:rPr>
              <a:t> </a:t>
            </a:r>
            <a:r>
              <a:rPr lang="en-GB" sz="1100">
                <a:latin typeface="Roboto"/>
                <a:ea typeface="Roboto"/>
                <a:cs typeface="Roboto"/>
                <a:sym typeface="Roboto"/>
              </a:rPr>
              <a:t>1</a:t>
            </a:r>
            <a:endParaRPr sz="1100">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sz="1100">
              <a:solidFill>
                <a:srgbClr val="FF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b="1" i="0" lang="en-GB" sz="1100" u="none" cap="none" strike="noStrike">
                <a:solidFill>
                  <a:srgbClr val="674EA7"/>
                </a:solidFill>
                <a:latin typeface="Roboto"/>
                <a:ea typeface="Roboto"/>
                <a:cs typeface="Roboto"/>
                <a:sym typeface="Roboto"/>
              </a:rPr>
              <a:t>Grade:</a:t>
            </a:r>
            <a:r>
              <a:rPr lang="en-GB" sz="1100">
                <a:latin typeface="Roboto"/>
                <a:ea typeface="Roboto"/>
                <a:cs typeface="Roboto"/>
                <a:sym typeface="Roboto"/>
              </a:rPr>
              <a:t> Band B / SEO</a:t>
            </a:r>
            <a:endParaRPr b="0" i="0" sz="1100" u="none" cap="none" strike="noStrike">
              <a:solidFill>
                <a:srgbClr val="FF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b="1" i="0" lang="en-GB" sz="1100" u="none" cap="none" strike="noStrike">
                <a:solidFill>
                  <a:srgbClr val="674EA7"/>
                </a:solidFill>
                <a:latin typeface="Roboto"/>
                <a:ea typeface="Roboto"/>
                <a:cs typeface="Roboto"/>
                <a:sym typeface="Roboto"/>
              </a:rPr>
              <a:t>Salary: </a:t>
            </a:r>
            <a:r>
              <a:rPr b="0" i="0" lang="en-GB" sz="1100" u="none" cap="none" strike="noStrike">
                <a:solidFill>
                  <a:srgbClr val="000000"/>
                </a:solidFill>
                <a:latin typeface="Roboto"/>
                <a:ea typeface="Roboto"/>
                <a:cs typeface="Roboto"/>
                <a:sym typeface="Roboto"/>
              </a:rPr>
              <a:t>(Salary s</a:t>
            </a:r>
            <a:r>
              <a:rPr lang="en-GB" sz="1100">
                <a:latin typeface="Roboto"/>
                <a:ea typeface="Roboto"/>
                <a:cs typeface="Roboto"/>
                <a:sym typeface="Roboto"/>
              </a:rPr>
              <a:t>cale: Inner London £43,647 - £48,067</a:t>
            </a:r>
            <a:endParaRPr sz="1100">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lang="en-GB" sz="1100">
                <a:latin typeface="Roboto"/>
                <a:ea typeface="Roboto"/>
                <a:cs typeface="Roboto"/>
                <a:sym typeface="Roboto"/>
              </a:rPr>
              <a:t>and National £38,683 - £41,506)</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b="1" i="0" lang="en-GB" sz="1100" u="none" cap="none" strike="noStrike">
                <a:solidFill>
                  <a:srgbClr val="674EA7"/>
                </a:solidFill>
                <a:latin typeface="Roboto"/>
                <a:ea typeface="Roboto"/>
                <a:cs typeface="Roboto"/>
                <a:sym typeface="Roboto"/>
              </a:rPr>
              <a:t>Duration:</a:t>
            </a:r>
            <a:r>
              <a:rPr b="0" i="0" lang="en-GB" sz="1100" u="none" cap="none" strike="noStrike">
                <a:solidFill>
                  <a:srgbClr val="000000"/>
                </a:solidFill>
                <a:latin typeface="Roboto"/>
                <a:ea typeface="Roboto"/>
                <a:cs typeface="Roboto"/>
                <a:sym typeface="Roboto"/>
              </a:rPr>
              <a:t> </a:t>
            </a:r>
            <a:r>
              <a:rPr lang="en-GB" sz="1100">
                <a:latin typeface="Roboto"/>
                <a:ea typeface="Roboto"/>
                <a:cs typeface="Roboto"/>
                <a:sym typeface="Roboto"/>
              </a:rPr>
              <a:t>Loan or Fixed Term Appointment for 2 years</a:t>
            </a:r>
            <a:endParaRPr b="0" i="0" sz="1100" u="none" cap="none" strike="noStrike">
              <a:solidFill>
                <a:srgbClr val="FF0000"/>
              </a:solidFill>
              <a:highlight>
                <a:schemeClr val="accent6"/>
              </a:highlight>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rgbClr val="000000"/>
                </a:solidFill>
                <a:latin typeface="Roboto"/>
                <a:ea typeface="Roboto"/>
                <a:cs typeface="Roboto"/>
                <a:sym typeface="Roboto"/>
              </a:rPr>
              <a:t>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ld Standard TT"/>
              <a:ea typeface="Old Standard TT"/>
              <a:cs typeface="Old Standard TT"/>
              <a:sym typeface="Old Standard TT"/>
            </a:endParaRPr>
          </a:p>
        </p:txBody>
      </p:sp>
      <p:pic>
        <p:nvPicPr>
          <p:cNvPr id="132" name="Google Shape;132;p20"/>
          <p:cNvPicPr preferRelativeResize="0"/>
          <p:nvPr/>
        </p:nvPicPr>
        <p:blipFill rotWithShape="1">
          <a:blip r:embed="rId3">
            <a:alphaModFix/>
          </a:blip>
          <a:srcRect b="0" l="0" r="0" t="0"/>
          <a:stretch/>
        </p:blipFill>
        <p:spPr>
          <a:xfrm>
            <a:off x="0" y="4840775"/>
            <a:ext cx="3878900" cy="302725"/>
          </a:xfrm>
          <a:prstGeom prst="rect">
            <a:avLst/>
          </a:prstGeom>
          <a:noFill/>
          <a:ln>
            <a:noFill/>
          </a:ln>
        </p:spPr>
      </p:pic>
      <p:sp>
        <p:nvSpPr>
          <p:cNvPr id="133" name="Google Shape;133;p20"/>
          <p:cNvSpPr txBox="1"/>
          <p:nvPr/>
        </p:nvSpPr>
        <p:spPr>
          <a:xfrm>
            <a:off x="5255112" y="1665022"/>
            <a:ext cx="3686100" cy="21882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GB" sz="1100" u="none" cap="none" strike="noStrike">
                <a:solidFill>
                  <a:srgbClr val="674EA7"/>
                </a:solidFill>
                <a:latin typeface="Roboto"/>
                <a:ea typeface="Roboto"/>
                <a:cs typeface="Roboto"/>
                <a:sym typeface="Roboto"/>
              </a:rPr>
              <a:t>Level of security required:</a:t>
            </a:r>
            <a:r>
              <a:rPr lang="en-GB" sz="1100">
                <a:solidFill>
                  <a:schemeClr val="dk1"/>
                </a:solidFill>
                <a:latin typeface="Roboto"/>
                <a:ea typeface="Roboto"/>
                <a:cs typeface="Roboto"/>
                <a:sym typeface="Roboto"/>
              </a:rPr>
              <a:t> SC</a:t>
            </a:r>
            <a:endParaRPr b="0" i="0" sz="1100" u="none" cap="none" strike="noStrike">
              <a:solidFill>
                <a:srgbClr val="FF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1" i="0" lang="en-GB" sz="1100" u="none" cap="none" strike="noStrike">
                <a:solidFill>
                  <a:srgbClr val="674EA7"/>
                </a:solidFill>
                <a:latin typeface="Roboto"/>
                <a:ea typeface="Roboto"/>
                <a:cs typeface="Roboto"/>
                <a:sym typeface="Roboto"/>
              </a:rPr>
              <a:t>Location:</a:t>
            </a:r>
            <a:r>
              <a:rPr b="1" lang="en-GB" sz="1100">
                <a:solidFill>
                  <a:srgbClr val="674EA7"/>
                </a:solidFill>
                <a:latin typeface="Roboto"/>
                <a:ea typeface="Roboto"/>
                <a:cs typeface="Roboto"/>
                <a:sym typeface="Roboto"/>
              </a:rPr>
              <a:t> </a:t>
            </a:r>
            <a:r>
              <a:rPr lang="en-GB" sz="1100">
                <a:solidFill>
                  <a:schemeClr val="dk1"/>
                </a:solidFill>
                <a:latin typeface="Roboto"/>
                <a:ea typeface="Roboto"/>
                <a:cs typeface="Roboto"/>
                <a:sym typeface="Roboto"/>
              </a:rPr>
              <a:t>London or Belfast</a:t>
            </a:r>
            <a:endParaRPr b="0" i="0" sz="1100" u="none" cap="none" strike="noStrike">
              <a:solidFill>
                <a:srgbClr val="FF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1" i="0" lang="en-GB" sz="1100" u="none" cap="none" strike="noStrike">
                <a:solidFill>
                  <a:srgbClr val="674EA7"/>
                </a:solidFill>
                <a:latin typeface="Roboto"/>
                <a:ea typeface="Roboto"/>
                <a:cs typeface="Roboto"/>
                <a:sym typeface="Roboto"/>
              </a:rPr>
              <a:t>Working hours: </a:t>
            </a:r>
            <a:r>
              <a:rPr b="0" i="0" lang="en-GB" sz="1100" u="none" cap="none" strike="noStrike">
                <a:solidFill>
                  <a:srgbClr val="000000"/>
                </a:solidFill>
                <a:latin typeface="Roboto"/>
                <a:ea typeface="Roboto"/>
                <a:cs typeface="Roboto"/>
                <a:sym typeface="Roboto"/>
              </a:rPr>
              <a:t>37 </a:t>
            </a:r>
            <a:r>
              <a:rPr b="0" i="0" lang="en-GB" sz="1100" u="none" cap="none" strike="noStrike">
                <a:solidFill>
                  <a:schemeClr val="dk1"/>
                </a:solidFill>
                <a:latin typeface="Roboto"/>
                <a:ea typeface="Roboto"/>
                <a:cs typeface="Roboto"/>
                <a:sym typeface="Roboto"/>
              </a:rPr>
              <a:t>hours a week</a:t>
            </a:r>
            <a:endParaRPr b="0" i="0" sz="11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1" i="0" lang="en-GB" sz="1100" u="none" cap="none" strike="noStrike">
                <a:solidFill>
                  <a:srgbClr val="674EA7"/>
                </a:solidFill>
                <a:latin typeface="Roboto"/>
                <a:ea typeface="Roboto"/>
                <a:cs typeface="Roboto"/>
                <a:sym typeface="Roboto"/>
              </a:rPr>
              <a:t>Working pattern: </a:t>
            </a:r>
            <a:r>
              <a:rPr b="0" i="0" lang="en-GB" sz="1100" u="none" cap="none" strike="noStrike">
                <a:solidFill>
                  <a:srgbClr val="000000"/>
                </a:solidFill>
                <a:latin typeface="Roboto"/>
                <a:ea typeface="Roboto"/>
                <a:cs typeface="Roboto"/>
                <a:sym typeface="Roboto"/>
              </a:rPr>
              <a:t>Full time</a:t>
            </a:r>
            <a:endParaRPr b="0" i="0" sz="1100" u="none" cap="none" strike="noStrike">
              <a:solidFill>
                <a:srgbClr val="000000"/>
              </a:solidFill>
              <a:latin typeface="Old Standard TT"/>
              <a:ea typeface="Old Standard TT"/>
              <a:cs typeface="Old Standard TT"/>
              <a:sym typeface="Old Standard T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137" name="Shape 137"/>
        <p:cNvGrpSpPr/>
        <p:nvPr/>
      </p:nvGrpSpPr>
      <p:grpSpPr>
        <a:xfrm>
          <a:off x="0" y="0"/>
          <a:ext cx="0" cy="0"/>
          <a:chOff x="0" y="0"/>
          <a:chExt cx="0" cy="0"/>
        </a:xfrm>
      </p:grpSpPr>
      <p:sp>
        <p:nvSpPr>
          <p:cNvPr id="138" name="Google Shape;138;p21"/>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139" name="Google Shape;139;p21"/>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iNiN</a:t>
            </a:r>
            <a:endParaRPr b="1" sz="2200">
              <a:solidFill>
                <a:srgbClr val="000000"/>
              </a:solidFill>
              <a:latin typeface="Roboto"/>
              <a:ea typeface="Roboto"/>
              <a:cs typeface="Roboto"/>
              <a:sym typeface="Roboto"/>
            </a:endParaRPr>
          </a:p>
        </p:txBody>
      </p:sp>
      <p:sp>
        <p:nvSpPr>
          <p:cNvPr id="140" name="Google Shape;140;p21"/>
          <p:cNvSpPr/>
          <p:nvPr/>
        </p:nvSpPr>
        <p:spPr>
          <a:xfrm>
            <a:off x="297450" y="206000"/>
            <a:ext cx="8549100" cy="9843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Essential requirements and skills </a:t>
            </a:r>
            <a:endParaRPr b="0" i="0" sz="3100" u="none" cap="none" strike="noStrike">
              <a:solidFill>
                <a:srgbClr val="FFFFFF"/>
              </a:solidFill>
              <a:latin typeface="Arial"/>
              <a:ea typeface="Arial"/>
              <a:cs typeface="Arial"/>
              <a:sym typeface="Arial"/>
            </a:endParaRPr>
          </a:p>
        </p:txBody>
      </p:sp>
      <p:sp>
        <p:nvSpPr>
          <p:cNvPr id="141" name="Google Shape;141;p21"/>
          <p:cNvSpPr txBox="1"/>
          <p:nvPr/>
        </p:nvSpPr>
        <p:spPr>
          <a:xfrm>
            <a:off x="349050" y="1227600"/>
            <a:ext cx="8445900" cy="36132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800" u="none" cap="none" strike="noStrike">
                <a:solidFill>
                  <a:srgbClr val="000000"/>
                </a:solidFill>
                <a:latin typeface="Roboto"/>
                <a:ea typeface="Roboto"/>
                <a:cs typeface="Roboto"/>
                <a:sym typeface="Roboto"/>
              </a:rPr>
              <a:t>Essential Criteria:</a:t>
            </a:r>
            <a:endParaRPr b="0" i="0" sz="8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1" i="0" lang="en-GB" sz="800" u="none" cap="none" strike="noStrike">
                <a:solidFill>
                  <a:srgbClr val="000000"/>
                </a:solidFill>
                <a:latin typeface="Roboto"/>
                <a:ea typeface="Roboto"/>
                <a:cs typeface="Roboto"/>
                <a:sym typeface="Roboto"/>
              </a:rPr>
              <a:t>To be successful you must be able to demonstrate that you have</a:t>
            </a:r>
            <a:endParaRPr b="0" i="0" sz="800" u="none" cap="none" strike="noStrike">
              <a:solidFill>
                <a:srgbClr val="000000"/>
              </a:solidFill>
              <a:latin typeface="Roboto"/>
              <a:ea typeface="Roboto"/>
              <a:cs typeface="Roboto"/>
              <a:sym typeface="Roboto"/>
            </a:endParaRPr>
          </a:p>
          <a:p>
            <a:pPr indent="-279400" lvl="0" marL="457200" rtl="0" algn="just">
              <a:lnSpc>
                <a:spcPct val="115000"/>
              </a:lnSpc>
              <a:spcBef>
                <a:spcPts val="1200"/>
              </a:spcBef>
              <a:spcAft>
                <a:spcPts val="0"/>
              </a:spcAft>
              <a:buClr>
                <a:schemeClr val="dk1"/>
              </a:buClr>
              <a:buSzPts val="800"/>
              <a:buFont typeface="Noto Sans Symbols"/>
              <a:buChar char="•"/>
            </a:pPr>
            <a:r>
              <a:rPr lang="en-GB" sz="800">
                <a:solidFill>
                  <a:schemeClr val="dk1"/>
                </a:solidFill>
                <a:latin typeface="Roboto"/>
                <a:ea typeface="Roboto"/>
                <a:cs typeface="Roboto"/>
                <a:sym typeface="Roboto"/>
              </a:rPr>
              <a:t>Excellent written and oral communications skills</a:t>
            </a:r>
            <a:endParaRPr sz="800">
              <a:solidFill>
                <a:schemeClr val="dk1"/>
              </a:solidFill>
              <a:latin typeface="Roboto"/>
              <a:ea typeface="Roboto"/>
              <a:cs typeface="Roboto"/>
              <a:sym typeface="Roboto"/>
            </a:endParaRPr>
          </a:p>
          <a:p>
            <a:pPr indent="-279400" lvl="0" marL="457200" rtl="0" algn="l">
              <a:lnSpc>
                <a:spcPct val="115000"/>
              </a:lnSpc>
              <a:spcBef>
                <a:spcPts val="0"/>
              </a:spcBef>
              <a:spcAft>
                <a:spcPts val="0"/>
              </a:spcAft>
              <a:buClr>
                <a:schemeClr val="dk1"/>
              </a:buClr>
              <a:buSzPts val="800"/>
              <a:buFont typeface="Noto Sans Symbols"/>
              <a:buChar char="•"/>
            </a:pPr>
            <a:r>
              <a:rPr lang="en-GB" sz="800">
                <a:solidFill>
                  <a:schemeClr val="dk1"/>
                </a:solidFill>
                <a:latin typeface="Roboto"/>
                <a:ea typeface="Roboto"/>
                <a:cs typeface="Roboto"/>
                <a:sym typeface="Roboto"/>
              </a:rPr>
              <a:t>The ability to develop and maintain effective responsive relationships with colleagues and stakeholders, and to use your interpersonal skills to achieve results</a:t>
            </a:r>
            <a:endParaRPr sz="800">
              <a:solidFill>
                <a:schemeClr val="dk1"/>
              </a:solidFill>
              <a:latin typeface="Roboto"/>
              <a:ea typeface="Roboto"/>
              <a:cs typeface="Roboto"/>
              <a:sym typeface="Roboto"/>
            </a:endParaRPr>
          </a:p>
          <a:p>
            <a:pPr indent="-279400" lvl="0" marL="457200" rtl="0" algn="l">
              <a:lnSpc>
                <a:spcPct val="115000"/>
              </a:lnSpc>
              <a:spcBef>
                <a:spcPts val="0"/>
              </a:spcBef>
              <a:spcAft>
                <a:spcPts val="0"/>
              </a:spcAft>
              <a:buClr>
                <a:schemeClr val="dk1"/>
              </a:buClr>
              <a:buSzPts val="800"/>
              <a:buFont typeface="Noto Sans Symbols"/>
              <a:buChar char="•"/>
            </a:pPr>
            <a:r>
              <a:rPr lang="en-GB" sz="800">
                <a:solidFill>
                  <a:schemeClr val="dk1"/>
                </a:solidFill>
                <a:latin typeface="Roboto"/>
                <a:ea typeface="Roboto"/>
                <a:cs typeface="Roboto"/>
                <a:sym typeface="Roboto"/>
              </a:rPr>
              <a:t>Experience of briefing senior leaders on complex issues</a:t>
            </a:r>
            <a:endParaRPr sz="800">
              <a:solidFill>
                <a:schemeClr val="dk1"/>
              </a:solidFill>
              <a:latin typeface="Roboto"/>
              <a:ea typeface="Roboto"/>
              <a:cs typeface="Roboto"/>
              <a:sym typeface="Roboto"/>
            </a:endParaRPr>
          </a:p>
          <a:p>
            <a:pPr indent="-279400" lvl="0" marL="457200" rtl="0" algn="just">
              <a:lnSpc>
                <a:spcPct val="115000"/>
              </a:lnSpc>
              <a:spcBef>
                <a:spcPts val="0"/>
              </a:spcBef>
              <a:spcAft>
                <a:spcPts val="0"/>
              </a:spcAft>
              <a:buClr>
                <a:schemeClr val="dk1"/>
              </a:buClr>
              <a:buSzPts val="800"/>
              <a:buFont typeface="Roboto"/>
              <a:buChar char="•"/>
            </a:pPr>
            <a:r>
              <a:rPr lang="en-GB" sz="800">
                <a:solidFill>
                  <a:schemeClr val="dk1"/>
                </a:solidFill>
                <a:latin typeface="Roboto"/>
                <a:ea typeface="Roboto"/>
                <a:cs typeface="Roboto"/>
                <a:sym typeface="Roboto"/>
              </a:rPr>
              <a:t>Experience working on complex policy development</a:t>
            </a:r>
            <a:endParaRPr sz="800">
              <a:solidFill>
                <a:schemeClr val="dk1"/>
              </a:solidFill>
              <a:latin typeface="Roboto"/>
              <a:ea typeface="Roboto"/>
              <a:cs typeface="Roboto"/>
              <a:sym typeface="Roboto"/>
            </a:endParaRPr>
          </a:p>
          <a:p>
            <a:pPr indent="-279400" lvl="0" marL="457200" rtl="0" algn="just">
              <a:lnSpc>
                <a:spcPct val="115000"/>
              </a:lnSpc>
              <a:spcBef>
                <a:spcPts val="0"/>
              </a:spcBef>
              <a:spcAft>
                <a:spcPts val="0"/>
              </a:spcAft>
              <a:buClr>
                <a:schemeClr val="dk1"/>
              </a:buClr>
              <a:buSzPts val="800"/>
              <a:buFont typeface="Noto Sans Symbols"/>
              <a:buChar char="•"/>
            </a:pPr>
            <a:r>
              <a:rPr lang="en-GB" sz="800">
                <a:solidFill>
                  <a:schemeClr val="dk1"/>
                </a:solidFill>
                <a:latin typeface="Roboto"/>
                <a:ea typeface="Roboto"/>
                <a:cs typeface="Roboto"/>
                <a:sym typeface="Roboto"/>
              </a:rPr>
              <a:t>Ability to self-organise, prioritise and pay close attention to detail</a:t>
            </a:r>
            <a:endParaRPr sz="800">
              <a:solidFill>
                <a:schemeClr val="dk1"/>
              </a:solidFill>
              <a:latin typeface="Roboto"/>
              <a:ea typeface="Roboto"/>
              <a:cs typeface="Roboto"/>
              <a:sym typeface="Roboto"/>
            </a:endParaRPr>
          </a:p>
          <a:p>
            <a:pPr indent="-279400" lvl="0" marL="457200" rtl="0" algn="just">
              <a:lnSpc>
                <a:spcPct val="115000"/>
              </a:lnSpc>
              <a:spcBef>
                <a:spcPts val="0"/>
              </a:spcBef>
              <a:spcAft>
                <a:spcPts val="0"/>
              </a:spcAft>
              <a:buClr>
                <a:schemeClr val="dk1"/>
              </a:buClr>
              <a:buSzPts val="800"/>
              <a:buFont typeface="Noto Sans Symbols"/>
              <a:buChar char="•"/>
            </a:pPr>
            <a:r>
              <a:rPr lang="en-GB" sz="800">
                <a:solidFill>
                  <a:schemeClr val="dk1"/>
                </a:solidFill>
                <a:latin typeface="Roboto"/>
                <a:ea typeface="Roboto"/>
                <a:cs typeface="Roboto"/>
                <a:sym typeface="Roboto"/>
              </a:rPr>
              <a:t>Ability to work effectively and collaboratively whilst under pressure</a:t>
            </a:r>
            <a:endParaRPr b="0" i="0" sz="800" u="none" cap="none" strike="noStrike">
              <a:solidFill>
                <a:schemeClr val="dk1"/>
              </a:solidFill>
              <a:latin typeface="Roboto"/>
              <a:ea typeface="Roboto"/>
              <a:cs typeface="Roboto"/>
              <a:sym typeface="Roboto"/>
            </a:endParaRPr>
          </a:p>
          <a:p>
            <a:pPr indent="0" lvl="0" marL="0" marR="0" rtl="0" algn="l">
              <a:lnSpc>
                <a:spcPct val="100000"/>
              </a:lnSpc>
              <a:spcBef>
                <a:spcPts val="1200"/>
              </a:spcBef>
              <a:spcAft>
                <a:spcPts val="0"/>
              </a:spcAft>
              <a:buClr>
                <a:srgbClr val="000000"/>
              </a:buClr>
              <a:buSzPts val="900"/>
              <a:buFont typeface="Arial"/>
              <a:buNone/>
            </a:pPr>
            <a:r>
              <a:rPr b="1" lang="en-GB" sz="800">
                <a:solidFill>
                  <a:schemeClr val="dk1"/>
                </a:solidFill>
                <a:latin typeface="Roboto"/>
                <a:ea typeface="Roboto"/>
                <a:cs typeface="Roboto"/>
                <a:sym typeface="Roboto"/>
              </a:rPr>
              <a:t>Desirable </a:t>
            </a:r>
            <a:r>
              <a:rPr b="1" lang="en-GB" sz="800">
                <a:solidFill>
                  <a:schemeClr val="dk1"/>
                </a:solidFill>
                <a:latin typeface="Roboto"/>
                <a:ea typeface="Roboto"/>
                <a:cs typeface="Roboto"/>
                <a:sym typeface="Roboto"/>
              </a:rPr>
              <a:t>Criteria:</a:t>
            </a:r>
            <a:endParaRPr b="1" sz="8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b="1" lang="en-GB" sz="800">
                <a:latin typeface="Roboto"/>
                <a:ea typeface="Roboto"/>
                <a:cs typeface="Roboto"/>
                <a:sym typeface="Roboto"/>
              </a:rPr>
              <a:t>It would be desirable, but not essential, for applicants to have one or more of the following:</a:t>
            </a:r>
            <a:endParaRPr b="1" sz="800">
              <a:solidFill>
                <a:schemeClr val="dk1"/>
              </a:solidFill>
              <a:latin typeface="Roboto"/>
              <a:ea typeface="Roboto"/>
              <a:cs typeface="Roboto"/>
              <a:sym typeface="Roboto"/>
            </a:endParaRPr>
          </a:p>
          <a:p>
            <a:pPr indent="-279400" lvl="0" marL="457200" rtl="0" algn="just">
              <a:lnSpc>
                <a:spcPct val="115000"/>
              </a:lnSpc>
              <a:spcBef>
                <a:spcPts val="1200"/>
              </a:spcBef>
              <a:spcAft>
                <a:spcPts val="0"/>
              </a:spcAft>
              <a:buClr>
                <a:schemeClr val="dk1"/>
              </a:buClr>
              <a:buSzPts val="800"/>
              <a:buFont typeface="Noto Sans Symbols"/>
              <a:buChar char="•"/>
            </a:pPr>
            <a:r>
              <a:rPr lang="en-GB" sz="800">
                <a:solidFill>
                  <a:schemeClr val="dk1"/>
                </a:solidFill>
                <a:latin typeface="Roboto"/>
                <a:ea typeface="Roboto"/>
                <a:cs typeface="Roboto"/>
                <a:sym typeface="Roboto"/>
              </a:rPr>
              <a:t>An understanding of Northern Ireland political and economic issues, including how devolution works</a:t>
            </a:r>
            <a:endParaRPr sz="800">
              <a:solidFill>
                <a:schemeClr val="dk1"/>
              </a:solidFill>
              <a:latin typeface="Roboto"/>
              <a:ea typeface="Roboto"/>
              <a:cs typeface="Roboto"/>
              <a:sym typeface="Roboto"/>
            </a:endParaRPr>
          </a:p>
          <a:p>
            <a:pPr indent="-279400" lvl="0" marL="457200" rtl="0" algn="just">
              <a:lnSpc>
                <a:spcPct val="115000"/>
              </a:lnSpc>
              <a:spcBef>
                <a:spcPts val="0"/>
              </a:spcBef>
              <a:spcAft>
                <a:spcPts val="0"/>
              </a:spcAft>
              <a:buClr>
                <a:schemeClr val="dk1"/>
              </a:buClr>
              <a:buSzPts val="800"/>
              <a:buFont typeface="Noto Sans Symbols"/>
              <a:buChar char="•"/>
            </a:pPr>
            <a:r>
              <a:rPr lang="en-GB" sz="800">
                <a:solidFill>
                  <a:schemeClr val="dk1"/>
                </a:solidFill>
                <a:latin typeface="Roboto"/>
                <a:ea typeface="Roboto"/>
                <a:cs typeface="Roboto"/>
                <a:sym typeface="Roboto"/>
              </a:rPr>
              <a:t>Previous experience of working with Ministers (or equivalent senior decision-makers), including briefing both orally and in writing</a:t>
            </a:r>
            <a:endParaRPr b="1" sz="800">
              <a:latin typeface="Roboto"/>
              <a:ea typeface="Roboto"/>
              <a:cs typeface="Roboto"/>
              <a:sym typeface="Roboto"/>
            </a:endParaRPr>
          </a:p>
          <a:p>
            <a:pPr indent="0" lvl="0" marL="0" marR="0" rtl="0" algn="l">
              <a:lnSpc>
                <a:spcPct val="100000"/>
              </a:lnSpc>
              <a:spcBef>
                <a:spcPts val="1200"/>
              </a:spcBef>
              <a:spcAft>
                <a:spcPts val="0"/>
              </a:spcAft>
              <a:buClr>
                <a:srgbClr val="000000"/>
              </a:buClr>
              <a:buSzPts val="900"/>
              <a:buFont typeface="Arial"/>
              <a:buNone/>
            </a:pPr>
            <a:r>
              <a:rPr b="1" i="0" lang="en-GB" sz="800" u="none" cap="none" strike="noStrike">
                <a:solidFill>
                  <a:srgbClr val="000000"/>
                </a:solidFill>
                <a:latin typeface="Roboto"/>
                <a:ea typeface="Roboto"/>
                <a:cs typeface="Roboto"/>
                <a:sym typeface="Roboto"/>
              </a:rPr>
              <a:t>Behaviours:</a:t>
            </a:r>
            <a:endParaRPr b="0" i="0" sz="8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1" i="0" lang="en-GB" sz="800" u="none" cap="none" strike="noStrike">
                <a:solidFill>
                  <a:srgbClr val="000000"/>
                </a:solidFill>
                <a:latin typeface="Roboto"/>
                <a:ea typeface="Roboto"/>
                <a:cs typeface="Roboto"/>
                <a:sym typeface="Roboto"/>
              </a:rPr>
              <a:t>You will be assessed utilising the following success profiles behaviours at </a:t>
            </a:r>
            <a:r>
              <a:rPr b="1" lang="en-GB" sz="800">
                <a:latin typeface="Roboto"/>
                <a:ea typeface="Roboto"/>
                <a:cs typeface="Roboto"/>
                <a:sym typeface="Roboto"/>
              </a:rPr>
              <a:t>Level 3</a:t>
            </a:r>
            <a:r>
              <a:rPr b="1" i="0" lang="en-GB" sz="800" u="none" cap="none" strike="noStrike">
                <a:solidFill>
                  <a:srgbClr val="000000"/>
                </a:solidFill>
                <a:latin typeface="Roboto"/>
                <a:ea typeface="Roboto"/>
                <a:cs typeface="Roboto"/>
                <a:sym typeface="Roboto"/>
              </a:rPr>
              <a:t> during the selection process.</a:t>
            </a:r>
            <a:endParaRPr b="1" i="0" sz="800" u="none" cap="none" strike="noStrike">
              <a:solidFill>
                <a:srgbClr val="000000"/>
              </a:solidFill>
              <a:latin typeface="Roboto"/>
              <a:ea typeface="Roboto"/>
              <a:cs typeface="Roboto"/>
              <a:sym typeface="Roboto"/>
            </a:endParaRPr>
          </a:p>
          <a:p>
            <a:pPr indent="-279400" lvl="0" marL="457200" rtl="0" algn="l">
              <a:lnSpc>
                <a:spcPct val="115000"/>
              </a:lnSpc>
              <a:spcBef>
                <a:spcPts val="1200"/>
              </a:spcBef>
              <a:spcAft>
                <a:spcPts val="0"/>
              </a:spcAft>
              <a:buClr>
                <a:schemeClr val="dk1"/>
              </a:buClr>
              <a:buSzPts val="800"/>
              <a:buFont typeface="Noto Sans Symbols"/>
              <a:buChar char="•"/>
            </a:pPr>
            <a:r>
              <a:rPr lang="en-GB" sz="800">
                <a:solidFill>
                  <a:schemeClr val="dk1"/>
                </a:solidFill>
                <a:latin typeface="Roboto"/>
                <a:ea typeface="Roboto"/>
                <a:cs typeface="Roboto"/>
                <a:sym typeface="Roboto"/>
              </a:rPr>
              <a:t>Delivering at Pace</a:t>
            </a:r>
            <a:endParaRPr sz="800">
              <a:solidFill>
                <a:schemeClr val="dk1"/>
              </a:solidFill>
              <a:latin typeface="Roboto"/>
              <a:ea typeface="Roboto"/>
              <a:cs typeface="Roboto"/>
              <a:sym typeface="Roboto"/>
            </a:endParaRPr>
          </a:p>
          <a:p>
            <a:pPr indent="-279400" lvl="0" marL="457200" rtl="0" algn="l">
              <a:lnSpc>
                <a:spcPct val="115000"/>
              </a:lnSpc>
              <a:spcBef>
                <a:spcPts val="0"/>
              </a:spcBef>
              <a:spcAft>
                <a:spcPts val="0"/>
              </a:spcAft>
              <a:buClr>
                <a:schemeClr val="dk1"/>
              </a:buClr>
              <a:buSzPts val="800"/>
              <a:buFont typeface="Noto Sans Symbols"/>
              <a:buChar char="•"/>
            </a:pPr>
            <a:r>
              <a:rPr lang="en-GB" sz="800">
                <a:solidFill>
                  <a:schemeClr val="dk1"/>
                </a:solidFill>
                <a:latin typeface="Roboto"/>
                <a:ea typeface="Roboto"/>
                <a:cs typeface="Roboto"/>
                <a:sym typeface="Roboto"/>
              </a:rPr>
              <a:t>Making Effective Decisions</a:t>
            </a:r>
            <a:endParaRPr sz="800">
              <a:solidFill>
                <a:schemeClr val="dk1"/>
              </a:solidFill>
              <a:latin typeface="Roboto"/>
              <a:ea typeface="Roboto"/>
              <a:cs typeface="Roboto"/>
              <a:sym typeface="Roboto"/>
            </a:endParaRPr>
          </a:p>
          <a:p>
            <a:pPr indent="-279400" lvl="0" marL="457200" rtl="0" algn="l">
              <a:lnSpc>
                <a:spcPct val="115000"/>
              </a:lnSpc>
              <a:spcBef>
                <a:spcPts val="0"/>
              </a:spcBef>
              <a:spcAft>
                <a:spcPts val="0"/>
              </a:spcAft>
              <a:buClr>
                <a:schemeClr val="dk1"/>
              </a:buClr>
              <a:buSzPts val="800"/>
              <a:buFont typeface="Noto Sans Symbols"/>
              <a:buChar char="•"/>
            </a:pPr>
            <a:r>
              <a:rPr lang="en-GB" sz="800">
                <a:solidFill>
                  <a:schemeClr val="dk1"/>
                </a:solidFill>
                <a:latin typeface="Roboto"/>
                <a:ea typeface="Roboto"/>
                <a:cs typeface="Roboto"/>
                <a:sym typeface="Roboto"/>
              </a:rPr>
              <a:t>Working Together</a:t>
            </a:r>
            <a:endParaRPr sz="800">
              <a:solidFill>
                <a:schemeClr val="dk1"/>
              </a:solidFill>
              <a:latin typeface="Roboto"/>
              <a:ea typeface="Roboto"/>
              <a:cs typeface="Roboto"/>
              <a:sym typeface="Roboto"/>
            </a:endParaRPr>
          </a:p>
          <a:p>
            <a:pPr indent="-279400" lvl="0" marL="457200" rtl="0" algn="l">
              <a:lnSpc>
                <a:spcPct val="115000"/>
              </a:lnSpc>
              <a:spcBef>
                <a:spcPts val="0"/>
              </a:spcBef>
              <a:spcAft>
                <a:spcPts val="0"/>
              </a:spcAft>
              <a:buClr>
                <a:schemeClr val="dk1"/>
              </a:buClr>
              <a:buSzPts val="800"/>
              <a:buFont typeface="Noto Sans Symbols"/>
              <a:buChar char="•"/>
            </a:pPr>
            <a:r>
              <a:rPr lang="en-GB" sz="800">
                <a:solidFill>
                  <a:schemeClr val="dk1"/>
                </a:solidFill>
                <a:latin typeface="Roboto"/>
                <a:ea typeface="Roboto"/>
                <a:cs typeface="Roboto"/>
                <a:sym typeface="Roboto"/>
              </a:rPr>
              <a:t>Communicating and Influencing</a:t>
            </a:r>
            <a:endParaRPr sz="800">
              <a:solidFill>
                <a:schemeClr val="dk1"/>
              </a:solidFill>
              <a:latin typeface="Roboto"/>
              <a:ea typeface="Roboto"/>
              <a:cs typeface="Roboto"/>
              <a:sym typeface="Roboto"/>
            </a:endParaRPr>
          </a:p>
          <a:p>
            <a:pPr indent="0" lvl="0" marL="0" marR="0" rtl="0" algn="l">
              <a:lnSpc>
                <a:spcPct val="115000"/>
              </a:lnSpc>
              <a:spcBef>
                <a:spcPts val="1200"/>
              </a:spcBef>
              <a:spcAft>
                <a:spcPts val="0"/>
              </a:spcAft>
              <a:buClr>
                <a:schemeClr val="dk1"/>
              </a:buClr>
              <a:buSzPts val="1100"/>
              <a:buFont typeface="Arial"/>
              <a:buNone/>
            </a:pPr>
            <a:r>
              <a:rPr b="0" i="0" lang="en-GB" sz="800" u="none" cap="none" strike="noStrike">
                <a:solidFill>
                  <a:srgbClr val="000000"/>
                </a:solidFill>
                <a:latin typeface="Roboto"/>
                <a:ea typeface="Roboto"/>
                <a:cs typeface="Roboto"/>
                <a:sym typeface="Roboto"/>
              </a:rPr>
              <a:t>In the event of a large number of applications, initial sift may take place based on the lead behaviour: </a:t>
            </a:r>
            <a:r>
              <a:rPr b="1" lang="en-GB" sz="800">
                <a:solidFill>
                  <a:schemeClr val="dk1"/>
                </a:solidFill>
                <a:highlight>
                  <a:schemeClr val="lt1"/>
                </a:highlight>
                <a:latin typeface="Roboto"/>
                <a:ea typeface="Roboto"/>
                <a:cs typeface="Roboto"/>
                <a:sym typeface="Roboto"/>
              </a:rPr>
              <a:t>Making Effective Decisions</a:t>
            </a:r>
            <a:r>
              <a:rPr lang="en-GB" sz="800">
                <a:highlight>
                  <a:schemeClr val="lt1"/>
                </a:highlight>
                <a:latin typeface="Roboto"/>
                <a:ea typeface="Roboto"/>
                <a:cs typeface="Roboto"/>
                <a:sym typeface="Roboto"/>
              </a:rPr>
              <a:t>.</a:t>
            </a:r>
            <a:endParaRPr b="0" i="0" sz="1100" u="none" cap="none" strike="noStrike">
              <a:solidFill>
                <a:srgbClr val="000000"/>
              </a:solidFill>
              <a:highlight>
                <a:schemeClr val="lt1"/>
              </a:highlight>
              <a:latin typeface="Roboto"/>
              <a:ea typeface="Roboto"/>
              <a:cs typeface="Roboto"/>
              <a:sym typeface="Roboto"/>
            </a:endParaRPr>
          </a:p>
          <a:p>
            <a:pPr indent="0" lvl="0" marL="0" marR="0" rtl="0" algn="l">
              <a:lnSpc>
                <a:spcPct val="100000"/>
              </a:lnSpc>
              <a:spcBef>
                <a:spcPts val="1200"/>
              </a:spcBef>
              <a:spcAft>
                <a:spcPts val="0"/>
              </a:spcAft>
              <a:buClr>
                <a:srgbClr val="000000"/>
              </a:buClr>
              <a:buSzPts val="1200"/>
              <a:buFont typeface="Arial"/>
              <a:buNone/>
            </a:pPr>
            <a:r>
              <a:t/>
            </a:r>
            <a:endParaRPr b="1" i="0" sz="8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1" i="0" sz="8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1" i="0" sz="8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1" i="0" sz="8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0" i="0" sz="8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8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800" u="none" cap="none" strike="noStrike">
              <a:solidFill>
                <a:srgbClr val="000000"/>
              </a:solidFill>
              <a:latin typeface="Old Standard TT"/>
              <a:ea typeface="Old Standard TT"/>
              <a:cs typeface="Old Standard TT"/>
              <a:sym typeface="Old Standard TT"/>
            </a:endParaRPr>
          </a:p>
          <a:p>
            <a:pPr indent="0" lvl="0" marL="0" marR="0" rtl="0" algn="l">
              <a:lnSpc>
                <a:spcPct val="100000"/>
              </a:lnSpc>
              <a:spcBef>
                <a:spcPts val="0"/>
              </a:spcBef>
              <a:spcAft>
                <a:spcPts val="0"/>
              </a:spcAft>
              <a:buClr>
                <a:srgbClr val="000000"/>
              </a:buClr>
              <a:buSzPts val="1400"/>
              <a:buFont typeface="Arial"/>
              <a:buNone/>
            </a:pPr>
            <a:r>
              <a:t/>
            </a:r>
            <a:endParaRPr b="0" i="0" sz="1000" u="none" cap="none" strike="noStrike">
              <a:solidFill>
                <a:srgbClr val="000000"/>
              </a:solidFill>
              <a:latin typeface="Old Standard TT"/>
              <a:ea typeface="Old Standard TT"/>
              <a:cs typeface="Old Standard TT"/>
              <a:sym typeface="Old Standard TT"/>
            </a:endParaRPr>
          </a:p>
        </p:txBody>
      </p:sp>
      <p:pic>
        <p:nvPicPr>
          <p:cNvPr id="142" name="Google Shape;142;p21"/>
          <p:cNvPicPr preferRelativeResize="0"/>
          <p:nvPr/>
        </p:nvPicPr>
        <p:blipFill rotWithShape="1">
          <a:blip r:embed="rId3">
            <a:alphaModFix/>
          </a:blip>
          <a:srcRect b="0" l="0" r="0" t="0"/>
          <a:stretch/>
        </p:blipFill>
        <p:spPr>
          <a:xfrm>
            <a:off x="0" y="4840775"/>
            <a:ext cx="3878900" cy="3027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