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4"/>
  </p:sldMasterIdLst>
  <p:notesMasterIdLst>
    <p:notesMasterId r:id="rId24"/>
  </p:notesMasterIdLst>
  <p:sldIdLst>
    <p:sldId id="256" r:id="rId5"/>
    <p:sldId id="258" r:id="rId6"/>
    <p:sldId id="262" r:id="rId7"/>
    <p:sldId id="278" r:id="rId8"/>
    <p:sldId id="269" r:id="rId9"/>
    <p:sldId id="276" r:id="rId10"/>
    <p:sldId id="283" r:id="rId11"/>
    <p:sldId id="263" r:id="rId12"/>
    <p:sldId id="286" r:id="rId13"/>
    <p:sldId id="294" r:id="rId14"/>
    <p:sldId id="289" r:id="rId15"/>
    <p:sldId id="265" r:id="rId16"/>
    <p:sldId id="291" r:id="rId17"/>
    <p:sldId id="282" r:id="rId18"/>
    <p:sldId id="266" r:id="rId19"/>
    <p:sldId id="285" r:id="rId20"/>
    <p:sldId id="292" r:id="rId21"/>
    <p:sldId id="293" r:id="rId22"/>
    <p:sldId id="274" r:id="rId2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David (OPG)" initials="LD(" lastIdx="26" clrIdx="0">
    <p:extLst>
      <p:ext uri="{19B8F6BF-5375-455C-9EA6-DF929625EA0E}">
        <p15:presenceInfo xmlns:p15="http://schemas.microsoft.com/office/powerpoint/2012/main" userId="S-1-5-21-2002062289-2020709010-4147574693-271616" providerId="AD"/>
      </p:ext>
    </p:extLst>
  </p:cmAuthor>
  <p:cmAuthor id="2" name="Rimmington, Andrea" initials="RA" lastIdx="8" clrIdx="1">
    <p:extLst>
      <p:ext uri="{19B8F6BF-5375-455C-9EA6-DF929625EA0E}">
        <p15:presenceInfo xmlns:p15="http://schemas.microsoft.com/office/powerpoint/2012/main" userId="S-1-5-21-2002062289-2020709010-4147574693-422359" providerId="AD"/>
      </p:ext>
    </p:extLst>
  </p:cmAuthor>
  <p:cmAuthor id="3" name="Emery, Mary" initials="EM" lastIdx="2" clrIdx="2">
    <p:extLst>
      <p:ext uri="{19B8F6BF-5375-455C-9EA6-DF929625EA0E}">
        <p15:presenceInfo xmlns:p15="http://schemas.microsoft.com/office/powerpoint/2012/main" userId="S-1-5-21-2002062289-2020709010-4147574693-428652" providerId="AD"/>
      </p:ext>
    </p:extLst>
  </p:cmAuthor>
  <p:cmAuthor id="4" name="Long, David (OPG)" initials="L(" lastIdx="10" clrIdx="3">
    <p:extLst>
      <p:ext uri="{19B8F6BF-5375-455C-9EA6-DF929625EA0E}">
        <p15:presenceInfo xmlns:p15="http://schemas.microsoft.com/office/powerpoint/2012/main" userId="S::david.long@publicguardian.gov.uk::d9aa867a-0eaa-4996-9224-81ff22e37845" providerId="AD"/>
      </p:ext>
    </p:extLst>
  </p:cmAuthor>
  <p:cmAuthor id="5" name="Johnson, Louise (OPG)" initials="LJ" lastIdx="8" clrIdx="4">
    <p:extLst>
      <p:ext uri="{19B8F6BF-5375-455C-9EA6-DF929625EA0E}">
        <p15:presenceInfo xmlns:p15="http://schemas.microsoft.com/office/powerpoint/2012/main" userId="Johnson, Louise (OP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D9A"/>
    <a:srgbClr val="007060"/>
    <a:srgbClr val="58004E"/>
    <a:srgbClr val="ECEBEB"/>
    <a:srgbClr val="ADBBA5"/>
    <a:srgbClr val="80C169"/>
    <a:srgbClr val="FA306F"/>
    <a:srgbClr val="F74388"/>
    <a:srgbClr val="DFF1F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022" autoAdjust="0"/>
  </p:normalViewPr>
  <p:slideViewPr>
    <p:cSldViewPr snapToGrid="0">
      <p:cViewPr varScale="1">
        <p:scale>
          <a:sx n="64" d="100"/>
          <a:sy n="64" d="100"/>
        </p:scale>
        <p:origin x="7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A55AA02-5C85-4163-BF93-BD24E8B2B4E4}" type="datetimeFigureOut">
              <a:rPr lang="en-GB" smtClean="0"/>
              <a:t>08/10/2019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1343DEC-36D3-4F69-96D3-CBDBFA84C5C1}" type="slidenum">
              <a:rPr lang="en-GB" smtClean="0"/>
              <a:t>‹#›</a:t>
            </a:fld>
            <a:endParaRPr lang="en-GB"/>
          </a:p>
        </p:txBody>
      </p:sp>
    </p:spTree>
    <p:extLst>
      <p:ext uri="{BB962C8B-B14F-4D97-AF65-F5344CB8AC3E}">
        <p14:creationId xmlns:p14="http://schemas.microsoft.com/office/powerpoint/2010/main" val="360278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343DEC-36D3-4F69-96D3-CBDBFA84C5C1}" type="slidenum">
              <a:rPr lang="en-GB" smtClean="0"/>
              <a:t>1</a:t>
            </a:fld>
            <a:endParaRPr lang="en-GB"/>
          </a:p>
        </p:txBody>
      </p:sp>
    </p:spTree>
    <p:extLst>
      <p:ext uri="{BB962C8B-B14F-4D97-AF65-F5344CB8AC3E}">
        <p14:creationId xmlns:p14="http://schemas.microsoft.com/office/powerpoint/2010/main" val="40514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343DEC-36D3-4F69-96D3-CBDBFA84C5C1}" type="slidenum">
              <a:rPr lang="en-GB" smtClean="0"/>
              <a:t>18</a:t>
            </a:fld>
            <a:endParaRPr lang="en-GB"/>
          </a:p>
        </p:txBody>
      </p:sp>
    </p:spTree>
    <p:extLst>
      <p:ext uri="{BB962C8B-B14F-4D97-AF65-F5344CB8AC3E}">
        <p14:creationId xmlns:p14="http://schemas.microsoft.com/office/powerpoint/2010/main" val="150194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9727-2461-4C52-A347-D81ECE4876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29C68D-4136-4FD1-AF7E-8FD12A510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38A175-DC40-477B-B42A-62B206271ACD}"/>
              </a:ext>
            </a:extLst>
          </p:cNvPr>
          <p:cNvSpPr>
            <a:spLocks noGrp="1"/>
          </p:cNvSpPr>
          <p:nvPr>
            <p:ph type="dt" sz="half" idx="10"/>
          </p:nvPr>
        </p:nvSpPr>
        <p:spPr/>
        <p:txBody>
          <a:bodyPr/>
          <a:lstStyle/>
          <a:p>
            <a:fld id="{9317FC80-9900-466A-AFE8-E97BB3899CC1}" type="datetime1">
              <a:rPr lang="en-US" smtClean="0"/>
              <a:t>10/8/2019</a:t>
            </a:fld>
            <a:endParaRPr lang="en-US"/>
          </a:p>
        </p:txBody>
      </p:sp>
      <p:sp>
        <p:nvSpPr>
          <p:cNvPr id="5" name="Footer Placeholder 4">
            <a:extLst>
              <a:ext uri="{FF2B5EF4-FFF2-40B4-BE49-F238E27FC236}">
                <a16:creationId xmlns:a16="http://schemas.microsoft.com/office/drawing/2014/main" id="{BBFEB874-A0F6-4FC6-B215-549DBC0DD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5ABB6-B5F8-4673-AB54-9C2FA416B959}"/>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543175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59A1-9F6C-44A3-A6A1-73EBBD987F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04AF0A-C2D7-4E7C-AAC0-FEC628E1BE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47A0FB-407D-4346-A9C9-319A6C0835EA}"/>
              </a:ext>
            </a:extLst>
          </p:cNvPr>
          <p:cNvSpPr>
            <a:spLocks noGrp="1"/>
          </p:cNvSpPr>
          <p:nvPr>
            <p:ph type="dt" sz="half" idx="10"/>
          </p:nvPr>
        </p:nvSpPr>
        <p:spPr/>
        <p:txBody>
          <a:bodyPr/>
          <a:lstStyle/>
          <a:p>
            <a:fld id="{1A3C340F-0807-48C6-8D2A-A8D70E2E8155}" type="datetime1">
              <a:rPr lang="en-US" smtClean="0"/>
              <a:t>10/8/2019</a:t>
            </a:fld>
            <a:endParaRPr lang="en-US"/>
          </a:p>
        </p:txBody>
      </p:sp>
      <p:sp>
        <p:nvSpPr>
          <p:cNvPr id="5" name="Footer Placeholder 4">
            <a:extLst>
              <a:ext uri="{FF2B5EF4-FFF2-40B4-BE49-F238E27FC236}">
                <a16:creationId xmlns:a16="http://schemas.microsoft.com/office/drawing/2014/main" id="{A8A1CEE4-5699-4A44-95B1-83881971A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55EF4-E453-41CE-AF8F-56F5AA2DD1D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369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745CC-0F39-4335-80EC-2B5545B29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8C3C65-3FF0-490B-A520-97D7BB599A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A9D057-2252-4503-97E5-749433C25692}"/>
              </a:ext>
            </a:extLst>
          </p:cNvPr>
          <p:cNvSpPr>
            <a:spLocks noGrp="1"/>
          </p:cNvSpPr>
          <p:nvPr>
            <p:ph type="dt" sz="half" idx="10"/>
          </p:nvPr>
        </p:nvSpPr>
        <p:spPr/>
        <p:txBody>
          <a:bodyPr/>
          <a:lstStyle/>
          <a:p>
            <a:fld id="{AD8154E5-008B-4F97-8798-E65658D1ED55}" type="datetime1">
              <a:rPr lang="en-US" smtClean="0"/>
              <a:t>10/8/2019</a:t>
            </a:fld>
            <a:endParaRPr lang="en-US"/>
          </a:p>
        </p:txBody>
      </p:sp>
      <p:sp>
        <p:nvSpPr>
          <p:cNvPr id="5" name="Footer Placeholder 4">
            <a:extLst>
              <a:ext uri="{FF2B5EF4-FFF2-40B4-BE49-F238E27FC236}">
                <a16:creationId xmlns:a16="http://schemas.microsoft.com/office/drawing/2014/main" id="{413EF6DB-D1C5-4A28-8ED0-6BEA0F497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3B689-6C2A-42B6-B8C9-0350E9C6D19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268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701F-853B-47CA-95F5-ADECB9D9B9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330BC-8013-4FDB-B733-E259131BB1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2AD9B2-D35C-4428-A60A-3B3FD5000C9E}"/>
              </a:ext>
            </a:extLst>
          </p:cNvPr>
          <p:cNvSpPr>
            <a:spLocks noGrp="1"/>
          </p:cNvSpPr>
          <p:nvPr>
            <p:ph type="dt" sz="half" idx="10"/>
          </p:nvPr>
        </p:nvSpPr>
        <p:spPr/>
        <p:txBody>
          <a:bodyPr/>
          <a:lstStyle/>
          <a:p>
            <a:fld id="{EC542A70-27C0-4932-9EA4-592A7137A518}" type="datetime1">
              <a:rPr lang="en-US" smtClean="0"/>
              <a:t>10/8/2019</a:t>
            </a:fld>
            <a:endParaRPr lang="en-US"/>
          </a:p>
        </p:txBody>
      </p:sp>
      <p:sp>
        <p:nvSpPr>
          <p:cNvPr id="5" name="Footer Placeholder 4">
            <a:extLst>
              <a:ext uri="{FF2B5EF4-FFF2-40B4-BE49-F238E27FC236}">
                <a16:creationId xmlns:a16="http://schemas.microsoft.com/office/drawing/2014/main" id="{48AD8517-FA30-4AA7-B611-8EA5A5445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F8351-2A5A-4B41-8D1A-2F9FB0D04879}"/>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189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5B0-F564-4946-AE19-CDEA8EA12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664567-FC6F-44F8-A74C-CB196FCDE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92F8E3-B084-4EFA-8E5C-204A72E48E63}"/>
              </a:ext>
            </a:extLst>
          </p:cNvPr>
          <p:cNvSpPr>
            <a:spLocks noGrp="1"/>
          </p:cNvSpPr>
          <p:nvPr>
            <p:ph type="dt" sz="half" idx="10"/>
          </p:nvPr>
        </p:nvSpPr>
        <p:spPr/>
        <p:txBody>
          <a:bodyPr/>
          <a:lstStyle/>
          <a:p>
            <a:fld id="{204DEE23-5D19-4783-B04C-60D5DE81A5B7}" type="datetime1">
              <a:rPr lang="en-US" smtClean="0"/>
              <a:t>10/8/2019</a:t>
            </a:fld>
            <a:endParaRPr lang="en-US"/>
          </a:p>
        </p:txBody>
      </p:sp>
      <p:sp>
        <p:nvSpPr>
          <p:cNvPr id="5" name="Footer Placeholder 4">
            <a:extLst>
              <a:ext uri="{FF2B5EF4-FFF2-40B4-BE49-F238E27FC236}">
                <a16:creationId xmlns:a16="http://schemas.microsoft.com/office/drawing/2014/main" id="{201EFACD-A91B-4C3E-9F21-6147064BD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F4FB9-41E5-44A8-BAE9-A598A265F8E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1645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4FD0-1D15-4533-B7F2-7F5F7D0C59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C335BD-D100-433C-A9A0-4426F7FCAE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CCEB12-F4BA-423A-9E01-48455B6DE5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042F83-11A6-4348-BF3E-C2AF63109320}"/>
              </a:ext>
            </a:extLst>
          </p:cNvPr>
          <p:cNvSpPr>
            <a:spLocks noGrp="1"/>
          </p:cNvSpPr>
          <p:nvPr>
            <p:ph type="dt" sz="half" idx="10"/>
          </p:nvPr>
        </p:nvSpPr>
        <p:spPr/>
        <p:txBody>
          <a:bodyPr/>
          <a:lstStyle/>
          <a:p>
            <a:fld id="{52EDB2B4-0E3D-4FD0-B337-3732B66C372D}" type="datetime1">
              <a:rPr lang="en-US" smtClean="0"/>
              <a:t>10/8/2019</a:t>
            </a:fld>
            <a:endParaRPr lang="en-US"/>
          </a:p>
        </p:txBody>
      </p:sp>
      <p:sp>
        <p:nvSpPr>
          <p:cNvPr id="6" name="Footer Placeholder 5">
            <a:extLst>
              <a:ext uri="{FF2B5EF4-FFF2-40B4-BE49-F238E27FC236}">
                <a16:creationId xmlns:a16="http://schemas.microsoft.com/office/drawing/2014/main" id="{B663422A-FCE9-4D03-B610-E93A05114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D642C-01AD-4FBB-8770-ECF8FB7EA7C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52933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BCB7-B272-42B8-A569-3FDB0A967B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EC2214-0AD3-4DF0-ADB5-88CE29440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21B2D9-2B20-442D-9C50-B7217D41C3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FF087E-E8B6-4E53-9AD3-AFB661378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DCC47C-6B5F-4D2B-AE0B-E83FCE2A2E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05CB54-1D50-49FE-8D1B-BD93369031D1}"/>
              </a:ext>
            </a:extLst>
          </p:cNvPr>
          <p:cNvSpPr>
            <a:spLocks noGrp="1"/>
          </p:cNvSpPr>
          <p:nvPr>
            <p:ph type="dt" sz="half" idx="10"/>
          </p:nvPr>
        </p:nvSpPr>
        <p:spPr/>
        <p:txBody>
          <a:bodyPr/>
          <a:lstStyle/>
          <a:p>
            <a:fld id="{653EAF6C-8491-46BD-973D-766ECB556C60}" type="datetime1">
              <a:rPr lang="en-US" smtClean="0"/>
              <a:t>10/8/2019</a:t>
            </a:fld>
            <a:endParaRPr lang="en-US"/>
          </a:p>
        </p:txBody>
      </p:sp>
      <p:sp>
        <p:nvSpPr>
          <p:cNvPr id="8" name="Footer Placeholder 7">
            <a:extLst>
              <a:ext uri="{FF2B5EF4-FFF2-40B4-BE49-F238E27FC236}">
                <a16:creationId xmlns:a16="http://schemas.microsoft.com/office/drawing/2014/main" id="{66A75CF5-4172-4EF3-958C-905442A02C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3F43-37A9-49BE-AA77-F1E943163E2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146440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E6E8-E825-457A-8207-3779CB4182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08423E-DC62-4204-8C24-D7CB4C8776F5}"/>
              </a:ext>
            </a:extLst>
          </p:cNvPr>
          <p:cNvSpPr>
            <a:spLocks noGrp="1"/>
          </p:cNvSpPr>
          <p:nvPr>
            <p:ph type="dt" sz="half" idx="10"/>
          </p:nvPr>
        </p:nvSpPr>
        <p:spPr/>
        <p:txBody>
          <a:bodyPr/>
          <a:lstStyle/>
          <a:p>
            <a:fld id="{847C3B6B-809A-4C32-8396-D2179B172E8F}" type="datetime1">
              <a:rPr lang="en-US" smtClean="0"/>
              <a:t>10/8/2019</a:t>
            </a:fld>
            <a:endParaRPr lang="en-US"/>
          </a:p>
        </p:txBody>
      </p:sp>
      <p:sp>
        <p:nvSpPr>
          <p:cNvPr id="4" name="Footer Placeholder 3">
            <a:extLst>
              <a:ext uri="{FF2B5EF4-FFF2-40B4-BE49-F238E27FC236}">
                <a16:creationId xmlns:a16="http://schemas.microsoft.com/office/drawing/2014/main" id="{567120D2-FD5E-402F-B06F-100D45578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495C36-2A31-45D5-8946-65AC9820E0D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018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48CD90-0E92-4E17-A5CA-8114B0144DEB}"/>
              </a:ext>
            </a:extLst>
          </p:cNvPr>
          <p:cNvSpPr>
            <a:spLocks noGrp="1"/>
          </p:cNvSpPr>
          <p:nvPr>
            <p:ph type="dt" sz="half" idx="10"/>
          </p:nvPr>
        </p:nvSpPr>
        <p:spPr/>
        <p:txBody>
          <a:bodyPr/>
          <a:lstStyle/>
          <a:p>
            <a:fld id="{C646F2CE-4C43-4C97-BAE0-AE493A8F0C1A}" type="datetime1">
              <a:rPr lang="en-US" smtClean="0"/>
              <a:t>10/8/2019</a:t>
            </a:fld>
            <a:endParaRPr lang="en-US"/>
          </a:p>
        </p:txBody>
      </p:sp>
      <p:sp>
        <p:nvSpPr>
          <p:cNvPr id="3" name="Footer Placeholder 2">
            <a:extLst>
              <a:ext uri="{FF2B5EF4-FFF2-40B4-BE49-F238E27FC236}">
                <a16:creationId xmlns:a16="http://schemas.microsoft.com/office/drawing/2014/main" id="{3A462106-E367-48B0-B511-1747837165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85AFD6-703F-4FD8-B89D-DDDCC686E21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257072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6D0F-31CE-4EA3-9D11-C030D1E28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C711-8D04-4AB6-B121-52D143B50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3650B0-38BD-403B-A8A9-D65657EE1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5FE02E-CC2B-445E-A357-ED8BCA7C7C7C}"/>
              </a:ext>
            </a:extLst>
          </p:cNvPr>
          <p:cNvSpPr>
            <a:spLocks noGrp="1"/>
          </p:cNvSpPr>
          <p:nvPr>
            <p:ph type="dt" sz="half" idx="10"/>
          </p:nvPr>
        </p:nvSpPr>
        <p:spPr/>
        <p:txBody>
          <a:bodyPr/>
          <a:lstStyle/>
          <a:p>
            <a:fld id="{43B27F8F-7F12-4D8B-AE71-5D4C89616906}" type="datetime1">
              <a:rPr lang="en-US" smtClean="0"/>
              <a:t>10/8/2019</a:t>
            </a:fld>
            <a:endParaRPr lang="en-US"/>
          </a:p>
        </p:txBody>
      </p:sp>
      <p:sp>
        <p:nvSpPr>
          <p:cNvPr id="6" name="Footer Placeholder 5">
            <a:extLst>
              <a:ext uri="{FF2B5EF4-FFF2-40B4-BE49-F238E27FC236}">
                <a16:creationId xmlns:a16="http://schemas.microsoft.com/office/drawing/2014/main" id="{1C01E37F-341B-4C92-9095-163FFC948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611AD-BCFD-415C-B217-33152D836B9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836282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D4F4-A3A9-4560-92F6-16673ABCB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6A944A-ABF5-4388-BAEA-6A2C90AE8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EBA9E0-C7D5-4788-AF22-F306FD084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24B8BF-5E6F-4CB5-8BF6-E00FA5976721}"/>
              </a:ext>
            </a:extLst>
          </p:cNvPr>
          <p:cNvSpPr>
            <a:spLocks noGrp="1"/>
          </p:cNvSpPr>
          <p:nvPr>
            <p:ph type="dt" sz="half" idx="10"/>
          </p:nvPr>
        </p:nvSpPr>
        <p:spPr/>
        <p:txBody>
          <a:bodyPr/>
          <a:lstStyle/>
          <a:p>
            <a:fld id="{3A54021D-782D-40E7-9F10-7E38CE6515C0}" type="datetime1">
              <a:rPr lang="en-US" smtClean="0"/>
              <a:t>10/8/2019</a:t>
            </a:fld>
            <a:endParaRPr lang="en-US"/>
          </a:p>
        </p:txBody>
      </p:sp>
      <p:sp>
        <p:nvSpPr>
          <p:cNvPr id="6" name="Footer Placeholder 5">
            <a:extLst>
              <a:ext uri="{FF2B5EF4-FFF2-40B4-BE49-F238E27FC236}">
                <a16:creationId xmlns:a16="http://schemas.microsoft.com/office/drawing/2014/main" id="{D7B4023C-4348-4FA1-BB01-ADA77D01F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DAC2B-B5D5-4899-8D30-DB256C3019D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61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634A08-616C-4F70-9DF7-90390408D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3652A0-BE65-46BD-ADF5-91F97B517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7EB16E-1447-4134-8529-2214937E5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4C44F-75ED-4667-BA16-AE3231A91F0D}" type="datetime1">
              <a:rPr lang="en-US" smtClean="0"/>
              <a:t>10/8/2019</a:t>
            </a:fld>
            <a:endParaRPr lang="en-US"/>
          </a:p>
        </p:txBody>
      </p:sp>
      <p:sp>
        <p:nvSpPr>
          <p:cNvPr id="5" name="Footer Placeholder 4">
            <a:extLst>
              <a:ext uri="{FF2B5EF4-FFF2-40B4-BE49-F238E27FC236}">
                <a16:creationId xmlns:a16="http://schemas.microsoft.com/office/drawing/2014/main" id="{2C4DFE35-32AC-439C-B2CF-8A051CBC16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749F04-ACCF-41F8-9680-9A4B64F6F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13647110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success-profil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hyperlink" Target="mailto:" TargetMode="External"/><Relationship Id="rId2" Type="http://schemas.openxmlformats.org/officeDocument/2006/relationships/hyperlink" Target="mailto:MoJ-recruitment-vetting-enquiries@sscl.gse.gov.uk"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5.png"/><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80C169"/>
            </a:gs>
            <a:gs pos="100000">
              <a:schemeClr val="bg2">
                <a:shade val="98000"/>
                <a:satMod val="120000"/>
                <a:lumMod val="98000"/>
              </a:schemeClr>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5B13-636C-48B1-AFA7-E803B6B539FF}"/>
              </a:ext>
            </a:extLst>
          </p:cNvPr>
          <p:cNvSpPr>
            <a:spLocks noGrp="1"/>
          </p:cNvSpPr>
          <p:nvPr>
            <p:ph type="ctrTitle"/>
          </p:nvPr>
        </p:nvSpPr>
        <p:spPr>
          <a:xfrm>
            <a:off x="784860" y="2520000"/>
            <a:ext cx="6203708" cy="2584104"/>
          </a:xfrm>
        </p:spPr>
        <p:txBody>
          <a:bodyPr wrap="none" lIns="0" tIns="0" rIns="0" bIns="0">
            <a:noAutofit/>
          </a:bodyPr>
          <a:lstStyle/>
          <a:p>
            <a:pPr algn="l">
              <a:lnSpc>
                <a:spcPts val="1900"/>
              </a:lnSpc>
              <a:spcBef>
                <a:spcPts val="0"/>
              </a:spcBef>
            </a:pPr>
            <a:r>
              <a:rPr lang="en-GB" sz="3600" b="1" dirty="0">
                <a:latin typeface="Arial" panose="020B0604020202020204" pitchFamily="34" charset="0"/>
                <a:cs typeface="Arial" panose="020B0604020202020204" pitchFamily="34" charset="0"/>
              </a:rPr>
              <a:t>Candidate Information Pack</a:t>
            </a:r>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Job Role: Customer Service Advisor</a:t>
            </a: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r>
              <a:rPr lang="en-GB" sz="2000" b="1" dirty="0">
                <a:latin typeface="Arial"/>
                <a:cs typeface="Arial"/>
              </a:rPr>
              <a:t>Grade: Grade Administrative Assistant / Band E</a:t>
            </a:r>
            <a:br>
              <a:rPr lang="en-GB" sz="2000" b="1" dirty="0">
                <a:latin typeface="Arial"/>
                <a:cs typeface="Arial"/>
              </a:rPr>
            </a:br>
            <a:br>
              <a:rPr lang="en-GB" sz="2000" b="1" dirty="0">
                <a:latin typeface="Arial" panose="020B0604020202020204" pitchFamily="34" charset="0"/>
                <a:cs typeface="Arial" panose="020B0604020202020204" pitchFamily="34" charset="0"/>
              </a:rPr>
            </a:br>
            <a:r>
              <a:rPr lang="en-GB" sz="2000" b="1" dirty="0">
                <a:latin typeface="Arial"/>
                <a:cs typeface="Arial"/>
              </a:rPr>
              <a:t>Vacancy Reference: </a:t>
            </a:r>
            <a:r>
              <a:rPr lang="en-GB" sz="2000" b="1" dirty="0">
                <a:solidFill>
                  <a:srgbClr val="FF0000"/>
                </a:solidFill>
                <a:latin typeface="Arial"/>
                <a:cs typeface="Arial"/>
              </a:rPr>
              <a:t>29803</a:t>
            </a:r>
            <a:br>
              <a:rPr lang="en-GB" sz="2000" dirty="0">
                <a:solidFill>
                  <a:srgbClr val="FF0000"/>
                </a:solidFill>
                <a:latin typeface="Arial"/>
                <a:cs typeface="Arial"/>
              </a:rPr>
            </a:br>
            <a:br>
              <a:rPr lang="en-GB" sz="2000" b="1" dirty="0">
                <a:latin typeface="Arial" panose="020B0604020202020204" pitchFamily="34" charset="0"/>
                <a:cs typeface="Arial" panose="020B0604020202020204" pitchFamily="34" charset="0"/>
              </a:rPr>
            </a:br>
            <a:r>
              <a:rPr lang="en-GB" sz="2000" b="1" dirty="0">
                <a:latin typeface="Arial"/>
                <a:cs typeface="Arial"/>
              </a:rPr>
              <a:t>Closing Date: </a:t>
            </a:r>
            <a:r>
              <a:rPr lang="en-GB" sz="2000" b="1" dirty="0">
                <a:solidFill>
                  <a:srgbClr val="FF0000"/>
                </a:solidFill>
                <a:latin typeface="Arial"/>
                <a:cs typeface="Arial"/>
              </a:rPr>
              <a:t>22/10/2019</a:t>
            </a:r>
            <a:br>
              <a:rPr lang="en-GB" sz="2000" dirty="0">
                <a:solidFill>
                  <a:srgbClr val="FF0000"/>
                </a:solidFill>
                <a:latin typeface="Arial" panose="020B0604020202020204" pitchFamily="34" charset="0"/>
                <a:cs typeface="Arial" panose="020B0604020202020204" pitchFamily="34" charset="0"/>
              </a:rPr>
            </a:br>
            <a:endParaRPr lang="en-GB" sz="20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EEF94EA-B900-404E-853C-DEA51AE5F2AF}"/>
              </a:ext>
            </a:extLst>
          </p:cNvPr>
          <p:cNvPicPr>
            <a:picLocks noChangeAspect="1"/>
          </p:cNvPicPr>
          <p:nvPr/>
        </p:nvPicPr>
        <p:blipFill>
          <a:blip r:embed="rId3"/>
          <a:stretch>
            <a:fillRect/>
          </a:stretch>
        </p:blipFill>
        <p:spPr>
          <a:xfrm>
            <a:off x="613410" y="498700"/>
            <a:ext cx="3071310" cy="1585370"/>
          </a:xfrm>
          <a:prstGeom prst="rect">
            <a:avLst/>
          </a:prstGeom>
        </p:spPr>
      </p:pic>
      <p:pic>
        <p:nvPicPr>
          <p:cNvPr id="8" name="Picture 7">
            <a:extLst>
              <a:ext uri="{FF2B5EF4-FFF2-40B4-BE49-F238E27FC236}">
                <a16:creationId xmlns:a16="http://schemas.microsoft.com/office/drawing/2014/main" id="{745521D0-35FB-480C-9283-D5AD9792D262}"/>
              </a:ext>
            </a:extLst>
          </p:cNvPr>
          <p:cNvPicPr>
            <a:picLocks noChangeAspect="1"/>
          </p:cNvPicPr>
          <p:nvPr/>
        </p:nvPicPr>
        <p:blipFill>
          <a:blip r:embed="rId4"/>
          <a:stretch>
            <a:fillRect/>
          </a:stretch>
        </p:blipFill>
        <p:spPr>
          <a:xfrm>
            <a:off x="5356893" y="5573240"/>
            <a:ext cx="1380952" cy="866667"/>
          </a:xfrm>
          <a:prstGeom prst="rect">
            <a:avLst/>
          </a:prstGeom>
        </p:spPr>
      </p:pic>
      <p:pic>
        <p:nvPicPr>
          <p:cNvPr id="9" name="Picture 8">
            <a:extLst>
              <a:ext uri="{FF2B5EF4-FFF2-40B4-BE49-F238E27FC236}">
                <a16:creationId xmlns:a16="http://schemas.microsoft.com/office/drawing/2014/main" id="{84208D92-EE04-4277-9069-A7E8881EC429}"/>
              </a:ext>
            </a:extLst>
          </p:cNvPr>
          <p:cNvPicPr>
            <a:picLocks noChangeAspect="1"/>
          </p:cNvPicPr>
          <p:nvPr/>
        </p:nvPicPr>
        <p:blipFill>
          <a:blip r:embed="rId5"/>
          <a:stretch>
            <a:fillRect/>
          </a:stretch>
        </p:blipFill>
        <p:spPr>
          <a:xfrm>
            <a:off x="2732338" y="5639907"/>
            <a:ext cx="1638095" cy="800000"/>
          </a:xfrm>
          <a:prstGeom prst="rect">
            <a:avLst/>
          </a:prstGeom>
        </p:spPr>
      </p:pic>
      <p:pic>
        <p:nvPicPr>
          <p:cNvPr id="10" name="Picture 9">
            <a:extLst>
              <a:ext uri="{FF2B5EF4-FFF2-40B4-BE49-F238E27FC236}">
                <a16:creationId xmlns:a16="http://schemas.microsoft.com/office/drawing/2014/main" id="{0873C946-E653-4B4D-B4D1-244CE7590D11}"/>
              </a:ext>
            </a:extLst>
          </p:cNvPr>
          <p:cNvPicPr>
            <a:picLocks noChangeAspect="1"/>
          </p:cNvPicPr>
          <p:nvPr/>
        </p:nvPicPr>
        <p:blipFill>
          <a:blip r:embed="rId6"/>
          <a:stretch>
            <a:fillRect/>
          </a:stretch>
        </p:blipFill>
        <p:spPr>
          <a:xfrm>
            <a:off x="841116" y="5427687"/>
            <a:ext cx="904762" cy="980952"/>
          </a:xfrm>
          <a:prstGeom prst="rect">
            <a:avLst/>
          </a:prstGeom>
        </p:spPr>
      </p:pic>
      <p:sp>
        <p:nvSpPr>
          <p:cNvPr id="4" name="Rectangle 2">
            <a:extLst>
              <a:ext uri="{FF2B5EF4-FFF2-40B4-BE49-F238E27FC236}">
                <a16:creationId xmlns:a16="http://schemas.microsoft.com/office/drawing/2014/main" id="{64540536-B0B3-498A-BA88-C683787446D5}"/>
              </a:ext>
            </a:extLst>
          </p:cNvPr>
          <p:cNvSpPr>
            <a:spLocks noChangeArrowheads="1"/>
          </p:cNvSpPr>
          <p:nvPr/>
        </p:nvSpPr>
        <p:spPr bwMode="auto">
          <a:xfrm>
            <a:off x="1"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New Image">
            <a:extLst>
              <a:ext uri="{FF2B5EF4-FFF2-40B4-BE49-F238E27FC236}">
                <a16:creationId xmlns:a16="http://schemas.microsoft.com/office/drawing/2014/main" id="{01A6BA96-4D85-42AE-8132-DE9F3EDDC7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0000" y="5580000"/>
            <a:ext cx="781228" cy="7971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3694F91-1FFD-43FA-8EC8-2BADDDE0FE37}"/>
              </a:ext>
            </a:extLst>
          </p:cNvPr>
          <p:cNvPicPr>
            <a:picLocks noChangeAspect="1"/>
          </p:cNvPicPr>
          <p:nvPr/>
        </p:nvPicPr>
        <p:blipFill>
          <a:blip r:embed="rId8"/>
          <a:stretch>
            <a:fillRect/>
          </a:stretch>
        </p:blipFill>
        <p:spPr>
          <a:xfrm>
            <a:off x="7724306" y="5617388"/>
            <a:ext cx="1428253" cy="930949"/>
          </a:xfrm>
          <a:prstGeom prst="rect">
            <a:avLst/>
          </a:prstGeom>
        </p:spPr>
      </p:pic>
    </p:spTree>
    <p:extLst>
      <p:ext uri="{BB962C8B-B14F-4D97-AF65-F5344CB8AC3E}">
        <p14:creationId xmlns:p14="http://schemas.microsoft.com/office/powerpoint/2010/main" val="364252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Image">
            <a:extLst>
              <a:ext uri="{FF2B5EF4-FFF2-40B4-BE49-F238E27FC236}">
                <a16:creationId xmlns:a16="http://schemas.microsoft.com/office/drawing/2014/main" id="{A45CC811-6B6C-446A-B31C-E3BCB1BB6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AF8A28-AB12-40F0-9523-7FC848380CF7}"/>
              </a:ext>
            </a:extLst>
          </p:cNvPr>
          <p:cNvSpPr/>
          <p:nvPr/>
        </p:nvSpPr>
        <p:spPr>
          <a:xfrm>
            <a:off x="613690" y="1006455"/>
            <a:ext cx="11578309" cy="5715020"/>
          </a:xfrm>
          <a:prstGeom prst="rect">
            <a:avLst/>
          </a:prstGeom>
        </p:spPr>
        <p:txBody>
          <a:bodyPr wrap="square" lIns="0" tIns="0" numCol="2" spcCol="360000" anchor="t">
            <a:noAutofit/>
          </a:bodyPr>
          <a:lstStyle/>
          <a:p>
            <a:pPr>
              <a:lnSpc>
                <a:spcPts val="1800"/>
              </a:lnSpc>
            </a:pPr>
            <a:r>
              <a:rPr lang="en-GB" sz="1400" b="1" dirty="0">
                <a:latin typeface="Arial" panose="020B0604020202020204" pitchFamily="34" charset="0"/>
                <a:cs typeface="Arial" panose="020B0604020202020204" pitchFamily="34" charset="0"/>
              </a:rPr>
              <a:t>may include any of the following, but not limited to:</a:t>
            </a: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Supporting and contributing to the aims, objectives and performance of the Power of Attorney Services (</a:t>
            </a:r>
            <a:r>
              <a:rPr lang="en-GB" sz="1400" dirty="0" err="1">
                <a:latin typeface="Arial" panose="020B0604020202020204" pitchFamily="34" charset="0"/>
                <a:cs typeface="Arial" panose="020B0604020202020204" pitchFamily="34" charset="0"/>
              </a:rPr>
              <a:t>PoAS</a:t>
            </a:r>
            <a:r>
              <a:rPr lang="en-GB" sz="1400" dirty="0">
                <a:latin typeface="Arial" panose="020B0604020202020204" pitchFamily="34" charset="0"/>
                <a:cs typeface="Arial" panose="020B0604020202020204" pitchFamily="34" charset="0"/>
              </a:rPr>
              <a:t>) department to ensure delivery targets, as set out in the Business Plan, are met.</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Promote a culture of excellent service delivery and continuous improvement.</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Act as a point of contact for the customer, dealing with telephone enquiries and correspondence in a professional and courteous manner.</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Make and answer telephone calls, in a contact centre environment, with internal and external customers, answering external customer queries and escalating to other teams where appropriate.</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Be clear, honest and transparent in your communication, making decisions that involve the relevant people at the right time. </a:t>
            </a:r>
          </a:p>
          <a:p>
            <a:pPr lvl="0">
              <a:lnSpc>
                <a:spcPts val="1800"/>
              </a:lnSpc>
            </a:pPr>
            <a:r>
              <a:rPr lang="en-GB" sz="1400" dirty="0">
                <a:latin typeface="Arial" panose="020B0604020202020204" pitchFamily="34" charset="0"/>
                <a:cs typeface="Arial" panose="020B0604020202020204" pitchFamily="34" charset="0"/>
              </a:rPr>
              <a:t>Provide high-quality customer service in line with Departmental behaviours, responding to written correspondence via post or email, ensuring that all information for customers is accurate, timely, clear and easy to understand.</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endParaRPr lang="en-GB" sz="1400" dirty="0">
              <a:latin typeface="Arial" panose="020B0604020202020204" pitchFamily="34" charset="0"/>
              <a:cs typeface="Arial" panose="020B0604020202020204" pitchFamily="34" charset="0"/>
            </a:endParaRPr>
          </a:p>
          <a:p>
            <a:pPr lvl="0">
              <a:lnSpc>
                <a:spcPts val="1800"/>
              </a:lnSpc>
            </a:pPr>
            <a:endParaRPr lang="en-GB" sz="1400" dirty="0">
              <a:latin typeface="Arial" panose="020B0604020202020204" pitchFamily="34" charset="0"/>
              <a:cs typeface="Arial" panose="020B0604020202020204" pitchFamily="34" charset="0"/>
            </a:endParaRPr>
          </a:p>
          <a:p>
            <a:pPr lvl="0">
              <a:lnSpc>
                <a:spcPts val="1800"/>
              </a:lnSpc>
            </a:pPr>
            <a:endParaRPr lang="en-GB" sz="1400" dirty="0">
              <a:latin typeface="Arial" panose="020B0604020202020204" pitchFamily="34" charset="0"/>
              <a:cs typeface="Arial" panose="020B0604020202020204" pitchFamily="34" charset="0"/>
            </a:endParaRPr>
          </a:p>
          <a:p>
            <a:pPr lvl="0">
              <a:lnSpc>
                <a:spcPts val="1400"/>
              </a:lnSpc>
            </a:pPr>
            <a:r>
              <a:rPr lang="en-GB" sz="1400" dirty="0">
                <a:latin typeface="Arial" panose="020B0604020202020204" pitchFamily="34" charset="0"/>
                <a:cs typeface="Arial" panose="020B0604020202020204" pitchFamily="34" charset="0"/>
              </a:rPr>
              <a:t>Inputting and updating data on our IT systems, collating, analysing</a:t>
            </a:r>
          </a:p>
          <a:p>
            <a:pPr lvl="0">
              <a:lnSpc>
                <a:spcPts val="1800"/>
              </a:lnSpc>
            </a:pPr>
            <a:r>
              <a:rPr lang="en-GB" sz="1400" dirty="0">
                <a:latin typeface="Arial" panose="020B0604020202020204" pitchFamily="34" charset="0"/>
                <a:cs typeface="Arial" panose="020B0604020202020204" pitchFamily="34" charset="0"/>
              </a:rPr>
              <a:t>and formatting data and information.</a:t>
            </a:r>
          </a:p>
          <a:p>
            <a:pPr>
              <a:lnSpc>
                <a:spcPts val="1800"/>
              </a:lnSpc>
            </a:pPr>
            <a:r>
              <a:rPr lang="en-GB" sz="1400" dirty="0">
                <a:latin typeface="Arial" panose="020B0604020202020204" pitchFamily="34" charset="0"/>
                <a:cs typeface="Arial" panose="020B0604020202020204" pitchFamily="34" charset="0"/>
              </a:rPr>
              <a:t> </a:t>
            </a:r>
          </a:p>
          <a:p>
            <a:pPr lvl="0">
              <a:lnSpc>
                <a:spcPts val="1800"/>
              </a:lnSpc>
            </a:pPr>
            <a:r>
              <a:rPr lang="en-GB" sz="1400" dirty="0">
                <a:latin typeface="Arial" panose="020B0604020202020204" pitchFamily="34" charset="0"/>
                <a:cs typeface="Arial" panose="020B0604020202020204" pitchFamily="34" charset="0"/>
              </a:rPr>
              <a:t>Work in accordance with standard operating procedures, providing constructive feedback where improvements and efficiencies can be made,  contributing to the development of smarter working across </a:t>
            </a:r>
          </a:p>
          <a:p>
            <a:pPr lvl="0">
              <a:lnSpc>
                <a:spcPts val="1800"/>
              </a:lnSpc>
            </a:pPr>
            <a:r>
              <a:rPr lang="en-GB" sz="1400" dirty="0">
                <a:latin typeface="Arial" panose="020B0604020202020204" pitchFamily="34" charset="0"/>
                <a:cs typeface="Arial" panose="020B0604020202020204" pitchFamily="34" charset="0"/>
              </a:rPr>
              <a:t>the department with the customer experience at the heart of </a:t>
            </a:r>
          </a:p>
          <a:p>
            <a:pPr lvl="0">
              <a:lnSpc>
                <a:spcPts val="1800"/>
              </a:lnSpc>
            </a:pPr>
            <a:r>
              <a:rPr lang="en-GB" sz="1400" dirty="0">
                <a:latin typeface="Arial" panose="020B0604020202020204" pitchFamily="34" charset="0"/>
                <a:cs typeface="Arial" panose="020B0604020202020204" pitchFamily="34" charset="0"/>
              </a:rPr>
              <a:t>everything we do. </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Participate in and contribute to team meetings, developing working relationships across POAS and the wider organisation where needed.</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Act as a role model for staff, demonstrating behaviours within the </a:t>
            </a:r>
          </a:p>
          <a:p>
            <a:pPr>
              <a:lnSpc>
                <a:spcPts val="1800"/>
              </a:lnSpc>
            </a:pPr>
            <a:r>
              <a:rPr lang="en-GB" sz="1400" dirty="0">
                <a:latin typeface="Arial" panose="020B0604020202020204" pitchFamily="34" charset="0"/>
                <a:cs typeface="Arial" panose="020B0604020202020204" pitchFamily="34" charset="0"/>
              </a:rPr>
              <a:t>MoJ Leadership statement and the organisation’s values. </a:t>
            </a:r>
          </a:p>
          <a:p>
            <a:pPr>
              <a:lnSpc>
                <a:spcPts val="1800"/>
              </a:lnSpc>
            </a:pPr>
            <a:r>
              <a:rPr lang="en-GB" sz="1400" dirty="0">
                <a:latin typeface="Arial" panose="020B0604020202020204" pitchFamily="34" charset="0"/>
                <a:cs typeface="Arial" panose="020B0604020202020204" pitchFamily="34" charset="0"/>
              </a:rPr>
              <a:t>Be a flexible and supportive team member with good time management skills in order to prioritise work.</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Take responsibility for your own learning and development with the support and guidance of your line manager.</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Develop a knowledge of HR policies which you will be expected to abide by.</a:t>
            </a:r>
          </a:p>
          <a:p>
            <a:pPr>
              <a:lnSpc>
                <a:spcPts val="1000"/>
              </a:lnSpc>
            </a:pPr>
            <a:endParaRPr lang="en-GB" sz="1400" dirty="0">
              <a:latin typeface="Arial" panose="020B0604020202020204" pitchFamily="34" charset="0"/>
              <a:cs typeface="Arial" panose="020B0604020202020204" pitchFamily="34" charset="0"/>
            </a:endParaRPr>
          </a:p>
          <a:p>
            <a:pPr lvl="0">
              <a:lnSpc>
                <a:spcPts val="1800"/>
              </a:lnSpc>
            </a:pPr>
            <a:r>
              <a:rPr lang="en-GB" sz="1400" dirty="0">
                <a:latin typeface="Arial" panose="020B0604020202020204" pitchFamily="34" charset="0"/>
                <a:cs typeface="Arial" panose="020B0604020202020204" pitchFamily="34" charset="0"/>
              </a:rPr>
              <a:t>Take reasonable care for the health and safety of </a:t>
            </a:r>
          </a:p>
          <a:p>
            <a:pPr lvl="0">
              <a:lnSpc>
                <a:spcPts val="1800"/>
              </a:lnSpc>
            </a:pPr>
            <a:r>
              <a:rPr lang="en-GB" sz="1400" dirty="0">
                <a:latin typeface="Arial" panose="020B0604020202020204" pitchFamily="34" charset="0"/>
                <a:cs typeface="Arial" panose="020B0604020202020204" pitchFamily="34" charset="0"/>
              </a:rPr>
              <a:t>others and abide by relevant Health &amp; Safety </a:t>
            </a:r>
          </a:p>
          <a:p>
            <a:pPr lvl="0">
              <a:lnSpc>
                <a:spcPts val="1800"/>
              </a:lnSpc>
            </a:pPr>
            <a:r>
              <a:rPr lang="en-GB" sz="1400" dirty="0">
                <a:latin typeface="Arial" panose="020B0604020202020204" pitchFamily="34" charset="0"/>
                <a:cs typeface="Arial" panose="020B0604020202020204" pitchFamily="34" charset="0"/>
              </a:rPr>
              <a:t>Procedures and policy.</a:t>
            </a:r>
          </a:p>
        </p:txBody>
      </p:sp>
      <p:sp>
        <p:nvSpPr>
          <p:cNvPr id="5" name="Slide Number Placeholder 3">
            <a:extLst>
              <a:ext uri="{FF2B5EF4-FFF2-40B4-BE49-F238E27FC236}">
                <a16:creationId xmlns:a16="http://schemas.microsoft.com/office/drawing/2014/main" id="{DBC7770D-D136-4115-BFCB-329F97740C8C}"/>
              </a:ext>
            </a:extLst>
          </p:cNvPr>
          <p:cNvSpPr txBox="1">
            <a:spLocks/>
          </p:cNvSpPr>
          <p:nvPr/>
        </p:nvSpPr>
        <p:spPr>
          <a:xfrm>
            <a:off x="10908000" y="0"/>
            <a:ext cx="678210" cy="1152908"/>
          </a:xfrm>
          <a:prstGeom prst="rect">
            <a:avLst/>
          </a:prstGeom>
        </p:spPr>
        <p:txBody>
          <a:bodyPr vert="horz" lIns="91440" tIns="14400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9</a:t>
            </a:r>
          </a:p>
        </p:txBody>
      </p:sp>
      <p:sp>
        <p:nvSpPr>
          <p:cNvPr id="6" name="TextBox 5">
            <a:extLst>
              <a:ext uri="{FF2B5EF4-FFF2-40B4-BE49-F238E27FC236}">
                <a16:creationId xmlns:a16="http://schemas.microsoft.com/office/drawing/2014/main" id="{DD1FCC33-5806-4858-ACB2-F5434DA4450A}"/>
              </a:ext>
            </a:extLst>
          </p:cNvPr>
          <p:cNvSpPr txBox="1"/>
          <p:nvPr/>
        </p:nvSpPr>
        <p:spPr>
          <a:xfrm>
            <a:off x="592035" y="504930"/>
            <a:ext cx="10398908" cy="243656"/>
          </a:xfrm>
          <a:prstGeom prst="rect">
            <a:avLst/>
          </a:prstGeom>
          <a:noFill/>
        </p:spPr>
        <p:txBody>
          <a:bodyPr wrap="square" lIns="0" tIns="0" rIns="0" bIns="0" rtlCol="0">
            <a:spAutoFit/>
          </a:bodyPr>
          <a:lstStyle/>
          <a:p>
            <a:pPr>
              <a:lnSpc>
                <a:spcPts val="1900"/>
              </a:lnSpc>
            </a:pPr>
            <a:r>
              <a:rPr lang="en-GB" sz="2000" b="1" dirty="0">
                <a:solidFill>
                  <a:srgbClr val="018D9A"/>
                </a:solidFill>
                <a:latin typeface="Arial" panose="020B0604020202020204" pitchFamily="34" charset="0"/>
                <a:cs typeface="Arial" panose="020B0604020202020204" pitchFamily="34" charset="0"/>
              </a:rPr>
              <a:t>Job description, role and responsibilities</a:t>
            </a:r>
          </a:p>
        </p:txBody>
      </p:sp>
    </p:spTree>
    <p:extLst>
      <p:ext uri="{BB962C8B-B14F-4D97-AF65-F5344CB8AC3E}">
        <p14:creationId xmlns:p14="http://schemas.microsoft.com/office/powerpoint/2010/main" val="80952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202A3-BAE3-4F35-A8AA-02A0F06F729C}"/>
              </a:ext>
            </a:extLst>
          </p:cNvPr>
          <p:cNvSpPr/>
          <p:nvPr/>
        </p:nvSpPr>
        <p:spPr>
          <a:xfrm>
            <a:off x="616607" y="1007437"/>
            <a:ext cx="11575393" cy="3455978"/>
          </a:xfrm>
          <a:prstGeom prst="rect">
            <a:avLst/>
          </a:prstGeom>
        </p:spPr>
        <p:txBody>
          <a:bodyPr wrap="square" lIns="0" tIns="0" numCol="2" spcCol="360000" anchor="t">
            <a:noAutofit/>
          </a:bodyPr>
          <a:lstStyle/>
          <a:p>
            <a:pPr>
              <a:lnSpc>
                <a:spcPts val="1400"/>
              </a:lnSpc>
            </a:pPr>
            <a:r>
              <a:rPr lang="en-GB" sz="1400" dirty="0">
                <a:latin typeface="Arial" panose="020B0604020202020204" pitchFamily="34" charset="0"/>
                <a:cs typeface="Arial" panose="020B0604020202020204" pitchFamily="34" charset="0"/>
              </a:rPr>
              <a:t>The post holder is required to work in a flexible way and undertake any</a:t>
            </a:r>
          </a:p>
          <a:p>
            <a:r>
              <a:rPr lang="en-GB" sz="1400" dirty="0">
                <a:latin typeface="Arial" panose="020B0604020202020204" pitchFamily="34" charset="0"/>
                <a:cs typeface="Arial" panose="020B0604020202020204" pitchFamily="34" charset="0"/>
              </a:rPr>
              <a:t>other duties reasonably requested by line management which are commensurate with the grade and level of responsibility of this post. There may also be a requirement to work in different departments during the course of your employment, dependent on business needs.</a:t>
            </a:r>
          </a:p>
          <a:p>
            <a:r>
              <a:rPr lang="en-GB" sz="1400" dirty="0">
                <a:latin typeface="Arial" panose="020B0604020202020204" pitchFamily="34" charset="0"/>
                <a:cs typeface="Arial" panose="020B0604020202020204" pitchFamily="34" charset="0"/>
              </a:rPr>
              <a:t> </a:t>
            </a:r>
          </a:p>
          <a:p>
            <a:r>
              <a:rPr lang="en-GB" sz="1400" b="1" dirty="0">
                <a:latin typeface="Arial" panose="020B0604020202020204" pitchFamily="34" charset="0"/>
                <a:cs typeface="Arial" panose="020B0604020202020204" pitchFamily="34" charset="0"/>
              </a:rPr>
              <a:t>Skills and Qualifications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 Experience in using MS word/excel and Outlook.</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 Good written and oral communication skills.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 Ability to make informed decisions based on evidence.</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 Good telephone manner (ability to converse politely and articulately</a:t>
            </a:r>
          </a:p>
          <a:p>
            <a:pPr>
              <a:lnSpc>
                <a:spcPts val="1800"/>
              </a:lnSpc>
            </a:pPr>
            <a:r>
              <a:rPr lang="en-GB" sz="1400" dirty="0">
                <a:solidFill>
                  <a:schemeClr val="bg1"/>
                </a:solidFill>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with customers on the telephone is an essential skill of the post).</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 Comprehensive training will be provided.</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a:lnSpc>
                <a:spcPts val="1400"/>
              </a:lnSpc>
            </a:pPr>
            <a:r>
              <a:rPr lang="en-GB" sz="1400" b="1" dirty="0">
                <a:latin typeface="Arial" panose="020B0604020202020204" pitchFamily="34" charset="0"/>
                <a:cs typeface="Arial" panose="020B0604020202020204" pitchFamily="34" charset="0"/>
              </a:rPr>
              <a:t>Essential criteria:</a:t>
            </a: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Proficiency in written and oral communication as telephony work </a:t>
            </a:r>
          </a:p>
          <a:p>
            <a:r>
              <a:rPr lang="en-GB" sz="1400" dirty="0">
                <a:solidFill>
                  <a:schemeClr val="bg1"/>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will be required.</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Desirable criteria:</a:t>
            </a: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 Call centre experience, which will be assessed at the interview </a:t>
            </a:r>
          </a:p>
          <a:p>
            <a:pPr lvl="0"/>
            <a:r>
              <a:rPr lang="en-GB" sz="1400" dirty="0">
                <a:solidFill>
                  <a:schemeClr val="bg1"/>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stage of the recruitment process. </a:t>
            </a:r>
          </a:p>
          <a:p>
            <a:pPr>
              <a:lnSpc>
                <a:spcPts val="1000"/>
              </a:lnSpc>
            </a:pPr>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 Experience dealing with customers.</a:t>
            </a:r>
          </a:p>
          <a:p>
            <a:pPr>
              <a:lnSpc>
                <a:spcPts val="1000"/>
              </a:lnSpc>
            </a:pPr>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 Experience of working in an operational delivery area or</a:t>
            </a:r>
          </a:p>
          <a:p>
            <a:pPr lvl="0"/>
            <a:r>
              <a:rPr lang="en-GB" sz="1400" dirty="0">
                <a:solidFill>
                  <a:schemeClr val="bg1"/>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administration role.</a:t>
            </a:r>
          </a:p>
          <a:p>
            <a:pPr>
              <a:lnSpc>
                <a:spcPts val="1000"/>
              </a:lnSpc>
            </a:pPr>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 Experience of working in a compliance environment.</a:t>
            </a:r>
          </a:p>
          <a:p>
            <a:pPr>
              <a:lnSpc>
                <a:spcPts val="1000"/>
              </a:lnSpc>
            </a:pPr>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 Experience of using Microsoft computer packages, </a:t>
            </a:r>
          </a:p>
          <a:p>
            <a:pPr lvl="0"/>
            <a:r>
              <a:rPr lang="en-GB" sz="1400" dirty="0">
                <a:solidFill>
                  <a:schemeClr val="bg1"/>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i.e. Word, Excel, Outlook.</a:t>
            </a:r>
          </a:p>
          <a:p>
            <a:pPr>
              <a:lnSpc>
                <a:spcPts val="1800"/>
              </a:lnSpc>
            </a:pPr>
            <a:endParaRPr lang="en-GB" sz="1400" dirty="0">
              <a:latin typeface="Arial" panose="020B0604020202020204" pitchFamily="34" charset="0"/>
              <a:cs typeface="Arial" panose="020B0604020202020204" pitchFamily="34" charset="0"/>
            </a:endParaRPr>
          </a:p>
        </p:txBody>
      </p:sp>
      <p:pic>
        <p:nvPicPr>
          <p:cNvPr id="4" name="Picture 3" descr="New Image">
            <a:extLst>
              <a:ext uri="{FF2B5EF4-FFF2-40B4-BE49-F238E27FC236}">
                <a16:creationId xmlns:a16="http://schemas.microsoft.com/office/drawing/2014/main" id="{F52EB048-826D-4A2F-8DAF-E3444D313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752FEC64-87AB-43F7-A5F8-0006623F8FAE}"/>
              </a:ext>
            </a:extLst>
          </p:cNvPr>
          <p:cNvSpPr txBox="1">
            <a:spLocks/>
          </p:cNvSpPr>
          <p:nvPr/>
        </p:nvSpPr>
        <p:spPr>
          <a:xfrm>
            <a:off x="10907486" y="0"/>
            <a:ext cx="674914" cy="1152908"/>
          </a:xfrm>
          <a:prstGeom prst="rect">
            <a:avLst/>
          </a:prstGeom>
        </p:spPr>
        <p:txBody>
          <a:bodyPr vert="horz" lIns="91440" tIns="180000" rIns="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11</a:t>
            </a:r>
          </a:p>
        </p:txBody>
      </p:sp>
      <p:sp>
        <p:nvSpPr>
          <p:cNvPr id="2" name="TextBox 1">
            <a:extLst>
              <a:ext uri="{FF2B5EF4-FFF2-40B4-BE49-F238E27FC236}">
                <a16:creationId xmlns:a16="http://schemas.microsoft.com/office/drawing/2014/main" id="{B2881CCA-2A40-4764-8C01-0D71AAFA5A0D}"/>
              </a:ext>
            </a:extLst>
          </p:cNvPr>
          <p:cNvSpPr txBox="1"/>
          <p:nvPr/>
        </p:nvSpPr>
        <p:spPr>
          <a:xfrm>
            <a:off x="616607" y="504930"/>
            <a:ext cx="7058810" cy="243656"/>
          </a:xfrm>
          <a:prstGeom prst="rect">
            <a:avLst/>
          </a:prstGeom>
          <a:noFill/>
        </p:spPr>
        <p:txBody>
          <a:bodyPr wrap="square" lIns="0" tIns="0" rIns="0" bIns="0" rtlCol="0">
            <a:spAutoFit/>
          </a:bodyPr>
          <a:lstStyle/>
          <a:p>
            <a:pPr>
              <a:lnSpc>
                <a:spcPts val="1900"/>
              </a:lnSpc>
            </a:pPr>
            <a:r>
              <a:rPr lang="en-GB" sz="2000" b="1" dirty="0">
                <a:solidFill>
                  <a:srgbClr val="018D9A"/>
                </a:solidFill>
                <a:latin typeface="Arial" panose="020B0604020202020204" pitchFamily="34" charset="0"/>
                <a:cs typeface="Arial" panose="020B0604020202020204" pitchFamily="34" charset="0"/>
              </a:rPr>
              <a:t>Skills and qualifications</a:t>
            </a:r>
          </a:p>
        </p:txBody>
      </p:sp>
    </p:spTree>
    <p:extLst>
      <p:ext uri="{BB962C8B-B14F-4D97-AF65-F5344CB8AC3E}">
        <p14:creationId xmlns:p14="http://schemas.microsoft.com/office/powerpoint/2010/main" val="380378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CABC7E-F5F2-4FF5-9767-A850DF086E64}"/>
              </a:ext>
            </a:extLst>
          </p:cNvPr>
          <p:cNvSpPr/>
          <p:nvPr/>
        </p:nvSpPr>
        <p:spPr>
          <a:xfrm>
            <a:off x="351469" y="120557"/>
            <a:ext cx="11580000" cy="6586418"/>
          </a:xfrm>
          <a:prstGeom prst="rect">
            <a:avLst/>
          </a:prstGeom>
        </p:spPr>
        <p:txBody>
          <a:bodyPr wrap="square" lIns="0" tIns="0" numCol="2" spcCol="360000" anchor="t">
            <a:spAutoFit/>
          </a:bodyPr>
          <a:lstStyle/>
          <a:p>
            <a:pPr>
              <a:lnSpc>
                <a:spcPts val="2000"/>
              </a:lnSpc>
            </a:pPr>
            <a:r>
              <a:rPr lang="en-GB" sz="2000" b="1" dirty="0">
                <a:solidFill>
                  <a:srgbClr val="018D9A"/>
                </a:solidFill>
                <a:latin typeface="Arial" panose="020B0604020202020204" pitchFamily="34" charset="0"/>
                <a:cs typeface="Arial" panose="020B0604020202020204" pitchFamily="34" charset="0"/>
              </a:rPr>
              <a:t>Salary and benefits, terms and conditions</a:t>
            </a:r>
          </a:p>
          <a:p>
            <a:pPr>
              <a:lnSpc>
                <a:spcPts val="2000"/>
              </a:lnSpc>
            </a:pPr>
            <a:endParaRPr lang="en-GB" sz="2000" dirty="0">
              <a:latin typeface="Arial" panose="020B0604020202020204" pitchFamily="34" charset="0"/>
              <a:cs typeface="Arial" panose="020B0604020202020204" pitchFamily="34" charset="0"/>
            </a:endParaRPr>
          </a:p>
          <a:p>
            <a:pPr>
              <a:lnSpc>
                <a:spcPts val="3000"/>
              </a:lnSpc>
            </a:pPr>
            <a:endParaRPr lang="en-GB" sz="1400" dirty="0">
              <a:latin typeface="Arial" panose="020B0604020202020204" pitchFamily="34" charset="0"/>
              <a:cs typeface="Arial" panose="020B0604020202020204" pitchFamily="34" charset="0"/>
            </a:endParaRPr>
          </a:p>
          <a:p>
            <a:pPr>
              <a:lnSpc>
                <a:spcPts val="2000"/>
              </a:lnSpc>
            </a:pPr>
            <a:r>
              <a:rPr lang="en-GB" sz="2000" b="1" dirty="0">
                <a:solidFill>
                  <a:srgbClr val="018D9A"/>
                </a:solidFill>
                <a:latin typeface="Arial" panose="020B0604020202020204" pitchFamily="34" charset="0"/>
                <a:cs typeface="Arial" panose="020B0604020202020204" pitchFamily="34" charset="0"/>
              </a:rPr>
              <a:t>Annual Leave</a:t>
            </a:r>
          </a:p>
          <a:p>
            <a:pPr>
              <a:lnSpc>
                <a:spcPts val="2000"/>
              </a:lnSpc>
            </a:pPr>
            <a:endParaRPr lang="en-GB" dirty="0">
              <a:latin typeface="Arial" panose="020B0604020202020204" pitchFamily="34" charset="0"/>
              <a:cs typeface="Arial" panose="020B0604020202020204" pitchFamily="34" charset="0"/>
            </a:endParaRPr>
          </a:p>
          <a:p>
            <a:pPr>
              <a:lnSpc>
                <a:spcPts val="2000"/>
              </a:lnSpc>
            </a:pPr>
            <a:r>
              <a:rPr lang="en-GB" sz="1400" dirty="0">
                <a:latin typeface="Arial"/>
                <a:cs typeface="Arial"/>
              </a:rPr>
              <a:t>Generous allowances for paid holiday starting at 25 days per year, </a:t>
            </a:r>
          </a:p>
          <a:p>
            <a:pPr>
              <a:lnSpc>
                <a:spcPts val="2000"/>
              </a:lnSpc>
            </a:pPr>
            <a:r>
              <a:rPr lang="en-GB" sz="1400" dirty="0">
                <a:latin typeface="Arial"/>
                <a:cs typeface="Arial"/>
              </a:rPr>
              <a:t>and rising as your service increases to 30 days after 5 years.</a:t>
            </a:r>
          </a:p>
          <a:p>
            <a:pPr>
              <a:lnSpc>
                <a:spcPts val="1000"/>
              </a:lnSpc>
            </a:pPr>
            <a:endParaRPr lang="en-GB" sz="1400" dirty="0">
              <a:latin typeface="Arial" panose="020B0604020202020204" pitchFamily="34" charset="0"/>
              <a:cs typeface="Arial" panose="020B0604020202020204" pitchFamily="34" charset="0"/>
            </a:endParaRPr>
          </a:p>
          <a:p>
            <a:pPr>
              <a:lnSpc>
                <a:spcPts val="2000"/>
              </a:lnSpc>
            </a:pPr>
            <a:r>
              <a:rPr lang="en-GB" sz="1400" dirty="0">
                <a:latin typeface="Arial"/>
                <a:cs typeface="Arial"/>
              </a:rPr>
              <a:t>There is also a scheme to allow qualifying staff to buy or sell up to </a:t>
            </a:r>
          </a:p>
          <a:p>
            <a:pPr>
              <a:lnSpc>
                <a:spcPts val="2000"/>
              </a:lnSpc>
            </a:pPr>
            <a:r>
              <a:rPr lang="en-GB" sz="1400" dirty="0">
                <a:latin typeface="Arial"/>
                <a:cs typeface="Arial"/>
              </a:rPr>
              <a:t>3 days annual leave each year.</a:t>
            </a:r>
          </a:p>
          <a:p>
            <a:pPr>
              <a:lnSpc>
                <a:spcPts val="1000"/>
              </a:lnSpc>
            </a:pPr>
            <a:endParaRPr lang="en-GB" sz="1400" dirty="0">
              <a:latin typeface="Arial" panose="020B0604020202020204" pitchFamily="34" charset="0"/>
              <a:cs typeface="Arial" panose="020B0604020202020204" pitchFamily="34" charset="0"/>
            </a:endParaRPr>
          </a:p>
          <a:p>
            <a:pPr>
              <a:lnSpc>
                <a:spcPts val="2000"/>
              </a:lnSpc>
            </a:pPr>
            <a:r>
              <a:rPr lang="en-GB" sz="1400" dirty="0">
                <a:latin typeface="Arial"/>
                <a:cs typeface="Arial"/>
              </a:rPr>
              <a:t>Additional paid time off for 8 public holidays and 1 privilege day per year. </a:t>
            </a:r>
          </a:p>
          <a:p>
            <a:pPr>
              <a:lnSpc>
                <a:spcPts val="1000"/>
              </a:lnSpc>
            </a:pPr>
            <a:endParaRPr lang="en-GB" sz="1400" dirty="0">
              <a:latin typeface="Arial" panose="020B0604020202020204" pitchFamily="34" charset="0"/>
              <a:cs typeface="Arial" panose="020B0604020202020204" pitchFamily="34" charset="0"/>
            </a:endParaRPr>
          </a:p>
          <a:p>
            <a:pPr>
              <a:lnSpc>
                <a:spcPts val="2000"/>
              </a:lnSpc>
            </a:pPr>
            <a:r>
              <a:rPr lang="en-GB" sz="1400" dirty="0">
                <a:latin typeface="Arial"/>
                <a:cs typeface="Arial"/>
              </a:rPr>
              <a:t>Leave for part-time and job share posts will be calculated on a pro-</a:t>
            </a:r>
          </a:p>
          <a:p>
            <a:pPr>
              <a:lnSpc>
                <a:spcPts val="2000"/>
              </a:lnSpc>
            </a:pPr>
            <a:r>
              <a:rPr lang="en-GB" sz="1400" dirty="0">
                <a:latin typeface="Arial"/>
                <a:cs typeface="Arial"/>
              </a:rPr>
              <a:t>rata basis.</a:t>
            </a:r>
          </a:p>
          <a:p>
            <a:pPr>
              <a:lnSpc>
                <a:spcPts val="1000"/>
              </a:lnSpc>
            </a:pPr>
            <a:endParaRPr lang="en-GB" sz="1400" dirty="0">
              <a:latin typeface="Arial" panose="020B0604020202020204" pitchFamily="34" charset="0"/>
              <a:cs typeface="Arial" panose="020B0604020202020204" pitchFamily="34" charset="0"/>
            </a:endParaRPr>
          </a:p>
          <a:p>
            <a:pPr>
              <a:lnSpc>
                <a:spcPts val="2000"/>
              </a:lnSpc>
            </a:pPr>
            <a:r>
              <a:rPr lang="en-GB" sz="1400" dirty="0">
                <a:latin typeface="Arial"/>
                <a:cs typeface="Arial"/>
              </a:rPr>
              <a:t>Requests for part-time contracts will be considered in line with business needs.</a:t>
            </a:r>
          </a:p>
          <a:p>
            <a:pPr>
              <a:lnSpc>
                <a:spcPts val="2000"/>
              </a:lnSpc>
            </a:pPr>
            <a:endParaRPr lang="en-GB" sz="1400" dirty="0">
              <a:solidFill>
                <a:srgbClr val="00B050"/>
              </a:solidFill>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a:p>
            <a:pPr>
              <a:lnSpc>
                <a:spcPts val="2000"/>
              </a:lnSpc>
            </a:pPr>
            <a:endParaRPr lang="en-GB" sz="2000" b="1" dirty="0">
              <a:solidFill>
                <a:srgbClr val="018D9A"/>
              </a:solidFill>
              <a:latin typeface="Arial" panose="020B0604020202020204" pitchFamily="34" charset="0"/>
              <a:cs typeface="Arial" panose="020B0604020202020204" pitchFamily="34" charset="0"/>
            </a:endParaRPr>
          </a:p>
          <a:p>
            <a:pPr>
              <a:lnSpc>
                <a:spcPts val="2000"/>
              </a:lnSpc>
            </a:pPr>
            <a:endParaRPr lang="en-GB" sz="2000" b="1" dirty="0">
              <a:solidFill>
                <a:srgbClr val="018D9A"/>
              </a:solidFill>
              <a:latin typeface="Arial" panose="020B0604020202020204" pitchFamily="34" charset="0"/>
              <a:cs typeface="Arial" panose="020B0604020202020204" pitchFamily="34" charset="0"/>
            </a:endParaRPr>
          </a:p>
          <a:p>
            <a:pPr>
              <a:lnSpc>
                <a:spcPts val="2000"/>
              </a:lnSpc>
            </a:pPr>
            <a:r>
              <a:rPr lang="en-GB" sz="2000" b="1" dirty="0">
                <a:solidFill>
                  <a:srgbClr val="018D9A"/>
                </a:solidFill>
                <a:latin typeface="Arial" panose="020B0604020202020204" pitchFamily="34" charset="0"/>
                <a:cs typeface="Arial" panose="020B0604020202020204" pitchFamily="34" charset="0"/>
              </a:rPr>
              <a:t>Pension</a:t>
            </a:r>
          </a:p>
          <a:p>
            <a:pPr>
              <a:lnSpc>
                <a:spcPts val="2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The Civil Service offers a choice of pension schemes, giving you </a:t>
            </a:r>
          </a:p>
          <a:p>
            <a:pPr>
              <a:lnSpc>
                <a:spcPts val="1800"/>
              </a:lnSpc>
            </a:pPr>
            <a:r>
              <a:rPr lang="en-GB" sz="1400" dirty="0">
                <a:latin typeface="Arial" panose="020B0604020202020204" pitchFamily="34" charset="0"/>
                <a:cs typeface="Arial" panose="020B0604020202020204" pitchFamily="34" charset="0"/>
              </a:rPr>
              <a:t>the flexibility to choose the pension that suits you best.</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Some of </a:t>
            </a:r>
            <a:r>
              <a:rPr lang="en-GB" sz="1400" dirty="0" err="1">
                <a:latin typeface="Arial" panose="020B0604020202020204" pitchFamily="34" charset="0"/>
                <a:cs typeface="Arial" panose="020B0604020202020204" pitchFamily="34" charset="0"/>
              </a:rPr>
              <a:t>MoJ’s</a:t>
            </a:r>
            <a:r>
              <a:rPr lang="en-GB" sz="1400" dirty="0">
                <a:latin typeface="Arial" panose="020B0604020202020204" pitchFamily="34" charset="0"/>
                <a:cs typeface="Arial" panose="020B0604020202020204" pitchFamily="34" charset="0"/>
              </a:rPr>
              <a:t> terms and conditions of service are changing as </a:t>
            </a:r>
          </a:p>
          <a:p>
            <a:pPr>
              <a:lnSpc>
                <a:spcPts val="1800"/>
              </a:lnSpc>
            </a:pPr>
            <a:r>
              <a:rPr lang="en-GB" sz="1400" dirty="0">
                <a:latin typeface="Arial" panose="020B0604020202020204" pitchFamily="34" charset="0"/>
                <a:cs typeface="Arial" panose="020B0604020202020204" pitchFamily="34" charset="0"/>
              </a:rPr>
              <a:t>part of Civil Service reform. The changes will apply to staff joining </a:t>
            </a: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r>
              <a:rPr lang="en-GB" sz="1400" dirty="0" err="1">
                <a:latin typeface="Arial" panose="020B0604020202020204" pitchFamily="34" charset="0"/>
                <a:cs typeface="Arial" panose="020B0604020202020204" pitchFamily="34" charset="0"/>
              </a:rPr>
              <a:t>MoJ</a:t>
            </a:r>
            <a:r>
              <a:rPr lang="en-GB" sz="1400" dirty="0">
                <a:latin typeface="Arial" panose="020B0604020202020204" pitchFamily="34" charset="0"/>
                <a:cs typeface="Arial" panose="020B0604020202020204" pitchFamily="34" charset="0"/>
              </a:rPr>
              <a:t> who are new to the Civil Service. Staff joining MoJ from other </a:t>
            </a:r>
          </a:p>
          <a:p>
            <a:pPr>
              <a:lnSpc>
                <a:spcPts val="1800"/>
              </a:lnSpc>
            </a:pPr>
            <a:r>
              <a:rPr lang="en-GB" sz="1400" dirty="0">
                <a:latin typeface="Arial" panose="020B0604020202020204" pitchFamily="34" charset="0"/>
                <a:cs typeface="Arial" panose="020B0604020202020204" pitchFamily="34" charset="0"/>
              </a:rPr>
              <a:t>civil service employers will transfer onto the new MoJ terms if they </a:t>
            </a:r>
          </a:p>
          <a:p>
            <a:pPr>
              <a:lnSpc>
                <a:spcPts val="1800"/>
              </a:lnSpc>
            </a:pPr>
            <a:r>
              <a:rPr lang="en-GB" sz="1400" dirty="0">
                <a:latin typeface="Arial" panose="020B0604020202020204" pitchFamily="34" charset="0"/>
                <a:cs typeface="Arial" panose="020B0604020202020204" pitchFamily="34" charset="0"/>
              </a:rPr>
              <a:t>are already on 'modernised' terms in their current post or onto 'unmodernised' MoJ terms if they are on 'unmodernised' terms at </a:t>
            </a:r>
          </a:p>
          <a:p>
            <a:pPr>
              <a:lnSpc>
                <a:spcPts val="1800"/>
              </a:lnSpc>
            </a:pPr>
            <a:r>
              <a:rPr lang="en-GB" sz="1400" dirty="0">
                <a:latin typeface="Arial" panose="020B0604020202020204" pitchFamily="34" charset="0"/>
                <a:cs typeface="Arial" panose="020B0604020202020204" pitchFamily="34" charset="0"/>
              </a:rPr>
              <a:t>their current post. </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Details will be available if an offer is made.</a:t>
            </a:r>
          </a:p>
          <a:p>
            <a:pPr>
              <a:lnSpc>
                <a:spcPts val="1800"/>
              </a:lnSpc>
            </a:pPr>
            <a:endParaRPr lang="en-GB" sz="1400" dirty="0">
              <a:latin typeface="Arial" panose="020B0604020202020204" pitchFamily="34" charset="0"/>
              <a:cs typeface="Arial" panose="020B0604020202020204" pitchFamily="34" charset="0"/>
            </a:endParaRPr>
          </a:p>
          <a:p>
            <a:pPr>
              <a:lnSpc>
                <a:spcPts val="2000"/>
              </a:lnSpc>
            </a:pP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a:cs typeface="Arial"/>
            </a:endParaRPr>
          </a:p>
        </p:txBody>
      </p:sp>
      <p:sp>
        <p:nvSpPr>
          <p:cNvPr id="4" name="Slide Number Placeholder 3">
            <a:extLst>
              <a:ext uri="{FF2B5EF4-FFF2-40B4-BE49-F238E27FC236}">
                <a16:creationId xmlns:a16="http://schemas.microsoft.com/office/drawing/2014/main" id="{8E127883-6B3D-4FB3-AD10-34B45A6270D8}"/>
              </a:ext>
            </a:extLst>
          </p:cNvPr>
          <p:cNvSpPr>
            <a:spLocks noGrp="1"/>
          </p:cNvSpPr>
          <p:nvPr>
            <p:ph type="sldNum" sz="quarter" idx="12"/>
          </p:nvPr>
        </p:nvSpPr>
        <p:spPr>
          <a:xfrm>
            <a:off x="10908000" y="0"/>
            <a:ext cx="674400" cy="1260908"/>
          </a:xfrm>
        </p:spPr>
        <p:txBody>
          <a:bodyPr tIns="72000" rIns="0"/>
          <a:lstStyle/>
          <a:p>
            <a:fld id="{D57F1E4F-1CFF-5643-939E-217C01CDF565}" type="slidenum">
              <a:rPr lang="en-US" b="1" smtClean="0">
                <a:solidFill>
                  <a:schemeClr val="tx1"/>
                </a:solidFill>
              </a:rPr>
              <a:pPr/>
              <a:t>12</a:t>
            </a:fld>
            <a:endParaRPr lang="en-US" b="1" dirty="0">
              <a:solidFill>
                <a:schemeClr val="tx1"/>
              </a:solidFill>
            </a:endParaRPr>
          </a:p>
        </p:txBody>
      </p:sp>
      <p:pic>
        <p:nvPicPr>
          <p:cNvPr id="5" name="Picture 4" descr="New Image">
            <a:extLst>
              <a:ext uri="{FF2B5EF4-FFF2-40B4-BE49-F238E27FC236}">
                <a16:creationId xmlns:a16="http://schemas.microsoft.com/office/drawing/2014/main" id="{90AF3597-68E4-4796-B926-45B84BF54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4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DE0AF-800F-4998-894D-9E74953FAA1F}"/>
              </a:ext>
            </a:extLst>
          </p:cNvPr>
          <p:cNvSpPr/>
          <p:nvPr/>
        </p:nvSpPr>
        <p:spPr>
          <a:xfrm>
            <a:off x="612000" y="1010507"/>
            <a:ext cx="11579999" cy="5164381"/>
          </a:xfrm>
          <a:prstGeom prst="rect">
            <a:avLst/>
          </a:prstGeom>
        </p:spPr>
        <p:txBody>
          <a:bodyPr wrap="square" lIns="0" tIns="0" numCol="2" spcCol="360000" anchor="t">
            <a:noAutofit/>
          </a:bodyPr>
          <a:lstStyle/>
          <a:p>
            <a:pPr>
              <a:lnSpc>
                <a:spcPts val="2000"/>
              </a:lnSpc>
            </a:pPr>
            <a:r>
              <a:rPr lang="en-GB" sz="1400" dirty="0">
                <a:latin typeface="Arial"/>
                <a:cs typeface="Arial"/>
              </a:rPr>
              <a:t>Standard 37 hour working week.</a:t>
            </a:r>
          </a:p>
          <a:p>
            <a:pPr>
              <a:lnSpc>
                <a:spcPts val="1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Weekday working only (no mandatory weekend shifts).</a:t>
            </a:r>
          </a:p>
          <a:p>
            <a:pPr>
              <a:lnSpc>
                <a:spcPts val="1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Flexible working arrangements (reduced hours and/or days) available.</a:t>
            </a:r>
          </a:p>
          <a:p>
            <a:pPr>
              <a:lnSpc>
                <a:spcPts val="1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Flexi time – start between 7am and 10am and finish between 3pm and 7pm, Core hours being 10am to 3pm.</a:t>
            </a:r>
          </a:p>
          <a:p>
            <a:pPr>
              <a:lnSpc>
                <a:spcPts val="1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OPG encourages smarter and remote working for some roles.</a:t>
            </a:r>
          </a:p>
          <a:p>
            <a:pPr>
              <a:lnSpc>
                <a:spcPts val="1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Generous paid paternity, adoption, maternity and sickness leave.</a:t>
            </a: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Up to 5 days paid Special Leave per year for voluntary service.</a:t>
            </a:r>
          </a:p>
          <a:p>
            <a:pPr>
              <a:lnSpc>
                <a:spcPts val="1000"/>
              </a:lnSpc>
            </a:pPr>
            <a:endParaRPr lang="en-GB" sz="1400" dirty="0">
              <a:latin typeface="Arial"/>
              <a:cs typeface="Arial"/>
            </a:endParaRPr>
          </a:p>
          <a:p>
            <a:pPr>
              <a:lnSpc>
                <a:spcPts val="1900"/>
              </a:lnSpc>
            </a:pPr>
            <a:r>
              <a:rPr lang="en-GB" sz="1400" dirty="0">
                <a:latin typeface="Arial"/>
                <a:cs typeface="Arial"/>
              </a:rPr>
              <a:t>Job-share scheme.</a:t>
            </a:r>
          </a:p>
          <a:p>
            <a:pPr>
              <a:lnSpc>
                <a:spcPts val="1000"/>
              </a:lnSpc>
            </a:pPr>
            <a:endParaRPr lang="en-GB" sz="1400" dirty="0">
              <a:latin typeface="Arial"/>
              <a:cs typeface="Arial"/>
            </a:endParaRPr>
          </a:p>
          <a:p>
            <a:pPr>
              <a:lnSpc>
                <a:spcPts val="1900"/>
              </a:lnSpc>
            </a:pPr>
            <a:r>
              <a:rPr lang="en-GB" sz="1400" dirty="0">
                <a:latin typeface="Arial"/>
                <a:cs typeface="Arial"/>
              </a:rPr>
              <a:t>Career Break or Sabbatical leave of up to 5 years.</a:t>
            </a:r>
          </a:p>
          <a:p>
            <a:pPr>
              <a:lnSpc>
                <a:spcPts val="1000"/>
              </a:lnSpc>
            </a:pPr>
            <a:endParaRPr lang="en-GB" sz="1400" dirty="0">
              <a:latin typeface="Arial"/>
              <a:cs typeface="Arial"/>
            </a:endParaRPr>
          </a:p>
          <a:p>
            <a:pPr>
              <a:lnSpc>
                <a:spcPts val="1900"/>
              </a:lnSpc>
            </a:pPr>
            <a:r>
              <a:rPr lang="en-GB" sz="1400" dirty="0">
                <a:latin typeface="Arial"/>
                <a:cs typeface="Arial"/>
              </a:rPr>
              <a:t>Onsite kitchen facilities.</a:t>
            </a:r>
          </a:p>
          <a:p>
            <a:pPr>
              <a:lnSpc>
                <a:spcPts val="1000"/>
              </a:lnSpc>
            </a:pPr>
            <a:endParaRPr lang="en-GB" sz="1400" dirty="0">
              <a:latin typeface="Arial"/>
              <a:cs typeface="Arial"/>
            </a:endParaRPr>
          </a:p>
          <a:p>
            <a:pPr>
              <a:lnSpc>
                <a:spcPts val="1900"/>
              </a:lnSpc>
            </a:pPr>
            <a:r>
              <a:rPr lang="en-GB" sz="1400" dirty="0">
                <a:latin typeface="Arial"/>
                <a:cs typeface="Arial"/>
              </a:rPr>
              <a:t>Bike storage facilities.</a:t>
            </a:r>
          </a:p>
          <a:p>
            <a:pPr>
              <a:lnSpc>
                <a:spcPts val="1000"/>
              </a:lnSpc>
            </a:pPr>
            <a:endParaRPr lang="en-GB" sz="1400" dirty="0">
              <a:latin typeface="Arial"/>
              <a:cs typeface="Arial"/>
            </a:endParaRPr>
          </a:p>
          <a:p>
            <a:pPr>
              <a:lnSpc>
                <a:spcPts val="1900"/>
              </a:lnSpc>
            </a:pPr>
            <a:r>
              <a:rPr lang="en-GB" sz="1400" dirty="0">
                <a:latin typeface="Arial"/>
                <a:cs typeface="Arial"/>
              </a:rPr>
              <a:t>6 month probation period for all new entrants.</a:t>
            </a:r>
          </a:p>
        </p:txBody>
      </p:sp>
      <p:sp>
        <p:nvSpPr>
          <p:cNvPr id="4" name="Slide Number Placeholder 3">
            <a:extLst>
              <a:ext uri="{FF2B5EF4-FFF2-40B4-BE49-F238E27FC236}">
                <a16:creationId xmlns:a16="http://schemas.microsoft.com/office/drawing/2014/main" id="{AE950EBD-35D4-44A7-AD96-D09D231B7784}"/>
              </a:ext>
            </a:extLst>
          </p:cNvPr>
          <p:cNvSpPr txBox="1">
            <a:spLocks/>
          </p:cNvSpPr>
          <p:nvPr/>
        </p:nvSpPr>
        <p:spPr>
          <a:xfrm>
            <a:off x="10898154" y="0"/>
            <a:ext cx="684246" cy="1090278"/>
          </a:xfrm>
          <a:prstGeom prst="rect">
            <a:avLst/>
          </a:prstGeom>
        </p:spPr>
        <p:txBody>
          <a:bodyPr vert="horz" lIns="91440" tIns="252000" rIns="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b="1" smtClean="0">
                <a:solidFill>
                  <a:schemeClr val="tx1"/>
                </a:solidFill>
              </a:rPr>
              <a:pPr/>
              <a:t>13</a:t>
            </a:fld>
            <a:endParaRPr lang="en-US" b="1" dirty="0">
              <a:solidFill>
                <a:schemeClr val="tx1"/>
              </a:solidFill>
            </a:endParaRPr>
          </a:p>
        </p:txBody>
      </p:sp>
      <p:pic>
        <p:nvPicPr>
          <p:cNvPr id="5" name="Picture 4" descr="New Image">
            <a:extLst>
              <a:ext uri="{FF2B5EF4-FFF2-40B4-BE49-F238E27FC236}">
                <a16:creationId xmlns:a16="http://schemas.microsoft.com/office/drawing/2014/main" id="{6BF98C53-5BBB-474E-9335-3406CD41E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500090-7158-47F5-86D3-6211C191025B}"/>
              </a:ext>
            </a:extLst>
          </p:cNvPr>
          <p:cNvSpPr txBox="1"/>
          <p:nvPr/>
        </p:nvSpPr>
        <p:spPr>
          <a:xfrm>
            <a:off x="592852" y="494880"/>
            <a:ext cx="10304795" cy="256480"/>
          </a:xfrm>
          <a:prstGeom prst="rect">
            <a:avLst/>
          </a:prstGeom>
          <a:noFill/>
        </p:spPr>
        <p:txBody>
          <a:bodyPr wrap="square" lIns="0" tIns="0" rIns="0" bIns="0" rtlCol="0">
            <a:spAutoFit/>
          </a:bodyPr>
          <a:lstStyle/>
          <a:p>
            <a:pPr>
              <a:lnSpc>
                <a:spcPts val="2000"/>
              </a:lnSpc>
            </a:pPr>
            <a:r>
              <a:rPr lang="en-GB" sz="2000" b="1" dirty="0">
                <a:solidFill>
                  <a:srgbClr val="018D9A"/>
                </a:solidFill>
                <a:latin typeface="Arial" panose="020B0604020202020204" pitchFamily="34" charset="0"/>
                <a:cs typeface="Arial" panose="020B0604020202020204" pitchFamily="34" charset="0"/>
              </a:rPr>
              <a:t>Flexible arrangements to enhance 'work/life balance’</a:t>
            </a:r>
          </a:p>
        </p:txBody>
      </p:sp>
      <p:pic>
        <p:nvPicPr>
          <p:cNvPr id="8" name="Picture 7">
            <a:extLst>
              <a:ext uri="{FF2B5EF4-FFF2-40B4-BE49-F238E27FC236}">
                <a16:creationId xmlns:a16="http://schemas.microsoft.com/office/drawing/2014/main" id="{72D2CD95-5CA5-47FF-88CB-06E69A4FA1EA}"/>
              </a:ext>
            </a:extLst>
          </p:cNvPr>
          <p:cNvPicPr>
            <a:picLocks noChangeAspect="1"/>
          </p:cNvPicPr>
          <p:nvPr/>
        </p:nvPicPr>
        <p:blipFill>
          <a:blip r:embed="rId3"/>
          <a:stretch>
            <a:fillRect/>
          </a:stretch>
        </p:blipFill>
        <p:spPr>
          <a:xfrm>
            <a:off x="6549952" y="1090279"/>
            <a:ext cx="3282537" cy="4970581"/>
          </a:xfrm>
          <a:prstGeom prst="rect">
            <a:avLst/>
          </a:prstGeom>
        </p:spPr>
      </p:pic>
    </p:spTree>
    <p:extLst>
      <p:ext uri="{BB962C8B-B14F-4D97-AF65-F5344CB8AC3E}">
        <p14:creationId xmlns:p14="http://schemas.microsoft.com/office/powerpoint/2010/main" val="235889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DC7F7A-C3E2-4D7F-8103-D12873F7D8C8}"/>
              </a:ext>
            </a:extLst>
          </p:cNvPr>
          <p:cNvSpPr/>
          <p:nvPr/>
        </p:nvSpPr>
        <p:spPr>
          <a:xfrm>
            <a:off x="596349" y="1000540"/>
            <a:ext cx="11595652" cy="4844000"/>
          </a:xfrm>
          <a:prstGeom prst="rect">
            <a:avLst/>
          </a:prstGeom>
        </p:spPr>
        <p:txBody>
          <a:bodyPr wrap="square" lIns="0" tIns="0" numCol="2" spcCol="360000" anchor="t">
            <a:noAutofit/>
          </a:bodyPr>
          <a:lstStyle/>
          <a:p>
            <a:pPr>
              <a:lnSpc>
                <a:spcPts val="2000"/>
              </a:lnSpc>
            </a:pPr>
            <a:r>
              <a:rPr lang="en-GB" sz="1400" dirty="0">
                <a:latin typeface="Arial"/>
                <a:cs typeface="Arial"/>
              </a:rPr>
              <a:t>Reward &amp; Recognition scheme.</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Salary sacrifice arrangements for childcare vouchers.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Travel permits, bicycles and voluntary benefits such as retail vouchers and discounts on a range of goods and services.</a:t>
            </a:r>
          </a:p>
          <a:p>
            <a:pPr>
              <a:lnSpc>
                <a:spcPts val="1000"/>
              </a:lnSpc>
            </a:pPr>
            <a:endParaRPr lang="en-GB" sz="1400" dirty="0">
              <a:latin typeface="Arial"/>
              <a:cs typeface="Arial"/>
            </a:endParaRPr>
          </a:p>
          <a:p>
            <a:r>
              <a:rPr lang="en-GB" sz="1400" dirty="0">
                <a:latin typeface="Arial"/>
                <a:cs typeface="Arial"/>
              </a:rPr>
              <a:t>Cycle to Work Scheme hire a bike and safety equipment, tax-free, </a:t>
            </a:r>
          </a:p>
          <a:p>
            <a:r>
              <a:rPr lang="en-GB" sz="1400" dirty="0">
                <a:latin typeface="Arial"/>
                <a:cs typeface="Arial"/>
              </a:rPr>
              <a:t>if you use it to get to and from work.</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Salary advance for annual travelcards.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Free flu jab and annual sight tests.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Free access to an Employee Assistance Programme which provides legal advice, counselling, mediation services etc. </a:t>
            </a:r>
            <a:endParaRPr lang="en-GB" sz="1400" dirty="0">
              <a:latin typeface="Arial" panose="020B0604020202020204" pitchFamily="34" charset="0"/>
              <a:cs typeface="Arial" panose="020B0604020202020204" pitchFamily="34" charset="0"/>
            </a:endParaRPr>
          </a:p>
          <a:p>
            <a:pPr>
              <a:lnSpc>
                <a:spcPts val="1800"/>
              </a:lnSpc>
            </a:pPr>
            <a:endParaRPr lang="en-GB" sz="1400" dirty="0"/>
          </a:p>
          <a:p>
            <a:pPr>
              <a:lnSpc>
                <a:spcPts val="1800"/>
              </a:lnSpc>
            </a:pPr>
            <a:endParaRPr lang="en-GB" sz="1400" dirty="0"/>
          </a:p>
          <a:p>
            <a:pPr>
              <a:lnSpc>
                <a:spcPts val="1800"/>
              </a:lnSpc>
            </a:pPr>
            <a:endParaRPr lang="en-GB" sz="1400" dirty="0"/>
          </a:p>
          <a:p>
            <a:pPr>
              <a:lnSpc>
                <a:spcPts val="1800"/>
              </a:lnSpc>
            </a:pPr>
            <a:endParaRPr lang="en-GB" sz="1400" dirty="0"/>
          </a:p>
          <a:p>
            <a:pPr>
              <a:lnSpc>
                <a:spcPts val="1800"/>
              </a:lnSpc>
            </a:pPr>
            <a:endParaRPr lang="en-GB" sz="1400" dirty="0"/>
          </a:p>
          <a:p>
            <a:pPr>
              <a:lnSpc>
                <a:spcPts val="1800"/>
              </a:lnSpc>
            </a:pPr>
            <a:endParaRPr lang="en-GB" sz="1400" dirty="0"/>
          </a:p>
          <a:p>
            <a:pPr>
              <a:lnSpc>
                <a:spcPts val="1800"/>
              </a:lnSpc>
            </a:pPr>
            <a:endParaRPr lang="en-GB" sz="1400" dirty="0"/>
          </a:p>
          <a:p>
            <a:pPr>
              <a:lnSpc>
                <a:spcPts val="1800"/>
              </a:lnSpc>
            </a:pPr>
            <a:r>
              <a:rPr lang="en-GB" sz="1400" b="1" dirty="0">
                <a:latin typeface="Arial"/>
                <a:cs typeface="Arial"/>
              </a:rPr>
              <a:t>OPG is committed to staff development and offers an </a:t>
            </a:r>
          </a:p>
          <a:p>
            <a:pPr>
              <a:lnSpc>
                <a:spcPts val="1800"/>
              </a:lnSpc>
            </a:pPr>
            <a:r>
              <a:rPr lang="en-GB" sz="1400" b="1" dirty="0">
                <a:latin typeface="Arial"/>
                <a:cs typeface="Arial"/>
              </a:rPr>
              <a:t>extensive range of training and development opportunities:</a:t>
            </a:r>
            <a:endParaRPr lang="en-GB" sz="1400" dirty="0">
              <a:solidFill>
                <a:srgbClr val="FF0000"/>
              </a:solidFill>
              <a:latin typeface="Arial"/>
              <a:cs typeface="Arial"/>
            </a:endParaRP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2-year Apprenticeships (50 hours study per year on full salary) </a:t>
            </a:r>
          </a:p>
          <a:p>
            <a:pPr>
              <a:lnSpc>
                <a:spcPts val="1800"/>
              </a:lnSpc>
            </a:pPr>
            <a:r>
              <a:rPr lang="en-GB" sz="1400" dirty="0">
                <a:latin typeface="Arial"/>
                <a:cs typeface="Arial"/>
              </a:rPr>
              <a:t>leading to industry-recognised qualifications.</a:t>
            </a:r>
          </a:p>
          <a:p>
            <a:pPr>
              <a:lnSpc>
                <a:spcPts val="1000"/>
              </a:lnSpc>
            </a:pPr>
            <a:endParaRPr lang="en-GB" sz="1400" strike="sngStrike"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Up to 50 paid Learning Hours per year.</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Mentoring.</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Secondments.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Extensive support networks e.g. Diversity &amp; Inclusion Forum, </a:t>
            </a:r>
          </a:p>
          <a:p>
            <a:pPr>
              <a:lnSpc>
                <a:spcPts val="1800"/>
              </a:lnSpc>
            </a:pPr>
            <a:r>
              <a:rPr lang="en-GB" sz="1400" dirty="0">
                <a:latin typeface="Arial"/>
                <a:cs typeface="Arial"/>
              </a:rPr>
              <a:t>Gender Equality Forum, Spirit (LGBTQ+) network, </a:t>
            </a:r>
          </a:p>
          <a:p>
            <a:pPr>
              <a:lnSpc>
                <a:spcPts val="1800"/>
              </a:lnSpc>
            </a:pPr>
            <a:r>
              <a:rPr lang="en-GB" sz="1400" dirty="0">
                <a:latin typeface="Arial"/>
                <a:cs typeface="Arial"/>
              </a:rPr>
              <a:t>PROUD Black and Minority Ethnic network, Project Race, </a:t>
            </a:r>
          </a:p>
          <a:p>
            <a:pPr>
              <a:lnSpc>
                <a:spcPts val="1800"/>
              </a:lnSpc>
            </a:pPr>
            <a:r>
              <a:rPr lang="en-GB" sz="1400" dirty="0">
                <a:latin typeface="Arial"/>
                <a:cs typeface="Arial"/>
              </a:rPr>
              <a:t>Mental Health Allies, Equality, Diversity and Inclusion Advisors, </a:t>
            </a:r>
          </a:p>
          <a:p>
            <a:pPr>
              <a:lnSpc>
                <a:spcPts val="1800"/>
              </a:lnSpc>
            </a:pPr>
            <a:r>
              <a:rPr lang="en-GB" sz="1400" dirty="0">
                <a:latin typeface="Arial"/>
                <a:cs typeface="Arial"/>
              </a:rPr>
              <a:t>Faith Forum, Christian network, Dharmic Faiths network, Muslim network, Carers Network, Disability network, </a:t>
            </a:r>
          </a:p>
          <a:p>
            <a:pPr>
              <a:lnSpc>
                <a:spcPts val="1800"/>
              </a:lnSpc>
            </a:pPr>
            <a:r>
              <a:rPr lang="en-GB" sz="1400" dirty="0">
                <a:latin typeface="Arial"/>
                <a:cs typeface="Arial"/>
              </a:rPr>
              <a:t>Wellbeing Champions.</a:t>
            </a:r>
          </a:p>
        </p:txBody>
      </p:sp>
      <p:pic>
        <p:nvPicPr>
          <p:cNvPr id="4" name="Picture 3" descr="New Image">
            <a:extLst>
              <a:ext uri="{FF2B5EF4-FFF2-40B4-BE49-F238E27FC236}">
                <a16:creationId xmlns:a16="http://schemas.microsoft.com/office/drawing/2014/main" id="{E03B0F44-B7A3-4B46-82CB-047B457E3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DD6221B-EC83-4A90-99B2-2FB03EF18659}"/>
              </a:ext>
            </a:extLst>
          </p:cNvPr>
          <p:cNvSpPr/>
          <p:nvPr/>
        </p:nvSpPr>
        <p:spPr>
          <a:xfrm>
            <a:off x="10896601" y="0"/>
            <a:ext cx="685800" cy="776106"/>
          </a:xfrm>
          <a:prstGeom prst="rect">
            <a:avLst/>
          </a:prstGeom>
        </p:spPr>
        <p:txBody>
          <a:bodyPr wrap="square" tIns="540000" rIns="0">
            <a:spAutoFit/>
          </a:bodyPr>
          <a:lstStyle/>
          <a:p>
            <a:pPr algn="r"/>
            <a:r>
              <a:rPr lang="en-US" sz="1200" b="1" dirty="0"/>
              <a:t>15</a:t>
            </a:r>
            <a:endParaRPr lang="en-GB" sz="1200" b="1" dirty="0"/>
          </a:p>
        </p:txBody>
      </p:sp>
      <p:sp>
        <p:nvSpPr>
          <p:cNvPr id="5" name="TextBox 4">
            <a:extLst>
              <a:ext uri="{FF2B5EF4-FFF2-40B4-BE49-F238E27FC236}">
                <a16:creationId xmlns:a16="http://schemas.microsoft.com/office/drawing/2014/main" id="{F2574A8B-46A1-425A-A67F-B7436309318B}"/>
              </a:ext>
            </a:extLst>
          </p:cNvPr>
          <p:cNvSpPr txBox="1"/>
          <p:nvPr/>
        </p:nvSpPr>
        <p:spPr>
          <a:xfrm>
            <a:off x="596348" y="494880"/>
            <a:ext cx="10301299" cy="256480"/>
          </a:xfrm>
          <a:prstGeom prst="rect">
            <a:avLst/>
          </a:prstGeom>
          <a:noFill/>
        </p:spPr>
        <p:txBody>
          <a:bodyPr wrap="square" lIns="0" tIns="0" rIns="0" bIns="0" rtlCol="0">
            <a:spAutoFit/>
          </a:bodyPr>
          <a:lstStyle/>
          <a:p>
            <a:pPr>
              <a:lnSpc>
                <a:spcPts val="2000"/>
              </a:lnSpc>
            </a:pPr>
            <a:r>
              <a:rPr lang="en-GB" sz="2000" b="1" dirty="0">
                <a:solidFill>
                  <a:srgbClr val="018D9A"/>
                </a:solidFill>
                <a:latin typeface="Arial"/>
                <a:cs typeface="Arial"/>
              </a:rPr>
              <a:t>Flexible benefits</a:t>
            </a:r>
          </a:p>
        </p:txBody>
      </p:sp>
    </p:spTree>
    <p:extLst>
      <p:ext uri="{BB962C8B-B14F-4D97-AF65-F5344CB8AC3E}">
        <p14:creationId xmlns:p14="http://schemas.microsoft.com/office/powerpoint/2010/main" val="409425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47AB39-4AF2-47B6-A652-5A54DA7176A9}"/>
              </a:ext>
            </a:extLst>
          </p:cNvPr>
          <p:cNvSpPr/>
          <p:nvPr/>
        </p:nvSpPr>
        <p:spPr>
          <a:xfrm>
            <a:off x="592852" y="1069282"/>
            <a:ext cx="11599147" cy="5788718"/>
          </a:xfrm>
          <a:prstGeom prst="rect">
            <a:avLst/>
          </a:prstGeom>
        </p:spPr>
        <p:txBody>
          <a:bodyPr wrap="square" lIns="0" tIns="0" numCol="2" spcCol="360000" anchor="t">
            <a:noAutofit/>
          </a:bodyPr>
          <a:lstStyle/>
          <a:p>
            <a:pPr>
              <a:lnSpc>
                <a:spcPts val="1400"/>
              </a:lnSpc>
            </a:pPr>
            <a:r>
              <a:rPr lang="en-GB" sz="1400" dirty="0">
                <a:latin typeface="Arial" panose="020B0604020202020204" pitchFamily="34" charset="0"/>
                <a:cs typeface="Arial" panose="020B0604020202020204" pitchFamily="34" charset="0"/>
              </a:rPr>
              <a:t>This vacancy is using </a:t>
            </a:r>
            <a:r>
              <a:rPr lang="en-GB" sz="1400" u="sng" dirty="0">
                <a:latin typeface="Arial" panose="020B0604020202020204" pitchFamily="34" charset="0"/>
                <a:cs typeface="Arial" panose="020B0604020202020204" pitchFamily="34" charset="0"/>
                <a:hlinkClick r:id="rId2"/>
              </a:rPr>
              <a:t>Success Profiles</a:t>
            </a:r>
            <a:r>
              <a:rPr lang="en-GB" sz="1400" dirty="0">
                <a:latin typeface="Arial" panose="020B0604020202020204" pitchFamily="34" charset="0"/>
                <a:cs typeface="Arial" panose="020B0604020202020204" pitchFamily="34" charset="0"/>
              </a:rPr>
              <a:t>, and will assess your</a:t>
            </a:r>
          </a:p>
          <a:p>
            <a:pPr>
              <a:lnSpc>
                <a:spcPts val="2000"/>
              </a:lnSpc>
            </a:pPr>
            <a:r>
              <a:rPr lang="en-GB" sz="1400" dirty="0">
                <a:latin typeface="Arial" panose="020B0604020202020204" pitchFamily="34" charset="0"/>
                <a:cs typeface="Arial" panose="020B0604020202020204" pitchFamily="34" charset="0"/>
              </a:rPr>
              <a:t>Behaviours and Strengths. </a:t>
            </a:r>
          </a:p>
          <a:p>
            <a:pPr>
              <a:lnSpc>
                <a:spcPts val="1000"/>
              </a:lnSpc>
            </a:pPr>
            <a:endParaRPr lang="en-GB" sz="1400" dirty="0">
              <a:latin typeface="Arial" panose="020B0604020202020204" pitchFamily="34" charset="0"/>
              <a:cs typeface="Arial" panose="020B0604020202020204" pitchFamily="34" charset="0"/>
            </a:endParaRPr>
          </a:p>
          <a:p>
            <a:pPr>
              <a:lnSpc>
                <a:spcPts val="2000"/>
              </a:lnSpc>
            </a:pPr>
            <a:r>
              <a:rPr lang="en-GB" sz="1400" dirty="0">
                <a:latin typeface="Arial"/>
                <a:cs typeface="Arial"/>
              </a:rPr>
              <a:t>The Success Profiles Framework was introduced to attract and </a:t>
            </a:r>
          </a:p>
          <a:p>
            <a:pPr>
              <a:lnSpc>
                <a:spcPts val="1800"/>
              </a:lnSpc>
            </a:pPr>
            <a:r>
              <a:rPr lang="en-GB" sz="1400" dirty="0">
                <a:latin typeface="Arial"/>
                <a:cs typeface="Arial"/>
              </a:rPr>
              <a:t>retain people of talent and experience from a range of sectors and </a:t>
            </a:r>
          </a:p>
          <a:p>
            <a:pPr>
              <a:lnSpc>
                <a:spcPts val="1800"/>
              </a:lnSpc>
            </a:pPr>
            <a:r>
              <a:rPr lang="en-GB" sz="1400" dirty="0">
                <a:latin typeface="Arial"/>
                <a:cs typeface="Arial"/>
              </a:rPr>
              <a:t>all walks of life, in line with the commitment in the Civil Service Workforce Plan. The five elements of Success Profiles will assess candidates using a variety of selection methods which could include the applications form, CV, personal statement, situational judgment tests and interview.</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600" b="1" dirty="0">
                <a:latin typeface="Arial"/>
                <a:cs typeface="Arial"/>
              </a:rPr>
              <a:t>Behaviours</a:t>
            </a:r>
            <a:r>
              <a:rPr lang="en-GB" sz="1400" dirty="0">
                <a:latin typeface="Arial"/>
                <a:cs typeface="Arial"/>
              </a:rPr>
              <a:t> – the actions and activities that we do which result </a:t>
            </a:r>
          </a:p>
          <a:p>
            <a:pPr>
              <a:lnSpc>
                <a:spcPts val="1800"/>
              </a:lnSpc>
            </a:pPr>
            <a:r>
              <a:rPr lang="en-GB" sz="1400" dirty="0">
                <a:latin typeface="Arial"/>
                <a:cs typeface="Arial"/>
              </a:rPr>
              <a:t>in effective performance in a job, these are very similar to the old </a:t>
            </a:r>
          </a:p>
          <a:p>
            <a:pPr>
              <a:lnSpc>
                <a:spcPts val="1800"/>
              </a:lnSpc>
            </a:pPr>
            <a:r>
              <a:rPr lang="en-GB" sz="1400" dirty="0">
                <a:latin typeface="Arial"/>
                <a:cs typeface="Arial"/>
              </a:rPr>
              <a:t>style competencies.</a:t>
            </a:r>
            <a:r>
              <a:rPr lang="en-GB" sz="1400" dirty="0">
                <a:cs typeface="Arial"/>
              </a:rPr>
              <a:t> </a:t>
            </a:r>
            <a:r>
              <a:rPr lang="en-GB" sz="1400" dirty="0">
                <a:latin typeface="Arial"/>
                <a:ea typeface="+mn-lt"/>
                <a:cs typeface="+mn-lt"/>
              </a:rPr>
              <a:t>These can be assessed at sift and interview.</a:t>
            </a:r>
            <a:endParaRPr lang="en-GB" sz="1400" dirty="0">
              <a:latin typeface="Arial"/>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600" b="1" dirty="0">
                <a:solidFill>
                  <a:srgbClr val="0070C0"/>
                </a:solidFill>
                <a:latin typeface="Arial"/>
                <a:cs typeface="Arial"/>
              </a:rPr>
              <a:t>Experience</a:t>
            </a:r>
            <a:r>
              <a:rPr lang="en-GB" sz="1400" dirty="0">
                <a:latin typeface="Arial"/>
                <a:cs typeface="Arial"/>
              </a:rPr>
              <a:t> – the knowledge or mastery of an activity or subject gained through involvement in or exposure to it. </a:t>
            </a: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600" b="1" dirty="0">
                <a:solidFill>
                  <a:srgbClr val="FF0000"/>
                </a:solidFill>
                <a:latin typeface="Arial"/>
                <a:cs typeface="Arial"/>
              </a:rPr>
              <a:t>Ability</a:t>
            </a:r>
            <a:r>
              <a:rPr lang="en-GB" sz="1400" dirty="0">
                <a:latin typeface="Arial"/>
                <a:cs typeface="Arial"/>
              </a:rPr>
              <a:t> – the aptitude or potential to perform to the required </a:t>
            </a:r>
          </a:p>
          <a:p>
            <a:pPr>
              <a:lnSpc>
                <a:spcPts val="1800"/>
              </a:lnSpc>
            </a:pPr>
            <a:r>
              <a:rPr lang="en-GB" sz="1400" dirty="0">
                <a:latin typeface="Arial"/>
                <a:cs typeface="Arial"/>
              </a:rPr>
              <a:t>standard.</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600" b="1" dirty="0">
                <a:solidFill>
                  <a:schemeClr val="accent2">
                    <a:lumMod val="50000"/>
                  </a:schemeClr>
                </a:solidFill>
                <a:latin typeface="Arial"/>
                <a:cs typeface="Arial"/>
              </a:rPr>
              <a:t>Strengths</a:t>
            </a:r>
            <a:r>
              <a:rPr lang="en-GB" sz="1400" dirty="0">
                <a:latin typeface="Arial"/>
                <a:cs typeface="Arial"/>
              </a:rPr>
              <a:t> – the things we do regularly, do well and that motivate </a:t>
            </a:r>
          </a:p>
          <a:p>
            <a:pPr>
              <a:lnSpc>
                <a:spcPts val="1800"/>
              </a:lnSpc>
            </a:pPr>
            <a:r>
              <a:rPr lang="en-GB" sz="1400" dirty="0">
                <a:latin typeface="Arial"/>
                <a:cs typeface="Arial"/>
              </a:rPr>
              <a:t>us. These can only be assessed at interview.</a:t>
            </a: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600" b="1" dirty="0">
                <a:solidFill>
                  <a:schemeClr val="accent4">
                    <a:lumMod val="60000"/>
                    <a:lumOff val="40000"/>
                  </a:schemeClr>
                </a:solidFill>
                <a:latin typeface="Arial"/>
                <a:cs typeface="Arial"/>
              </a:rPr>
              <a:t>Technical</a:t>
            </a:r>
            <a:r>
              <a:rPr lang="en-GB" sz="1400" dirty="0">
                <a:latin typeface="Arial"/>
                <a:cs typeface="Arial"/>
              </a:rPr>
              <a:t> – the demonstration of specific professional skills, knowledge or qualifications.</a:t>
            </a:r>
          </a:p>
          <a:p>
            <a:pPr>
              <a:lnSpc>
                <a:spcPts val="1800"/>
              </a:lnSpc>
            </a:pPr>
            <a:endParaRPr lang="en-GB" sz="1400" dirty="0">
              <a:latin typeface="Arial" panose="020B0604020202020204" pitchFamily="34" charset="0"/>
              <a:cs typeface="Arial" panose="020B0604020202020204" pitchFamily="34" charset="0"/>
            </a:endParaRPr>
          </a:p>
          <a:p>
            <a:pPr>
              <a:lnSpc>
                <a:spcPts val="1400"/>
              </a:lnSpc>
            </a:pPr>
            <a:endParaRPr lang="en-GB" sz="1400" dirty="0">
              <a:latin typeface="Arial" panose="020B0604020202020204" pitchFamily="34" charset="0"/>
              <a:cs typeface="Arial" panose="020B0604020202020204" pitchFamily="34" charset="0"/>
            </a:endParaRPr>
          </a:p>
          <a:p>
            <a:pPr>
              <a:lnSpc>
                <a:spcPts val="1400"/>
              </a:lnSpc>
            </a:pPr>
            <a:r>
              <a:rPr lang="en-GB" sz="1400" dirty="0">
                <a:latin typeface="Arial" panose="020B0604020202020204" pitchFamily="34" charset="0"/>
                <a:cs typeface="Arial" panose="020B0604020202020204" pitchFamily="34" charset="0"/>
              </a:rPr>
              <a:t>You are required to provide a CV (no more than 2 sides of A4) </a:t>
            </a:r>
          </a:p>
          <a:p>
            <a:pPr>
              <a:lnSpc>
                <a:spcPts val="1800"/>
              </a:lnSpc>
            </a:pPr>
            <a:r>
              <a:rPr lang="en-GB" sz="1400" dirty="0">
                <a:latin typeface="Arial" panose="020B0604020202020204" pitchFamily="34" charset="0"/>
                <a:cs typeface="Arial" panose="020B0604020202020204" pitchFamily="34" charset="0"/>
              </a:rPr>
              <a:t>together with a Personal Statement of Suitability (500 words maximum) in support of your application. This should provide specific examples of how you meet the Essential and Desirable criteria as outlined in the Job Description and the Behaviour – Managing a Quality Service. </a:t>
            </a:r>
          </a:p>
          <a:p>
            <a:pPr>
              <a:lnSpc>
                <a:spcPts val="1000"/>
              </a:lnSpc>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 should focus clearly on outlining your suitability for the post </a:t>
            </a:r>
          </a:p>
          <a:p>
            <a:r>
              <a:rPr lang="en-GB" sz="1400" dirty="0">
                <a:latin typeface="Arial" panose="020B0604020202020204" pitchFamily="34" charset="0"/>
                <a:cs typeface="Arial" panose="020B0604020202020204" pitchFamily="34" charset="0"/>
              </a:rPr>
              <a:t>and what you feel you would gain in your personal development </a:t>
            </a:r>
          </a:p>
          <a:p>
            <a:r>
              <a:rPr lang="en-GB" sz="1400" dirty="0">
                <a:latin typeface="Arial" panose="020B0604020202020204" pitchFamily="34" charset="0"/>
                <a:cs typeface="Arial" panose="020B0604020202020204" pitchFamily="34" charset="0"/>
              </a:rPr>
              <a:t>from the role.</a:t>
            </a:r>
          </a:p>
          <a:p>
            <a:pPr>
              <a:lnSpc>
                <a:spcPts val="1000"/>
              </a:lnSpc>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actively encourage you to sell yourself as an individual and the personal strengths and experience that you could bring to this post.</a:t>
            </a:r>
          </a:p>
          <a:p>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Your application will be sifted and, if you are successful, you will be invited to an interview which will follow the Success Profiles process. </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At interview, you should expect Behaviour-based questions relating </a:t>
            </a:r>
          </a:p>
          <a:p>
            <a:pPr>
              <a:lnSpc>
                <a:spcPts val="1800"/>
              </a:lnSpc>
            </a:pPr>
            <a:r>
              <a:rPr lang="en-GB" sz="1400" dirty="0">
                <a:latin typeface="Arial" panose="020B0604020202020204" pitchFamily="34" charset="0"/>
                <a:cs typeface="Arial" panose="020B0604020202020204" pitchFamily="34" charset="0"/>
              </a:rPr>
              <a:t>to </a:t>
            </a:r>
            <a:r>
              <a:rPr lang="en-GB" sz="1400" b="1" dirty="0">
                <a:latin typeface="Arial" panose="020B0604020202020204" pitchFamily="34" charset="0"/>
                <a:cs typeface="Arial" panose="020B0604020202020204" pitchFamily="34" charset="0"/>
              </a:rPr>
              <a:t>Managing a Quality Service (Level 1) </a:t>
            </a:r>
            <a:r>
              <a:rPr lang="en-GB" sz="1400" dirty="0">
                <a:latin typeface="Arial" panose="020B0604020202020204" pitchFamily="34" charset="0"/>
                <a:cs typeface="Arial" panose="020B0604020202020204" pitchFamily="34" charset="0"/>
              </a:rPr>
              <a:t>and</a:t>
            </a:r>
            <a:r>
              <a:rPr lang="en-GB" sz="1400" b="1" dirty="0">
                <a:latin typeface="Arial" panose="020B0604020202020204" pitchFamily="34" charset="0"/>
                <a:cs typeface="Arial" panose="020B0604020202020204" pitchFamily="34" charset="0"/>
              </a:rPr>
              <a:t> Delivering at Pace (Level 1) </a:t>
            </a:r>
            <a:r>
              <a:rPr lang="en-GB" sz="1400" dirty="0">
                <a:latin typeface="Arial" panose="020B0604020202020204" pitchFamily="34" charset="0"/>
                <a:cs typeface="Arial" panose="020B0604020202020204" pitchFamily="34" charset="0"/>
              </a:rPr>
              <a:t>together with 4 Strength-based questions and Experience questions relating to </a:t>
            </a:r>
            <a:r>
              <a:rPr lang="en-GB" sz="1400" b="1" dirty="0">
                <a:latin typeface="Arial" panose="020B0604020202020204" pitchFamily="34" charset="0"/>
                <a:cs typeface="Arial" panose="020B0604020202020204" pitchFamily="34" charset="0"/>
              </a:rPr>
              <a:t>Customer Service.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AD8B903-9E32-4FD2-BB43-FC68299C3CB1}"/>
              </a:ext>
            </a:extLst>
          </p:cNvPr>
          <p:cNvSpPr>
            <a:spLocks noGrp="1"/>
          </p:cNvSpPr>
          <p:nvPr>
            <p:ph type="sldNum" sz="quarter" idx="12"/>
          </p:nvPr>
        </p:nvSpPr>
        <p:spPr>
          <a:xfrm>
            <a:off x="10908000" y="0"/>
            <a:ext cx="678210" cy="1152908"/>
          </a:xfrm>
        </p:spPr>
        <p:txBody>
          <a:bodyPr tIns="180000" rIns="0"/>
          <a:lstStyle/>
          <a:p>
            <a:fld id="{D57F1E4F-1CFF-5643-939E-217C01CDF565}" type="slidenum">
              <a:rPr lang="en-US" b="1" smtClean="0">
                <a:solidFill>
                  <a:schemeClr val="tx1"/>
                </a:solidFill>
              </a:rPr>
              <a:pPr/>
              <a:t>15</a:t>
            </a:fld>
            <a:endParaRPr lang="en-US" b="1" dirty="0">
              <a:solidFill>
                <a:schemeClr val="tx1"/>
              </a:solidFill>
            </a:endParaRPr>
          </a:p>
        </p:txBody>
      </p:sp>
      <p:pic>
        <p:nvPicPr>
          <p:cNvPr id="5" name="Picture 4" descr="New Image">
            <a:extLst>
              <a:ext uri="{FF2B5EF4-FFF2-40B4-BE49-F238E27FC236}">
                <a16:creationId xmlns:a16="http://schemas.microsoft.com/office/drawing/2014/main" id="{CFEA56E7-D920-4A4E-9E8D-B7B96A5C2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D58862-0FA8-4B2D-953C-7E633A9ABC7F}"/>
              </a:ext>
            </a:extLst>
          </p:cNvPr>
          <p:cNvSpPr txBox="1"/>
          <p:nvPr/>
        </p:nvSpPr>
        <p:spPr>
          <a:xfrm>
            <a:off x="592852" y="494880"/>
            <a:ext cx="10304795" cy="256480"/>
          </a:xfrm>
          <a:prstGeom prst="rect">
            <a:avLst/>
          </a:prstGeom>
          <a:noFill/>
        </p:spPr>
        <p:txBody>
          <a:bodyPr wrap="square" lIns="0" tIns="0" rIns="0" bIns="0" rtlCol="0">
            <a:spAutoFit/>
          </a:bodyPr>
          <a:lstStyle/>
          <a:p>
            <a:pPr>
              <a:lnSpc>
                <a:spcPts val="2000"/>
              </a:lnSpc>
            </a:pPr>
            <a:r>
              <a:rPr lang="en-GB" sz="2000" b="1" dirty="0">
                <a:solidFill>
                  <a:srgbClr val="018D9A"/>
                </a:solidFill>
                <a:latin typeface="Arial" panose="020B0604020202020204" pitchFamily="34" charset="0"/>
                <a:cs typeface="Arial" panose="020B0604020202020204" pitchFamily="34" charset="0"/>
              </a:rPr>
              <a:t>Our recruitment process</a:t>
            </a:r>
          </a:p>
        </p:txBody>
      </p:sp>
    </p:spTree>
    <p:extLst>
      <p:ext uri="{BB962C8B-B14F-4D97-AF65-F5344CB8AC3E}">
        <p14:creationId xmlns:p14="http://schemas.microsoft.com/office/powerpoint/2010/main" val="380871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flipV="1">
            <a:off x="1435019" y="3124201"/>
            <a:ext cx="2438400" cy="2105027"/>
            <a:chOff x="608012" y="1781173"/>
            <a:chExt cx="2438400" cy="2105027"/>
          </a:xfrm>
        </p:grpSpPr>
        <p:sp>
          <p:nvSpPr>
            <p:cNvPr id="19" name="Arc 18"/>
            <p:cNvSpPr/>
            <p:nvPr/>
          </p:nvSpPr>
          <p:spPr>
            <a:xfrm>
              <a:off x="1674812" y="2514600"/>
              <a:ext cx="1371600" cy="1371600"/>
            </a:xfrm>
            <a:prstGeom prst="arc">
              <a:avLst>
                <a:gd name="adj1" fmla="val 10812873"/>
                <a:gd name="adj2" fmla="val 16131434"/>
              </a:avLst>
            </a:prstGeom>
            <a:ln w="76200" cap="rnd">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00B050"/>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3690534" y="2401889"/>
            <a:ext cx="2438400" cy="2105027"/>
            <a:chOff x="608012" y="1781173"/>
            <a:chExt cx="2438400" cy="2105027"/>
          </a:xfrm>
        </p:grpSpPr>
        <p:sp>
          <p:nvSpPr>
            <p:cNvPr id="29" name="Arc 28"/>
            <p:cNvSpPr/>
            <p:nvPr/>
          </p:nvSpPr>
          <p:spPr>
            <a:xfrm>
              <a:off x="1674812" y="2514600"/>
              <a:ext cx="1371600" cy="1371600"/>
            </a:xfrm>
            <a:prstGeom prst="arc">
              <a:avLst>
                <a:gd name="adj1" fmla="val 10812873"/>
                <a:gd name="adj2" fmla="val 16131434"/>
              </a:avLst>
            </a:prstGeom>
            <a:ln w="76200" cap="rnd">
              <a:solidFill>
                <a:srgbClr val="896F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896F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896FA8"/>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p:cNvGrpSpPr/>
          <p:nvPr/>
        </p:nvGrpSpPr>
        <p:grpSpPr>
          <a:xfrm flipV="1">
            <a:off x="5886045" y="3124201"/>
            <a:ext cx="2438400" cy="2105027"/>
            <a:chOff x="608012" y="1781173"/>
            <a:chExt cx="2438400" cy="2105027"/>
          </a:xfrm>
        </p:grpSpPr>
        <p:sp>
          <p:nvSpPr>
            <p:cNvPr id="33" name="Arc 32"/>
            <p:cNvSpPr/>
            <p:nvPr/>
          </p:nvSpPr>
          <p:spPr>
            <a:xfrm>
              <a:off x="1674812" y="2514600"/>
              <a:ext cx="1371600" cy="1371600"/>
            </a:xfrm>
            <a:prstGeom prst="arc">
              <a:avLst>
                <a:gd name="adj1" fmla="val 10812873"/>
                <a:gd name="adj2" fmla="val 16131434"/>
              </a:avLst>
            </a:prstGeom>
            <a:ln w="76200" cap="rnd">
              <a:solidFill>
                <a:srgbClr val="5598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5598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55983A"/>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8110134" y="2401889"/>
            <a:ext cx="2438400" cy="2105027"/>
            <a:chOff x="608012" y="1781173"/>
            <a:chExt cx="2438400" cy="2105027"/>
          </a:xfrm>
        </p:grpSpPr>
        <p:sp>
          <p:nvSpPr>
            <p:cNvPr id="43" name="Arc 42"/>
            <p:cNvSpPr/>
            <p:nvPr/>
          </p:nvSpPr>
          <p:spPr>
            <a:xfrm>
              <a:off x="1674812" y="2514600"/>
              <a:ext cx="1371600" cy="1371600"/>
            </a:xfrm>
            <a:prstGeom prst="arc">
              <a:avLst>
                <a:gd name="adj1" fmla="val 10812873"/>
                <a:gd name="adj2" fmla="val 16131434"/>
              </a:avLst>
            </a:prstGeom>
            <a:ln w="76200" cap="rnd">
              <a:solidFill>
                <a:srgbClr val="D642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D642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D64242"/>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2685645" y="3263900"/>
            <a:ext cx="1066800" cy="1066800"/>
            <a:chOff x="9726611" y="2667000"/>
            <a:chExt cx="1066800" cy="1066800"/>
          </a:xfrm>
        </p:grpSpPr>
        <p:sp>
          <p:nvSpPr>
            <p:cNvPr id="23" name="Oval 22"/>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895445" y="3263900"/>
            <a:ext cx="1066800" cy="1066800"/>
            <a:chOff x="9726611" y="2667000"/>
            <a:chExt cx="1066800" cy="1066800"/>
          </a:xfrm>
        </p:grpSpPr>
        <p:sp>
          <p:nvSpPr>
            <p:cNvPr id="26" name="Oval 25"/>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105245" y="3263900"/>
            <a:ext cx="1066800" cy="1066800"/>
            <a:chOff x="9726611" y="2667000"/>
            <a:chExt cx="1066800" cy="1066800"/>
          </a:xfrm>
        </p:grpSpPr>
        <p:sp>
          <p:nvSpPr>
            <p:cNvPr id="37" name="Oval 36"/>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9315045" y="3263900"/>
            <a:ext cx="1066800" cy="1066800"/>
            <a:chOff x="9726611" y="2667000"/>
            <a:chExt cx="1066800" cy="1066800"/>
          </a:xfrm>
        </p:grpSpPr>
        <p:sp>
          <p:nvSpPr>
            <p:cNvPr id="40" name="Oval 39"/>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2318934" y="5340436"/>
            <a:ext cx="1843778" cy="907964"/>
          </a:xfrm>
          <a:prstGeom prst="rect">
            <a:avLst/>
          </a:prstGeom>
          <a:noFill/>
        </p:spPr>
        <p:txBody>
          <a:bodyPr wrap="square" rtlCol="0" anchor="ctr">
            <a:noAutofit/>
          </a:bodyPr>
          <a:lstStyle/>
          <a:p>
            <a:pPr algn="ctr"/>
            <a:r>
              <a:rPr lang="en-US" sz="1600" b="1" dirty="0">
                <a:solidFill>
                  <a:srgbClr val="3BA0BB"/>
                </a:solidFill>
                <a:latin typeface="Arial" panose="020B0604020202020204" pitchFamily="34" charset="0"/>
                <a:cs typeface="Arial" panose="020B0604020202020204" pitchFamily="34" charset="0"/>
              </a:rPr>
              <a:t>Vacancy closes</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The vacancy will close on 22/10/2019</a:t>
            </a:r>
          </a:p>
        </p:txBody>
      </p:sp>
      <p:sp>
        <p:nvSpPr>
          <p:cNvPr id="54" name="TextBox 53"/>
          <p:cNvSpPr txBox="1"/>
          <p:nvPr/>
        </p:nvSpPr>
        <p:spPr>
          <a:xfrm>
            <a:off x="4528734" y="1371600"/>
            <a:ext cx="1843778" cy="907964"/>
          </a:xfrm>
          <a:prstGeom prst="rect">
            <a:avLst/>
          </a:prstGeom>
          <a:noFill/>
        </p:spPr>
        <p:txBody>
          <a:bodyPr wrap="square" rtlCol="0" anchor="ctr">
            <a:noAutofit/>
          </a:bodyPr>
          <a:lstStyle/>
          <a:p>
            <a:pPr algn="ctr"/>
            <a:r>
              <a:rPr lang="en-US" sz="1600" b="1" dirty="0">
                <a:solidFill>
                  <a:srgbClr val="896FA8"/>
                </a:solidFill>
                <a:latin typeface="Arial" panose="020B0604020202020204" pitchFamily="34" charset="0"/>
                <a:cs typeface="Arial" panose="020B0604020202020204" pitchFamily="34" charset="0"/>
              </a:rPr>
              <a:t>Sifting</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Expected to take place w/c 23/10/2019</a:t>
            </a:r>
          </a:p>
        </p:txBody>
      </p:sp>
      <p:sp>
        <p:nvSpPr>
          <p:cNvPr id="55" name="TextBox 54"/>
          <p:cNvSpPr txBox="1"/>
          <p:nvPr/>
        </p:nvSpPr>
        <p:spPr>
          <a:xfrm>
            <a:off x="6753511" y="5340436"/>
            <a:ext cx="1843778" cy="907964"/>
          </a:xfrm>
          <a:prstGeom prst="rect">
            <a:avLst/>
          </a:prstGeom>
          <a:noFill/>
        </p:spPr>
        <p:txBody>
          <a:bodyPr wrap="square" rtlCol="0" anchor="ctr">
            <a:noAutofit/>
          </a:bodyPr>
          <a:lstStyle/>
          <a:p>
            <a:pPr algn="ctr"/>
            <a:r>
              <a:rPr lang="en-US" sz="1600" b="1" dirty="0">
                <a:solidFill>
                  <a:srgbClr val="55983A"/>
                </a:solidFill>
                <a:latin typeface="Arial" panose="020B0604020202020204" pitchFamily="34" charset="0"/>
                <a:cs typeface="Arial" panose="020B0604020202020204" pitchFamily="34" charset="0"/>
              </a:rPr>
              <a:t>Interviews</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Expected to take place w/c 22/11/2019</a:t>
            </a:r>
          </a:p>
        </p:txBody>
      </p:sp>
      <p:sp>
        <p:nvSpPr>
          <p:cNvPr id="56" name="TextBox 55"/>
          <p:cNvSpPr txBox="1"/>
          <p:nvPr/>
        </p:nvSpPr>
        <p:spPr>
          <a:xfrm>
            <a:off x="8887983" y="1398541"/>
            <a:ext cx="1843778" cy="907964"/>
          </a:xfrm>
          <a:prstGeom prst="rect">
            <a:avLst/>
          </a:prstGeom>
          <a:noFill/>
        </p:spPr>
        <p:txBody>
          <a:bodyPr wrap="square" rtlCol="0" anchor="ctr">
            <a:noAutofit/>
          </a:bodyPr>
          <a:lstStyle/>
          <a:p>
            <a:pPr algn="ctr"/>
            <a:r>
              <a:rPr lang="en-US" sz="1600" b="1" dirty="0">
                <a:solidFill>
                  <a:srgbClr val="D64242"/>
                </a:solidFill>
                <a:latin typeface="Arial" panose="020B0604020202020204" pitchFamily="34" charset="0"/>
                <a:cs typeface="Arial" panose="020B0604020202020204" pitchFamily="34" charset="0"/>
              </a:rPr>
              <a:t>Start</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For external candidates: Vetting can potentially take between 6-9 weeks  </a:t>
            </a:r>
          </a:p>
        </p:txBody>
      </p:sp>
      <p:sp>
        <p:nvSpPr>
          <p:cNvPr id="58" name="Freeform 57"/>
          <p:cNvSpPr>
            <a:spLocks noEditPoints="1"/>
          </p:cNvSpPr>
          <p:nvPr/>
        </p:nvSpPr>
        <p:spPr bwMode="auto">
          <a:xfrm>
            <a:off x="7386415" y="3545071"/>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rgbClr val="55983A"/>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6"/>
          <p:cNvSpPr>
            <a:spLocks noEditPoints="1"/>
          </p:cNvSpPr>
          <p:nvPr/>
        </p:nvSpPr>
        <p:spPr bwMode="auto">
          <a:xfrm>
            <a:off x="9626169" y="3556265"/>
            <a:ext cx="444555" cy="482070"/>
          </a:xfrm>
          <a:custGeom>
            <a:avLst/>
            <a:gdLst>
              <a:gd name="T0" fmla="*/ 11 w 100"/>
              <a:gd name="T1" fmla="*/ 77 h 106"/>
              <a:gd name="T2" fmla="*/ 31 w 100"/>
              <a:gd name="T3" fmla="*/ 71 h 106"/>
              <a:gd name="T4" fmla="*/ 72 w 100"/>
              <a:gd name="T5" fmla="*/ 82 h 106"/>
              <a:gd name="T6" fmla="*/ 97 w 100"/>
              <a:gd name="T7" fmla="*/ 72 h 106"/>
              <a:gd name="T8" fmla="*/ 100 w 100"/>
              <a:gd name="T9" fmla="*/ 66 h 106"/>
              <a:gd name="T10" fmla="*/ 100 w 100"/>
              <a:gd name="T11" fmla="*/ 12 h 106"/>
              <a:gd name="T12" fmla="*/ 95 w 100"/>
              <a:gd name="T13" fmla="*/ 7 h 106"/>
              <a:gd name="T14" fmla="*/ 90 w 100"/>
              <a:gd name="T15" fmla="*/ 9 h 106"/>
              <a:gd name="T16" fmla="*/ 70 w 100"/>
              <a:gd name="T17" fmla="*/ 15 h 106"/>
              <a:gd name="T18" fmla="*/ 32 w 100"/>
              <a:gd name="T19" fmla="*/ 4 h 106"/>
              <a:gd name="T20" fmla="*/ 11 w 100"/>
              <a:gd name="T21" fmla="*/ 9 h 106"/>
              <a:gd name="T22" fmla="*/ 11 w 100"/>
              <a:gd name="T23" fmla="*/ 5 h 106"/>
              <a:gd name="T24" fmla="*/ 5 w 100"/>
              <a:gd name="T25" fmla="*/ 0 h 106"/>
              <a:gd name="T26" fmla="*/ 0 w 100"/>
              <a:gd name="T27" fmla="*/ 5 h 106"/>
              <a:gd name="T28" fmla="*/ 0 w 100"/>
              <a:gd name="T29" fmla="*/ 101 h 106"/>
              <a:gd name="T30" fmla="*/ 5 w 100"/>
              <a:gd name="T31" fmla="*/ 106 h 106"/>
              <a:gd name="T32" fmla="*/ 11 w 100"/>
              <a:gd name="T33" fmla="*/ 101 h 106"/>
              <a:gd name="T34" fmla="*/ 11 w 100"/>
              <a:gd name="T35" fmla="*/ 77 h 106"/>
              <a:gd name="T36" fmla="*/ 20 w 100"/>
              <a:gd name="T37" fmla="*/ 22 h 106"/>
              <a:gd name="T38" fmla="*/ 20 w 100"/>
              <a:gd name="T39" fmla="*/ 57 h 106"/>
              <a:gd name="T40" fmla="*/ 15 w 100"/>
              <a:gd name="T41" fmla="*/ 62 h 106"/>
              <a:gd name="T42" fmla="*/ 11 w 100"/>
              <a:gd name="T43" fmla="*/ 57 h 106"/>
              <a:gd name="T44" fmla="*/ 11 w 100"/>
              <a:gd name="T45" fmla="*/ 22 h 106"/>
              <a:gd name="T46" fmla="*/ 15 w 100"/>
              <a:gd name="T47" fmla="*/ 17 h 106"/>
              <a:gd name="T48" fmla="*/ 20 w 100"/>
              <a:gd name="T49"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06">
                <a:moveTo>
                  <a:pt x="11" y="77"/>
                </a:moveTo>
                <a:cubicBezTo>
                  <a:pt x="11" y="77"/>
                  <a:pt x="17" y="71"/>
                  <a:pt x="31" y="71"/>
                </a:cubicBezTo>
                <a:cubicBezTo>
                  <a:pt x="46" y="71"/>
                  <a:pt x="59" y="82"/>
                  <a:pt x="72" y="82"/>
                </a:cubicBezTo>
                <a:cubicBezTo>
                  <a:pt x="84" y="82"/>
                  <a:pt x="92" y="77"/>
                  <a:pt x="97" y="72"/>
                </a:cubicBezTo>
                <a:cubicBezTo>
                  <a:pt x="98" y="71"/>
                  <a:pt x="100" y="68"/>
                  <a:pt x="100" y="66"/>
                </a:cubicBezTo>
                <a:cubicBezTo>
                  <a:pt x="100" y="12"/>
                  <a:pt x="100" y="12"/>
                  <a:pt x="100" y="12"/>
                </a:cubicBezTo>
                <a:cubicBezTo>
                  <a:pt x="100" y="9"/>
                  <a:pt x="98" y="7"/>
                  <a:pt x="95" y="7"/>
                </a:cubicBezTo>
                <a:cubicBezTo>
                  <a:pt x="93" y="7"/>
                  <a:pt x="92" y="8"/>
                  <a:pt x="90" y="9"/>
                </a:cubicBezTo>
                <a:cubicBezTo>
                  <a:pt x="88" y="11"/>
                  <a:pt x="83" y="15"/>
                  <a:pt x="70" y="15"/>
                </a:cubicBezTo>
                <a:cubicBezTo>
                  <a:pt x="58" y="15"/>
                  <a:pt x="48" y="4"/>
                  <a:pt x="32" y="4"/>
                </a:cubicBezTo>
                <a:cubicBezTo>
                  <a:pt x="17" y="4"/>
                  <a:pt x="11" y="9"/>
                  <a:pt x="11" y="9"/>
                </a:cubicBezTo>
                <a:cubicBezTo>
                  <a:pt x="11" y="5"/>
                  <a:pt x="11" y="5"/>
                  <a:pt x="11" y="5"/>
                </a:cubicBezTo>
                <a:cubicBezTo>
                  <a:pt x="11" y="2"/>
                  <a:pt x="8" y="0"/>
                  <a:pt x="5" y="0"/>
                </a:cubicBezTo>
                <a:cubicBezTo>
                  <a:pt x="2" y="0"/>
                  <a:pt x="0" y="2"/>
                  <a:pt x="0" y="5"/>
                </a:cubicBezTo>
                <a:cubicBezTo>
                  <a:pt x="0" y="101"/>
                  <a:pt x="0" y="101"/>
                  <a:pt x="0" y="101"/>
                </a:cubicBezTo>
                <a:cubicBezTo>
                  <a:pt x="0" y="104"/>
                  <a:pt x="2" y="106"/>
                  <a:pt x="5" y="106"/>
                </a:cubicBezTo>
                <a:cubicBezTo>
                  <a:pt x="8" y="106"/>
                  <a:pt x="11" y="104"/>
                  <a:pt x="11" y="101"/>
                </a:cubicBezTo>
                <a:lnTo>
                  <a:pt x="11" y="77"/>
                </a:lnTo>
                <a:close/>
                <a:moveTo>
                  <a:pt x="20" y="22"/>
                </a:moveTo>
                <a:cubicBezTo>
                  <a:pt x="20" y="57"/>
                  <a:pt x="20" y="57"/>
                  <a:pt x="20" y="57"/>
                </a:cubicBezTo>
                <a:cubicBezTo>
                  <a:pt x="20" y="60"/>
                  <a:pt x="18" y="62"/>
                  <a:pt x="15" y="62"/>
                </a:cubicBezTo>
                <a:cubicBezTo>
                  <a:pt x="13" y="62"/>
                  <a:pt x="11" y="60"/>
                  <a:pt x="11" y="57"/>
                </a:cubicBezTo>
                <a:cubicBezTo>
                  <a:pt x="11" y="22"/>
                  <a:pt x="11" y="22"/>
                  <a:pt x="11" y="22"/>
                </a:cubicBezTo>
                <a:cubicBezTo>
                  <a:pt x="11" y="19"/>
                  <a:pt x="13" y="17"/>
                  <a:pt x="15" y="17"/>
                </a:cubicBezTo>
                <a:cubicBezTo>
                  <a:pt x="18" y="17"/>
                  <a:pt x="20" y="19"/>
                  <a:pt x="20" y="22"/>
                </a:cubicBezTo>
                <a:close/>
              </a:path>
            </a:pathLst>
          </a:custGeom>
          <a:solidFill>
            <a:srgbClr val="D6424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noEditPoints="1"/>
          </p:cNvSpPr>
          <p:nvPr/>
        </p:nvSpPr>
        <p:spPr bwMode="auto">
          <a:xfrm flipH="1">
            <a:off x="5189340" y="3596786"/>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rgbClr val="896FA8"/>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BD7531ED-EF73-49C3-A3CC-05761D1D0A4A}"/>
              </a:ext>
            </a:extLst>
          </p:cNvPr>
          <p:cNvSpPr>
            <a:spLocks noGrp="1"/>
          </p:cNvSpPr>
          <p:nvPr>
            <p:ph type="title"/>
          </p:nvPr>
        </p:nvSpPr>
        <p:spPr>
          <a:xfrm>
            <a:off x="597878" y="439615"/>
            <a:ext cx="10371102" cy="863687"/>
          </a:xfrm>
        </p:spPr>
        <p:txBody>
          <a:bodyPr lIns="0" tIns="0" rIns="0" bIns="0">
            <a:normAutofit/>
          </a:bodyPr>
          <a:lstStyle/>
          <a:p>
            <a:pPr>
              <a:lnSpc>
                <a:spcPts val="2000"/>
              </a:lnSpc>
            </a:pPr>
            <a:r>
              <a:rPr lang="en-US" sz="2000" b="1" dirty="0">
                <a:solidFill>
                  <a:srgbClr val="018D9A"/>
                </a:solidFill>
                <a:latin typeface="Arial" panose="020B0604020202020204" pitchFamily="34" charset="0"/>
                <a:cs typeface="Arial" panose="020B0604020202020204" pitchFamily="34" charset="0"/>
              </a:rPr>
              <a:t>Recruitment Timeline</a:t>
            </a:r>
            <a:br>
              <a:rPr lang="en-US" sz="2000" b="1" dirty="0">
                <a:solidFill>
                  <a:srgbClr val="00B050"/>
                </a:solidFill>
                <a:latin typeface="Arial" panose="020B0604020202020204" pitchFamily="34" charset="0"/>
                <a:cs typeface="Arial" panose="020B0604020202020204" pitchFamily="34" charset="0"/>
              </a:rPr>
            </a:br>
            <a:br>
              <a:rPr lang="en-US" sz="2200" b="1" dirty="0">
                <a:solidFill>
                  <a:srgbClr val="00B050"/>
                </a:solidFill>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Candidates are asked to note that these dates are only indicative at this stage and could be subject to change.</a:t>
            </a:r>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02DA3FF-DCD4-4A2A-B03E-5E314A07A0D9}"/>
              </a:ext>
            </a:extLst>
          </p:cNvPr>
          <p:cNvSpPr>
            <a:spLocks noGrp="1"/>
          </p:cNvSpPr>
          <p:nvPr>
            <p:ph type="sldNum" sz="quarter" idx="12"/>
          </p:nvPr>
        </p:nvSpPr>
        <p:spPr>
          <a:xfrm>
            <a:off x="10908000" y="0"/>
            <a:ext cx="674400" cy="1152908"/>
          </a:xfrm>
        </p:spPr>
        <p:txBody>
          <a:bodyPr tIns="180000" rIns="0"/>
          <a:lstStyle/>
          <a:p>
            <a:fld id="{D57F1E4F-1CFF-5643-939E-217C01CDF565}" type="slidenum">
              <a:rPr lang="en-US" b="1" smtClean="0">
                <a:solidFill>
                  <a:schemeClr val="tx1"/>
                </a:solidFill>
              </a:rPr>
              <a:pPr/>
              <a:t>16</a:t>
            </a:fld>
            <a:endParaRPr lang="en-US" b="1" dirty="0">
              <a:solidFill>
                <a:schemeClr val="tx1"/>
              </a:solidFill>
            </a:endParaRPr>
          </a:p>
        </p:txBody>
      </p:sp>
      <p:sp>
        <p:nvSpPr>
          <p:cNvPr id="46" name="Freeform 16">
            <a:extLst>
              <a:ext uri="{FF2B5EF4-FFF2-40B4-BE49-F238E27FC236}">
                <a16:creationId xmlns:a16="http://schemas.microsoft.com/office/drawing/2014/main" id="{49CDDFC8-B685-4850-813A-D26EA9ED200F}"/>
              </a:ext>
            </a:extLst>
          </p:cNvPr>
          <p:cNvSpPr>
            <a:spLocks noEditPoints="1"/>
          </p:cNvSpPr>
          <p:nvPr/>
        </p:nvSpPr>
        <p:spPr bwMode="auto">
          <a:xfrm>
            <a:off x="3036218" y="3588545"/>
            <a:ext cx="444555" cy="482070"/>
          </a:xfrm>
          <a:custGeom>
            <a:avLst/>
            <a:gdLst>
              <a:gd name="T0" fmla="*/ 11 w 100"/>
              <a:gd name="T1" fmla="*/ 77 h 106"/>
              <a:gd name="T2" fmla="*/ 31 w 100"/>
              <a:gd name="T3" fmla="*/ 71 h 106"/>
              <a:gd name="T4" fmla="*/ 72 w 100"/>
              <a:gd name="T5" fmla="*/ 82 h 106"/>
              <a:gd name="T6" fmla="*/ 97 w 100"/>
              <a:gd name="T7" fmla="*/ 72 h 106"/>
              <a:gd name="T8" fmla="*/ 100 w 100"/>
              <a:gd name="T9" fmla="*/ 66 h 106"/>
              <a:gd name="T10" fmla="*/ 100 w 100"/>
              <a:gd name="T11" fmla="*/ 12 h 106"/>
              <a:gd name="T12" fmla="*/ 95 w 100"/>
              <a:gd name="T13" fmla="*/ 7 h 106"/>
              <a:gd name="T14" fmla="*/ 90 w 100"/>
              <a:gd name="T15" fmla="*/ 9 h 106"/>
              <a:gd name="T16" fmla="*/ 70 w 100"/>
              <a:gd name="T17" fmla="*/ 15 h 106"/>
              <a:gd name="T18" fmla="*/ 32 w 100"/>
              <a:gd name="T19" fmla="*/ 4 h 106"/>
              <a:gd name="T20" fmla="*/ 11 w 100"/>
              <a:gd name="T21" fmla="*/ 9 h 106"/>
              <a:gd name="T22" fmla="*/ 11 w 100"/>
              <a:gd name="T23" fmla="*/ 5 h 106"/>
              <a:gd name="T24" fmla="*/ 5 w 100"/>
              <a:gd name="T25" fmla="*/ 0 h 106"/>
              <a:gd name="T26" fmla="*/ 0 w 100"/>
              <a:gd name="T27" fmla="*/ 5 h 106"/>
              <a:gd name="T28" fmla="*/ 0 w 100"/>
              <a:gd name="T29" fmla="*/ 101 h 106"/>
              <a:gd name="T30" fmla="*/ 5 w 100"/>
              <a:gd name="T31" fmla="*/ 106 h 106"/>
              <a:gd name="T32" fmla="*/ 11 w 100"/>
              <a:gd name="T33" fmla="*/ 101 h 106"/>
              <a:gd name="T34" fmla="*/ 11 w 100"/>
              <a:gd name="T35" fmla="*/ 77 h 106"/>
              <a:gd name="T36" fmla="*/ 20 w 100"/>
              <a:gd name="T37" fmla="*/ 22 h 106"/>
              <a:gd name="T38" fmla="*/ 20 w 100"/>
              <a:gd name="T39" fmla="*/ 57 h 106"/>
              <a:gd name="T40" fmla="*/ 15 w 100"/>
              <a:gd name="T41" fmla="*/ 62 h 106"/>
              <a:gd name="T42" fmla="*/ 11 w 100"/>
              <a:gd name="T43" fmla="*/ 57 h 106"/>
              <a:gd name="T44" fmla="*/ 11 w 100"/>
              <a:gd name="T45" fmla="*/ 22 h 106"/>
              <a:gd name="T46" fmla="*/ 15 w 100"/>
              <a:gd name="T47" fmla="*/ 17 h 106"/>
              <a:gd name="T48" fmla="*/ 20 w 100"/>
              <a:gd name="T49"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06">
                <a:moveTo>
                  <a:pt x="11" y="77"/>
                </a:moveTo>
                <a:cubicBezTo>
                  <a:pt x="11" y="77"/>
                  <a:pt x="17" y="71"/>
                  <a:pt x="31" y="71"/>
                </a:cubicBezTo>
                <a:cubicBezTo>
                  <a:pt x="46" y="71"/>
                  <a:pt x="59" y="82"/>
                  <a:pt x="72" y="82"/>
                </a:cubicBezTo>
                <a:cubicBezTo>
                  <a:pt x="84" y="82"/>
                  <a:pt x="92" y="77"/>
                  <a:pt x="97" y="72"/>
                </a:cubicBezTo>
                <a:cubicBezTo>
                  <a:pt x="98" y="71"/>
                  <a:pt x="100" y="68"/>
                  <a:pt x="100" y="66"/>
                </a:cubicBezTo>
                <a:cubicBezTo>
                  <a:pt x="100" y="12"/>
                  <a:pt x="100" y="12"/>
                  <a:pt x="100" y="12"/>
                </a:cubicBezTo>
                <a:cubicBezTo>
                  <a:pt x="100" y="9"/>
                  <a:pt x="98" y="7"/>
                  <a:pt x="95" y="7"/>
                </a:cubicBezTo>
                <a:cubicBezTo>
                  <a:pt x="93" y="7"/>
                  <a:pt x="92" y="8"/>
                  <a:pt x="90" y="9"/>
                </a:cubicBezTo>
                <a:cubicBezTo>
                  <a:pt x="88" y="11"/>
                  <a:pt x="83" y="15"/>
                  <a:pt x="70" y="15"/>
                </a:cubicBezTo>
                <a:cubicBezTo>
                  <a:pt x="58" y="15"/>
                  <a:pt x="48" y="4"/>
                  <a:pt x="32" y="4"/>
                </a:cubicBezTo>
                <a:cubicBezTo>
                  <a:pt x="17" y="4"/>
                  <a:pt x="11" y="9"/>
                  <a:pt x="11" y="9"/>
                </a:cubicBezTo>
                <a:cubicBezTo>
                  <a:pt x="11" y="5"/>
                  <a:pt x="11" y="5"/>
                  <a:pt x="11" y="5"/>
                </a:cubicBezTo>
                <a:cubicBezTo>
                  <a:pt x="11" y="2"/>
                  <a:pt x="8" y="0"/>
                  <a:pt x="5" y="0"/>
                </a:cubicBezTo>
                <a:cubicBezTo>
                  <a:pt x="2" y="0"/>
                  <a:pt x="0" y="2"/>
                  <a:pt x="0" y="5"/>
                </a:cubicBezTo>
                <a:cubicBezTo>
                  <a:pt x="0" y="101"/>
                  <a:pt x="0" y="101"/>
                  <a:pt x="0" y="101"/>
                </a:cubicBezTo>
                <a:cubicBezTo>
                  <a:pt x="0" y="104"/>
                  <a:pt x="2" y="106"/>
                  <a:pt x="5" y="106"/>
                </a:cubicBezTo>
                <a:cubicBezTo>
                  <a:pt x="8" y="106"/>
                  <a:pt x="11" y="104"/>
                  <a:pt x="11" y="101"/>
                </a:cubicBezTo>
                <a:lnTo>
                  <a:pt x="11" y="77"/>
                </a:lnTo>
                <a:close/>
                <a:moveTo>
                  <a:pt x="20" y="22"/>
                </a:moveTo>
                <a:cubicBezTo>
                  <a:pt x="20" y="57"/>
                  <a:pt x="20" y="57"/>
                  <a:pt x="20" y="57"/>
                </a:cubicBezTo>
                <a:cubicBezTo>
                  <a:pt x="20" y="60"/>
                  <a:pt x="18" y="62"/>
                  <a:pt x="15" y="62"/>
                </a:cubicBezTo>
                <a:cubicBezTo>
                  <a:pt x="13" y="62"/>
                  <a:pt x="11" y="60"/>
                  <a:pt x="11" y="57"/>
                </a:cubicBezTo>
                <a:cubicBezTo>
                  <a:pt x="11" y="22"/>
                  <a:pt x="11" y="22"/>
                  <a:pt x="11" y="22"/>
                </a:cubicBezTo>
                <a:cubicBezTo>
                  <a:pt x="11" y="19"/>
                  <a:pt x="13" y="17"/>
                  <a:pt x="15" y="17"/>
                </a:cubicBezTo>
                <a:cubicBezTo>
                  <a:pt x="18" y="17"/>
                  <a:pt x="20" y="19"/>
                  <a:pt x="20" y="2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pic>
        <p:nvPicPr>
          <p:cNvPr id="47" name="Picture 46" descr="New Image">
            <a:extLst>
              <a:ext uri="{FF2B5EF4-FFF2-40B4-BE49-F238E27FC236}">
                <a16:creationId xmlns:a16="http://schemas.microsoft.com/office/drawing/2014/main" id="{F3348395-A6DF-4A1E-B21B-48398A6A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30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92212C-DE20-49D7-B2A7-5466E346362D}"/>
              </a:ext>
            </a:extLst>
          </p:cNvPr>
          <p:cNvSpPr/>
          <p:nvPr/>
        </p:nvSpPr>
        <p:spPr>
          <a:xfrm>
            <a:off x="596348" y="1070148"/>
            <a:ext cx="11595653" cy="5787852"/>
          </a:xfrm>
          <a:prstGeom prst="rect">
            <a:avLst/>
          </a:prstGeom>
        </p:spPr>
        <p:txBody>
          <a:bodyPr wrap="square" lIns="0" tIns="0" numCol="2" spcCol="360000" anchor="t">
            <a:noAutofit/>
          </a:bodyPr>
          <a:lstStyle/>
          <a:p>
            <a:pPr>
              <a:lnSpc>
                <a:spcPts val="1400"/>
              </a:lnSpc>
            </a:pPr>
            <a:r>
              <a:rPr lang="en-GB" sz="1400" b="1" dirty="0">
                <a:solidFill>
                  <a:srgbClr val="018D9A"/>
                </a:solidFill>
                <a:latin typeface="Arial" panose="020B0604020202020204" pitchFamily="34" charset="0"/>
                <a:cs typeface="Arial" panose="020B0604020202020204" pitchFamily="34" charset="0"/>
              </a:rPr>
              <a:t>Can I apply if I am not currently a civil servant?</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Yes. This role is open to suitably qualified people in the external market and to existing civil servants and those in accredited Non</a:t>
            </a:r>
          </a:p>
          <a:p>
            <a:pPr>
              <a:lnSpc>
                <a:spcPts val="1800"/>
              </a:lnSpc>
            </a:pPr>
            <a:r>
              <a:rPr lang="en-GB" sz="1400" dirty="0">
                <a:latin typeface="Arial" panose="020B0604020202020204" pitchFamily="34" charset="0"/>
                <a:cs typeface="Arial" panose="020B0604020202020204" pitchFamily="34" charset="0"/>
              </a:rPr>
              <a:t>Departmental Bodies.</a:t>
            </a:r>
          </a:p>
          <a:p>
            <a:pPr>
              <a:lnSpc>
                <a:spcPts val="1800"/>
              </a:lnSpc>
            </a:pPr>
            <a:endParaRPr lang="en-GB" sz="1400" b="1" dirty="0">
              <a:latin typeface="Arial" panose="020B0604020202020204" pitchFamily="34" charset="0"/>
              <a:cs typeface="Arial" panose="020B0604020202020204" pitchFamily="34" charset="0"/>
            </a:endParaRPr>
          </a:p>
          <a:p>
            <a:pPr>
              <a:lnSpc>
                <a:spcPts val="1800"/>
              </a:lnSpc>
            </a:pPr>
            <a:r>
              <a:rPr lang="en-GB" sz="1400" b="1" dirty="0">
                <a:solidFill>
                  <a:srgbClr val="018D9A"/>
                </a:solidFill>
                <a:latin typeface="Arial" panose="020B0604020202020204" pitchFamily="34" charset="0"/>
                <a:cs typeface="Arial" panose="020B0604020202020204" pitchFamily="34" charset="0"/>
              </a:rPr>
              <a:t>Is this role suitable for part-time working?</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This role is available for full-time, part-time or flexible working arrangements (including job share partnerships). If you wish to discuss your needs in more detail please get in touch with the point of contact at the end of this pack.</a:t>
            </a:r>
          </a:p>
          <a:p>
            <a:pPr>
              <a:lnSpc>
                <a:spcPts val="1800"/>
              </a:lnSpc>
            </a:pPr>
            <a:endParaRPr lang="en-GB" sz="1400" b="1" dirty="0">
              <a:latin typeface="Arial" panose="020B0604020202020204" pitchFamily="34" charset="0"/>
              <a:cs typeface="Arial" panose="020B0604020202020204" pitchFamily="34" charset="0"/>
            </a:endParaRPr>
          </a:p>
          <a:p>
            <a:pPr>
              <a:lnSpc>
                <a:spcPts val="1800"/>
              </a:lnSpc>
            </a:pPr>
            <a:r>
              <a:rPr lang="en-GB" sz="1400" b="1" dirty="0">
                <a:solidFill>
                  <a:srgbClr val="018D9A"/>
                </a:solidFill>
                <a:latin typeface="Arial" panose="020B0604020202020204" pitchFamily="34" charset="0"/>
                <a:cs typeface="Arial" panose="020B0604020202020204" pitchFamily="34" charset="0"/>
              </a:rPr>
              <a:t>Where will the role be based?</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If successful you will be based at Nottingham. Unfortunately relocation costs will not be reimbursed.</a:t>
            </a:r>
          </a:p>
          <a:p>
            <a:pPr>
              <a:lnSpc>
                <a:spcPts val="1800"/>
              </a:lnSpc>
            </a:pPr>
            <a:endParaRPr lang="en-GB" sz="1400" b="1" dirty="0">
              <a:latin typeface="Arial" panose="020B0604020202020204" pitchFamily="34" charset="0"/>
              <a:cs typeface="Arial" panose="020B0604020202020204" pitchFamily="34" charset="0"/>
            </a:endParaRPr>
          </a:p>
          <a:p>
            <a:pPr>
              <a:lnSpc>
                <a:spcPts val="1800"/>
              </a:lnSpc>
            </a:pPr>
            <a:r>
              <a:rPr lang="en-GB" sz="1400" b="1" dirty="0">
                <a:solidFill>
                  <a:srgbClr val="018D9A"/>
                </a:solidFill>
                <a:latin typeface="Arial" panose="020B0604020202020204" pitchFamily="34" charset="0"/>
                <a:cs typeface="Arial" panose="020B0604020202020204" pitchFamily="34" charset="0"/>
              </a:rPr>
              <a:t>Can I claim any expenses incurred in the recruitment process?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No. Unfortunately we will not be able to reimburse you, except in exceptional circumstances and only when agreed in advance.</a:t>
            </a:r>
          </a:p>
          <a:p>
            <a:pPr>
              <a:lnSpc>
                <a:spcPts val="1800"/>
              </a:lnSpc>
            </a:pPr>
            <a:endParaRPr lang="en-GB" sz="1400" dirty="0">
              <a:latin typeface="Arial" panose="020B0604020202020204" pitchFamily="34" charset="0"/>
              <a:cs typeface="Arial" panose="020B0604020202020204" pitchFamily="34" charset="0"/>
            </a:endParaRPr>
          </a:p>
          <a:p>
            <a:pPr>
              <a:lnSpc>
                <a:spcPts val="1400"/>
              </a:lnSpc>
            </a:pPr>
            <a:r>
              <a:rPr lang="en-GB" sz="1400" b="1" dirty="0">
                <a:solidFill>
                  <a:srgbClr val="018D9A"/>
                </a:solidFill>
                <a:latin typeface="Arial" panose="020B0604020202020204" pitchFamily="34" charset="0"/>
                <a:cs typeface="Arial" panose="020B0604020202020204" pitchFamily="34" charset="0"/>
              </a:rPr>
              <a:t>Is security clearance required?</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Yes. If successful you must hold, or be willing to obtain, security clearance to CTC/SC/DV level.</a:t>
            </a:r>
          </a:p>
          <a:p>
            <a:pPr>
              <a:lnSpc>
                <a:spcPts val="1400"/>
              </a:lnSpc>
            </a:pPr>
            <a:endParaRPr lang="en-GB" sz="1400" dirty="0">
              <a:latin typeface="Arial" panose="020B0604020202020204" pitchFamily="34" charset="0"/>
              <a:cs typeface="Arial" panose="020B0604020202020204" pitchFamily="34" charset="0"/>
            </a:endParaRPr>
          </a:p>
          <a:p>
            <a:pPr>
              <a:lnSpc>
                <a:spcPts val="1400"/>
              </a:lnSpc>
            </a:pPr>
            <a:endParaRPr lang="en-GB" sz="1400" dirty="0">
              <a:latin typeface="Arial" panose="020B0604020202020204" pitchFamily="34" charset="0"/>
              <a:cs typeface="Arial" panose="020B0604020202020204" pitchFamily="34" charset="0"/>
            </a:endParaRPr>
          </a:p>
          <a:p>
            <a:pPr>
              <a:lnSpc>
                <a:spcPts val="1400"/>
              </a:lnSpc>
            </a:pPr>
            <a:endParaRPr lang="en-GB" sz="1400" dirty="0">
              <a:latin typeface="Arial" panose="020B0604020202020204" pitchFamily="34" charset="0"/>
              <a:cs typeface="Arial" panose="020B0604020202020204" pitchFamily="34" charset="0"/>
            </a:endParaRPr>
          </a:p>
          <a:p>
            <a:pPr>
              <a:lnSpc>
                <a:spcPts val="1400"/>
              </a:lnSpc>
            </a:pPr>
            <a:r>
              <a:rPr lang="en-GB" sz="1400" b="1" dirty="0">
                <a:solidFill>
                  <a:srgbClr val="018D9A"/>
                </a:solidFill>
                <a:latin typeface="Arial" panose="020B0604020202020204" pitchFamily="34" charset="0"/>
                <a:cs typeface="Arial" panose="020B0604020202020204" pitchFamily="34" charset="0"/>
              </a:rPr>
              <a:t>What nationality do I need to hold in order to apply?</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To be eligible for employment to this role you must be a national </a:t>
            </a:r>
          </a:p>
          <a:p>
            <a:pPr>
              <a:lnSpc>
                <a:spcPts val="1800"/>
              </a:lnSpc>
            </a:pPr>
            <a:r>
              <a:rPr lang="en-GB" sz="1400" dirty="0">
                <a:latin typeface="Arial" panose="020B0604020202020204" pitchFamily="34" charset="0"/>
                <a:cs typeface="Arial" panose="020B0604020202020204" pitchFamily="34" charset="0"/>
              </a:rPr>
              <a:t>from the following countries: The United Kingdom, The Republic of Ireland, The Commonwealth, a European Economic Area (EEA) Member State, Switzerland and Turkey. Certain family members of EEA, Switzerland and Turkish nationals are also eligible to apply regardless of their nationality. For further information on whether you are eligible to apply, please visit Gov.UK.</a:t>
            </a: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r>
              <a:rPr lang="en-GB" sz="1400" b="1" dirty="0">
                <a:solidFill>
                  <a:srgbClr val="018D9A"/>
                </a:solidFill>
                <a:latin typeface="Arial" panose="020B0604020202020204" pitchFamily="34" charset="0"/>
                <a:cs typeface="Arial" panose="020B0604020202020204" pitchFamily="34" charset="0"/>
              </a:rPr>
              <a:t>Do you offer a Guaranteed Interview Scheme?</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Disabled applicants who meet the minimum selection criteria in the </a:t>
            </a:r>
          </a:p>
          <a:p>
            <a:pPr>
              <a:lnSpc>
                <a:spcPts val="1800"/>
              </a:lnSpc>
            </a:pPr>
            <a:r>
              <a:rPr lang="en-GB" sz="1400" dirty="0">
                <a:latin typeface="Arial" panose="020B0604020202020204" pitchFamily="34" charset="0"/>
                <a:cs typeface="Arial" panose="020B0604020202020204" pitchFamily="34" charset="0"/>
              </a:rPr>
              <a:t>job specification are guaranteed an interview. Selection will be on merit. If you wish to claim a guaranteed interview under the Disability Commitment, you should complete the relevant section of the online application. It is not necessary to state the nature of your disability.</a:t>
            </a: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r>
              <a:rPr lang="en-GB" sz="1400" b="1" dirty="0">
                <a:solidFill>
                  <a:srgbClr val="018D9A"/>
                </a:solidFill>
                <a:latin typeface="Arial" panose="020B0604020202020204" pitchFamily="34" charset="0"/>
                <a:cs typeface="Arial" panose="020B0604020202020204" pitchFamily="34" charset="0"/>
              </a:rPr>
              <a:t>What reasonable adjustments can be made if I have a disability?</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We are committed to making reasonable adjustments in order to support disabled job applicants and ensure that you are </a:t>
            </a:r>
          </a:p>
          <a:p>
            <a:pPr>
              <a:lnSpc>
                <a:spcPts val="1800"/>
              </a:lnSpc>
            </a:pPr>
            <a:r>
              <a:rPr lang="en-GB" sz="1400" dirty="0">
                <a:latin typeface="Arial" panose="020B0604020202020204" pitchFamily="34" charset="0"/>
                <a:cs typeface="Arial" panose="020B0604020202020204" pitchFamily="34" charset="0"/>
              </a:rPr>
              <a:t>not disadvantaged in the recruitment and assessment </a:t>
            </a:r>
          </a:p>
          <a:p>
            <a:pPr>
              <a:lnSpc>
                <a:spcPts val="1800"/>
              </a:lnSpc>
            </a:pPr>
            <a:r>
              <a:rPr lang="en-GB" sz="1400" dirty="0">
                <a:latin typeface="Arial" panose="020B0604020202020204" pitchFamily="34" charset="0"/>
                <a:cs typeface="Arial" panose="020B0604020202020204" pitchFamily="34" charset="0"/>
              </a:rPr>
              <a:t>process. If you feel that you may need a reasonable </a:t>
            </a:r>
          </a:p>
          <a:p>
            <a:pPr>
              <a:lnSpc>
                <a:spcPts val="1800"/>
              </a:lnSpc>
            </a:pPr>
            <a:r>
              <a:rPr lang="en-GB" sz="1400" dirty="0">
                <a:latin typeface="Arial" panose="020B0604020202020204" pitchFamily="34" charset="0"/>
                <a:cs typeface="Arial" panose="020B0604020202020204" pitchFamily="34" charset="0"/>
              </a:rPr>
              <a:t>adjustment to be made, or you would like to discuss </a:t>
            </a:r>
          </a:p>
          <a:p>
            <a:pPr>
              <a:lnSpc>
                <a:spcPts val="1800"/>
              </a:lnSpc>
            </a:pPr>
            <a:r>
              <a:rPr lang="en-GB" sz="1400" dirty="0">
                <a:latin typeface="Arial" panose="020B0604020202020204" pitchFamily="34" charset="0"/>
                <a:cs typeface="Arial" panose="020B0604020202020204" pitchFamily="34" charset="0"/>
              </a:rPr>
              <a:t>your requirements in more detail, please contact </a:t>
            </a:r>
            <a:r>
              <a:rPr lang="en-GB" sz="1400" dirty="0" err="1">
                <a:latin typeface="Arial" panose="020B0604020202020204" pitchFamily="34" charset="0"/>
                <a:cs typeface="Arial" panose="020B0604020202020204" pitchFamily="34" charset="0"/>
              </a:rPr>
              <a:t>xxxxxxxx</a:t>
            </a:r>
            <a:r>
              <a:rPr lang="en-GB" sz="1400" dirty="0">
                <a:latin typeface="Arial" panose="020B0604020202020204" pitchFamily="34" charset="0"/>
                <a:cs typeface="Arial" panose="020B0604020202020204" pitchFamily="34" charset="0"/>
              </a:rPr>
              <a:t>.</a:t>
            </a: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endParaRPr lang="en-GB" sz="1400" dirty="0">
              <a:latin typeface="Arial" panose="020B0604020202020204" pitchFamily="34" charset="0"/>
              <a:cs typeface="Arial" panose="020B0604020202020204" pitchFamily="34" charset="0"/>
            </a:endParaRPr>
          </a:p>
        </p:txBody>
      </p:sp>
      <p:pic>
        <p:nvPicPr>
          <p:cNvPr id="5" name="Picture 4" descr="New Image">
            <a:extLst>
              <a:ext uri="{FF2B5EF4-FFF2-40B4-BE49-F238E27FC236}">
                <a16:creationId xmlns:a16="http://schemas.microsoft.com/office/drawing/2014/main" id="{05D670C3-7E38-4359-AD14-1A044FAFD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752C26-6B80-4791-A24A-172A50F194EF}"/>
              </a:ext>
            </a:extLst>
          </p:cNvPr>
          <p:cNvSpPr/>
          <p:nvPr/>
        </p:nvSpPr>
        <p:spPr>
          <a:xfrm>
            <a:off x="10896601" y="0"/>
            <a:ext cx="685800" cy="776106"/>
          </a:xfrm>
          <a:prstGeom prst="rect">
            <a:avLst/>
          </a:prstGeom>
        </p:spPr>
        <p:txBody>
          <a:bodyPr wrap="square" tIns="540000" rIns="0">
            <a:spAutoFit/>
          </a:bodyPr>
          <a:lstStyle/>
          <a:p>
            <a:pPr algn="r"/>
            <a:r>
              <a:rPr lang="en-US" sz="1200" b="1" dirty="0"/>
              <a:t>18</a:t>
            </a:r>
            <a:endParaRPr lang="en-GB" sz="1200" b="1" dirty="0"/>
          </a:p>
        </p:txBody>
      </p:sp>
      <p:sp>
        <p:nvSpPr>
          <p:cNvPr id="7" name="TextBox 6">
            <a:extLst>
              <a:ext uri="{FF2B5EF4-FFF2-40B4-BE49-F238E27FC236}">
                <a16:creationId xmlns:a16="http://schemas.microsoft.com/office/drawing/2014/main" id="{67F8C117-BB25-4A86-8819-18A0612C9B25}"/>
              </a:ext>
            </a:extLst>
          </p:cNvPr>
          <p:cNvSpPr txBox="1"/>
          <p:nvPr/>
        </p:nvSpPr>
        <p:spPr>
          <a:xfrm>
            <a:off x="596348" y="492368"/>
            <a:ext cx="10301299" cy="256480"/>
          </a:xfrm>
          <a:prstGeom prst="rect">
            <a:avLst/>
          </a:prstGeom>
          <a:noFill/>
        </p:spPr>
        <p:txBody>
          <a:bodyPr wrap="square" lIns="0" tIns="0" rIns="0" bIns="0" rtlCol="0">
            <a:spAutoFit/>
          </a:bodyPr>
          <a:lstStyle/>
          <a:p>
            <a:pPr>
              <a:lnSpc>
                <a:spcPts val="2000"/>
              </a:lnSpc>
            </a:pPr>
            <a:r>
              <a:rPr lang="en-GB" sz="2000" b="1" dirty="0">
                <a:solidFill>
                  <a:srgbClr val="018D9A"/>
                </a:solidFill>
                <a:latin typeface="Arial"/>
                <a:cs typeface="Arial"/>
              </a:rPr>
              <a:t>Frequently asked questions</a:t>
            </a:r>
          </a:p>
        </p:txBody>
      </p:sp>
    </p:spTree>
    <p:extLst>
      <p:ext uri="{BB962C8B-B14F-4D97-AF65-F5344CB8AC3E}">
        <p14:creationId xmlns:p14="http://schemas.microsoft.com/office/powerpoint/2010/main" val="155141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FD2F13-4FF3-49CB-8CC8-EF7CAF89BFBC}"/>
              </a:ext>
            </a:extLst>
          </p:cNvPr>
          <p:cNvSpPr/>
          <p:nvPr/>
        </p:nvSpPr>
        <p:spPr>
          <a:xfrm>
            <a:off x="596348" y="914400"/>
            <a:ext cx="11595651" cy="5943600"/>
          </a:xfrm>
          <a:prstGeom prst="rect">
            <a:avLst/>
          </a:prstGeom>
        </p:spPr>
        <p:txBody>
          <a:bodyPr wrap="square" lIns="0" tIns="0" rIns="0" bIns="0" numCol="1" spcCol="0" anchor="t">
            <a:noAutofit/>
          </a:bodyPr>
          <a:lstStyle/>
          <a:p>
            <a:pPr>
              <a:lnSpc>
                <a:spcPts val="1400"/>
              </a:lnSpc>
            </a:pPr>
            <a:r>
              <a:rPr lang="en-GB" sz="1400" b="1" dirty="0">
                <a:solidFill>
                  <a:srgbClr val="018D9A"/>
                </a:solidFill>
                <a:latin typeface="Arial" panose="020B0604020202020204" pitchFamily="34" charset="0"/>
                <a:cs typeface="Arial" panose="020B0604020202020204" pitchFamily="34" charset="0"/>
              </a:rPr>
              <a:t>What about diversity and inclusion?</a:t>
            </a:r>
          </a:p>
          <a:p>
            <a:pPr>
              <a:lnSpc>
                <a:spcPts val="9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We are committed to understanding, respecting and representing as broad </a:t>
            </a:r>
          </a:p>
          <a:p>
            <a:pPr>
              <a:lnSpc>
                <a:spcPts val="1800"/>
              </a:lnSpc>
            </a:pPr>
            <a:r>
              <a:rPr lang="en-GB" sz="1400" dirty="0">
                <a:latin typeface="Arial" panose="020B0604020202020204" pitchFamily="34" charset="0"/>
                <a:cs typeface="Arial" panose="020B0604020202020204" pitchFamily="34" charset="0"/>
              </a:rPr>
              <a:t>a range of views and backgrounds as we have in UK society. We know that </a:t>
            </a:r>
          </a:p>
          <a:p>
            <a:pPr>
              <a:lnSpc>
                <a:spcPts val="1800"/>
              </a:lnSpc>
            </a:pPr>
            <a:r>
              <a:rPr lang="en-GB" sz="1400" dirty="0">
                <a:latin typeface="Arial" panose="020B0604020202020204" pitchFamily="34" charset="0"/>
                <a:cs typeface="Arial" panose="020B0604020202020204" pitchFamily="34" charset="0"/>
              </a:rPr>
              <a:t>diverse perspectives and experiences are critical to an effective, modern </a:t>
            </a:r>
          </a:p>
          <a:p>
            <a:pPr>
              <a:lnSpc>
                <a:spcPts val="1800"/>
              </a:lnSpc>
            </a:pPr>
            <a:r>
              <a:rPr lang="en-GB" sz="1400" dirty="0">
                <a:latin typeface="Arial" panose="020B0604020202020204" pitchFamily="34" charset="0"/>
                <a:cs typeface="Arial" panose="020B0604020202020204" pitchFamily="34" charset="0"/>
              </a:rPr>
              <a:t>Civil Service.</a:t>
            </a:r>
          </a:p>
          <a:p>
            <a:pPr>
              <a:lnSpc>
                <a:spcPts val="9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Our vision is to ensure the Civil Service represents modern Britain and is a </a:t>
            </a:r>
          </a:p>
          <a:p>
            <a:pPr>
              <a:lnSpc>
                <a:spcPts val="1800"/>
              </a:lnSpc>
            </a:pPr>
            <a:r>
              <a:rPr lang="en-GB" sz="1400" dirty="0">
                <a:latin typeface="Arial" panose="020B0604020202020204" pitchFamily="34" charset="0"/>
                <a:cs typeface="Arial" panose="020B0604020202020204" pitchFamily="34" charset="0"/>
              </a:rPr>
              <a:t>truly inclusive employer – an example to other employers. We will create an </a:t>
            </a:r>
          </a:p>
          <a:p>
            <a:pPr>
              <a:lnSpc>
                <a:spcPts val="1800"/>
              </a:lnSpc>
            </a:pPr>
            <a:r>
              <a:rPr lang="en-GB" sz="1400" dirty="0">
                <a:latin typeface="Arial" panose="020B0604020202020204" pitchFamily="34" charset="0"/>
                <a:cs typeface="Arial" panose="020B0604020202020204" pitchFamily="34" charset="0"/>
              </a:rPr>
              <a:t>organisation where diversity is not only respected and valued – but celebrated.</a:t>
            </a: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r>
              <a:rPr lang="en-GB" sz="1400" b="1" dirty="0">
                <a:solidFill>
                  <a:srgbClr val="018D9A"/>
                </a:solidFill>
                <a:latin typeface="Arial" panose="020B0604020202020204" pitchFamily="34" charset="0"/>
                <a:cs typeface="Arial" panose="020B0604020202020204" pitchFamily="34" charset="0"/>
              </a:rPr>
              <a:t>What’s in it for me?</a:t>
            </a:r>
          </a:p>
          <a:p>
            <a:pPr>
              <a:lnSpc>
                <a:spcPts val="9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We want to maximise the potential of everyone who chooses to work for us – </a:t>
            </a:r>
          </a:p>
          <a:p>
            <a:pPr>
              <a:lnSpc>
                <a:spcPts val="1800"/>
              </a:lnSpc>
            </a:pPr>
            <a:r>
              <a:rPr lang="en-GB" sz="1400" dirty="0">
                <a:latin typeface="Arial" panose="020B0604020202020204" pitchFamily="34" charset="0"/>
                <a:cs typeface="Arial" panose="020B0604020202020204" pitchFamily="34" charset="0"/>
              </a:rPr>
              <a:t>regardless of background. If you’re interested in becoming a world class </a:t>
            </a:r>
          </a:p>
          <a:p>
            <a:pPr>
              <a:lnSpc>
                <a:spcPts val="1800"/>
              </a:lnSpc>
            </a:pPr>
            <a:r>
              <a:rPr lang="en-GB" sz="1400" dirty="0">
                <a:latin typeface="Arial" panose="020B0604020202020204" pitchFamily="34" charset="0"/>
                <a:cs typeface="Arial" panose="020B0604020202020204" pitchFamily="34" charset="0"/>
              </a:rPr>
              <a:t>leader, developing your career with us – starting with this interesting and </a:t>
            </a:r>
          </a:p>
          <a:p>
            <a:pPr>
              <a:lnSpc>
                <a:spcPts val="1800"/>
              </a:lnSpc>
            </a:pPr>
            <a:r>
              <a:rPr lang="en-GB" sz="1400" dirty="0">
                <a:latin typeface="Arial" panose="020B0604020202020204" pitchFamily="34" charset="0"/>
                <a:cs typeface="Arial" panose="020B0604020202020204" pitchFamily="34" charset="0"/>
              </a:rPr>
              <a:t>challenging role – Or doing things differently and inspiring colleagues, </a:t>
            </a:r>
          </a:p>
          <a:p>
            <a:pPr>
              <a:lnSpc>
                <a:spcPts val="1800"/>
              </a:lnSpc>
            </a:pPr>
            <a:r>
              <a:rPr lang="en-GB" sz="1400" dirty="0">
                <a:latin typeface="Arial" panose="020B0604020202020204" pitchFamily="34" charset="0"/>
                <a:cs typeface="Arial" panose="020B0604020202020204" pitchFamily="34" charset="0"/>
              </a:rPr>
              <a:t>then the Civil Service is the place for you.</a:t>
            </a:r>
          </a:p>
          <a:p>
            <a:pPr>
              <a:lnSpc>
                <a:spcPts val="9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Our passion for diversity and equality means creating a work environment </a:t>
            </a:r>
          </a:p>
          <a:p>
            <a:pPr>
              <a:lnSpc>
                <a:spcPts val="1800"/>
              </a:lnSpc>
            </a:pPr>
            <a:r>
              <a:rPr lang="en-GB" sz="1400" dirty="0">
                <a:latin typeface="Arial" panose="020B0604020202020204" pitchFamily="34" charset="0"/>
                <a:cs typeface="Arial" panose="020B0604020202020204" pitchFamily="34" charset="0"/>
              </a:rPr>
              <a:t>for all employees that is welcoming, respectful, engaging, and enriched with </a:t>
            </a:r>
          </a:p>
          <a:p>
            <a:pPr>
              <a:lnSpc>
                <a:spcPts val="1800"/>
              </a:lnSpc>
            </a:pPr>
            <a:r>
              <a:rPr lang="en-GB" sz="1400" dirty="0">
                <a:latin typeface="Arial" panose="020B0604020202020204" pitchFamily="34" charset="0"/>
                <a:cs typeface="Arial" panose="020B0604020202020204" pitchFamily="34" charset="0"/>
              </a:rPr>
              <a:t>opportunities for personal and professional development.</a:t>
            </a:r>
          </a:p>
          <a:p>
            <a:pPr>
              <a:lnSpc>
                <a:spcPts val="1800"/>
              </a:lnSpc>
            </a:pPr>
            <a:endParaRPr lang="en-GB" sz="1400" dirty="0">
              <a:latin typeface="Arial" panose="020B0604020202020204" pitchFamily="34" charset="0"/>
              <a:cs typeface="Arial" panose="020B0604020202020204" pitchFamily="34" charset="0"/>
            </a:endParaRPr>
          </a:p>
          <a:p>
            <a:pPr>
              <a:lnSpc>
                <a:spcPts val="1800"/>
              </a:lnSpc>
            </a:pPr>
            <a:r>
              <a:rPr lang="en-GB" sz="1400" b="1" dirty="0">
                <a:solidFill>
                  <a:srgbClr val="018D9A"/>
                </a:solidFill>
                <a:latin typeface="Arial" panose="020B0604020202020204" pitchFamily="34" charset="0"/>
                <a:cs typeface="Arial" panose="020B0604020202020204" pitchFamily="34" charset="0"/>
              </a:rPr>
              <a:t>What’s next?</a:t>
            </a:r>
          </a:p>
          <a:p>
            <a:pPr>
              <a:lnSpc>
                <a:spcPts val="1000"/>
              </a:lnSpc>
            </a:pPr>
            <a:endParaRPr lang="en-GB" sz="16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You’ve taken the first step and looked through this Candidate Information Pack to understand the skills and experience needed to </a:t>
            </a:r>
          </a:p>
          <a:p>
            <a:pPr>
              <a:lnSpc>
                <a:spcPts val="1800"/>
              </a:lnSpc>
            </a:pPr>
            <a:r>
              <a:rPr lang="en-GB" sz="1400" dirty="0">
                <a:latin typeface="Arial" panose="020B0604020202020204" pitchFamily="34" charset="0"/>
                <a:cs typeface="Arial" panose="020B0604020202020204" pitchFamily="34" charset="0"/>
              </a:rPr>
              <a:t>perform this role. Now join us in achieving our ambitions and let us help you achieve yours.</a:t>
            </a:r>
          </a:p>
          <a:p>
            <a:pPr>
              <a:lnSpc>
                <a:spcPts val="1800"/>
              </a:lnSpc>
            </a:pP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3984458-3C98-4540-BCFF-A63C67B5A88C}"/>
              </a:ext>
            </a:extLst>
          </p:cNvPr>
          <p:cNvSpPr txBox="1"/>
          <p:nvPr/>
        </p:nvSpPr>
        <p:spPr>
          <a:xfrm>
            <a:off x="7010749" y="481751"/>
            <a:ext cx="4340914" cy="923330"/>
          </a:xfrm>
          <a:prstGeom prst="rect">
            <a:avLst/>
          </a:prstGeom>
          <a:noFill/>
        </p:spPr>
        <p:txBody>
          <a:bodyPr wrap="square" lIns="0" tIns="0" rIns="0" bIns="0" rtlCol="0">
            <a:spAutoFit/>
          </a:bodyPr>
          <a:lstStyle/>
          <a:p>
            <a:pPr>
              <a:lnSpc>
                <a:spcPts val="2400"/>
              </a:lnSpc>
            </a:pPr>
            <a:r>
              <a:rPr lang="en-GB" sz="2000" b="1" dirty="0">
                <a:solidFill>
                  <a:srgbClr val="018D9A"/>
                </a:solidFill>
                <a:latin typeface="Arial" panose="020B0604020202020204" pitchFamily="34" charset="0"/>
                <a:cs typeface="Arial" panose="020B0604020202020204" pitchFamily="34" charset="0"/>
              </a:rPr>
              <a:t>The Civil Service is committed </a:t>
            </a:r>
          </a:p>
          <a:p>
            <a:pPr>
              <a:lnSpc>
                <a:spcPts val="2400"/>
              </a:lnSpc>
            </a:pPr>
            <a:r>
              <a:rPr lang="en-GB" sz="2000" b="1" dirty="0">
                <a:solidFill>
                  <a:srgbClr val="018D9A"/>
                </a:solidFill>
                <a:latin typeface="Arial" panose="020B0604020202020204" pitchFamily="34" charset="0"/>
                <a:cs typeface="Arial" panose="020B0604020202020204" pitchFamily="34" charset="0"/>
              </a:rPr>
              <a:t>to becoming the most inclusive employer in the UK</a:t>
            </a:r>
          </a:p>
        </p:txBody>
      </p:sp>
      <p:pic>
        <p:nvPicPr>
          <p:cNvPr id="8" name="Picture 7" descr="New Image">
            <a:extLst>
              <a:ext uri="{FF2B5EF4-FFF2-40B4-BE49-F238E27FC236}">
                <a16:creationId xmlns:a16="http://schemas.microsoft.com/office/drawing/2014/main" id="{627B7AFA-15A3-45C4-B1CA-4FD9183C7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392DDB-DD43-458F-8719-0C4D0E9DEB84}"/>
              </a:ext>
            </a:extLst>
          </p:cNvPr>
          <p:cNvSpPr/>
          <p:nvPr/>
        </p:nvSpPr>
        <p:spPr>
          <a:xfrm>
            <a:off x="10896601" y="0"/>
            <a:ext cx="685800" cy="776106"/>
          </a:xfrm>
          <a:prstGeom prst="rect">
            <a:avLst/>
          </a:prstGeom>
        </p:spPr>
        <p:txBody>
          <a:bodyPr wrap="square" tIns="540000" rIns="0">
            <a:spAutoFit/>
          </a:bodyPr>
          <a:lstStyle/>
          <a:p>
            <a:pPr algn="r"/>
            <a:r>
              <a:rPr lang="en-US" sz="1200" b="1" dirty="0"/>
              <a:t>19</a:t>
            </a:r>
            <a:endParaRPr lang="en-GB" sz="1200" b="1" dirty="0"/>
          </a:p>
        </p:txBody>
      </p:sp>
      <p:sp>
        <p:nvSpPr>
          <p:cNvPr id="10" name="TextBox 9">
            <a:extLst>
              <a:ext uri="{FF2B5EF4-FFF2-40B4-BE49-F238E27FC236}">
                <a16:creationId xmlns:a16="http://schemas.microsoft.com/office/drawing/2014/main" id="{AD1532B3-86E5-4AAF-9DD5-F9133AC000EC}"/>
              </a:ext>
            </a:extLst>
          </p:cNvPr>
          <p:cNvSpPr txBox="1"/>
          <p:nvPr/>
        </p:nvSpPr>
        <p:spPr>
          <a:xfrm>
            <a:off x="596349" y="492368"/>
            <a:ext cx="3731812" cy="256480"/>
          </a:xfrm>
          <a:prstGeom prst="rect">
            <a:avLst/>
          </a:prstGeom>
          <a:noFill/>
        </p:spPr>
        <p:txBody>
          <a:bodyPr wrap="square" lIns="0" tIns="0" rIns="0" bIns="0" rtlCol="0">
            <a:spAutoFit/>
          </a:bodyPr>
          <a:lstStyle/>
          <a:p>
            <a:pPr>
              <a:lnSpc>
                <a:spcPts val="2000"/>
              </a:lnSpc>
            </a:pPr>
            <a:r>
              <a:rPr lang="en-GB" sz="2000" b="1" dirty="0">
                <a:solidFill>
                  <a:srgbClr val="018D9A"/>
                </a:solidFill>
                <a:latin typeface="Arial"/>
                <a:cs typeface="Arial"/>
              </a:rPr>
              <a:t>Frequently asked questions</a:t>
            </a:r>
          </a:p>
        </p:txBody>
      </p:sp>
      <p:pic>
        <p:nvPicPr>
          <p:cNvPr id="6" name="Picture 5">
            <a:extLst>
              <a:ext uri="{FF2B5EF4-FFF2-40B4-BE49-F238E27FC236}">
                <a16:creationId xmlns:a16="http://schemas.microsoft.com/office/drawing/2014/main" id="{004871A0-A9EA-464A-94F4-2CC38F101008}"/>
              </a:ext>
            </a:extLst>
          </p:cNvPr>
          <p:cNvPicPr>
            <a:picLocks noChangeAspect="1"/>
          </p:cNvPicPr>
          <p:nvPr/>
        </p:nvPicPr>
        <p:blipFill>
          <a:blip r:embed="rId4"/>
          <a:stretch>
            <a:fillRect/>
          </a:stretch>
        </p:blipFill>
        <p:spPr>
          <a:xfrm>
            <a:off x="7018227" y="1543375"/>
            <a:ext cx="3878374" cy="4054933"/>
          </a:xfrm>
          <a:prstGeom prst="rect">
            <a:avLst/>
          </a:prstGeom>
        </p:spPr>
      </p:pic>
    </p:spTree>
    <p:extLst>
      <p:ext uri="{BB962C8B-B14F-4D97-AF65-F5344CB8AC3E}">
        <p14:creationId xmlns:p14="http://schemas.microsoft.com/office/powerpoint/2010/main" val="419866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80C169"/>
            </a:gs>
            <a:gs pos="100000">
              <a:schemeClr val="bg2">
                <a:shade val="98000"/>
                <a:satMod val="120000"/>
                <a:lumMod val="98000"/>
              </a:schemeClr>
            </a:gs>
          </a:gsLst>
          <a:lin ang="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8C0B5E-627E-475A-A418-5E3A13BDD75A}"/>
              </a:ext>
            </a:extLst>
          </p:cNvPr>
          <p:cNvSpPr/>
          <p:nvPr/>
        </p:nvSpPr>
        <p:spPr>
          <a:xfrm>
            <a:off x="606490" y="494882"/>
            <a:ext cx="11178336" cy="3097144"/>
          </a:xfrm>
          <a:prstGeom prst="rect">
            <a:avLst/>
          </a:prstGeom>
        </p:spPr>
        <p:txBody>
          <a:bodyPr wrap="square" lIns="0" tIns="0" anchor="t">
            <a:noAutofit/>
          </a:bodyPr>
          <a:lstStyle/>
          <a:p>
            <a:pPr>
              <a:lnSpc>
                <a:spcPts val="2000"/>
              </a:lnSpc>
            </a:pPr>
            <a:r>
              <a:rPr lang="en-GB" sz="2000" b="1" dirty="0">
                <a:latin typeface="Arial"/>
                <a:cs typeface="Arial"/>
              </a:rPr>
              <a:t>Contact Us</a:t>
            </a:r>
            <a:r>
              <a:rPr lang="en-GB" sz="2000" b="1" dirty="0">
                <a:solidFill>
                  <a:schemeClr val="accent6">
                    <a:lumMod val="60000"/>
                    <a:lumOff val="40000"/>
                  </a:schemeClr>
                </a:solidFill>
                <a:latin typeface="Arial Black"/>
                <a:cs typeface="Arial"/>
              </a:rPr>
              <a:t> </a:t>
            </a:r>
            <a:endParaRPr lang="en-GB" sz="2000" b="1" dirty="0">
              <a:solidFill>
                <a:schemeClr val="accent6">
                  <a:lumMod val="60000"/>
                  <a:lumOff val="40000"/>
                </a:schemeClr>
              </a:solidFill>
              <a:latin typeface="Arial Black" panose="020B0A04020102020204" pitchFamily="34" charset="0"/>
              <a:cs typeface="Arial" panose="020B0604020202020204" pitchFamily="34" charset="0"/>
            </a:endParaRPr>
          </a:p>
          <a:p>
            <a:pPr>
              <a:lnSpc>
                <a:spcPts val="2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We encourage candidates to thoroughly review the Candidate Information Pack which explains the role and requirements before submitting an application.</a:t>
            </a:r>
          </a:p>
          <a:p>
            <a:pPr>
              <a:lnSpc>
                <a:spcPts val="1000"/>
              </a:lnSpc>
            </a:pPr>
            <a:endParaRPr lang="en-GB" sz="1400" dirty="0">
              <a:latin typeface="Arial"/>
              <a:cs typeface="Arial"/>
            </a:endParaRPr>
          </a:p>
          <a:p>
            <a:pPr>
              <a:lnSpc>
                <a:spcPts val="1900"/>
              </a:lnSpc>
            </a:pPr>
            <a:r>
              <a:rPr lang="en-GB" sz="1400" dirty="0">
                <a:latin typeface="Arial"/>
                <a:cs typeface="Arial"/>
              </a:rPr>
              <a:t>To contact Shared Services Recruitment team please email - </a:t>
            </a:r>
            <a:r>
              <a:rPr lang="en-GB" sz="1400" dirty="0">
                <a:latin typeface="Arial"/>
                <a:cs typeface="Arial"/>
                <a:hlinkClick r:id="rId2"/>
              </a:rPr>
              <a:t>MoJ-recruitment-vetting-enquiries@sscl.gse.gov.uk</a:t>
            </a:r>
            <a:endParaRPr lang="en-GB" sz="1400" dirty="0">
              <a:latin typeface="Arial"/>
              <a:cs typeface="Arial"/>
            </a:endParaRPr>
          </a:p>
          <a:p>
            <a:pPr>
              <a:lnSpc>
                <a:spcPts val="1900"/>
              </a:lnSpc>
            </a:pPr>
            <a:endParaRPr lang="en-GB" sz="1400" dirty="0">
              <a:latin typeface="Arial"/>
              <a:cs typeface="Arial"/>
            </a:endParaRPr>
          </a:p>
          <a:p>
            <a:pPr>
              <a:lnSpc>
                <a:spcPts val="1900"/>
              </a:lnSpc>
            </a:pPr>
            <a:r>
              <a:rPr lang="en-GB" sz="1400" dirty="0">
                <a:latin typeface="Arial"/>
                <a:cs typeface="Arial"/>
              </a:rPr>
              <a:t>Should you have any queries regarding the job role please email the recruitment team at  </a:t>
            </a:r>
            <a:r>
              <a:rPr lang="en-GB" sz="1400" dirty="0">
                <a:solidFill>
                  <a:srgbClr val="FF0000"/>
                </a:solidFill>
                <a:latin typeface="Arial"/>
                <a:cs typeface="Arial"/>
                <a:hlinkClick r:id="rId3"/>
              </a:rPr>
              <a:t>OPGRecruitment@publicguardian.gov.uk</a:t>
            </a:r>
            <a:endParaRPr lang="en-GB" sz="1400" dirty="0">
              <a:solidFill>
                <a:srgbClr val="FF0000"/>
              </a:solidFill>
              <a:latin typeface="Arial"/>
              <a:cs typeface="Arial"/>
            </a:endParaRPr>
          </a:p>
          <a:p>
            <a:pPr>
              <a:lnSpc>
                <a:spcPts val="1900"/>
              </a:lnSpc>
            </a:pPr>
            <a:endParaRPr lang="en-GB" sz="1400" dirty="0">
              <a:latin typeface="Arial"/>
              <a:cs typeface="Arial"/>
            </a:endParaRPr>
          </a:p>
          <a:p>
            <a:pPr>
              <a:lnSpc>
                <a:spcPts val="1900"/>
              </a:lnSpc>
            </a:pPr>
            <a:endParaRPr lang="en-GB" sz="1400" dirty="0">
              <a:latin typeface="Arial"/>
              <a:cs typeface="Arial"/>
            </a:endParaRPr>
          </a:p>
          <a:p>
            <a:endParaRPr lang="en-GB" dirty="0"/>
          </a:p>
        </p:txBody>
      </p:sp>
      <p:sp>
        <p:nvSpPr>
          <p:cNvPr id="5" name="Rectangle 4">
            <a:extLst>
              <a:ext uri="{FF2B5EF4-FFF2-40B4-BE49-F238E27FC236}">
                <a16:creationId xmlns:a16="http://schemas.microsoft.com/office/drawing/2014/main" id="{8AB3F25F-0131-4C36-8F02-FD112CC8D767}"/>
              </a:ext>
            </a:extLst>
          </p:cNvPr>
          <p:cNvSpPr/>
          <p:nvPr/>
        </p:nvSpPr>
        <p:spPr>
          <a:xfrm>
            <a:off x="606489" y="4077352"/>
            <a:ext cx="10954139" cy="1323439"/>
          </a:xfrm>
          <a:prstGeom prst="rect">
            <a:avLst/>
          </a:prstGeom>
        </p:spPr>
        <p:txBody>
          <a:bodyPr wrap="square">
            <a:spAutoFit/>
          </a:bodyPr>
          <a:lstStyle/>
          <a:p>
            <a:pPr algn="ctr"/>
            <a:r>
              <a:rPr lang="en-GB" sz="4000" b="1">
                <a:latin typeface="Arial" panose="020B0604020202020204" pitchFamily="34" charset="0"/>
                <a:cs typeface="Arial" panose="020B0604020202020204" pitchFamily="34" charset="0"/>
              </a:rPr>
              <a:t>Good Luck </a:t>
            </a:r>
          </a:p>
          <a:p>
            <a:pPr algn="ctr"/>
            <a:r>
              <a:rPr lang="en-GB" sz="4000" b="1">
                <a:latin typeface="Arial" panose="020B0604020202020204" pitchFamily="34" charset="0"/>
                <a:cs typeface="Arial" panose="020B0604020202020204" pitchFamily="34" charset="0"/>
              </a:rPr>
              <a:t>with your application</a:t>
            </a:r>
          </a:p>
        </p:txBody>
      </p:sp>
      <p:pic>
        <p:nvPicPr>
          <p:cNvPr id="6" name="Picture 5" descr="New Image">
            <a:extLst>
              <a:ext uri="{FF2B5EF4-FFF2-40B4-BE49-F238E27FC236}">
                <a16:creationId xmlns:a16="http://schemas.microsoft.com/office/drawing/2014/main" id="{7BC1E1AD-74EA-41A3-BFBC-8AC69F8F9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CC2924F-CFAD-4CBC-B814-299ABFD5553C}"/>
              </a:ext>
            </a:extLst>
          </p:cNvPr>
          <p:cNvSpPr/>
          <p:nvPr/>
        </p:nvSpPr>
        <p:spPr>
          <a:xfrm>
            <a:off x="10900411" y="0"/>
            <a:ext cx="689610" cy="842010"/>
          </a:xfrm>
          <a:prstGeom prst="rect">
            <a:avLst/>
          </a:prstGeom>
        </p:spPr>
        <p:txBody>
          <a:bodyPr wrap="square" tIns="540000" rIns="0">
            <a:noAutofit/>
          </a:bodyPr>
          <a:lstStyle/>
          <a:p>
            <a:pPr algn="r"/>
            <a:r>
              <a:rPr lang="en-US" sz="1200" b="1" dirty="0"/>
              <a:t>20</a:t>
            </a:r>
            <a:endParaRPr lang="en-GB" sz="1200" dirty="0"/>
          </a:p>
        </p:txBody>
      </p:sp>
    </p:spTree>
    <p:extLst>
      <p:ext uri="{BB962C8B-B14F-4D97-AF65-F5344CB8AC3E}">
        <p14:creationId xmlns:p14="http://schemas.microsoft.com/office/powerpoint/2010/main" val="272139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E8CFD-BF5F-4C7F-B4EF-2CA189994914}"/>
              </a:ext>
            </a:extLst>
          </p:cNvPr>
          <p:cNvSpPr/>
          <p:nvPr/>
        </p:nvSpPr>
        <p:spPr>
          <a:xfrm>
            <a:off x="605413" y="492369"/>
            <a:ext cx="11130025" cy="6290273"/>
          </a:xfrm>
          <a:prstGeom prst="rect">
            <a:avLst/>
          </a:prstGeom>
        </p:spPr>
        <p:txBody>
          <a:bodyPr wrap="square" lIns="0" tIns="0" anchor="t">
            <a:spAutoFit/>
          </a:bodyPr>
          <a:lstStyle/>
          <a:p>
            <a:pPr>
              <a:lnSpc>
                <a:spcPts val="2000"/>
              </a:lnSpc>
            </a:pPr>
            <a:r>
              <a:rPr lang="en-GB" sz="2000" b="1" dirty="0">
                <a:solidFill>
                  <a:srgbClr val="018D9A"/>
                </a:solidFill>
                <a:latin typeface="Arial" panose="020B0604020202020204" pitchFamily="34" charset="0"/>
                <a:cs typeface="Arial" panose="020B0604020202020204" pitchFamily="34" charset="0"/>
              </a:rPr>
              <a:t>Contents</a:t>
            </a:r>
            <a:endParaRPr lang="en-US" sz="2000" b="1" dirty="0">
              <a:solidFill>
                <a:srgbClr val="018D9A"/>
              </a:solidFill>
              <a:latin typeface="Arial" panose="020B0604020202020204" pitchFamily="34" charset="0"/>
              <a:ea typeface="+mn-lt"/>
              <a:cs typeface="Arial" panose="020B0604020202020204" pitchFamily="34" charset="0"/>
            </a:endParaRPr>
          </a:p>
          <a:p>
            <a:pPr>
              <a:lnSpc>
                <a:spcPts val="2000"/>
              </a:lnSpc>
            </a:pPr>
            <a:endParaRPr lang="en-GB" sz="3200" dirty="0">
              <a:latin typeface="Arial"/>
              <a:ea typeface="Arial"/>
              <a:cs typeface="Arial"/>
            </a:endParaRPr>
          </a:p>
          <a:p>
            <a:pPr>
              <a:lnSpc>
                <a:spcPts val="2000"/>
              </a:lnSpc>
            </a:pPr>
            <a:r>
              <a:rPr lang="en-GB" sz="1400" dirty="0">
                <a:solidFill>
                  <a:srgbClr val="018D9A"/>
                </a:solidFill>
                <a:latin typeface="Arial"/>
                <a:cs typeface="Arial"/>
              </a:rPr>
              <a:t>3	</a:t>
            </a:r>
            <a:r>
              <a:rPr lang="en-GB" sz="1400" dirty="0">
                <a:solidFill>
                  <a:srgbClr val="018D9A"/>
                </a:solidFill>
                <a:latin typeface="Arial"/>
                <a:cs typeface="Arial"/>
                <a:hlinkClick r:id="rId2" action="ppaction://hlinksldjump"/>
              </a:rPr>
              <a:t>Message from Nick Goodwin, Chief Executive and Public Guardian</a:t>
            </a:r>
            <a:endParaRPr lang="en-US" sz="1400" dirty="0">
              <a:solidFill>
                <a:srgbClr val="018D9A"/>
              </a:solidFill>
              <a:latin typeface="Century Gothic" panose="020B0502020202020204"/>
              <a:cs typeface="Arial"/>
            </a:endParaRPr>
          </a:p>
          <a:p>
            <a:pPr>
              <a:lnSpc>
                <a:spcPts val="2900"/>
              </a:lnSpc>
            </a:pPr>
            <a:r>
              <a:rPr lang="en-GB" sz="1400" dirty="0">
                <a:solidFill>
                  <a:srgbClr val="018D9A"/>
                </a:solidFill>
                <a:latin typeface="Arial"/>
                <a:cs typeface="Arial"/>
              </a:rPr>
              <a:t>4	</a:t>
            </a:r>
            <a:r>
              <a:rPr lang="en-GB" sz="1400" dirty="0">
                <a:solidFill>
                  <a:srgbClr val="018D9A"/>
                </a:solidFill>
                <a:latin typeface="Arial"/>
                <a:cs typeface="Arial"/>
                <a:hlinkClick r:id="rId3" action="ppaction://hlinksldjump"/>
              </a:rPr>
              <a:t>OPG’s role and responsibilities – who we are and what we do</a:t>
            </a:r>
            <a:endParaRPr lang="en-GB" sz="1400" dirty="0">
              <a:solidFill>
                <a:srgbClr val="018D9A"/>
              </a:solidFill>
              <a:latin typeface="Century Gothic"/>
              <a:cs typeface="Arial"/>
            </a:endParaRPr>
          </a:p>
          <a:p>
            <a:pPr>
              <a:lnSpc>
                <a:spcPts val="2900"/>
              </a:lnSpc>
            </a:pPr>
            <a:r>
              <a:rPr lang="en-GB" sz="1400" dirty="0">
                <a:solidFill>
                  <a:srgbClr val="018D9A"/>
                </a:solidFill>
                <a:latin typeface="Arial"/>
                <a:cs typeface="Arial"/>
              </a:rPr>
              <a:t>5	</a:t>
            </a:r>
            <a:r>
              <a:rPr lang="en-GB" sz="1400" dirty="0">
                <a:solidFill>
                  <a:srgbClr val="018D9A"/>
                </a:solidFill>
                <a:latin typeface="Arial"/>
                <a:cs typeface="Arial"/>
                <a:hlinkClick r:id="rId4" action="ppaction://hlinksldjump"/>
              </a:rPr>
              <a:t>OPG’s values</a:t>
            </a:r>
            <a:endParaRPr lang="en-GB" sz="1400" dirty="0">
              <a:solidFill>
                <a:srgbClr val="018D9A"/>
              </a:solidFill>
              <a:ea typeface="+mn-lt"/>
              <a:cs typeface="+mn-lt"/>
            </a:endParaRPr>
          </a:p>
          <a:p>
            <a:pPr>
              <a:lnSpc>
                <a:spcPts val="2900"/>
              </a:lnSpc>
            </a:pPr>
            <a:r>
              <a:rPr lang="en-GB" sz="1400" dirty="0">
                <a:solidFill>
                  <a:srgbClr val="018D9A"/>
                </a:solidFill>
                <a:latin typeface="Arial"/>
                <a:cs typeface="Arial"/>
              </a:rPr>
              <a:t>6	</a:t>
            </a:r>
            <a:r>
              <a:rPr lang="en-GB" sz="1400" dirty="0">
                <a:solidFill>
                  <a:srgbClr val="018D9A"/>
                </a:solidFill>
                <a:latin typeface="Arial"/>
                <a:cs typeface="Arial"/>
                <a:hlinkClick r:id="rId5" action="ppaction://hlinksldjump"/>
              </a:rPr>
              <a:t>OPG’s locations</a:t>
            </a:r>
            <a:r>
              <a:rPr lang="en-GB" sz="1400" dirty="0">
                <a:solidFill>
                  <a:srgbClr val="018D9A"/>
                </a:solidFill>
                <a:latin typeface="Arial"/>
                <a:cs typeface="Arial"/>
              </a:rPr>
              <a:t> </a:t>
            </a:r>
          </a:p>
          <a:p>
            <a:pPr>
              <a:lnSpc>
                <a:spcPts val="2900"/>
              </a:lnSpc>
            </a:pPr>
            <a:r>
              <a:rPr lang="en-GB" sz="1400" dirty="0">
                <a:solidFill>
                  <a:srgbClr val="018D9A"/>
                </a:solidFill>
                <a:latin typeface="Arial"/>
                <a:cs typeface="Arial"/>
              </a:rPr>
              <a:t>7	</a:t>
            </a:r>
            <a:r>
              <a:rPr lang="en-GB" sz="1400" dirty="0">
                <a:solidFill>
                  <a:srgbClr val="018D9A"/>
                </a:solidFill>
                <a:latin typeface="Arial"/>
                <a:cs typeface="Arial"/>
                <a:hlinkClick r:id="rId6" action="ppaction://hlinksldjump"/>
              </a:rPr>
              <a:t>What’s it like to work for OPG?</a:t>
            </a:r>
            <a:endParaRPr lang="en-GB" sz="1400" dirty="0">
              <a:solidFill>
                <a:srgbClr val="018D9A"/>
              </a:solidFill>
              <a:ea typeface="+mn-lt"/>
              <a:cs typeface="+mn-lt"/>
            </a:endParaRPr>
          </a:p>
          <a:p>
            <a:pPr>
              <a:lnSpc>
                <a:spcPts val="2900"/>
              </a:lnSpc>
            </a:pPr>
            <a:r>
              <a:rPr lang="en-GB" sz="1400" dirty="0">
                <a:solidFill>
                  <a:srgbClr val="018D9A"/>
                </a:solidFill>
                <a:latin typeface="Arial"/>
                <a:cs typeface="Arial"/>
              </a:rPr>
              <a:t>8	</a:t>
            </a:r>
            <a:r>
              <a:rPr lang="en-GB" sz="1400" dirty="0">
                <a:solidFill>
                  <a:srgbClr val="018D9A"/>
                </a:solidFill>
                <a:latin typeface="Arial"/>
                <a:cs typeface="Arial"/>
                <a:hlinkClick r:id="rId7" action="ppaction://hlinksldjump"/>
              </a:rPr>
              <a:t>Career progression potential at OPG</a:t>
            </a:r>
            <a:endParaRPr lang="en-GB" sz="1400" dirty="0">
              <a:solidFill>
                <a:srgbClr val="018D9A"/>
              </a:solidFill>
              <a:latin typeface="Arial"/>
              <a:cs typeface="Arial"/>
            </a:endParaRPr>
          </a:p>
          <a:p>
            <a:pPr>
              <a:lnSpc>
                <a:spcPts val="2900"/>
              </a:lnSpc>
            </a:pPr>
            <a:r>
              <a:rPr lang="en-GB" sz="1400" dirty="0">
                <a:solidFill>
                  <a:srgbClr val="018D9A"/>
                </a:solidFill>
                <a:latin typeface="Arial"/>
                <a:cs typeface="Arial"/>
              </a:rPr>
              <a:t>9	</a:t>
            </a:r>
            <a:r>
              <a:rPr lang="en-GB" sz="1400" dirty="0">
                <a:solidFill>
                  <a:srgbClr val="018D9A"/>
                </a:solidFill>
                <a:latin typeface="Arial"/>
                <a:cs typeface="Arial"/>
                <a:hlinkClick r:id="rId8" action="ppaction://hlinksldjump"/>
              </a:rPr>
              <a:t>Introduction to the role of Customer Service Advisor</a:t>
            </a:r>
            <a:endParaRPr lang="en-GB" sz="1400" dirty="0">
              <a:solidFill>
                <a:srgbClr val="018D9A"/>
              </a:solidFill>
              <a:latin typeface="Arial"/>
              <a:ea typeface="+mn-lt"/>
              <a:cs typeface="Arial"/>
            </a:endParaRPr>
          </a:p>
          <a:p>
            <a:pPr>
              <a:lnSpc>
                <a:spcPts val="2900"/>
              </a:lnSpc>
            </a:pPr>
            <a:r>
              <a:rPr lang="en-GB" sz="1400" dirty="0">
                <a:solidFill>
                  <a:srgbClr val="018D9A"/>
                </a:solidFill>
                <a:latin typeface="Arial"/>
                <a:ea typeface="+mn-lt"/>
                <a:cs typeface="Arial"/>
              </a:rPr>
              <a:t>10-11	</a:t>
            </a:r>
            <a:r>
              <a:rPr lang="en-GB" sz="1400" dirty="0">
                <a:solidFill>
                  <a:srgbClr val="018D9A"/>
                </a:solidFill>
                <a:latin typeface="Arial"/>
                <a:ea typeface="+mn-lt"/>
                <a:cs typeface="Arial"/>
                <a:hlinkClick r:id="rId8" action="ppaction://hlinksldjump"/>
              </a:rPr>
              <a:t>Job description, responsibilities and duties. Essential and desirable criteria</a:t>
            </a:r>
            <a:r>
              <a:rPr lang="en-GB" sz="1400" dirty="0">
                <a:solidFill>
                  <a:srgbClr val="018D9A"/>
                </a:solidFill>
                <a:latin typeface="Arial"/>
                <a:ea typeface="+mn-lt"/>
                <a:cs typeface="Arial"/>
              </a:rPr>
              <a:t>.</a:t>
            </a:r>
            <a:endParaRPr lang="en-US" sz="1400" dirty="0">
              <a:solidFill>
                <a:srgbClr val="018D9A"/>
              </a:solidFill>
              <a:latin typeface="Arial"/>
              <a:ea typeface="+mn-lt"/>
              <a:cs typeface="Arial"/>
            </a:endParaRPr>
          </a:p>
          <a:p>
            <a:pPr>
              <a:lnSpc>
                <a:spcPts val="2900"/>
              </a:lnSpc>
            </a:pPr>
            <a:r>
              <a:rPr lang="en-GB" sz="1400" dirty="0">
                <a:solidFill>
                  <a:srgbClr val="018D9A"/>
                </a:solidFill>
                <a:latin typeface="Arial"/>
                <a:cs typeface="Arial"/>
              </a:rPr>
              <a:t>12-13	</a:t>
            </a:r>
            <a:r>
              <a:rPr lang="en-GB" sz="1400" dirty="0">
                <a:solidFill>
                  <a:srgbClr val="018D9A"/>
                </a:solidFill>
                <a:latin typeface="Arial"/>
                <a:cs typeface="Arial"/>
                <a:hlinkClick r:id="rId9" action="ppaction://hlinksldjump"/>
              </a:rPr>
              <a:t>Salary and benefits, terms and conditions, annual leave and pension</a:t>
            </a:r>
            <a:endParaRPr lang="en-GB" sz="1400" dirty="0">
              <a:solidFill>
                <a:srgbClr val="018D9A"/>
              </a:solidFill>
              <a:latin typeface="Arial"/>
              <a:ea typeface="+mn-lt"/>
              <a:cs typeface="Arial"/>
            </a:endParaRPr>
          </a:p>
          <a:p>
            <a:pPr>
              <a:lnSpc>
                <a:spcPts val="2900"/>
              </a:lnSpc>
            </a:pPr>
            <a:r>
              <a:rPr lang="en-GB" sz="1400" dirty="0">
                <a:solidFill>
                  <a:srgbClr val="018D9A"/>
                </a:solidFill>
                <a:latin typeface="Arial"/>
                <a:ea typeface="+mn-lt"/>
                <a:cs typeface="Arial"/>
              </a:rPr>
              <a:t>14	</a:t>
            </a:r>
            <a:r>
              <a:rPr lang="en-GB" sz="1400" dirty="0">
                <a:solidFill>
                  <a:srgbClr val="018D9A"/>
                </a:solidFill>
                <a:latin typeface="Arial"/>
                <a:ea typeface="+mn-lt"/>
                <a:cs typeface="Arial"/>
                <a:hlinkClick r:id="rId9" action="ppaction://hlinksldjump"/>
              </a:rPr>
              <a:t>Flexible arranges to enhance work/life balance</a:t>
            </a:r>
            <a:endParaRPr lang="en-GB" sz="1400" dirty="0">
              <a:solidFill>
                <a:srgbClr val="018D9A"/>
              </a:solidFill>
              <a:ea typeface="+mn-lt"/>
              <a:cs typeface="+mn-lt"/>
            </a:endParaRPr>
          </a:p>
          <a:p>
            <a:pPr>
              <a:lnSpc>
                <a:spcPts val="2900"/>
              </a:lnSpc>
            </a:pPr>
            <a:r>
              <a:rPr lang="en-GB" sz="1400" dirty="0">
                <a:solidFill>
                  <a:srgbClr val="018D9A"/>
                </a:solidFill>
                <a:latin typeface="Arial"/>
                <a:cs typeface="Arial"/>
              </a:rPr>
              <a:t>15	</a:t>
            </a:r>
            <a:r>
              <a:rPr lang="en-GB" sz="1400" dirty="0">
                <a:solidFill>
                  <a:srgbClr val="018D9A"/>
                </a:solidFill>
                <a:latin typeface="Arial"/>
                <a:cs typeface="Arial"/>
                <a:hlinkClick r:id="rId10" action="ppaction://hlinksldjump"/>
              </a:rPr>
              <a:t>Flexible benefits</a:t>
            </a:r>
            <a:endParaRPr lang="en-GB" sz="1400" dirty="0">
              <a:solidFill>
                <a:srgbClr val="018D9A"/>
              </a:solidFill>
              <a:ea typeface="+mn-lt"/>
              <a:cs typeface="+mn-lt"/>
            </a:endParaRPr>
          </a:p>
          <a:p>
            <a:pPr>
              <a:lnSpc>
                <a:spcPts val="2900"/>
              </a:lnSpc>
            </a:pPr>
            <a:r>
              <a:rPr lang="en-GB" sz="1400" dirty="0">
                <a:solidFill>
                  <a:srgbClr val="018D9A"/>
                </a:solidFill>
                <a:latin typeface="Arial"/>
                <a:cs typeface="Arial"/>
              </a:rPr>
              <a:t>16	</a:t>
            </a:r>
            <a:r>
              <a:rPr lang="en-GB" sz="1400" dirty="0">
                <a:solidFill>
                  <a:srgbClr val="018D9A"/>
                </a:solidFill>
                <a:latin typeface="Arial"/>
                <a:cs typeface="Arial"/>
                <a:hlinkClick r:id="rId10" action="ppaction://hlinksldjump"/>
              </a:rPr>
              <a:t>Our recruitment process and Success Profiles </a:t>
            </a:r>
            <a:endParaRPr lang="en-GB" sz="1400" dirty="0">
              <a:solidFill>
                <a:srgbClr val="018D9A"/>
              </a:solidFill>
              <a:ea typeface="+mn-lt"/>
              <a:cs typeface="+mn-lt"/>
            </a:endParaRPr>
          </a:p>
          <a:p>
            <a:pPr>
              <a:lnSpc>
                <a:spcPts val="2900"/>
              </a:lnSpc>
            </a:pPr>
            <a:r>
              <a:rPr lang="en-GB" sz="1400" dirty="0">
                <a:solidFill>
                  <a:srgbClr val="018D9A"/>
                </a:solidFill>
                <a:latin typeface="Arial"/>
                <a:cs typeface="Arial"/>
              </a:rPr>
              <a:t>17	</a:t>
            </a:r>
            <a:r>
              <a:rPr lang="en-GB" sz="1400" dirty="0">
                <a:solidFill>
                  <a:srgbClr val="018D9A"/>
                </a:solidFill>
                <a:latin typeface="Arial"/>
                <a:cs typeface="Arial"/>
                <a:hlinkClick r:id="rId10" action="ppaction://hlinksldjump"/>
              </a:rPr>
              <a:t>Recruitment timeline</a:t>
            </a:r>
            <a:endParaRPr lang="en-GB" sz="1400" dirty="0">
              <a:solidFill>
                <a:srgbClr val="018D9A"/>
              </a:solidFill>
              <a:ea typeface="+mn-lt"/>
              <a:cs typeface="+mn-lt"/>
            </a:endParaRPr>
          </a:p>
          <a:p>
            <a:pPr>
              <a:lnSpc>
                <a:spcPts val="2900"/>
              </a:lnSpc>
            </a:pPr>
            <a:r>
              <a:rPr lang="en-GB" sz="1400" dirty="0">
                <a:solidFill>
                  <a:srgbClr val="018D9A"/>
                </a:solidFill>
                <a:latin typeface="Arial"/>
                <a:cs typeface="Arial"/>
              </a:rPr>
              <a:t>18	</a:t>
            </a:r>
            <a:r>
              <a:rPr lang="en-GB" sz="1400" dirty="0">
                <a:solidFill>
                  <a:srgbClr val="018D9A"/>
                </a:solidFill>
                <a:latin typeface="Arial"/>
                <a:cs typeface="Arial"/>
                <a:hlinkClick r:id="rId11" action="ppaction://hlinksldjump"/>
              </a:rPr>
              <a:t>Frequently asked questions</a:t>
            </a:r>
            <a:endParaRPr lang="en-GB" sz="1400" dirty="0">
              <a:solidFill>
                <a:srgbClr val="018D9A"/>
              </a:solidFill>
              <a:latin typeface="Arial"/>
              <a:cs typeface="Arial"/>
            </a:endParaRPr>
          </a:p>
          <a:p>
            <a:pPr>
              <a:lnSpc>
                <a:spcPts val="2900"/>
              </a:lnSpc>
            </a:pPr>
            <a:r>
              <a:rPr lang="en-GB" sz="1400" dirty="0">
                <a:solidFill>
                  <a:srgbClr val="018D9A"/>
                </a:solidFill>
                <a:latin typeface="Arial"/>
                <a:ea typeface="+mn-lt"/>
                <a:cs typeface="Arial"/>
              </a:rPr>
              <a:t>19	</a:t>
            </a:r>
            <a:r>
              <a:rPr lang="en-GB" sz="1400" dirty="0">
                <a:solidFill>
                  <a:srgbClr val="018D9A"/>
                </a:solidFill>
                <a:latin typeface="Arial"/>
                <a:ea typeface="+mn-lt"/>
                <a:cs typeface="Arial"/>
                <a:hlinkClick r:id="rId12" action="ppaction://hlinksldjump"/>
              </a:rPr>
              <a:t>Contact us</a:t>
            </a:r>
            <a:endParaRPr lang="en-US" sz="1400" dirty="0">
              <a:solidFill>
                <a:srgbClr val="018D9A"/>
              </a:solidFill>
              <a:latin typeface="Arial"/>
              <a:ea typeface="+mn-lt"/>
              <a:cs typeface="Arial"/>
            </a:endParaRPr>
          </a:p>
          <a:p>
            <a:pPr>
              <a:lnSpc>
                <a:spcPts val="2000"/>
              </a:lnSpc>
            </a:pPr>
            <a:endParaRPr lang="en-GB" sz="1400" dirty="0">
              <a:solidFill>
                <a:srgbClr val="00B050"/>
              </a:solidFill>
              <a:latin typeface="Arial Black"/>
              <a:cs typeface="Arial" panose="020B0604020202020204" pitchFamily="34" charset="0"/>
            </a:endParaRPr>
          </a:p>
        </p:txBody>
      </p:sp>
      <p:sp>
        <p:nvSpPr>
          <p:cNvPr id="4" name="Rectangle 2">
            <a:extLst>
              <a:ext uri="{FF2B5EF4-FFF2-40B4-BE49-F238E27FC236}">
                <a16:creationId xmlns:a16="http://schemas.microsoft.com/office/drawing/2014/main" id="{92B85E10-9E4B-417F-B238-E8028C258AC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1" descr="New Image">
            <a:extLst>
              <a:ext uri="{FF2B5EF4-FFF2-40B4-BE49-F238E27FC236}">
                <a16:creationId xmlns:a16="http://schemas.microsoft.com/office/drawing/2014/main" id="{1D78ABB2-CE04-4974-B7EF-971C842F15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0000"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D5C48CE-7C67-47DF-A52E-6BCEE6EB9BAC}"/>
              </a:ext>
            </a:extLst>
          </p:cNvPr>
          <p:cNvSpPr>
            <a:spLocks noGrp="1"/>
          </p:cNvSpPr>
          <p:nvPr>
            <p:ph type="sldNum" sz="quarter" idx="12"/>
          </p:nvPr>
        </p:nvSpPr>
        <p:spPr>
          <a:xfrm>
            <a:off x="10908001" y="0"/>
            <a:ext cx="674400" cy="1152908"/>
          </a:xfrm>
        </p:spPr>
        <p:txBody>
          <a:bodyPr tIns="180000" rIns="0"/>
          <a:lstStyle/>
          <a:p>
            <a:fld id="{D57F1E4F-1CFF-5643-939E-217C01CDF565}" type="slidenum">
              <a:rPr lang="en-US" b="1" smtClean="0">
                <a:solidFill>
                  <a:schemeClr val="tx1"/>
                </a:solidFill>
              </a:rPr>
              <a:pPr/>
              <a:t>2</a:t>
            </a:fld>
            <a:endParaRPr lang="en-US" b="1" dirty="0">
              <a:solidFill>
                <a:schemeClr val="tx1"/>
              </a:solidFill>
            </a:endParaRPr>
          </a:p>
        </p:txBody>
      </p:sp>
    </p:spTree>
    <p:extLst>
      <p:ext uri="{BB962C8B-B14F-4D97-AF65-F5344CB8AC3E}">
        <p14:creationId xmlns:p14="http://schemas.microsoft.com/office/powerpoint/2010/main" val="162787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3C2967-4BB5-4A0E-8A72-0832E8C5AC7A}"/>
              </a:ext>
            </a:extLst>
          </p:cNvPr>
          <p:cNvSpPr txBox="1"/>
          <p:nvPr/>
        </p:nvSpPr>
        <p:spPr>
          <a:xfrm>
            <a:off x="605414" y="492369"/>
            <a:ext cx="11586586" cy="4760455"/>
          </a:xfrm>
          <a:prstGeom prst="rect">
            <a:avLst/>
          </a:prstGeom>
          <a:noFill/>
        </p:spPr>
        <p:txBody>
          <a:bodyPr wrap="square" lIns="0" tIns="0" numCol="2" spcCol="144000" rtlCol="0" anchor="t">
            <a:noAutofit/>
          </a:bodyPr>
          <a:lstStyle/>
          <a:p>
            <a:pPr>
              <a:lnSpc>
                <a:spcPts val="2000"/>
              </a:lnSpc>
            </a:pPr>
            <a:r>
              <a:rPr lang="en-GB" sz="2000" b="1" dirty="0">
                <a:solidFill>
                  <a:srgbClr val="018D9A"/>
                </a:solidFill>
                <a:latin typeface="Arial" panose="020B0604020202020204" pitchFamily="34" charset="0"/>
                <a:cs typeface="Arial" panose="020B0604020202020204" pitchFamily="34" charset="0"/>
              </a:rPr>
              <a:t>Message from the CEO</a:t>
            </a:r>
          </a:p>
          <a:p>
            <a:pPr>
              <a:lnSpc>
                <a:spcPts val="2000"/>
              </a:lnSpc>
            </a:pPr>
            <a:endParaRPr lang="en-GB" sz="1400" dirty="0">
              <a:latin typeface="Arial"/>
              <a:ea typeface="Arial"/>
              <a:cs typeface="Arial"/>
            </a:endParaRPr>
          </a:p>
          <a:p>
            <a:pPr>
              <a:lnSpc>
                <a:spcPts val="1800"/>
              </a:lnSpc>
            </a:pPr>
            <a:r>
              <a:rPr lang="en-GB" sz="1400" dirty="0">
                <a:latin typeface="Arial"/>
                <a:ea typeface="Arial"/>
                <a:cs typeface="Arial"/>
              </a:rPr>
              <a:t>Thank you for your interest in a career at the Office of the Public Guardian (OPG). </a:t>
            </a:r>
          </a:p>
          <a:p>
            <a:pPr>
              <a:lnSpc>
                <a:spcPts val="1000"/>
              </a:lnSpc>
            </a:pPr>
            <a:endParaRPr lang="en-GB" sz="1400" dirty="0">
              <a:latin typeface="Arial"/>
              <a:ea typeface="Arial"/>
              <a:cs typeface="Arial"/>
            </a:endParaRPr>
          </a:p>
          <a:p>
            <a:pPr>
              <a:lnSpc>
                <a:spcPts val="1800"/>
              </a:lnSpc>
            </a:pPr>
            <a:r>
              <a:rPr lang="en-GB" sz="1400" dirty="0">
                <a:latin typeface="Arial"/>
                <a:ea typeface="Arial"/>
                <a:cs typeface="Arial"/>
              </a:rPr>
              <a:t>OPG offers a great opportunity to contribute to some vital work which will only increase in its significance as we react to the needs of an ageing population. Simply put, our purpose is to protect adults at risk and support them to make their own decisions – you can come into </a:t>
            </a:r>
          </a:p>
          <a:p>
            <a:pPr>
              <a:lnSpc>
                <a:spcPts val="1800"/>
              </a:lnSpc>
            </a:pPr>
            <a:r>
              <a:rPr lang="en-GB" sz="1400" dirty="0">
                <a:latin typeface="Arial"/>
                <a:ea typeface="Arial"/>
                <a:cs typeface="Arial"/>
              </a:rPr>
              <a:t>the office every day knowing you’re making a difference to people’s lives.</a:t>
            </a:r>
          </a:p>
          <a:p>
            <a:pPr>
              <a:lnSpc>
                <a:spcPts val="1000"/>
              </a:lnSpc>
            </a:pPr>
            <a:endParaRPr lang="en-GB" sz="1400" dirty="0">
              <a:latin typeface="Arial"/>
              <a:ea typeface="Arial"/>
              <a:cs typeface="Arial"/>
            </a:endParaRPr>
          </a:p>
          <a:p>
            <a:pPr>
              <a:lnSpc>
                <a:spcPts val="1800"/>
              </a:lnSpc>
            </a:pPr>
            <a:r>
              <a:rPr lang="en-GB" sz="1400" dirty="0">
                <a:latin typeface="Arial"/>
                <a:ea typeface="Arial"/>
                <a:cs typeface="Arial"/>
              </a:rPr>
              <a:t>We work hard to make OPG a brilliant place to work, putting our values at the heart of everything we do.</a:t>
            </a:r>
          </a:p>
          <a:p>
            <a:pPr>
              <a:lnSpc>
                <a:spcPts val="1000"/>
              </a:lnSpc>
            </a:pPr>
            <a:endParaRPr lang="en-GB" sz="1400" dirty="0">
              <a:latin typeface="Arial"/>
              <a:ea typeface="Arial"/>
              <a:cs typeface="Arial"/>
            </a:endParaRPr>
          </a:p>
          <a:p>
            <a:pPr>
              <a:lnSpc>
                <a:spcPts val="1800"/>
              </a:lnSpc>
            </a:pPr>
            <a:r>
              <a:rPr lang="en-GB" sz="1400" dirty="0">
                <a:latin typeface="Arial"/>
                <a:ea typeface="Arial"/>
                <a:cs typeface="Arial"/>
              </a:rPr>
              <a:t>We’re passionate about inclusion and creating a sense of belonging </a:t>
            </a:r>
          </a:p>
          <a:p>
            <a:pPr>
              <a:lnSpc>
                <a:spcPts val="1800"/>
              </a:lnSpc>
            </a:pPr>
            <a:r>
              <a:rPr lang="en-GB" sz="1400" dirty="0">
                <a:latin typeface="Arial"/>
                <a:ea typeface="Arial"/>
                <a:cs typeface="Arial"/>
              </a:rPr>
              <a:t>for all our people. With a wide range of staff networks, there’s rarely </a:t>
            </a:r>
          </a:p>
          <a:p>
            <a:pPr>
              <a:lnSpc>
                <a:spcPts val="1800"/>
              </a:lnSpc>
            </a:pPr>
            <a:r>
              <a:rPr lang="en-GB" sz="1400" dirty="0">
                <a:latin typeface="Arial"/>
                <a:ea typeface="Arial"/>
                <a:cs typeface="Arial"/>
              </a:rPr>
              <a:t>a week that passes without an opportunity to celebrate and embrace </a:t>
            </a:r>
          </a:p>
          <a:p>
            <a:pPr>
              <a:lnSpc>
                <a:spcPts val="1800"/>
              </a:lnSpc>
            </a:pPr>
            <a:r>
              <a:rPr lang="en-GB" sz="1400" dirty="0">
                <a:latin typeface="Arial"/>
                <a:ea typeface="Arial"/>
                <a:cs typeface="Arial"/>
              </a:rPr>
              <a:t>our successes and our diversity.  </a:t>
            </a:r>
          </a:p>
          <a:p>
            <a:pPr>
              <a:lnSpc>
                <a:spcPts val="1000"/>
              </a:lnSpc>
            </a:pPr>
            <a:endParaRPr lang="en-GB" sz="1400" dirty="0">
              <a:latin typeface="Arial"/>
              <a:ea typeface="Arial"/>
              <a:cs typeface="Arial"/>
            </a:endParaRPr>
          </a:p>
          <a:p>
            <a:pPr>
              <a:lnSpc>
                <a:spcPts val="1800"/>
              </a:lnSpc>
            </a:pPr>
            <a:r>
              <a:rPr lang="en-GB" sz="1400" dirty="0">
                <a:latin typeface="Arial"/>
                <a:ea typeface="Arial"/>
                <a:cs typeface="Arial"/>
              </a:rPr>
              <a:t>We also place a value on learning, training and flexible working.</a:t>
            </a:r>
          </a:p>
          <a:p>
            <a:pPr>
              <a:lnSpc>
                <a:spcPts val="1800"/>
              </a:lnSpc>
            </a:pPr>
            <a:endParaRPr lang="en-GB" sz="1400" dirty="0">
              <a:latin typeface="Arial"/>
              <a:ea typeface="Arial"/>
              <a:cs typeface="Arial"/>
            </a:endParaRPr>
          </a:p>
          <a:p>
            <a:pPr>
              <a:lnSpc>
                <a:spcPts val="2000"/>
              </a:lnSpc>
            </a:pPr>
            <a:r>
              <a:rPr lang="en-GB" sz="2000" b="1" dirty="0">
                <a:solidFill>
                  <a:srgbClr val="018D9A"/>
                </a:solidFill>
                <a:latin typeface="Arial"/>
                <a:ea typeface="Arial"/>
                <a:cs typeface="Arial"/>
              </a:rPr>
              <a:t>“We work hard to make OPG a brilliant</a:t>
            </a:r>
          </a:p>
          <a:p>
            <a:pPr>
              <a:lnSpc>
                <a:spcPts val="2300"/>
              </a:lnSpc>
            </a:pPr>
            <a:r>
              <a:rPr lang="en-GB" sz="2000" b="1" dirty="0">
                <a:solidFill>
                  <a:schemeClr val="bg1"/>
                </a:solidFill>
                <a:latin typeface="Arial"/>
                <a:ea typeface="Arial"/>
                <a:cs typeface="Arial"/>
              </a:rPr>
              <a:t>“</a:t>
            </a:r>
            <a:r>
              <a:rPr lang="en-GB" sz="2000" b="1" dirty="0">
                <a:solidFill>
                  <a:srgbClr val="018D9A"/>
                </a:solidFill>
                <a:latin typeface="Arial"/>
                <a:ea typeface="Arial"/>
                <a:cs typeface="Arial"/>
              </a:rPr>
              <a:t>place to work, putting our values at </a:t>
            </a:r>
          </a:p>
          <a:p>
            <a:pPr>
              <a:lnSpc>
                <a:spcPts val="2300"/>
              </a:lnSpc>
            </a:pPr>
            <a:r>
              <a:rPr lang="en-GB" sz="2000" b="1" dirty="0">
                <a:solidFill>
                  <a:schemeClr val="bg1"/>
                </a:solidFill>
                <a:latin typeface="Arial"/>
                <a:ea typeface="Arial"/>
                <a:cs typeface="Arial"/>
              </a:rPr>
              <a:t>“</a:t>
            </a:r>
            <a:r>
              <a:rPr lang="en-GB" sz="2000" b="1" dirty="0">
                <a:solidFill>
                  <a:srgbClr val="018D9A"/>
                </a:solidFill>
                <a:latin typeface="Arial"/>
                <a:ea typeface="Arial"/>
                <a:cs typeface="Arial"/>
              </a:rPr>
              <a:t>the heart of everything we do”</a:t>
            </a:r>
          </a:p>
          <a:p>
            <a:pPr>
              <a:lnSpc>
                <a:spcPts val="2000"/>
              </a:lnSpc>
            </a:pPr>
            <a:endParaRPr lang="en-GB" sz="1400" dirty="0">
              <a:latin typeface="Arial"/>
              <a:ea typeface="Arial"/>
              <a:cs typeface="Arial"/>
            </a:endParaRP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The following pages of this pack </a:t>
            </a: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will tell you more about OPG and </a:t>
            </a: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the nature of the role you’re </a:t>
            </a: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applying for.</a:t>
            </a:r>
          </a:p>
          <a:p>
            <a:pPr>
              <a:lnSpc>
                <a:spcPts val="1000"/>
              </a:lnSpc>
            </a:pPr>
            <a:endParaRPr lang="en-GB" sz="1400" dirty="0">
              <a:latin typeface="Arial"/>
              <a:ea typeface="Arial"/>
              <a:cs typeface="Arial"/>
            </a:endParaRP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If you believe you have the </a:t>
            </a: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experience and qualities we’re </a:t>
            </a: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seeking, we look forward to </a:t>
            </a:r>
          </a:p>
          <a:p>
            <a:pPr>
              <a:lnSpc>
                <a:spcPts val="1800"/>
              </a:lnSpc>
            </a:pPr>
            <a:r>
              <a:rPr lang="en-GB" sz="2000" b="1" dirty="0">
                <a:solidFill>
                  <a:schemeClr val="bg1"/>
                </a:solidFill>
                <a:latin typeface="Arial"/>
                <a:ea typeface="Arial"/>
                <a:cs typeface="Arial"/>
              </a:rPr>
              <a:t>“</a:t>
            </a:r>
            <a:r>
              <a:rPr lang="en-GB" sz="1400" dirty="0">
                <a:latin typeface="Arial"/>
                <a:ea typeface="Arial"/>
                <a:cs typeface="Arial"/>
              </a:rPr>
              <a:t>hearing from you.</a:t>
            </a:r>
          </a:p>
          <a:p>
            <a:pPr>
              <a:lnSpc>
                <a:spcPts val="2000"/>
              </a:lnSpc>
            </a:pPr>
            <a:endParaRPr lang="en-GB" sz="1400" dirty="0">
              <a:latin typeface="Arial"/>
              <a:ea typeface="Arial"/>
              <a:cs typeface="Arial"/>
            </a:endParaRPr>
          </a:p>
          <a:p>
            <a:pPr>
              <a:lnSpc>
                <a:spcPts val="2000"/>
              </a:lnSpc>
            </a:pPr>
            <a:r>
              <a:rPr lang="en-GB" sz="2000" b="1" dirty="0">
                <a:solidFill>
                  <a:schemeClr val="bg1"/>
                </a:solidFill>
                <a:latin typeface="Arial"/>
                <a:ea typeface="Arial"/>
                <a:cs typeface="Arial"/>
              </a:rPr>
              <a:t>“</a:t>
            </a:r>
            <a:r>
              <a:rPr lang="en-GB" sz="1400" b="1" dirty="0">
                <a:latin typeface="Arial"/>
                <a:ea typeface="Arial"/>
                <a:cs typeface="Arial"/>
              </a:rPr>
              <a:t>Nick</a:t>
            </a:r>
            <a:r>
              <a:rPr lang="en-GB" sz="1400" dirty="0">
                <a:latin typeface="Arial"/>
                <a:ea typeface="Arial"/>
                <a:cs typeface="Arial"/>
              </a:rPr>
              <a:t> </a:t>
            </a:r>
            <a:r>
              <a:rPr lang="en-GB" sz="1400" b="1" dirty="0">
                <a:latin typeface="Arial"/>
                <a:ea typeface="Arial"/>
                <a:cs typeface="Arial"/>
              </a:rPr>
              <a:t>Goodwin</a:t>
            </a:r>
          </a:p>
          <a:p>
            <a:pPr>
              <a:lnSpc>
                <a:spcPts val="2000"/>
              </a:lnSpc>
            </a:pPr>
            <a:r>
              <a:rPr lang="en-GB" sz="2000" b="1" dirty="0">
                <a:solidFill>
                  <a:schemeClr val="bg1"/>
                </a:solidFill>
                <a:latin typeface="Arial"/>
                <a:ea typeface="Arial"/>
                <a:cs typeface="Arial"/>
              </a:rPr>
              <a:t>“</a:t>
            </a:r>
            <a:r>
              <a:rPr lang="en-GB" sz="1400" dirty="0">
                <a:latin typeface="Arial"/>
                <a:ea typeface="Arial"/>
                <a:cs typeface="Arial"/>
              </a:rPr>
              <a:t>Public Guardian</a:t>
            </a:r>
            <a:endParaRPr lang="en-GB" sz="1400" dirty="0"/>
          </a:p>
        </p:txBody>
      </p:sp>
      <p:sp>
        <p:nvSpPr>
          <p:cNvPr id="2" name="Rectangle 1">
            <a:extLst>
              <a:ext uri="{FF2B5EF4-FFF2-40B4-BE49-F238E27FC236}">
                <a16:creationId xmlns:a16="http://schemas.microsoft.com/office/drawing/2014/main" id="{34BA9B8B-D6E0-4854-AD57-C8A6207AE797}"/>
              </a:ext>
            </a:extLst>
          </p:cNvPr>
          <p:cNvSpPr/>
          <p:nvPr/>
        </p:nvSpPr>
        <p:spPr>
          <a:xfrm>
            <a:off x="1695635" y="802975"/>
            <a:ext cx="10085033" cy="677108"/>
          </a:xfrm>
          <a:prstGeom prst="rect">
            <a:avLst/>
          </a:prstGeom>
        </p:spPr>
        <p:txBody>
          <a:bodyPr wrap="square">
            <a:spAutoFit/>
          </a:bodyPr>
          <a:lstStyle/>
          <a:p>
            <a:endParaRPr lang="en-GB"/>
          </a:p>
          <a:p>
            <a:endParaRPr lang="en-GB" sz="2000"/>
          </a:p>
        </p:txBody>
      </p:sp>
      <p:pic>
        <p:nvPicPr>
          <p:cNvPr id="7" name="Picture Placeholder 29">
            <a:extLst>
              <a:ext uri="{FF2B5EF4-FFF2-40B4-BE49-F238E27FC236}">
                <a16:creationId xmlns:a16="http://schemas.microsoft.com/office/drawing/2014/main" id="{55778762-1DDC-446F-A336-C64060C36862}"/>
              </a:ext>
            </a:extLst>
          </p:cNvPr>
          <p:cNvPicPr>
            <a:picLocks noChangeAspect="1"/>
          </p:cNvPicPr>
          <p:nvPr/>
        </p:nvPicPr>
        <p:blipFill>
          <a:blip r:embed="rId2"/>
          <a:stretch>
            <a:fillRect/>
          </a:stretch>
        </p:blipFill>
        <p:spPr>
          <a:xfrm>
            <a:off x="9360269" y="1627709"/>
            <a:ext cx="2222132" cy="2266822"/>
          </a:xfrm>
          <a:prstGeom prst="rect">
            <a:avLst/>
          </a:prstGeom>
        </p:spPr>
      </p:pic>
      <p:pic>
        <p:nvPicPr>
          <p:cNvPr id="11" name="Picture 1" descr="New Image">
            <a:extLst>
              <a:ext uri="{FF2B5EF4-FFF2-40B4-BE49-F238E27FC236}">
                <a16:creationId xmlns:a16="http://schemas.microsoft.com/office/drawing/2014/main" id="{E970293A-194F-4E28-A644-3FB11FD39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000"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7B87757D-4AE1-4AA0-8E9C-6734D53FA5A7}"/>
              </a:ext>
            </a:extLst>
          </p:cNvPr>
          <p:cNvSpPr>
            <a:spLocks noGrp="1"/>
          </p:cNvSpPr>
          <p:nvPr>
            <p:ph type="sldNum" sz="quarter" idx="12"/>
          </p:nvPr>
        </p:nvSpPr>
        <p:spPr>
          <a:xfrm>
            <a:off x="10908001" y="0"/>
            <a:ext cx="674400" cy="1152907"/>
          </a:xfrm>
        </p:spPr>
        <p:txBody>
          <a:bodyPr tIns="180000" rIns="0"/>
          <a:lstStyle/>
          <a:p>
            <a:fld id="{D57F1E4F-1CFF-5643-939E-217C01CDF565}" type="slidenum">
              <a:rPr lang="en-US" b="1" smtClean="0">
                <a:solidFill>
                  <a:schemeClr val="tx1"/>
                </a:solidFill>
              </a:rPr>
              <a:pPr/>
              <a:t>3</a:t>
            </a:fld>
            <a:endParaRPr lang="en-US" b="1" dirty="0">
              <a:solidFill>
                <a:schemeClr val="tx1"/>
              </a:solidFill>
            </a:endParaRPr>
          </a:p>
        </p:txBody>
      </p:sp>
      <p:pic>
        <p:nvPicPr>
          <p:cNvPr id="13" name="Picture 12">
            <a:extLst>
              <a:ext uri="{FF2B5EF4-FFF2-40B4-BE49-F238E27FC236}">
                <a16:creationId xmlns:a16="http://schemas.microsoft.com/office/drawing/2014/main" id="{40157C99-6F3C-42F7-82B8-5B51ACF791A1}"/>
              </a:ext>
            </a:extLst>
          </p:cNvPr>
          <p:cNvPicPr>
            <a:picLocks noChangeAspect="1"/>
          </p:cNvPicPr>
          <p:nvPr/>
        </p:nvPicPr>
        <p:blipFill>
          <a:blip r:embed="rId4"/>
          <a:stretch>
            <a:fillRect/>
          </a:stretch>
        </p:blipFill>
        <p:spPr>
          <a:xfrm>
            <a:off x="7846226" y="5602148"/>
            <a:ext cx="1428253" cy="930949"/>
          </a:xfrm>
          <a:prstGeom prst="rect">
            <a:avLst/>
          </a:prstGeom>
        </p:spPr>
      </p:pic>
      <p:pic>
        <p:nvPicPr>
          <p:cNvPr id="14" name="Picture 13">
            <a:extLst>
              <a:ext uri="{FF2B5EF4-FFF2-40B4-BE49-F238E27FC236}">
                <a16:creationId xmlns:a16="http://schemas.microsoft.com/office/drawing/2014/main" id="{D8198C92-F1BA-453E-896C-6B68FE2A2975}"/>
              </a:ext>
            </a:extLst>
          </p:cNvPr>
          <p:cNvPicPr>
            <a:picLocks noChangeAspect="1"/>
          </p:cNvPicPr>
          <p:nvPr/>
        </p:nvPicPr>
        <p:blipFill>
          <a:blip r:embed="rId5"/>
          <a:stretch>
            <a:fillRect/>
          </a:stretch>
        </p:blipFill>
        <p:spPr>
          <a:xfrm>
            <a:off x="5390241" y="5558000"/>
            <a:ext cx="1380952" cy="866667"/>
          </a:xfrm>
          <a:prstGeom prst="rect">
            <a:avLst/>
          </a:prstGeom>
        </p:spPr>
      </p:pic>
      <p:pic>
        <p:nvPicPr>
          <p:cNvPr id="15" name="Picture 14">
            <a:extLst>
              <a:ext uri="{FF2B5EF4-FFF2-40B4-BE49-F238E27FC236}">
                <a16:creationId xmlns:a16="http://schemas.microsoft.com/office/drawing/2014/main" id="{532442D1-B5D8-449C-BE98-FAE8786D1DDF}"/>
              </a:ext>
            </a:extLst>
          </p:cNvPr>
          <p:cNvPicPr>
            <a:picLocks noChangeAspect="1"/>
          </p:cNvPicPr>
          <p:nvPr/>
        </p:nvPicPr>
        <p:blipFill>
          <a:blip r:embed="rId6"/>
          <a:stretch>
            <a:fillRect/>
          </a:stretch>
        </p:blipFill>
        <p:spPr>
          <a:xfrm>
            <a:off x="2920658" y="5624667"/>
            <a:ext cx="1638095" cy="800000"/>
          </a:xfrm>
          <a:prstGeom prst="rect">
            <a:avLst/>
          </a:prstGeom>
        </p:spPr>
      </p:pic>
      <p:pic>
        <p:nvPicPr>
          <p:cNvPr id="16" name="Picture 15">
            <a:extLst>
              <a:ext uri="{FF2B5EF4-FFF2-40B4-BE49-F238E27FC236}">
                <a16:creationId xmlns:a16="http://schemas.microsoft.com/office/drawing/2014/main" id="{78A03C9A-12C7-4A5B-8E6B-4CED62D82FAB}"/>
              </a:ext>
            </a:extLst>
          </p:cNvPr>
          <p:cNvPicPr>
            <a:picLocks noChangeAspect="1"/>
          </p:cNvPicPr>
          <p:nvPr/>
        </p:nvPicPr>
        <p:blipFill>
          <a:blip r:embed="rId7"/>
          <a:stretch>
            <a:fillRect/>
          </a:stretch>
        </p:blipFill>
        <p:spPr>
          <a:xfrm>
            <a:off x="963036" y="5412447"/>
            <a:ext cx="904762" cy="980952"/>
          </a:xfrm>
          <a:prstGeom prst="rect">
            <a:avLst/>
          </a:prstGeom>
        </p:spPr>
      </p:pic>
    </p:spTree>
    <p:extLst>
      <p:ext uri="{BB962C8B-B14F-4D97-AF65-F5344CB8AC3E}">
        <p14:creationId xmlns:p14="http://schemas.microsoft.com/office/powerpoint/2010/main" val="383899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BA9B8B-D6E0-4854-AD57-C8A6207AE797}"/>
              </a:ext>
            </a:extLst>
          </p:cNvPr>
          <p:cNvSpPr/>
          <p:nvPr/>
        </p:nvSpPr>
        <p:spPr>
          <a:xfrm>
            <a:off x="600389" y="492370"/>
            <a:ext cx="11591611" cy="5623424"/>
          </a:xfrm>
          <a:prstGeom prst="rect">
            <a:avLst/>
          </a:prstGeom>
        </p:spPr>
        <p:txBody>
          <a:bodyPr wrap="square" lIns="0" tIns="0" numCol="2" spcCol="360000" anchor="t">
            <a:spAutoFit/>
          </a:bodyPr>
          <a:lstStyle/>
          <a:p>
            <a:pPr>
              <a:lnSpc>
                <a:spcPts val="2000"/>
              </a:lnSpc>
            </a:pPr>
            <a:r>
              <a:rPr lang="en-GB" sz="2000" b="1" dirty="0">
                <a:solidFill>
                  <a:srgbClr val="018D9A"/>
                </a:solidFill>
                <a:latin typeface="Arial"/>
                <a:cs typeface="Arial"/>
              </a:rPr>
              <a:t>Public Guardian role and responsibilities</a:t>
            </a:r>
            <a:endParaRPr lang="en-GB" sz="2000" b="1" dirty="0">
              <a:solidFill>
                <a:srgbClr val="018D9A"/>
              </a:solidFill>
              <a:latin typeface="Arial" panose="020B0604020202020204" pitchFamily="34" charset="0"/>
              <a:cs typeface="Arial" panose="020B0604020202020204" pitchFamily="34" charset="0"/>
            </a:endParaRPr>
          </a:p>
          <a:p>
            <a:pPr>
              <a:lnSpc>
                <a:spcPts val="2000"/>
              </a:lnSpc>
            </a:pPr>
            <a:endParaRPr lang="en-GB" sz="1400" dirty="0">
              <a:latin typeface="Arial"/>
              <a:cs typeface="Arial"/>
            </a:endParaRPr>
          </a:p>
          <a:p>
            <a:pPr>
              <a:lnSpc>
                <a:spcPts val="1800"/>
              </a:lnSpc>
            </a:pPr>
            <a:r>
              <a:rPr lang="en-GB" sz="1400" dirty="0">
                <a:latin typeface="Arial"/>
                <a:cs typeface="Arial"/>
              </a:rPr>
              <a:t>The Office of the Public Guardian (OPG) is an executive agency of </a:t>
            </a:r>
          </a:p>
          <a:p>
            <a:pPr>
              <a:lnSpc>
                <a:spcPts val="1800"/>
              </a:lnSpc>
            </a:pPr>
            <a:r>
              <a:rPr lang="en-GB" sz="1400" dirty="0">
                <a:latin typeface="Arial"/>
                <a:cs typeface="Arial"/>
              </a:rPr>
              <a:t>the Ministry of Justice (MoJ). </a:t>
            </a:r>
          </a:p>
          <a:p>
            <a:pPr>
              <a:lnSpc>
                <a:spcPts val="1500"/>
              </a:lnSpc>
            </a:pPr>
            <a:endParaRPr lang="en-GB" sz="1400" dirty="0">
              <a:latin typeface="Arial"/>
              <a:cs typeface="Arial"/>
            </a:endParaRPr>
          </a:p>
          <a:p>
            <a:pPr>
              <a:lnSpc>
                <a:spcPts val="1800"/>
              </a:lnSpc>
            </a:pPr>
            <a:r>
              <a:rPr lang="en-GB" sz="1400" dirty="0">
                <a:latin typeface="Arial"/>
                <a:cs typeface="Arial"/>
              </a:rPr>
              <a:t>Our Chief Executive, Nick Goodwin, is responsible to the Lord Chancellor and Secretary of State for Justice for the effective </a:t>
            </a:r>
          </a:p>
          <a:p>
            <a:pPr>
              <a:lnSpc>
                <a:spcPts val="1800"/>
              </a:lnSpc>
            </a:pPr>
            <a:r>
              <a:rPr lang="en-GB" sz="1400" dirty="0">
                <a:latin typeface="Arial"/>
                <a:cs typeface="Arial"/>
              </a:rPr>
              <a:t>operation of the agency.</a:t>
            </a:r>
            <a:endParaRPr lang="en-GB" dirty="0">
              <a:latin typeface="Century Gothic" panose="020B0502020202020204"/>
              <a:cs typeface="Arial"/>
            </a:endParaRPr>
          </a:p>
          <a:p>
            <a:pPr>
              <a:lnSpc>
                <a:spcPts val="15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OPG supports the Public Guardian in carrying out the legal functions of the Mental Capacity Act 2005. The Act protects people in </a:t>
            </a:r>
          </a:p>
          <a:p>
            <a:pPr>
              <a:lnSpc>
                <a:spcPts val="1800"/>
              </a:lnSpc>
            </a:pPr>
            <a:r>
              <a:rPr lang="en-GB" sz="1400" dirty="0">
                <a:latin typeface="Arial"/>
                <a:cs typeface="Arial"/>
              </a:rPr>
              <a:t>England and Wales who do not have the mental capacity to make certain decisions for themselves in relation to their health and welfare or property and financial affairs. OPG has a role in supporting and providing safeguarding to the adults at risk who we come into contact with.</a:t>
            </a:r>
            <a:endParaRPr lang="en-GB" sz="1400" b="1" dirty="0">
              <a:latin typeface="Arial" panose="020B0604020202020204" pitchFamily="34" charset="0"/>
              <a:cs typeface="Arial" panose="020B0604020202020204" pitchFamily="34" charset="0"/>
            </a:endParaRPr>
          </a:p>
          <a:p>
            <a:pPr>
              <a:lnSpc>
                <a:spcPts val="3000"/>
              </a:lnSpc>
            </a:pPr>
            <a:endParaRPr lang="en-GB" sz="2000" dirty="0">
              <a:latin typeface="Arial" panose="020B0604020202020204" pitchFamily="34" charset="0"/>
              <a:cs typeface="Arial" panose="020B0604020202020204" pitchFamily="34" charset="0"/>
            </a:endParaRPr>
          </a:p>
          <a:p>
            <a:pPr>
              <a:lnSpc>
                <a:spcPts val="3000"/>
              </a:lnSpc>
            </a:pPr>
            <a:endParaRPr lang="en-GB" sz="2000" dirty="0">
              <a:latin typeface="Arial" panose="020B0604020202020204" pitchFamily="34" charset="0"/>
              <a:cs typeface="Arial" panose="020B0604020202020204" pitchFamily="34" charset="0"/>
            </a:endParaRPr>
          </a:p>
          <a:p>
            <a:pPr>
              <a:lnSpc>
                <a:spcPts val="3000"/>
              </a:lnSpc>
            </a:pPr>
            <a:endParaRPr lang="en-GB" sz="2000" dirty="0">
              <a:latin typeface="Arial" panose="020B0604020202020204" pitchFamily="34" charset="0"/>
              <a:cs typeface="Arial" panose="020B0604020202020204" pitchFamily="34" charset="0"/>
            </a:endParaRPr>
          </a:p>
          <a:p>
            <a:pPr>
              <a:lnSpc>
                <a:spcPts val="3000"/>
              </a:lnSpc>
            </a:pPr>
            <a:endParaRPr lang="en-GB" sz="2000" dirty="0">
              <a:latin typeface="Arial" panose="020B0604020202020204" pitchFamily="34" charset="0"/>
              <a:cs typeface="Arial" panose="020B0604020202020204" pitchFamily="34" charset="0"/>
            </a:endParaRPr>
          </a:p>
          <a:p>
            <a:pPr>
              <a:lnSpc>
                <a:spcPts val="3000"/>
              </a:lnSpc>
            </a:pPr>
            <a:endParaRPr lang="en-GB" sz="2000" dirty="0">
              <a:latin typeface="Arial" panose="020B0604020202020204" pitchFamily="34" charset="0"/>
              <a:cs typeface="Arial" panose="020B0604020202020204" pitchFamily="34" charset="0"/>
            </a:endParaRPr>
          </a:p>
          <a:p>
            <a:pPr>
              <a:lnSpc>
                <a:spcPts val="1900"/>
              </a:lnSpc>
            </a:pPr>
            <a:r>
              <a:rPr lang="en-GB" sz="2000" b="1" dirty="0">
                <a:solidFill>
                  <a:srgbClr val="018D9A"/>
                </a:solidFill>
                <a:latin typeface="Arial" panose="020B0604020202020204" pitchFamily="34" charset="0"/>
                <a:cs typeface="Arial" panose="020B0604020202020204" pitchFamily="34" charset="0"/>
              </a:rPr>
              <a:t>OPG is responsible for </a:t>
            </a:r>
          </a:p>
          <a:p>
            <a:pPr>
              <a:lnSpc>
                <a:spcPts val="2000"/>
              </a:lnSpc>
            </a:pPr>
            <a:endParaRPr lang="en-GB" sz="2000" dirty="0">
              <a:latin typeface="Arial"/>
              <a:cs typeface="Arial"/>
            </a:endParaRPr>
          </a:p>
          <a:p>
            <a:pPr>
              <a:lnSpc>
                <a:spcPts val="1800"/>
              </a:lnSpc>
            </a:pPr>
            <a:r>
              <a:rPr lang="en-GB" sz="1400" dirty="0">
                <a:latin typeface="Arial"/>
                <a:cs typeface="Arial"/>
              </a:rPr>
              <a:t>Registering lasting and enduring powers of attorney (LPAs and </a:t>
            </a:r>
          </a:p>
          <a:p>
            <a:pPr>
              <a:lnSpc>
                <a:spcPts val="1800"/>
              </a:lnSpc>
            </a:pPr>
            <a:r>
              <a:rPr lang="en-GB" sz="1400" dirty="0">
                <a:latin typeface="Arial"/>
                <a:cs typeface="Arial"/>
              </a:rPr>
              <a:t>EPAs) so that people can choose who they want to make certain decisions on their behalf, if they lose capacity to make those </a:t>
            </a:r>
          </a:p>
          <a:p>
            <a:pPr>
              <a:lnSpc>
                <a:spcPts val="1800"/>
              </a:lnSpc>
            </a:pPr>
            <a:r>
              <a:rPr lang="en-GB" sz="1400" dirty="0">
                <a:latin typeface="Arial"/>
                <a:cs typeface="Arial"/>
              </a:rPr>
              <a:t>decisions for themselves. </a:t>
            </a:r>
            <a:endParaRPr lang="en-GB" sz="1400" dirty="0">
              <a:latin typeface="Arial" panose="020B0604020202020204" pitchFamily="34" charset="0"/>
              <a:cs typeface="Arial" panose="020B0604020202020204" pitchFamily="34" charset="0"/>
            </a:endParaRPr>
          </a:p>
          <a:p>
            <a:pPr marL="285750" indent="-285750">
              <a:lnSpc>
                <a:spcPts val="1000"/>
              </a:lnSpc>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Maintaining the public register of attorneys and deputies </a:t>
            </a:r>
          </a:p>
          <a:p>
            <a:pPr>
              <a:lnSpc>
                <a:spcPts val="1800"/>
              </a:lnSpc>
            </a:pPr>
            <a:r>
              <a:rPr lang="en-GB" sz="1400" dirty="0">
                <a:latin typeface="Arial"/>
                <a:cs typeface="Arial"/>
              </a:rPr>
              <a:t>appointed by the Court of Protection.</a:t>
            </a:r>
          </a:p>
          <a:p>
            <a:pPr marL="285750" indent="-285750">
              <a:lnSpc>
                <a:spcPts val="1000"/>
              </a:lnSpc>
              <a:buFont typeface="Arial" panose="020B0604020202020204" pitchFamily="34" charset="0"/>
              <a:buChar char="•"/>
            </a:pPr>
            <a:endParaRPr lang="en-GB" sz="1400" dirty="0">
              <a:latin typeface="Arial"/>
              <a:cs typeface="Arial"/>
            </a:endParaRPr>
          </a:p>
          <a:p>
            <a:pPr>
              <a:lnSpc>
                <a:spcPts val="1800"/>
              </a:lnSpc>
            </a:pPr>
            <a:r>
              <a:rPr lang="en-GB" sz="1400" dirty="0">
                <a:latin typeface="Arial"/>
                <a:cs typeface="Arial"/>
              </a:rPr>
              <a:t>Supervising</a:t>
            </a:r>
            <a:r>
              <a:rPr lang="en-GB" sz="1400" b="1" dirty="0">
                <a:latin typeface="Arial"/>
                <a:cs typeface="Arial"/>
              </a:rPr>
              <a:t> </a:t>
            </a:r>
            <a:r>
              <a:rPr lang="en-GB" sz="1400" dirty="0">
                <a:latin typeface="Arial"/>
                <a:cs typeface="Arial"/>
              </a:rPr>
              <a:t>deputies appointed by the Court of Protection, </a:t>
            </a:r>
          </a:p>
          <a:p>
            <a:pPr>
              <a:lnSpc>
                <a:spcPts val="1800"/>
              </a:lnSpc>
            </a:pPr>
            <a:r>
              <a:rPr lang="en-GB" sz="1400" dirty="0">
                <a:latin typeface="Arial"/>
                <a:cs typeface="Arial"/>
              </a:rPr>
              <a:t>making sure they carry out their responsibilities in the best </a:t>
            </a:r>
          </a:p>
          <a:p>
            <a:pPr>
              <a:lnSpc>
                <a:spcPts val="1800"/>
              </a:lnSpc>
            </a:pPr>
            <a:r>
              <a:rPr lang="en-GB" sz="1400" dirty="0">
                <a:latin typeface="Arial"/>
                <a:cs typeface="Arial"/>
              </a:rPr>
              <a:t>interests of their clients and in line with the requirements of the </a:t>
            </a:r>
          </a:p>
          <a:p>
            <a:pPr>
              <a:lnSpc>
                <a:spcPts val="1800"/>
              </a:lnSpc>
            </a:pPr>
            <a:r>
              <a:rPr lang="en-GB" sz="1400" dirty="0">
                <a:latin typeface="Arial"/>
                <a:cs typeface="Arial"/>
              </a:rPr>
              <a:t>Mental Capacity Act, and carrying out investigations and taking </a:t>
            </a:r>
          </a:p>
          <a:p>
            <a:pPr>
              <a:lnSpc>
                <a:spcPts val="1800"/>
              </a:lnSpc>
            </a:pPr>
            <a:r>
              <a:rPr lang="en-GB" sz="1400" dirty="0">
                <a:latin typeface="Arial"/>
                <a:cs typeface="Arial"/>
              </a:rPr>
              <a:t>action where there are concerns about an attorney or deputy.</a:t>
            </a:r>
          </a:p>
          <a:p>
            <a:pPr>
              <a:lnSpc>
                <a:spcPts val="15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OPG’s Business Plan 2019-20 focusses on meeting future </a:t>
            </a:r>
          </a:p>
          <a:p>
            <a:pPr>
              <a:lnSpc>
                <a:spcPts val="1800"/>
              </a:lnSpc>
            </a:pPr>
            <a:r>
              <a:rPr lang="en-GB" sz="1400" dirty="0">
                <a:latin typeface="Arial" panose="020B0604020202020204" pitchFamily="34" charset="0"/>
                <a:cs typeface="Arial" panose="020B0604020202020204" pitchFamily="34" charset="0"/>
              </a:rPr>
              <a:t>challenges as part of the transformation programme “OPG 2025” </a:t>
            </a:r>
          </a:p>
          <a:p>
            <a:pPr>
              <a:lnSpc>
                <a:spcPts val="1800"/>
              </a:lnSpc>
            </a:pPr>
            <a:r>
              <a:rPr lang="en-GB" sz="1400" dirty="0">
                <a:latin typeface="Arial" panose="020B0604020202020204" pitchFamily="34" charset="0"/>
                <a:cs typeface="Arial" panose="020B0604020202020204" pitchFamily="34" charset="0"/>
              </a:rPr>
              <a:t>and looks at how the OPG can continue to deliver excellent </a:t>
            </a:r>
          </a:p>
          <a:p>
            <a:pPr>
              <a:lnSpc>
                <a:spcPts val="1800"/>
              </a:lnSpc>
            </a:pPr>
            <a:r>
              <a:rPr lang="en-GB" sz="1400" dirty="0">
                <a:latin typeface="Arial" panose="020B0604020202020204" pitchFamily="34" charset="0"/>
                <a:cs typeface="Arial" panose="020B0604020202020204" pitchFamily="34" charset="0"/>
              </a:rPr>
              <a:t>services today while preparing for an exciting future. </a:t>
            </a:r>
          </a:p>
        </p:txBody>
      </p:sp>
      <p:sp>
        <p:nvSpPr>
          <p:cNvPr id="4" name="Slide Number Placeholder 3">
            <a:extLst>
              <a:ext uri="{FF2B5EF4-FFF2-40B4-BE49-F238E27FC236}">
                <a16:creationId xmlns:a16="http://schemas.microsoft.com/office/drawing/2014/main" id="{7638DED2-3E11-4B31-963E-1BC9F9D8805E}"/>
              </a:ext>
            </a:extLst>
          </p:cNvPr>
          <p:cNvSpPr>
            <a:spLocks noGrp="1"/>
          </p:cNvSpPr>
          <p:nvPr>
            <p:ph type="sldNum" sz="quarter" idx="12"/>
          </p:nvPr>
        </p:nvSpPr>
        <p:spPr>
          <a:xfrm>
            <a:off x="10908001" y="0"/>
            <a:ext cx="685830" cy="1152908"/>
          </a:xfrm>
        </p:spPr>
        <p:txBody>
          <a:bodyPr tIns="180000" rIns="0"/>
          <a:lstStyle/>
          <a:p>
            <a:fld id="{D57F1E4F-1CFF-5643-939E-217C01CDF565}" type="slidenum">
              <a:rPr lang="en-US" b="1" smtClean="0">
                <a:solidFill>
                  <a:schemeClr val="tx1"/>
                </a:solidFill>
              </a:rPr>
              <a:pPr/>
              <a:t>4</a:t>
            </a:fld>
            <a:endParaRPr lang="en-US" b="1" dirty="0">
              <a:solidFill>
                <a:schemeClr val="tx1"/>
              </a:solidFill>
            </a:endParaRPr>
          </a:p>
        </p:txBody>
      </p:sp>
      <p:pic>
        <p:nvPicPr>
          <p:cNvPr id="3" name="Picture 2" descr="New Image">
            <a:extLst>
              <a:ext uri="{FF2B5EF4-FFF2-40B4-BE49-F238E27FC236}">
                <a16:creationId xmlns:a16="http://schemas.microsoft.com/office/drawing/2014/main" id="{F97A03A9-2688-4C6D-AC7F-277E877D8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8574" y="5627914"/>
            <a:ext cx="781228" cy="7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3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715AF-2272-492F-95E7-243CA0F2D74F}"/>
              </a:ext>
            </a:extLst>
          </p:cNvPr>
          <p:cNvPicPr>
            <a:picLocks noChangeAspect="1"/>
          </p:cNvPicPr>
          <p:nvPr/>
        </p:nvPicPr>
        <p:blipFill>
          <a:blip r:embed="rId2"/>
          <a:stretch>
            <a:fillRect/>
          </a:stretch>
        </p:blipFill>
        <p:spPr>
          <a:xfrm>
            <a:off x="0" y="-28515"/>
            <a:ext cx="12192000" cy="6886515"/>
          </a:xfrm>
          <a:prstGeom prst="rect">
            <a:avLst/>
          </a:prstGeom>
        </p:spPr>
      </p:pic>
      <p:sp>
        <p:nvSpPr>
          <p:cNvPr id="2" name="Rectangle 1">
            <a:extLst>
              <a:ext uri="{FF2B5EF4-FFF2-40B4-BE49-F238E27FC236}">
                <a16:creationId xmlns:a16="http://schemas.microsoft.com/office/drawing/2014/main" id="{DD7E2F7D-BFCC-4947-91E4-DB8918AD39C4}"/>
              </a:ext>
            </a:extLst>
          </p:cNvPr>
          <p:cNvSpPr/>
          <p:nvPr/>
        </p:nvSpPr>
        <p:spPr>
          <a:xfrm>
            <a:off x="607925" y="489858"/>
            <a:ext cx="11143271" cy="573270"/>
          </a:xfrm>
          <a:prstGeom prst="rect">
            <a:avLst/>
          </a:prstGeom>
        </p:spPr>
        <p:txBody>
          <a:bodyPr wrap="square" lIns="0" tIns="0" anchor="t">
            <a:spAutoFit/>
          </a:bodyPr>
          <a:lstStyle/>
          <a:p>
            <a:pPr>
              <a:lnSpc>
                <a:spcPts val="2000"/>
              </a:lnSpc>
            </a:pPr>
            <a:r>
              <a:rPr lang="en-GB" sz="2000" b="1" dirty="0">
                <a:solidFill>
                  <a:srgbClr val="018D9A"/>
                </a:solidFill>
                <a:latin typeface="Arial"/>
                <a:cs typeface="Arial"/>
              </a:rPr>
              <a:t>OPG values</a:t>
            </a:r>
            <a:endParaRPr lang="en-GB" sz="2000" b="1" dirty="0">
              <a:solidFill>
                <a:srgbClr val="018D9A"/>
              </a:solidFill>
              <a:latin typeface="Arial" panose="020B0604020202020204" pitchFamily="34" charset="0"/>
              <a:cs typeface="Arial" panose="020B0604020202020204" pitchFamily="34" charset="0"/>
            </a:endParaRPr>
          </a:p>
          <a:p>
            <a:pPr>
              <a:lnSpc>
                <a:spcPts val="2000"/>
              </a:lnSpc>
            </a:pPr>
            <a:endParaRPr lang="en-GB"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ECEC930-22E9-4658-86DB-E4EDFE4FD5B7}"/>
              </a:ext>
            </a:extLst>
          </p:cNvPr>
          <p:cNvSpPr>
            <a:spLocks noGrp="1"/>
          </p:cNvSpPr>
          <p:nvPr>
            <p:ph type="sldNum" sz="quarter" idx="12"/>
          </p:nvPr>
        </p:nvSpPr>
        <p:spPr>
          <a:xfrm>
            <a:off x="10908000" y="-28514"/>
            <a:ext cx="674400" cy="1181422"/>
          </a:xfrm>
        </p:spPr>
        <p:txBody>
          <a:bodyPr tIns="216000" rIns="0"/>
          <a:lstStyle/>
          <a:p>
            <a:fld id="{D57F1E4F-1CFF-5643-939E-217C01CDF565}" type="slidenum">
              <a:rPr lang="en-US" b="1" smtClean="0">
                <a:solidFill>
                  <a:schemeClr val="tx1"/>
                </a:solidFill>
              </a:rPr>
              <a:pPr/>
              <a:t>5</a:t>
            </a:fld>
            <a:endParaRPr lang="en-US" b="1" dirty="0">
              <a:solidFill>
                <a:schemeClr val="tx1"/>
              </a:solidFill>
            </a:endParaRPr>
          </a:p>
        </p:txBody>
      </p:sp>
      <p:pic>
        <p:nvPicPr>
          <p:cNvPr id="3" name="Picture 2">
            <a:extLst>
              <a:ext uri="{FF2B5EF4-FFF2-40B4-BE49-F238E27FC236}">
                <a16:creationId xmlns:a16="http://schemas.microsoft.com/office/drawing/2014/main" id="{30ABE5D9-0BE0-40E2-92A8-B6696A19B0CB}"/>
              </a:ext>
            </a:extLst>
          </p:cNvPr>
          <p:cNvPicPr>
            <a:picLocks noChangeAspect="1"/>
          </p:cNvPicPr>
          <p:nvPr/>
        </p:nvPicPr>
        <p:blipFill>
          <a:blip r:embed="rId3"/>
          <a:stretch>
            <a:fillRect/>
          </a:stretch>
        </p:blipFill>
        <p:spPr>
          <a:xfrm>
            <a:off x="299720" y="1062494"/>
            <a:ext cx="8239734" cy="5435583"/>
          </a:xfrm>
          <a:prstGeom prst="rect">
            <a:avLst/>
          </a:prstGeom>
        </p:spPr>
      </p:pic>
      <p:pic>
        <p:nvPicPr>
          <p:cNvPr id="4" name="Picture 3">
            <a:extLst>
              <a:ext uri="{FF2B5EF4-FFF2-40B4-BE49-F238E27FC236}">
                <a16:creationId xmlns:a16="http://schemas.microsoft.com/office/drawing/2014/main" id="{2E1D3782-0FF5-4A7A-9502-58B0FE823887}"/>
              </a:ext>
            </a:extLst>
          </p:cNvPr>
          <p:cNvPicPr>
            <a:picLocks noChangeAspect="1"/>
          </p:cNvPicPr>
          <p:nvPr/>
        </p:nvPicPr>
        <p:blipFill>
          <a:blip r:embed="rId4"/>
          <a:stretch>
            <a:fillRect/>
          </a:stretch>
        </p:blipFill>
        <p:spPr>
          <a:xfrm>
            <a:off x="8409167" y="3103124"/>
            <a:ext cx="3466482" cy="3112243"/>
          </a:xfrm>
          <a:prstGeom prst="rect">
            <a:avLst/>
          </a:prstGeom>
        </p:spPr>
      </p:pic>
    </p:spTree>
    <p:extLst>
      <p:ext uri="{BB962C8B-B14F-4D97-AF65-F5344CB8AC3E}">
        <p14:creationId xmlns:p14="http://schemas.microsoft.com/office/powerpoint/2010/main" val="317574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E9ADA7-891B-40BE-A303-8CB899CE1F0B}"/>
              </a:ext>
            </a:extLst>
          </p:cNvPr>
          <p:cNvSpPr txBox="1"/>
          <p:nvPr/>
        </p:nvSpPr>
        <p:spPr>
          <a:xfrm>
            <a:off x="611998" y="4313208"/>
            <a:ext cx="11580001" cy="1373270"/>
          </a:xfrm>
          <a:prstGeom prst="rect">
            <a:avLst/>
          </a:prstGeom>
          <a:noFill/>
        </p:spPr>
        <p:txBody>
          <a:bodyPr wrap="square" lIns="0" tIns="0" rIns="0" bIns="0" numCol="2" spcCol="360000" rtlCol="0" anchor="t">
            <a:noAutofit/>
          </a:bodyPr>
          <a:lstStyle/>
          <a:p>
            <a:pPr>
              <a:lnSpc>
                <a:spcPts val="1900"/>
              </a:lnSpc>
            </a:pPr>
            <a:r>
              <a:rPr lang="en-GB" sz="1600" b="1" dirty="0">
                <a:solidFill>
                  <a:srgbClr val="018D9A"/>
                </a:solidFill>
                <a:latin typeface="Arial"/>
                <a:cs typeface="Arial"/>
              </a:rPr>
              <a:t>Axis Building, 10 Holliday Street, </a:t>
            </a:r>
          </a:p>
          <a:p>
            <a:pPr>
              <a:lnSpc>
                <a:spcPts val="1900"/>
              </a:lnSpc>
            </a:pPr>
            <a:r>
              <a:rPr lang="en-GB" sz="1600" b="1" dirty="0">
                <a:solidFill>
                  <a:srgbClr val="018D9A"/>
                </a:solidFill>
                <a:latin typeface="Arial"/>
                <a:cs typeface="Arial"/>
              </a:rPr>
              <a:t>Birmingham, B1 1TF</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Next door to the Mailbox, the nearest train stations are Birmingham New Street, Moor Street and Snow Hill, all a short walk away.</a:t>
            </a:r>
          </a:p>
          <a:p>
            <a:pPr>
              <a:lnSpc>
                <a:spcPts val="1000"/>
              </a:lnSpc>
            </a:pPr>
            <a:endParaRPr lang="en-GB" sz="1400" dirty="0">
              <a:latin typeface="Arial" panose="020B0604020202020204" pitchFamily="34" charset="0"/>
              <a:cs typeface="Arial" panose="020B0604020202020204" pitchFamily="34" charset="0"/>
            </a:endParaRPr>
          </a:p>
          <a:p>
            <a:pPr>
              <a:lnSpc>
                <a:spcPts val="1900"/>
              </a:lnSpc>
            </a:pPr>
            <a:r>
              <a:rPr lang="en-GB" sz="1400" dirty="0">
                <a:latin typeface="Arial"/>
                <a:cs typeface="Arial"/>
              </a:rPr>
              <a:t>There is no onsite car parking available.</a:t>
            </a:r>
          </a:p>
          <a:p>
            <a:pPr>
              <a:lnSpc>
                <a:spcPts val="1000"/>
              </a:lnSpc>
            </a:pPr>
            <a:endParaRPr lang="en-GB" sz="1400" dirty="0">
              <a:ea typeface="+mn-lt"/>
              <a:cs typeface="+mn-lt"/>
            </a:endParaRPr>
          </a:p>
          <a:p>
            <a:pPr>
              <a:lnSpc>
                <a:spcPts val="1900"/>
              </a:lnSpc>
            </a:pPr>
            <a:r>
              <a:rPr lang="en-GB" sz="1400" dirty="0">
                <a:latin typeface="Arial"/>
                <a:cs typeface="Arial"/>
              </a:rPr>
              <a:t>A secure bike shed is available for cyclists.</a:t>
            </a:r>
          </a:p>
          <a:p>
            <a:pPr>
              <a:lnSpc>
                <a:spcPts val="1900"/>
              </a:lnSpc>
            </a:pPr>
            <a:endParaRPr lang="en-GB" sz="1400" dirty="0">
              <a:latin typeface="Arial"/>
              <a:cs typeface="Arial"/>
            </a:endParaRPr>
          </a:p>
          <a:p>
            <a:pPr>
              <a:lnSpc>
                <a:spcPts val="1900"/>
              </a:lnSpc>
            </a:pPr>
            <a:endParaRPr lang="en-GB" sz="1400" dirty="0">
              <a:latin typeface="Arial"/>
              <a:cs typeface="Arial"/>
            </a:endParaRPr>
          </a:p>
          <a:p>
            <a:pPr>
              <a:lnSpc>
                <a:spcPts val="1900"/>
              </a:lnSpc>
            </a:pPr>
            <a:endParaRPr lang="en-GB" sz="1400" dirty="0">
              <a:latin typeface="Arial"/>
              <a:cs typeface="Arial"/>
            </a:endParaRPr>
          </a:p>
          <a:p>
            <a:pPr>
              <a:lnSpc>
                <a:spcPts val="1900"/>
              </a:lnSpc>
            </a:pPr>
            <a:endParaRPr lang="en-GB" sz="1400" dirty="0">
              <a:latin typeface="Arial"/>
              <a:cs typeface="Arial"/>
            </a:endParaRPr>
          </a:p>
          <a:p>
            <a:pPr>
              <a:lnSpc>
                <a:spcPts val="1900"/>
              </a:lnSpc>
            </a:pPr>
            <a:r>
              <a:rPr lang="en-GB" sz="1600" b="1" dirty="0">
                <a:solidFill>
                  <a:srgbClr val="018D9A"/>
                </a:solidFill>
                <a:latin typeface="Arial"/>
                <a:cs typeface="Arial"/>
              </a:rPr>
              <a:t>Embankment House, Waterside Business Park, </a:t>
            </a:r>
          </a:p>
          <a:p>
            <a:pPr>
              <a:lnSpc>
                <a:spcPts val="1900"/>
              </a:lnSpc>
            </a:pPr>
            <a:r>
              <a:rPr lang="en-GB" sz="1600" b="1" dirty="0">
                <a:solidFill>
                  <a:srgbClr val="018D9A"/>
                </a:solidFill>
                <a:latin typeface="Arial"/>
                <a:cs typeface="Arial"/>
              </a:rPr>
              <a:t>Electric Avenue, Nottingham, NG80 1EH</a:t>
            </a:r>
          </a:p>
          <a:p>
            <a:pPr>
              <a:lnSpc>
                <a:spcPts val="1000"/>
              </a:lnSpc>
            </a:pPr>
            <a:endParaRPr lang="en-GB" sz="16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The nearest train station is Nottingham and you can get to Embankment House by catching the Navy 49 or 48 buses from </a:t>
            </a:r>
          </a:p>
          <a:p>
            <a:pPr>
              <a:lnSpc>
                <a:spcPts val="1800"/>
              </a:lnSpc>
            </a:pPr>
            <a:r>
              <a:rPr lang="en-GB" sz="1400" dirty="0">
                <a:latin typeface="Arial"/>
                <a:cs typeface="Arial"/>
              </a:rPr>
              <a:t>next to the station, Monday to Friday, every 15 minutes </a:t>
            </a:r>
          </a:p>
          <a:p>
            <a:pPr>
              <a:lnSpc>
                <a:spcPts val="1800"/>
              </a:lnSpc>
            </a:pPr>
            <a:r>
              <a:rPr lang="en-GB" sz="1400" dirty="0">
                <a:latin typeface="Arial"/>
                <a:cs typeface="Arial"/>
              </a:rPr>
              <a:t>(journey time of approximately 8 minutes).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Limited onsite car parking is available on a rota basis </a:t>
            </a:r>
          </a:p>
          <a:p>
            <a:pPr>
              <a:lnSpc>
                <a:spcPts val="1800"/>
              </a:lnSpc>
            </a:pPr>
            <a:r>
              <a:rPr lang="en-GB" sz="1400" dirty="0">
                <a:latin typeface="Arial"/>
                <a:cs typeface="Arial"/>
              </a:rPr>
              <a:t>along with a bike storage facility.</a:t>
            </a:r>
            <a:endParaRPr lang="en-GB" sz="1400" dirty="0"/>
          </a:p>
          <a:p>
            <a:pPr>
              <a:lnSpc>
                <a:spcPts val="1900"/>
              </a:lnSpc>
            </a:pPr>
            <a:endParaRPr lang="en-US" sz="1400" dirty="0">
              <a:ea typeface="+mn-lt"/>
              <a:cs typeface="+mn-lt"/>
            </a:endParaRPr>
          </a:p>
          <a:p>
            <a:endParaRPr lang="en-GB" sz="1600" b="1" dirty="0">
              <a:latin typeface="Arial" panose="020B0604020202020204" pitchFamily="34" charset="0"/>
              <a:ea typeface="+mn-lt"/>
              <a:cs typeface="Arial" panose="020B0604020202020204" pitchFamily="34" charset="0"/>
            </a:endParaRPr>
          </a:p>
        </p:txBody>
      </p:sp>
      <p:sp>
        <p:nvSpPr>
          <p:cNvPr id="4" name="TextBox 3">
            <a:extLst>
              <a:ext uri="{FF2B5EF4-FFF2-40B4-BE49-F238E27FC236}">
                <a16:creationId xmlns:a16="http://schemas.microsoft.com/office/drawing/2014/main" id="{6CF3D741-E1FE-4DCE-8689-BA30808919D6}"/>
              </a:ext>
            </a:extLst>
          </p:cNvPr>
          <p:cNvSpPr txBox="1"/>
          <p:nvPr/>
        </p:nvSpPr>
        <p:spPr>
          <a:xfrm>
            <a:off x="611998" y="494880"/>
            <a:ext cx="2698611" cy="256480"/>
          </a:xfrm>
          <a:prstGeom prst="rect">
            <a:avLst/>
          </a:prstGeom>
          <a:noFill/>
        </p:spPr>
        <p:txBody>
          <a:bodyPr wrap="square" lIns="0" tIns="0" rIns="0" bIns="0" rtlCol="0" anchor="t">
            <a:spAutoFit/>
          </a:bodyPr>
          <a:lstStyle/>
          <a:p>
            <a:pPr>
              <a:lnSpc>
                <a:spcPts val="2000"/>
              </a:lnSpc>
            </a:pPr>
            <a:r>
              <a:rPr lang="en-GB" sz="2000" b="1" dirty="0">
                <a:solidFill>
                  <a:srgbClr val="018D9A"/>
                </a:solidFill>
                <a:latin typeface="Arial"/>
                <a:cs typeface="Arial"/>
              </a:rPr>
              <a:t>OPG locations</a:t>
            </a:r>
            <a:endParaRPr lang="en-GB" sz="2000" b="1" dirty="0">
              <a:solidFill>
                <a:srgbClr val="018D9A"/>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ECE7467-B589-4734-A759-B8FD01F5CD4B}"/>
              </a:ext>
            </a:extLst>
          </p:cNvPr>
          <p:cNvPicPr>
            <a:picLocks noChangeAspect="1"/>
          </p:cNvPicPr>
          <p:nvPr/>
        </p:nvPicPr>
        <p:blipFill>
          <a:blip r:embed="rId2"/>
          <a:stretch>
            <a:fillRect/>
          </a:stretch>
        </p:blipFill>
        <p:spPr>
          <a:xfrm>
            <a:off x="611998" y="1078457"/>
            <a:ext cx="4984042" cy="2958704"/>
          </a:xfrm>
          <a:prstGeom prst="rect">
            <a:avLst/>
          </a:prstGeom>
        </p:spPr>
      </p:pic>
      <p:pic>
        <p:nvPicPr>
          <p:cNvPr id="7" name="Picture 6">
            <a:extLst>
              <a:ext uri="{FF2B5EF4-FFF2-40B4-BE49-F238E27FC236}">
                <a16:creationId xmlns:a16="http://schemas.microsoft.com/office/drawing/2014/main" id="{1DEFA626-F638-424C-8CA6-B2D7F0078031}"/>
              </a:ext>
            </a:extLst>
          </p:cNvPr>
          <p:cNvPicPr>
            <a:picLocks noChangeAspect="1"/>
          </p:cNvPicPr>
          <p:nvPr/>
        </p:nvPicPr>
        <p:blipFill>
          <a:blip r:embed="rId3"/>
          <a:stretch>
            <a:fillRect/>
          </a:stretch>
        </p:blipFill>
        <p:spPr>
          <a:xfrm>
            <a:off x="6598358" y="1078456"/>
            <a:ext cx="4984042" cy="2958705"/>
          </a:xfrm>
          <a:prstGeom prst="rect">
            <a:avLst/>
          </a:prstGeom>
        </p:spPr>
      </p:pic>
      <p:sp>
        <p:nvSpPr>
          <p:cNvPr id="2" name="Slide Number Placeholder 1">
            <a:extLst>
              <a:ext uri="{FF2B5EF4-FFF2-40B4-BE49-F238E27FC236}">
                <a16:creationId xmlns:a16="http://schemas.microsoft.com/office/drawing/2014/main" id="{0EEE1871-1DD5-4835-8EDA-507F2E5894AB}"/>
              </a:ext>
            </a:extLst>
          </p:cNvPr>
          <p:cNvSpPr>
            <a:spLocks noGrp="1"/>
          </p:cNvSpPr>
          <p:nvPr>
            <p:ph type="sldNum" sz="quarter" idx="12"/>
          </p:nvPr>
        </p:nvSpPr>
        <p:spPr>
          <a:xfrm>
            <a:off x="10908000" y="0"/>
            <a:ext cx="674400" cy="1152908"/>
          </a:xfrm>
        </p:spPr>
        <p:txBody>
          <a:bodyPr tIns="180000" rIns="0"/>
          <a:lstStyle/>
          <a:p>
            <a:fld id="{D57F1E4F-1CFF-5643-939E-217C01CDF565}" type="slidenum">
              <a:rPr lang="en-US" b="1" smtClean="0">
                <a:solidFill>
                  <a:schemeClr val="tx1"/>
                </a:solidFill>
              </a:rPr>
              <a:pPr/>
              <a:t>6</a:t>
            </a:fld>
            <a:endParaRPr lang="en-US" b="1" dirty="0">
              <a:solidFill>
                <a:schemeClr val="tx1"/>
              </a:solidFill>
            </a:endParaRPr>
          </a:p>
        </p:txBody>
      </p:sp>
      <p:pic>
        <p:nvPicPr>
          <p:cNvPr id="3" name="Picture 2" descr="New Image">
            <a:extLst>
              <a:ext uri="{FF2B5EF4-FFF2-40B4-BE49-F238E27FC236}">
                <a16:creationId xmlns:a16="http://schemas.microsoft.com/office/drawing/2014/main" id="{E1F9B437-B25E-4B98-8B73-B369E23D0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9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2FE636-3C34-4840-BF7C-9EC4C9271083}"/>
              </a:ext>
            </a:extLst>
          </p:cNvPr>
          <p:cNvSpPr/>
          <p:nvPr/>
        </p:nvSpPr>
        <p:spPr>
          <a:xfrm>
            <a:off x="605413" y="489858"/>
            <a:ext cx="11586587" cy="5887250"/>
          </a:xfrm>
          <a:prstGeom prst="rect">
            <a:avLst/>
          </a:prstGeom>
        </p:spPr>
        <p:txBody>
          <a:bodyPr wrap="none" lIns="0" tIns="0" numCol="2" spcCol="360000" anchor="t">
            <a:noAutofit/>
          </a:bodyPr>
          <a:lstStyle/>
          <a:p>
            <a:pPr>
              <a:lnSpc>
                <a:spcPts val="2000"/>
              </a:lnSpc>
            </a:pPr>
            <a:r>
              <a:rPr lang="en-GB" sz="2000" b="1" dirty="0">
                <a:solidFill>
                  <a:srgbClr val="018D9A"/>
                </a:solidFill>
                <a:latin typeface="Arial"/>
                <a:cs typeface="Arial"/>
              </a:rPr>
              <a:t>What’s it like to work for OPG?</a:t>
            </a:r>
          </a:p>
          <a:p>
            <a:pPr>
              <a:lnSpc>
                <a:spcPts val="2000"/>
              </a:lnSpc>
            </a:pPr>
            <a:endParaRPr lang="en-GB" sz="2000" b="1" dirty="0">
              <a:solidFill>
                <a:schemeClr val="accent6">
                  <a:lumMod val="60000"/>
                  <a:lumOff val="40000"/>
                </a:schemeClr>
              </a:solidFill>
              <a:latin typeface="Arial"/>
              <a:cs typeface="Arial"/>
            </a:endParaRPr>
          </a:p>
          <a:p>
            <a:pPr>
              <a:lnSpc>
                <a:spcPts val="2000"/>
              </a:lnSpc>
            </a:pPr>
            <a:r>
              <a:rPr lang="en-GB" sz="1400" b="1" dirty="0" err="1">
                <a:latin typeface="Arial"/>
                <a:cs typeface="Arial"/>
              </a:rPr>
              <a:t>Supriya</a:t>
            </a:r>
            <a:r>
              <a:rPr lang="en-GB" sz="1400" b="1" dirty="0">
                <a:latin typeface="Arial"/>
                <a:cs typeface="Arial"/>
              </a:rPr>
              <a:t> </a:t>
            </a:r>
            <a:r>
              <a:rPr lang="en-GB" sz="1400" dirty="0">
                <a:latin typeface="Arial"/>
                <a:cs typeface="Arial"/>
              </a:rPr>
              <a:t> </a:t>
            </a:r>
            <a:r>
              <a:rPr lang="en-GB" sz="1400" b="1" dirty="0">
                <a:solidFill>
                  <a:srgbClr val="018D9A"/>
                </a:solidFill>
                <a:latin typeface="Arial"/>
                <a:cs typeface="Arial"/>
              </a:rPr>
              <a:t>Performance</a:t>
            </a:r>
            <a:r>
              <a:rPr lang="en-GB" sz="1400" b="1" dirty="0">
                <a:solidFill>
                  <a:srgbClr val="007060"/>
                </a:solidFill>
                <a:latin typeface="Arial"/>
                <a:cs typeface="Arial"/>
              </a:rPr>
              <a:t> </a:t>
            </a:r>
            <a:r>
              <a:rPr lang="en-GB" sz="1400" b="1" dirty="0">
                <a:solidFill>
                  <a:srgbClr val="018D9A"/>
                </a:solidFill>
                <a:latin typeface="Arial"/>
                <a:cs typeface="Arial"/>
              </a:rPr>
              <a:t>Manager</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b="1" dirty="0">
                <a:solidFill>
                  <a:srgbClr val="018D9A"/>
                </a:solidFill>
                <a:latin typeface="Arial"/>
                <a:cs typeface="Arial"/>
              </a:rPr>
              <a:t>“</a:t>
            </a:r>
            <a:r>
              <a:rPr lang="en-GB" sz="1400" dirty="0">
                <a:latin typeface="Arial"/>
                <a:cs typeface="Arial"/>
              </a:rPr>
              <a:t>My role is to help the business understand its performance and</a:t>
            </a:r>
          </a:p>
          <a:p>
            <a:pPr>
              <a:lnSpc>
                <a:spcPts val="1800"/>
              </a:lnSpc>
            </a:pPr>
            <a:r>
              <a:rPr lang="en-GB" b="1" dirty="0">
                <a:solidFill>
                  <a:schemeClr val="bg1"/>
                </a:solidFill>
                <a:latin typeface="Arial"/>
                <a:cs typeface="Arial"/>
              </a:rPr>
              <a:t>“</a:t>
            </a:r>
            <a:r>
              <a:rPr lang="en-GB" sz="1400" dirty="0">
                <a:latin typeface="Arial"/>
                <a:cs typeface="Arial"/>
              </a:rPr>
              <a:t>impact on our customers. When I joined OPG I was also training</a:t>
            </a:r>
          </a:p>
          <a:p>
            <a:pPr>
              <a:lnSpc>
                <a:spcPts val="1800"/>
              </a:lnSpc>
            </a:pPr>
            <a:r>
              <a:rPr lang="en-GB" b="1" dirty="0">
                <a:solidFill>
                  <a:schemeClr val="bg1"/>
                </a:solidFill>
                <a:latin typeface="Arial"/>
                <a:cs typeface="Arial"/>
              </a:rPr>
              <a:t>“</a:t>
            </a:r>
            <a:r>
              <a:rPr lang="en-GB" sz="1400" dirty="0">
                <a:latin typeface="Arial"/>
                <a:cs typeface="Arial"/>
              </a:rPr>
              <a:t>as a Magistrate and OPG really supported me. Flexible working</a:t>
            </a:r>
          </a:p>
          <a:p>
            <a:pPr>
              <a:lnSpc>
                <a:spcPts val="1800"/>
              </a:lnSpc>
            </a:pPr>
            <a:r>
              <a:rPr lang="en-GB" b="1" dirty="0">
                <a:solidFill>
                  <a:schemeClr val="bg1"/>
                </a:solidFill>
                <a:latin typeface="Arial"/>
                <a:cs typeface="Arial"/>
              </a:rPr>
              <a:t>“</a:t>
            </a:r>
            <a:r>
              <a:rPr lang="en-GB" sz="1400" dirty="0">
                <a:latin typeface="Arial"/>
                <a:cs typeface="Arial"/>
              </a:rPr>
              <a:t>helped me do my training alongside my job. I’ve been doing both</a:t>
            </a:r>
          </a:p>
          <a:p>
            <a:pPr>
              <a:lnSpc>
                <a:spcPts val="1800"/>
              </a:lnSpc>
            </a:pPr>
            <a:r>
              <a:rPr lang="en-GB" b="1" dirty="0">
                <a:solidFill>
                  <a:schemeClr val="bg1"/>
                </a:solidFill>
                <a:latin typeface="Arial"/>
                <a:cs typeface="Arial"/>
              </a:rPr>
              <a:t>“</a:t>
            </a:r>
            <a:r>
              <a:rPr lang="en-GB" sz="1400" dirty="0">
                <a:latin typeface="Arial"/>
                <a:cs typeface="Arial"/>
              </a:rPr>
              <a:t>roles ever since. I’ve worked at OPG for 10 years and that feeling</a:t>
            </a:r>
          </a:p>
          <a:p>
            <a:pPr>
              <a:lnSpc>
                <a:spcPts val="1800"/>
              </a:lnSpc>
            </a:pPr>
            <a:r>
              <a:rPr lang="en-GB" b="1" dirty="0">
                <a:solidFill>
                  <a:schemeClr val="bg1"/>
                </a:solidFill>
                <a:latin typeface="Arial"/>
                <a:cs typeface="Arial"/>
              </a:rPr>
              <a:t>“</a:t>
            </a:r>
            <a:r>
              <a:rPr lang="en-GB" sz="1400" dirty="0">
                <a:latin typeface="Arial"/>
                <a:cs typeface="Arial"/>
              </a:rPr>
              <a:t>of helping people is what makes me want to come to work every</a:t>
            </a:r>
          </a:p>
          <a:p>
            <a:pPr>
              <a:lnSpc>
                <a:spcPts val="1800"/>
              </a:lnSpc>
            </a:pPr>
            <a:r>
              <a:rPr lang="en-GB" b="1" dirty="0">
                <a:solidFill>
                  <a:schemeClr val="bg1"/>
                </a:solidFill>
                <a:latin typeface="Arial"/>
                <a:cs typeface="Arial"/>
              </a:rPr>
              <a:t>“</a:t>
            </a:r>
            <a:r>
              <a:rPr lang="en-GB" sz="1400" dirty="0">
                <a:latin typeface="Arial"/>
                <a:cs typeface="Arial"/>
              </a:rPr>
              <a:t>day.</a:t>
            </a:r>
            <a:r>
              <a:rPr lang="en-GB" b="1" dirty="0">
                <a:solidFill>
                  <a:srgbClr val="018D9A"/>
                </a:solidFill>
                <a:latin typeface="Arial"/>
                <a:cs typeface="Arial"/>
              </a:rPr>
              <a:t>”</a:t>
            </a:r>
            <a:endParaRPr lang="en-US" b="1" dirty="0">
              <a:solidFill>
                <a:srgbClr val="018D9A"/>
              </a:solidFill>
              <a:ea typeface="+mn-lt"/>
              <a:cs typeface="+mn-lt"/>
            </a:endParaRPr>
          </a:p>
          <a:p>
            <a:pPr>
              <a:lnSpc>
                <a:spcPts val="2000"/>
              </a:lnSpc>
            </a:pPr>
            <a:endParaRPr lang="en-GB" sz="1400" dirty="0">
              <a:latin typeface="Arial"/>
              <a:cs typeface="Arial"/>
            </a:endParaRPr>
          </a:p>
          <a:p>
            <a:pPr>
              <a:lnSpc>
                <a:spcPts val="1900"/>
              </a:lnSpc>
            </a:pPr>
            <a:r>
              <a:rPr lang="en-GB" sz="1400" b="1" dirty="0" err="1">
                <a:latin typeface="Arial"/>
                <a:cs typeface="Arial"/>
              </a:rPr>
              <a:t>Sunyana</a:t>
            </a:r>
            <a:r>
              <a:rPr lang="en-GB" sz="1400" b="1" dirty="0">
                <a:latin typeface="Arial"/>
                <a:cs typeface="Arial"/>
              </a:rPr>
              <a:t> </a:t>
            </a:r>
            <a:r>
              <a:rPr lang="en-GB" sz="1400" dirty="0">
                <a:latin typeface="Arial"/>
                <a:cs typeface="Arial"/>
              </a:rPr>
              <a:t> </a:t>
            </a:r>
            <a:r>
              <a:rPr lang="en-GB" sz="1400" b="1" dirty="0">
                <a:solidFill>
                  <a:srgbClr val="018D9A"/>
                </a:solidFill>
                <a:latin typeface="Arial"/>
                <a:cs typeface="Arial"/>
              </a:rPr>
              <a:t>Project Support Manager</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b="1" dirty="0">
                <a:solidFill>
                  <a:srgbClr val="018D9A"/>
                </a:solidFill>
                <a:latin typeface="Arial"/>
                <a:cs typeface="Arial"/>
              </a:rPr>
              <a:t>“</a:t>
            </a:r>
            <a:r>
              <a:rPr lang="en-GB" sz="1400" dirty="0">
                <a:latin typeface="Arial"/>
                <a:cs typeface="Arial"/>
              </a:rPr>
              <a:t>I joined OPG as an Administrative Officer from the private sector</a:t>
            </a:r>
          </a:p>
          <a:p>
            <a:pPr>
              <a:lnSpc>
                <a:spcPts val="1800"/>
              </a:lnSpc>
            </a:pPr>
            <a:r>
              <a:rPr lang="en-GB" b="1" dirty="0">
                <a:solidFill>
                  <a:schemeClr val="bg1"/>
                </a:solidFill>
                <a:latin typeface="Arial"/>
                <a:cs typeface="Arial"/>
              </a:rPr>
              <a:t>“</a:t>
            </a:r>
            <a:r>
              <a:rPr lang="en-GB" sz="1400" dirty="0">
                <a:latin typeface="Arial"/>
                <a:cs typeface="Arial"/>
              </a:rPr>
              <a:t>and the biggest difference was the purpose of my role. </a:t>
            </a:r>
          </a:p>
          <a:p>
            <a:pPr>
              <a:lnSpc>
                <a:spcPts val="1800"/>
              </a:lnSpc>
            </a:pPr>
            <a:r>
              <a:rPr lang="en-GB" b="1" dirty="0">
                <a:solidFill>
                  <a:schemeClr val="bg1"/>
                </a:solidFill>
                <a:latin typeface="Arial"/>
                <a:cs typeface="Arial"/>
              </a:rPr>
              <a:t>“</a:t>
            </a:r>
            <a:r>
              <a:rPr lang="en-GB" sz="1400" dirty="0">
                <a:latin typeface="Arial"/>
                <a:cs typeface="Arial"/>
              </a:rPr>
              <a:t>Previously, I’d only worked for profit organisations where the main</a:t>
            </a:r>
          </a:p>
          <a:p>
            <a:pPr>
              <a:lnSpc>
                <a:spcPts val="1800"/>
              </a:lnSpc>
            </a:pPr>
            <a:r>
              <a:rPr lang="en-GB" b="1" dirty="0">
                <a:solidFill>
                  <a:schemeClr val="bg1"/>
                </a:solidFill>
                <a:latin typeface="Arial"/>
                <a:cs typeface="Arial"/>
              </a:rPr>
              <a:t>“</a:t>
            </a:r>
            <a:r>
              <a:rPr lang="en-GB" sz="1400" dirty="0">
                <a:latin typeface="Arial"/>
                <a:cs typeface="Arial"/>
              </a:rPr>
              <a:t>objective was to maximise company revenue. At OPG our goal is</a:t>
            </a:r>
          </a:p>
          <a:p>
            <a:pPr>
              <a:lnSpc>
                <a:spcPts val="1800"/>
              </a:lnSpc>
            </a:pPr>
            <a:r>
              <a:rPr lang="en-GB" b="1" dirty="0">
                <a:solidFill>
                  <a:schemeClr val="bg1"/>
                </a:solidFill>
                <a:latin typeface="Arial"/>
                <a:cs typeface="Arial"/>
              </a:rPr>
              <a:t>“</a:t>
            </a:r>
            <a:r>
              <a:rPr lang="en-GB" sz="1400" dirty="0">
                <a:latin typeface="Arial"/>
                <a:cs typeface="Arial"/>
              </a:rPr>
              <a:t>to protect and safeguard vulnerable adults and it’s great knowing</a:t>
            </a:r>
          </a:p>
          <a:p>
            <a:pPr>
              <a:lnSpc>
                <a:spcPts val="1800"/>
              </a:lnSpc>
            </a:pPr>
            <a:r>
              <a:rPr lang="en-GB" b="1" dirty="0">
                <a:solidFill>
                  <a:schemeClr val="bg1"/>
                </a:solidFill>
                <a:latin typeface="Arial"/>
                <a:cs typeface="Arial"/>
              </a:rPr>
              <a:t>“</a:t>
            </a:r>
            <a:r>
              <a:rPr lang="en-GB" sz="1400" dirty="0">
                <a:latin typeface="Arial"/>
                <a:cs typeface="Arial"/>
              </a:rPr>
              <a:t>my work will help someone and I can play my part serving</a:t>
            </a:r>
          </a:p>
          <a:p>
            <a:pPr>
              <a:lnSpc>
                <a:spcPts val="1800"/>
              </a:lnSpc>
            </a:pPr>
            <a:r>
              <a:rPr lang="en-GB" b="1" dirty="0">
                <a:solidFill>
                  <a:schemeClr val="bg1"/>
                </a:solidFill>
                <a:latin typeface="Arial"/>
                <a:cs typeface="Arial"/>
              </a:rPr>
              <a:t>“</a:t>
            </a:r>
            <a:r>
              <a:rPr lang="en-GB" sz="1400" dirty="0">
                <a:latin typeface="Arial"/>
                <a:cs typeface="Arial"/>
              </a:rPr>
              <a:t>society.</a:t>
            </a:r>
            <a:r>
              <a:rPr lang="en-GB" b="1" dirty="0">
                <a:solidFill>
                  <a:srgbClr val="018D9A"/>
                </a:solidFill>
                <a:latin typeface="Arial"/>
                <a:cs typeface="Arial"/>
              </a:rPr>
              <a:t>”</a:t>
            </a:r>
            <a:endParaRPr lang="en-GB" b="1" dirty="0">
              <a:solidFill>
                <a:srgbClr val="018D9A"/>
              </a:solidFill>
              <a:ea typeface="+mn-lt"/>
              <a:cs typeface="+mn-lt"/>
            </a:endParaRPr>
          </a:p>
          <a:p>
            <a:pPr>
              <a:lnSpc>
                <a:spcPts val="2000"/>
              </a:lnSpc>
            </a:pPr>
            <a:endParaRPr lang="en-GB" sz="1400" dirty="0">
              <a:latin typeface="Arial"/>
              <a:cs typeface="Arial"/>
            </a:endParaRPr>
          </a:p>
          <a:p>
            <a:pPr>
              <a:lnSpc>
                <a:spcPts val="2000"/>
              </a:lnSpc>
            </a:pPr>
            <a:endParaRPr lang="en-GB" sz="1400" dirty="0">
              <a:latin typeface="Arial"/>
              <a:cs typeface="Arial"/>
            </a:endParaRPr>
          </a:p>
          <a:p>
            <a:pPr>
              <a:lnSpc>
                <a:spcPts val="2000"/>
              </a:lnSpc>
            </a:pPr>
            <a:endParaRPr lang="en-GB" sz="1400" dirty="0">
              <a:latin typeface="Arial"/>
              <a:cs typeface="Arial"/>
            </a:endParaRPr>
          </a:p>
          <a:p>
            <a:pPr>
              <a:lnSpc>
                <a:spcPts val="2000"/>
              </a:lnSpc>
            </a:pPr>
            <a:endParaRPr lang="en-GB" sz="1400" dirty="0">
              <a:latin typeface="Arial"/>
              <a:cs typeface="Arial"/>
            </a:endParaRPr>
          </a:p>
          <a:p>
            <a:pPr>
              <a:lnSpc>
                <a:spcPts val="2000"/>
              </a:lnSpc>
            </a:pPr>
            <a:endParaRPr lang="en-GB" sz="1400" dirty="0">
              <a:latin typeface="Arial"/>
              <a:cs typeface="Arial"/>
            </a:endParaRPr>
          </a:p>
          <a:p>
            <a:pPr>
              <a:lnSpc>
                <a:spcPts val="2000"/>
              </a:lnSpc>
            </a:pPr>
            <a:endParaRPr lang="en-GB" sz="1400" dirty="0">
              <a:latin typeface="Arial"/>
              <a:cs typeface="Arial"/>
            </a:endParaRPr>
          </a:p>
          <a:p>
            <a:pPr>
              <a:lnSpc>
                <a:spcPts val="1900"/>
              </a:lnSpc>
            </a:pPr>
            <a:r>
              <a:rPr lang="en-GB" sz="1400" b="1" dirty="0">
                <a:latin typeface="Arial"/>
                <a:cs typeface="Arial"/>
              </a:rPr>
              <a:t>Nuala </a:t>
            </a:r>
            <a:r>
              <a:rPr lang="en-GB" sz="1400" dirty="0">
                <a:latin typeface="Arial"/>
                <a:cs typeface="Arial"/>
              </a:rPr>
              <a:t> </a:t>
            </a:r>
            <a:r>
              <a:rPr lang="en-GB" sz="1400" b="1" dirty="0">
                <a:solidFill>
                  <a:srgbClr val="018D9A"/>
                </a:solidFill>
                <a:latin typeface="Arial"/>
                <a:cs typeface="Arial"/>
              </a:rPr>
              <a:t>Deputy Head of Supervision &amp; Investigations Services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b="1" dirty="0">
                <a:solidFill>
                  <a:srgbClr val="018D9A"/>
                </a:solidFill>
                <a:latin typeface="Arial"/>
                <a:cs typeface="Arial"/>
              </a:rPr>
              <a:t>“</a:t>
            </a:r>
            <a:r>
              <a:rPr lang="en-GB" sz="1400" dirty="0">
                <a:latin typeface="Arial"/>
                <a:cs typeface="Arial"/>
              </a:rPr>
              <a:t>Every day I am surrounded by colleagues offering fantastic</a:t>
            </a:r>
          </a:p>
          <a:p>
            <a:pPr>
              <a:lnSpc>
                <a:spcPts val="1800"/>
              </a:lnSpc>
            </a:pPr>
            <a:r>
              <a:rPr lang="en-GB" b="1" dirty="0">
                <a:solidFill>
                  <a:schemeClr val="bg1"/>
                </a:solidFill>
                <a:latin typeface="Arial"/>
                <a:cs typeface="Arial"/>
              </a:rPr>
              <a:t>“</a:t>
            </a:r>
            <a:r>
              <a:rPr lang="en-GB" sz="1400" dirty="0">
                <a:latin typeface="Arial"/>
                <a:cs typeface="Arial"/>
              </a:rPr>
              <a:t>support to our customers and to each other.</a:t>
            </a:r>
            <a:r>
              <a:rPr lang="en-GB" b="1" dirty="0">
                <a:solidFill>
                  <a:srgbClr val="018D9A"/>
                </a:solidFill>
                <a:latin typeface="Arial"/>
                <a:cs typeface="Arial"/>
              </a:rPr>
              <a:t>”</a:t>
            </a:r>
          </a:p>
          <a:p>
            <a:pPr>
              <a:lnSpc>
                <a:spcPts val="2000"/>
              </a:lnSpc>
            </a:pPr>
            <a:endParaRPr lang="en-GB" sz="1400" dirty="0">
              <a:latin typeface="Arial"/>
              <a:cs typeface="Arial"/>
            </a:endParaRPr>
          </a:p>
          <a:p>
            <a:pPr>
              <a:lnSpc>
                <a:spcPts val="1900"/>
              </a:lnSpc>
            </a:pPr>
            <a:r>
              <a:rPr lang="en-GB" sz="1400" b="1" dirty="0">
                <a:latin typeface="Arial"/>
                <a:cs typeface="Arial"/>
              </a:rPr>
              <a:t>Aaron </a:t>
            </a:r>
            <a:r>
              <a:rPr lang="en-GB" sz="1400" dirty="0">
                <a:latin typeface="Arial"/>
                <a:cs typeface="Arial"/>
              </a:rPr>
              <a:t> </a:t>
            </a:r>
            <a:r>
              <a:rPr lang="en-GB" sz="1400" b="1" dirty="0">
                <a:solidFill>
                  <a:srgbClr val="018D9A"/>
                </a:solidFill>
                <a:latin typeface="Arial"/>
                <a:cs typeface="Arial"/>
              </a:rPr>
              <a:t>General Case Manager</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b="1" dirty="0">
                <a:solidFill>
                  <a:srgbClr val="018D9A"/>
                </a:solidFill>
                <a:latin typeface="Arial"/>
                <a:cs typeface="Arial"/>
              </a:rPr>
              <a:t>“</a:t>
            </a:r>
            <a:r>
              <a:rPr lang="en-GB" sz="1400" dirty="0">
                <a:latin typeface="Arial"/>
                <a:cs typeface="Arial"/>
              </a:rPr>
              <a:t>I’m proud to work at the OPG because it has given me the right</a:t>
            </a:r>
          </a:p>
          <a:p>
            <a:pPr>
              <a:lnSpc>
                <a:spcPts val="1800"/>
              </a:lnSpc>
            </a:pPr>
            <a:r>
              <a:rPr lang="en-GB" b="1" dirty="0">
                <a:solidFill>
                  <a:schemeClr val="bg1"/>
                </a:solidFill>
                <a:latin typeface="Arial"/>
                <a:cs typeface="Arial"/>
              </a:rPr>
              <a:t>“</a:t>
            </a:r>
            <a:r>
              <a:rPr lang="en-GB" sz="1400" dirty="0">
                <a:latin typeface="Arial"/>
                <a:cs typeface="Arial"/>
              </a:rPr>
              <a:t>support I need in order to progress and I have met a lot of good</a:t>
            </a:r>
          </a:p>
          <a:p>
            <a:pPr>
              <a:lnSpc>
                <a:spcPts val="1800"/>
              </a:lnSpc>
            </a:pPr>
            <a:r>
              <a:rPr lang="en-GB" b="1" dirty="0">
                <a:solidFill>
                  <a:schemeClr val="bg1"/>
                </a:solidFill>
                <a:latin typeface="Arial"/>
                <a:cs typeface="Arial"/>
              </a:rPr>
              <a:t>“</a:t>
            </a:r>
            <a:r>
              <a:rPr lang="en-GB" sz="1400" dirty="0">
                <a:latin typeface="Arial"/>
                <a:cs typeface="Arial"/>
              </a:rPr>
              <a:t>people.</a:t>
            </a:r>
            <a:r>
              <a:rPr lang="en-GB" b="1" dirty="0">
                <a:solidFill>
                  <a:srgbClr val="018D9A"/>
                </a:solidFill>
                <a:latin typeface="Arial"/>
                <a:cs typeface="Arial"/>
              </a:rPr>
              <a:t>”</a:t>
            </a:r>
          </a:p>
          <a:p>
            <a:pPr>
              <a:lnSpc>
                <a:spcPts val="2000"/>
              </a:lnSpc>
            </a:pPr>
            <a:endParaRPr lang="en-GB" sz="1400" dirty="0">
              <a:latin typeface="Arial"/>
              <a:cs typeface="Arial"/>
            </a:endParaRPr>
          </a:p>
          <a:p>
            <a:pPr>
              <a:lnSpc>
                <a:spcPts val="1900"/>
              </a:lnSpc>
            </a:pPr>
            <a:r>
              <a:rPr lang="en-GB" sz="1400" b="1" dirty="0">
                <a:latin typeface="Arial"/>
                <a:cs typeface="Arial"/>
              </a:rPr>
              <a:t>Harry </a:t>
            </a:r>
            <a:r>
              <a:rPr lang="en-GB" sz="1400" dirty="0">
                <a:latin typeface="Arial"/>
                <a:cs typeface="Arial"/>
              </a:rPr>
              <a:t> </a:t>
            </a:r>
            <a:r>
              <a:rPr lang="en-GB" sz="1400" b="1" dirty="0">
                <a:solidFill>
                  <a:srgbClr val="018D9A"/>
                </a:solidFill>
                <a:latin typeface="Arial"/>
                <a:cs typeface="Arial"/>
              </a:rPr>
              <a:t>Senior Investigator</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b="1" dirty="0">
                <a:solidFill>
                  <a:srgbClr val="018D9A"/>
                </a:solidFill>
                <a:latin typeface="Arial"/>
                <a:cs typeface="Arial"/>
              </a:rPr>
              <a:t>“</a:t>
            </a:r>
            <a:r>
              <a:rPr lang="en-GB" sz="1400" dirty="0">
                <a:latin typeface="Arial"/>
                <a:cs typeface="Arial"/>
              </a:rPr>
              <a:t>Someday we will all be our clients and someone needs to be</a:t>
            </a:r>
          </a:p>
          <a:p>
            <a:pPr>
              <a:lnSpc>
                <a:spcPts val="1800"/>
              </a:lnSpc>
            </a:pPr>
            <a:r>
              <a:rPr lang="en-GB" b="1" dirty="0">
                <a:solidFill>
                  <a:schemeClr val="bg1"/>
                </a:solidFill>
                <a:latin typeface="Arial"/>
                <a:cs typeface="Arial"/>
              </a:rPr>
              <a:t>“</a:t>
            </a:r>
            <a:r>
              <a:rPr lang="en-GB" sz="1400" dirty="0">
                <a:latin typeface="Arial"/>
                <a:cs typeface="Arial"/>
              </a:rPr>
              <a:t>there to look out for them. I’m proud to be one of those people.</a:t>
            </a:r>
            <a:r>
              <a:rPr lang="en-GB" b="1" dirty="0">
                <a:solidFill>
                  <a:srgbClr val="018D9A"/>
                </a:solidFill>
                <a:latin typeface="Arial"/>
                <a:cs typeface="Arial"/>
              </a:rPr>
              <a:t>”</a:t>
            </a:r>
          </a:p>
          <a:p>
            <a:pPr>
              <a:lnSpc>
                <a:spcPts val="2000"/>
              </a:lnSpc>
            </a:pPr>
            <a:endParaRPr lang="en-GB" sz="1400" dirty="0">
              <a:latin typeface="Arial"/>
              <a:cs typeface="Arial"/>
            </a:endParaRPr>
          </a:p>
          <a:p>
            <a:pPr>
              <a:lnSpc>
                <a:spcPts val="1900"/>
              </a:lnSpc>
            </a:pPr>
            <a:r>
              <a:rPr lang="en-GB" sz="1400" b="1" dirty="0">
                <a:latin typeface="Arial"/>
                <a:cs typeface="Arial"/>
              </a:rPr>
              <a:t>Ali </a:t>
            </a:r>
            <a:r>
              <a:rPr lang="en-GB" sz="1400" dirty="0">
                <a:latin typeface="Arial"/>
                <a:cs typeface="Arial"/>
              </a:rPr>
              <a:t> </a:t>
            </a:r>
            <a:r>
              <a:rPr lang="en-GB" sz="1400" b="1" dirty="0">
                <a:solidFill>
                  <a:srgbClr val="018D9A"/>
                </a:solidFill>
                <a:latin typeface="Arial"/>
                <a:cs typeface="Arial"/>
              </a:rPr>
              <a:t>Deputy Head of Power of Attorney Services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b="1" dirty="0">
                <a:solidFill>
                  <a:srgbClr val="018D9A"/>
                </a:solidFill>
                <a:latin typeface="Arial"/>
                <a:cs typeface="Arial"/>
              </a:rPr>
              <a:t>“</a:t>
            </a:r>
            <a:r>
              <a:rPr lang="en-GB" sz="1400" dirty="0">
                <a:latin typeface="Arial"/>
                <a:cs typeface="Arial"/>
              </a:rPr>
              <a:t>I am proud to work at OPG because I see first-hand the positive</a:t>
            </a:r>
          </a:p>
          <a:p>
            <a:pPr>
              <a:lnSpc>
                <a:spcPts val="1800"/>
              </a:lnSpc>
            </a:pPr>
            <a:r>
              <a:rPr lang="en-GB" b="1" dirty="0">
                <a:solidFill>
                  <a:schemeClr val="bg1"/>
                </a:solidFill>
                <a:latin typeface="Arial"/>
                <a:cs typeface="Arial"/>
              </a:rPr>
              <a:t>“</a:t>
            </a:r>
            <a:r>
              <a:rPr lang="en-GB" sz="1400" dirty="0">
                <a:latin typeface="Arial"/>
                <a:cs typeface="Arial"/>
              </a:rPr>
              <a:t>difference we make to countless people who are facing</a:t>
            </a:r>
          </a:p>
          <a:p>
            <a:pPr>
              <a:lnSpc>
                <a:spcPts val="1800"/>
              </a:lnSpc>
            </a:pPr>
            <a:r>
              <a:rPr lang="en-GB" b="1" dirty="0">
                <a:solidFill>
                  <a:schemeClr val="bg1"/>
                </a:solidFill>
                <a:latin typeface="Arial"/>
                <a:cs typeface="Arial"/>
              </a:rPr>
              <a:t>“</a:t>
            </a:r>
            <a:r>
              <a:rPr lang="en-GB" sz="1400" dirty="0">
                <a:latin typeface="Arial"/>
                <a:cs typeface="Arial"/>
              </a:rPr>
              <a:t>emotionally difficult and challenging situations.</a:t>
            </a:r>
            <a:r>
              <a:rPr lang="en-GB" b="1" dirty="0">
                <a:solidFill>
                  <a:srgbClr val="018D9A"/>
                </a:solidFill>
                <a:latin typeface="Arial"/>
                <a:cs typeface="Arial"/>
              </a:rPr>
              <a:t>”</a:t>
            </a:r>
            <a:endParaRPr lang="en-GB" b="1" dirty="0">
              <a:solidFill>
                <a:srgbClr val="018D9A"/>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BA6FC5D-1A8F-4E68-8D72-3127E5472B8D}"/>
              </a:ext>
            </a:extLst>
          </p:cNvPr>
          <p:cNvSpPr>
            <a:spLocks noGrp="1"/>
          </p:cNvSpPr>
          <p:nvPr>
            <p:ph type="sldNum" sz="quarter" idx="12"/>
          </p:nvPr>
        </p:nvSpPr>
        <p:spPr>
          <a:xfrm>
            <a:off x="10908000" y="0"/>
            <a:ext cx="674400" cy="1013459"/>
          </a:xfrm>
        </p:spPr>
        <p:txBody>
          <a:bodyPr tIns="324000" rIns="0"/>
          <a:lstStyle/>
          <a:p>
            <a:r>
              <a:rPr lang="en-US" b="1" dirty="0">
                <a:solidFill>
                  <a:schemeClr val="tx1"/>
                </a:solidFill>
              </a:rPr>
              <a:t>7</a:t>
            </a:r>
          </a:p>
        </p:txBody>
      </p:sp>
      <p:pic>
        <p:nvPicPr>
          <p:cNvPr id="5" name="Picture 4" descr="New Image">
            <a:extLst>
              <a:ext uri="{FF2B5EF4-FFF2-40B4-BE49-F238E27FC236}">
                <a16:creationId xmlns:a16="http://schemas.microsoft.com/office/drawing/2014/main" id="{E724E71E-63E9-4828-BF28-2407614E4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1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3CFD6-8527-42A7-9D22-D0E33E2C3546}"/>
              </a:ext>
            </a:extLst>
          </p:cNvPr>
          <p:cNvSpPr/>
          <p:nvPr/>
        </p:nvSpPr>
        <p:spPr>
          <a:xfrm>
            <a:off x="592035" y="1371599"/>
            <a:ext cx="11599965" cy="4766733"/>
          </a:xfrm>
          <a:prstGeom prst="rect">
            <a:avLst/>
          </a:prstGeom>
        </p:spPr>
        <p:txBody>
          <a:bodyPr wrap="none" lIns="0" tIns="0" numCol="2" spcCol="360000" anchor="t">
            <a:noAutofit/>
          </a:bodyPr>
          <a:lstStyle/>
          <a:p>
            <a:pPr>
              <a:lnSpc>
                <a:spcPts val="1800"/>
              </a:lnSpc>
            </a:pPr>
            <a:r>
              <a:rPr lang="en-GB" sz="1400" dirty="0">
                <a:latin typeface="Arial"/>
                <a:cs typeface="Arial"/>
              </a:rPr>
              <a:t>I joined OPG as an Administrative Assistant (Band F). I got on really well with my new colleagues but wanted to get more experience and successfully applied to be an Executive Officer (Band D) line manager.</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My new role was brilliant and I gained a lot of valuable experience very quickly.</a:t>
            </a:r>
            <a:endParaRPr lang="en-GB" sz="1400" dirty="0"/>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I moved roles, into IT Support, getting new experiences, new skills and seeing new areas of the business.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I loved the job. I had a high-level of autonomy, and it was a problem-solving role which fitted me to the core.</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I moved again, to the Continuous Improvement team. The problem-solving aspect appealed massively to me. </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It was a fantastic role – really understanding how each part of the business worked and collaborated.</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Lots of training was made available too and I took every opportunity. </a:t>
            </a:r>
          </a:p>
          <a:p>
            <a:pPr>
              <a:lnSpc>
                <a:spcPts val="1800"/>
              </a:lnSpc>
            </a:pPr>
            <a:r>
              <a:rPr lang="en-GB" sz="1400" dirty="0">
                <a:latin typeface="Arial"/>
                <a:cs typeface="Arial"/>
              </a:rPr>
              <a:t>I honed my mentoring skills which also developed me.</a:t>
            </a:r>
          </a:p>
          <a:p>
            <a:pPr>
              <a:lnSpc>
                <a:spcPts val="1800"/>
              </a:lnSpc>
            </a:pPr>
            <a:endParaRPr lang="en-GB" sz="1400" dirty="0">
              <a:latin typeface="Arial"/>
              <a:cs typeface="Arial"/>
            </a:endParaRPr>
          </a:p>
          <a:p>
            <a:pPr>
              <a:lnSpc>
                <a:spcPts val="1800"/>
              </a:lnSpc>
            </a:pPr>
            <a:endParaRPr lang="en-GB" sz="1400" dirty="0">
              <a:latin typeface="Arial"/>
              <a:cs typeface="Arial"/>
            </a:endParaRPr>
          </a:p>
          <a:p>
            <a:pPr>
              <a:lnSpc>
                <a:spcPts val="1800"/>
              </a:lnSpc>
            </a:pPr>
            <a:endParaRPr lang="en-GB" sz="1400" dirty="0">
              <a:latin typeface="Arial"/>
              <a:cs typeface="Arial"/>
            </a:endParaRPr>
          </a:p>
          <a:p>
            <a:pPr>
              <a:lnSpc>
                <a:spcPts val="1800"/>
              </a:lnSpc>
            </a:pPr>
            <a:r>
              <a:rPr lang="en-GB" sz="1400" dirty="0">
                <a:latin typeface="Arial"/>
                <a:cs typeface="Arial"/>
              </a:rPr>
              <a:t>I worked with the Investigations team </a:t>
            </a:r>
          </a:p>
          <a:p>
            <a:pPr>
              <a:lnSpc>
                <a:spcPts val="1800"/>
              </a:lnSpc>
            </a:pPr>
            <a:r>
              <a:rPr lang="en-GB" sz="1400" dirty="0">
                <a:latin typeface="Arial"/>
                <a:cs typeface="Arial"/>
              </a:rPr>
              <a:t>who had a number of problems which </a:t>
            </a:r>
          </a:p>
          <a:p>
            <a:pPr>
              <a:lnSpc>
                <a:spcPts val="1800"/>
              </a:lnSpc>
            </a:pPr>
            <a:r>
              <a:rPr lang="en-GB" sz="1400" dirty="0">
                <a:latin typeface="Arial"/>
                <a:cs typeface="Arial"/>
              </a:rPr>
              <a:t>provided opportunities to really improve </a:t>
            </a:r>
          </a:p>
          <a:p>
            <a:pPr>
              <a:lnSpc>
                <a:spcPts val="1800"/>
              </a:lnSpc>
            </a:pPr>
            <a:r>
              <a:rPr lang="en-GB" sz="1400" dirty="0">
                <a:latin typeface="Arial"/>
                <a:cs typeface="Arial"/>
              </a:rPr>
              <a:t>customer service.</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I successfully applied for a Senior </a:t>
            </a:r>
          </a:p>
          <a:p>
            <a:pPr>
              <a:lnSpc>
                <a:spcPts val="1800"/>
              </a:lnSpc>
            </a:pPr>
            <a:r>
              <a:rPr lang="en-GB" sz="1400" dirty="0">
                <a:latin typeface="Arial"/>
                <a:cs typeface="Arial"/>
              </a:rPr>
              <a:t>Investigator (Band C) position and was </a:t>
            </a:r>
          </a:p>
          <a:p>
            <a:pPr>
              <a:lnSpc>
                <a:spcPts val="1800"/>
              </a:lnSpc>
            </a:pPr>
            <a:r>
              <a:rPr lang="en-GB" sz="1400" dirty="0">
                <a:latin typeface="Arial"/>
                <a:cs typeface="Arial"/>
              </a:rPr>
              <a:t>tasked with trialling a new way of </a:t>
            </a:r>
          </a:p>
          <a:p>
            <a:pPr>
              <a:lnSpc>
                <a:spcPts val="1800"/>
              </a:lnSpc>
            </a:pPr>
            <a:r>
              <a:rPr lang="en-GB" sz="1400" dirty="0">
                <a:latin typeface="Arial"/>
                <a:cs typeface="Arial"/>
              </a:rPr>
              <a:t>managing cases and training new </a:t>
            </a:r>
          </a:p>
          <a:p>
            <a:pPr>
              <a:lnSpc>
                <a:spcPts val="1800"/>
              </a:lnSpc>
            </a:pPr>
            <a:r>
              <a:rPr lang="en-GB" sz="1400" dirty="0">
                <a:latin typeface="Arial"/>
                <a:cs typeface="Arial"/>
              </a:rPr>
              <a:t>Investigators.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I really worked on my soft skills, which were my weakest - but this </a:t>
            </a:r>
          </a:p>
          <a:p>
            <a:pPr>
              <a:lnSpc>
                <a:spcPts val="1800"/>
              </a:lnSpc>
            </a:pPr>
            <a:r>
              <a:rPr lang="en-GB" sz="1400" dirty="0">
                <a:latin typeface="Arial"/>
                <a:cs typeface="Arial"/>
              </a:rPr>
              <a:t>was a good opportunity to improve that.</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The next opportunity was the role of Service Manager (Band B), </a:t>
            </a:r>
          </a:p>
          <a:p>
            <a:pPr>
              <a:lnSpc>
                <a:spcPts val="1800"/>
              </a:lnSpc>
            </a:pPr>
            <a:r>
              <a:rPr lang="en-GB" sz="1400" dirty="0">
                <a:latin typeface="Arial"/>
                <a:cs typeface="Arial"/>
              </a:rPr>
              <a:t>it was </a:t>
            </a:r>
            <a:r>
              <a:rPr lang="en-GB" sz="1400" u="sng" dirty="0">
                <a:latin typeface="Arial"/>
                <a:cs typeface="Arial"/>
              </a:rPr>
              <a:t>the</a:t>
            </a:r>
            <a:r>
              <a:rPr lang="en-GB" sz="1400" dirty="0">
                <a:latin typeface="Arial"/>
                <a:cs typeface="Arial"/>
              </a:rPr>
              <a:t> role for me. I was successful, and then worked really </a:t>
            </a:r>
          </a:p>
          <a:p>
            <a:pPr>
              <a:lnSpc>
                <a:spcPts val="1800"/>
              </a:lnSpc>
            </a:pPr>
            <a:r>
              <a:rPr lang="en-GB" sz="1400" dirty="0">
                <a:latin typeface="Arial"/>
                <a:cs typeface="Arial"/>
              </a:rPr>
              <a:t>hard to add value to the business.</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a:cs typeface="Arial"/>
              </a:rPr>
              <a:t>So there’s my career to date. I’m now in a place where I am thinking again about next steps, but I will follow my own advice </a:t>
            </a:r>
          </a:p>
          <a:p>
            <a:pPr>
              <a:lnSpc>
                <a:spcPts val="1800"/>
              </a:lnSpc>
            </a:pPr>
            <a:r>
              <a:rPr lang="en-GB" sz="1400" dirty="0">
                <a:latin typeface="Arial"/>
                <a:cs typeface="Arial"/>
              </a:rPr>
              <a:t>and look for a role that interests and challenges me.</a:t>
            </a:r>
          </a:p>
          <a:p>
            <a:pPr>
              <a:lnSpc>
                <a:spcPts val="2000"/>
              </a:lnSpc>
            </a:pPr>
            <a:endParaRPr lang="en-GB" dirty="0"/>
          </a:p>
        </p:txBody>
      </p:sp>
      <p:sp>
        <p:nvSpPr>
          <p:cNvPr id="4" name="Slide Number Placeholder 3">
            <a:extLst>
              <a:ext uri="{FF2B5EF4-FFF2-40B4-BE49-F238E27FC236}">
                <a16:creationId xmlns:a16="http://schemas.microsoft.com/office/drawing/2014/main" id="{D50C1149-6B39-4B99-BE3B-7B4CFD34F1A8}"/>
              </a:ext>
            </a:extLst>
          </p:cNvPr>
          <p:cNvSpPr>
            <a:spLocks noGrp="1"/>
          </p:cNvSpPr>
          <p:nvPr>
            <p:ph type="sldNum" sz="quarter" idx="12"/>
          </p:nvPr>
        </p:nvSpPr>
        <p:spPr>
          <a:xfrm>
            <a:off x="10907486" y="0"/>
            <a:ext cx="674914" cy="1152908"/>
          </a:xfrm>
        </p:spPr>
        <p:txBody>
          <a:bodyPr tIns="180000" rIns="0"/>
          <a:lstStyle/>
          <a:p>
            <a:r>
              <a:rPr lang="en-US" b="1" dirty="0">
                <a:solidFill>
                  <a:schemeClr val="tx1"/>
                </a:solidFill>
              </a:rPr>
              <a:t>8</a:t>
            </a:r>
          </a:p>
        </p:txBody>
      </p:sp>
      <p:pic>
        <p:nvPicPr>
          <p:cNvPr id="3" name="Picture 2" descr="New Image">
            <a:extLst>
              <a:ext uri="{FF2B5EF4-FFF2-40B4-BE49-F238E27FC236}">
                <a16:creationId xmlns:a16="http://schemas.microsoft.com/office/drawing/2014/main" id="{CE0E5A8F-3EEB-4C48-8E19-08B4472F4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CBF92C-AC30-4ECA-B4A0-A1FD6C524BE8}"/>
              </a:ext>
            </a:extLst>
          </p:cNvPr>
          <p:cNvSpPr txBox="1"/>
          <p:nvPr/>
        </p:nvSpPr>
        <p:spPr>
          <a:xfrm>
            <a:off x="592035" y="504930"/>
            <a:ext cx="10398908" cy="743793"/>
          </a:xfrm>
          <a:prstGeom prst="rect">
            <a:avLst/>
          </a:prstGeom>
          <a:noFill/>
        </p:spPr>
        <p:txBody>
          <a:bodyPr wrap="square" lIns="0" tIns="0" rIns="0" bIns="0" rtlCol="0">
            <a:spAutoFit/>
          </a:bodyPr>
          <a:lstStyle/>
          <a:p>
            <a:pPr>
              <a:lnSpc>
                <a:spcPts val="1900"/>
              </a:lnSpc>
            </a:pPr>
            <a:r>
              <a:rPr lang="en-GB" sz="2000" b="1" dirty="0">
                <a:solidFill>
                  <a:srgbClr val="018D9A"/>
                </a:solidFill>
                <a:latin typeface="Arial" panose="020B0604020202020204" pitchFamily="34" charset="0"/>
                <a:cs typeface="Arial" panose="020B0604020202020204" pitchFamily="34" charset="0"/>
              </a:rPr>
              <a:t>Career progression potential at OPG</a:t>
            </a:r>
          </a:p>
          <a:p>
            <a:pPr>
              <a:lnSpc>
                <a:spcPts val="2100"/>
              </a:lnSpc>
            </a:pPr>
            <a:endParaRPr lang="en-GB" sz="1400" b="1" dirty="0">
              <a:solidFill>
                <a:schemeClr val="accent6">
                  <a:lumMod val="60000"/>
                  <a:lumOff val="40000"/>
                </a:schemeClr>
              </a:solidFill>
              <a:latin typeface="Arial" panose="020B0604020202020204" pitchFamily="34" charset="0"/>
              <a:cs typeface="Arial" panose="020B0604020202020204" pitchFamily="34" charset="0"/>
            </a:endParaRPr>
          </a:p>
          <a:p>
            <a:pPr>
              <a:lnSpc>
                <a:spcPts val="1800"/>
              </a:lnSpc>
            </a:pPr>
            <a:r>
              <a:rPr lang="en-GB" sz="1400" b="1" dirty="0">
                <a:latin typeface="Arial" panose="020B0604020202020204" pitchFamily="34" charset="0"/>
                <a:cs typeface="Arial" panose="020B0604020202020204" pitchFamily="34" charset="0"/>
              </a:rPr>
              <a:t>Stephen talks about the opportunities he’s had to develop his career at OPG</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C5798BF-9D6E-49C1-BFE2-105384B2C808}"/>
              </a:ext>
            </a:extLst>
          </p:cNvPr>
          <p:cNvPicPr>
            <a:picLocks noChangeAspect="1"/>
          </p:cNvPicPr>
          <p:nvPr/>
        </p:nvPicPr>
        <p:blipFill>
          <a:blip r:embed="rId3"/>
          <a:stretch>
            <a:fillRect/>
          </a:stretch>
        </p:blipFill>
        <p:spPr>
          <a:xfrm>
            <a:off x="9753600" y="1419046"/>
            <a:ext cx="1828799" cy="2083280"/>
          </a:xfrm>
          <a:prstGeom prst="rect">
            <a:avLst/>
          </a:prstGeom>
        </p:spPr>
      </p:pic>
    </p:spTree>
    <p:extLst>
      <p:ext uri="{BB962C8B-B14F-4D97-AF65-F5344CB8AC3E}">
        <p14:creationId xmlns:p14="http://schemas.microsoft.com/office/powerpoint/2010/main" val="396767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 Image">
            <a:extLst>
              <a:ext uri="{FF2B5EF4-FFF2-40B4-BE49-F238E27FC236}">
                <a16:creationId xmlns:a16="http://schemas.microsoft.com/office/drawing/2014/main" id="{9E8F3E09-3983-4172-8545-BDABD2C10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999" y="5580000"/>
            <a:ext cx="781228" cy="7971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B85E4C-C2F9-43F6-8439-1AD401797324}"/>
              </a:ext>
            </a:extLst>
          </p:cNvPr>
          <p:cNvSpPr/>
          <p:nvPr/>
        </p:nvSpPr>
        <p:spPr>
          <a:xfrm>
            <a:off x="454664" y="1152908"/>
            <a:ext cx="11578309" cy="2452362"/>
          </a:xfrm>
          <a:prstGeom prst="rect">
            <a:avLst/>
          </a:prstGeom>
        </p:spPr>
        <p:txBody>
          <a:bodyPr wrap="square" lIns="0" tIns="0" numCol="2" spcCol="360000" anchor="t">
            <a:noAutofit/>
          </a:bodyPr>
          <a:lstStyle/>
          <a:p>
            <a:pPr>
              <a:lnSpc>
                <a:spcPts val="1400"/>
              </a:lnSpc>
            </a:pPr>
            <a:r>
              <a:rPr lang="en-GB" sz="1400" dirty="0">
                <a:latin typeface="Arial" panose="020B0604020202020204" pitchFamily="34" charset="0"/>
                <a:cs typeface="Arial" panose="020B0604020202020204" pitchFamily="34" charset="0"/>
              </a:rPr>
              <a:t>The Customer Service Advisor role is contact centre based, with the</a:t>
            </a:r>
          </a:p>
          <a:p>
            <a:pPr>
              <a:lnSpc>
                <a:spcPts val="2000"/>
              </a:lnSpc>
            </a:pPr>
            <a:r>
              <a:rPr lang="en-GB" sz="1400" dirty="0">
                <a:latin typeface="Arial" panose="020B0604020202020204" pitchFamily="34" charset="0"/>
                <a:cs typeface="Arial" panose="020B0604020202020204" pitchFamily="34" charset="0"/>
              </a:rPr>
              <a:t>main duties of answering customer queries relating to the Mental Capacity Act 2005 and the services that OPG provide. These include powers of attorney and the supervision of court appointed deputies. </a:t>
            </a:r>
          </a:p>
          <a:p>
            <a:pPr>
              <a:lnSpc>
                <a:spcPts val="1000"/>
              </a:lnSpc>
            </a:pPr>
            <a:endParaRPr lang="en-GB" sz="1400" dirty="0">
              <a:latin typeface="Arial" panose="020B0604020202020204" pitchFamily="34" charset="0"/>
              <a:cs typeface="Arial" panose="020B0604020202020204" pitchFamily="34" charset="0"/>
            </a:endParaRPr>
          </a:p>
          <a:p>
            <a:pPr>
              <a:lnSpc>
                <a:spcPts val="2000"/>
              </a:lnSpc>
            </a:pPr>
            <a:r>
              <a:rPr lang="en-GB" sz="1400" dirty="0">
                <a:latin typeface="Arial" panose="020B0604020202020204" pitchFamily="34" charset="0"/>
                <a:cs typeface="Arial" panose="020B0604020202020204" pitchFamily="34" charset="0"/>
              </a:rPr>
              <a:t>Advisors also play an important role in coaching and guiding our customers who are supporting vulnerable adults that have started to lose or have lost mental capacity. Therefore, it’s important that Advisors have the ability to show empathy and understanding towards our customers.</a:t>
            </a:r>
          </a:p>
          <a:p>
            <a:pPr>
              <a:lnSpc>
                <a:spcPts val="1400"/>
              </a:lnSpc>
            </a:pPr>
            <a:r>
              <a:rPr lang="en-GB" sz="1400" dirty="0">
                <a:latin typeface="Arial" panose="020B0604020202020204" pitchFamily="34" charset="0"/>
                <a:cs typeface="Arial" panose="020B0604020202020204" pitchFamily="34" charset="0"/>
              </a:rPr>
              <a:t>Customer Service Advisors receive regular management support,</a:t>
            </a:r>
          </a:p>
          <a:p>
            <a:pPr>
              <a:lnSpc>
                <a:spcPts val="1800"/>
              </a:lnSpc>
            </a:pPr>
            <a:r>
              <a:rPr lang="en-GB" sz="1400" dirty="0">
                <a:latin typeface="Arial" panose="020B0604020202020204" pitchFamily="34" charset="0"/>
                <a:cs typeface="Arial" panose="020B0604020202020204" pitchFamily="34" charset="0"/>
              </a:rPr>
              <a:t>and all members of the team work together to achieve our targets. </a:t>
            </a:r>
          </a:p>
          <a:p>
            <a:pPr>
              <a:lnSpc>
                <a:spcPts val="1000"/>
              </a:lnSpc>
            </a:pPr>
            <a:endParaRPr lang="en-GB" sz="1400" dirty="0">
              <a:latin typeface="Arial" panose="020B0604020202020204" pitchFamily="34" charset="0"/>
              <a:cs typeface="Arial" panose="020B0604020202020204" pitchFamily="34" charset="0"/>
            </a:endParaRPr>
          </a:p>
          <a:p>
            <a:pPr>
              <a:lnSpc>
                <a:spcPts val="1800"/>
              </a:lnSpc>
            </a:pPr>
            <a:r>
              <a:rPr lang="en-GB" sz="1400" dirty="0">
                <a:latin typeface="Arial" panose="020B0604020202020204" pitchFamily="34" charset="0"/>
                <a:cs typeface="Arial" panose="020B0604020202020204" pitchFamily="34" charset="0"/>
              </a:rPr>
              <a:t>The work mainly involves communicating with our customers verbally by telephone, but also in writing, and completing the related administrative work following each interaction with a customer. </a:t>
            </a:r>
          </a:p>
          <a:p>
            <a:pPr>
              <a:lnSpc>
                <a:spcPts val="1800"/>
              </a:lnSpc>
            </a:pPr>
            <a:r>
              <a:rPr lang="en-GB" sz="1400" dirty="0">
                <a:latin typeface="Arial" panose="020B0604020202020204" pitchFamily="34" charset="0"/>
                <a:cs typeface="Arial" panose="020B0604020202020204" pitchFamily="34" charset="0"/>
              </a:rPr>
              <a:t>This includes updating our case management system, communicating and collaborating with colleagues across the business, among other tasks.</a:t>
            </a:r>
          </a:p>
          <a:p>
            <a:pPr>
              <a:lnSpc>
                <a:spcPts val="2000"/>
              </a:lnSpc>
            </a:pPr>
            <a:endParaRPr lang="en-GB" sz="1400" dirty="0">
              <a:latin typeface="Arial" panose="020B0604020202020204" pitchFamily="34" charset="0"/>
              <a:cs typeface="Arial" panose="020B0604020202020204" pitchFamily="34" charset="0"/>
            </a:endParaRPr>
          </a:p>
          <a:p>
            <a:pPr>
              <a:lnSpc>
                <a:spcPts val="1000"/>
              </a:lnSpc>
            </a:pPr>
            <a:endParaRPr lang="en-GB" sz="140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79EABDD7-FCA0-4096-BBF3-766CBC5004A6}"/>
              </a:ext>
            </a:extLst>
          </p:cNvPr>
          <p:cNvSpPr txBox="1">
            <a:spLocks/>
          </p:cNvSpPr>
          <p:nvPr/>
        </p:nvSpPr>
        <p:spPr>
          <a:xfrm>
            <a:off x="10908000" y="0"/>
            <a:ext cx="678210" cy="1152908"/>
          </a:xfrm>
          <a:prstGeom prst="rect">
            <a:avLst/>
          </a:prstGeom>
        </p:spPr>
        <p:txBody>
          <a:bodyPr vert="horz" lIns="91440" tIns="14400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9</a:t>
            </a:r>
          </a:p>
        </p:txBody>
      </p:sp>
      <p:sp>
        <p:nvSpPr>
          <p:cNvPr id="8" name="TextBox 7">
            <a:extLst>
              <a:ext uri="{FF2B5EF4-FFF2-40B4-BE49-F238E27FC236}">
                <a16:creationId xmlns:a16="http://schemas.microsoft.com/office/drawing/2014/main" id="{E126AECA-3AC1-4E1B-9926-30B3F41C456C}"/>
              </a:ext>
            </a:extLst>
          </p:cNvPr>
          <p:cNvSpPr txBox="1"/>
          <p:nvPr/>
        </p:nvSpPr>
        <p:spPr>
          <a:xfrm>
            <a:off x="592035" y="504930"/>
            <a:ext cx="10398908" cy="243656"/>
          </a:xfrm>
          <a:prstGeom prst="rect">
            <a:avLst/>
          </a:prstGeom>
          <a:noFill/>
        </p:spPr>
        <p:txBody>
          <a:bodyPr wrap="square" lIns="0" tIns="0" rIns="0" bIns="0" rtlCol="0">
            <a:spAutoFit/>
          </a:bodyPr>
          <a:lstStyle/>
          <a:p>
            <a:pPr>
              <a:lnSpc>
                <a:spcPts val="1900"/>
              </a:lnSpc>
            </a:pPr>
            <a:r>
              <a:rPr lang="en-GB" sz="2000" b="1" dirty="0">
                <a:solidFill>
                  <a:srgbClr val="018D9A"/>
                </a:solidFill>
                <a:latin typeface="Arial" panose="020B0604020202020204" pitchFamily="34" charset="0"/>
                <a:cs typeface="Arial" panose="020B0604020202020204" pitchFamily="34" charset="0"/>
              </a:rPr>
              <a:t>Introduction to the role of Customer Service Advisor</a:t>
            </a:r>
          </a:p>
        </p:txBody>
      </p:sp>
      <p:sp>
        <p:nvSpPr>
          <p:cNvPr id="2" name="TextBox 1">
            <a:extLst>
              <a:ext uri="{FF2B5EF4-FFF2-40B4-BE49-F238E27FC236}">
                <a16:creationId xmlns:a16="http://schemas.microsoft.com/office/drawing/2014/main" id="{CFF4862A-7525-49F5-A8A7-5B7171AA02EE}"/>
              </a:ext>
            </a:extLst>
          </p:cNvPr>
          <p:cNvSpPr txBox="1"/>
          <p:nvPr/>
        </p:nvSpPr>
        <p:spPr>
          <a:xfrm>
            <a:off x="454664" y="3876261"/>
            <a:ext cx="11306563" cy="116955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Hours of Work</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37 hours per week Monday to Friday (Part time staff will be considered but successful candidates will need to be available 9am -5pm, Monday to Friday for the first eight weeks during initial training)</a:t>
            </a: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The successful candidates will be based in Nottingham but may have the opportunity to visit our office in Birmingham. </a:t>
            </a:r>
          </a:p>
        </p:txBody>
      </p:sp>
    </p:spTree>
    <p:extLst>
      <p:ext uri="{BB962C8B-B14F-4D97-AF65-F5344CB8AC3E}">
        <p14:creationId xmlns:p14="http://schemas.microsoft.com/office/powerpoint/2010/main" val="3674125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0F4BE2F570C2448B4212206123569C" ma:contentTypeVersion="10" ma:contentTypeDescription="Create a new document." ma:contentTypeScope="" ma:versionID="0420ca916d229ae64882afb4934ea3d7">
  <xsd:schema xmlns:xsd="http://www.w3.org/2001/XMLSchema" xmlns:xs="http://www.w3.org/2001/XMLSchema" xmlns:p="http://schemas.microsoft.com/office/2006/metadata/properties" xmlns:ns3="12fb9bfb-fca5-483e-bd9b-e8145c1fa3dd" xmlns:ns4="1392d2c0-7a82-4078-baa0-98fe8240af52" targetNamespace="http://schemas.microsoft.com/office/2006/metadata/properties" ma:root="true" ma:fieldsID="fd451cb06b30fdc0fb16231ae0dffca1" ns3:_="" ns4:_="">
    <xsd:import namespace="12fb9bfb-fca5-483e-bd9b-e8145c1fa3dd"/>
    <xsd:import namespace="1392d2c0-7a82-4078-baa0-98fe8240af5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b9bfb-fca5-483e-bd9b-e8145c1fa3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92d2c0-7a82-4078-baa0-98fe8240af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D9CB0C-CB29-45D7-A840-A08C2AA8EE84}">
  <ds:schemaRefs>
    <ds:schemaRef ds:uri="http://schemas.microsoft.com/sharepoint/v3/contenttype/forms"/>
  </ds:schemaRefs>
</ds:datastoreItem>
</file>

<file path=customXml/itemProps2.xml><?xml version="1.0" encoding="utf-8"?>
<ds:datastoreItem xmlns:ds="http://schemas.openxmlformats.org/officeDocument/2006/customXml" ds:itemID="{8BA26296-6182-4450-A888-859A1199CFD4}">
  <ds:schemaRefs>
    <ds:schemaRef ds:uri="1392d2c0-7a82-4078-baa0-98fe8240af52"/>
    <ds:schemaRef ds:uri="http://purl.org/dc/terms/"/>
    <ds:schemaRef ds:uri="http://schemas.openxmlformats.org/package/2006/metadata/core-properties"/>
    <ds:schemaRef ds:uri="12fb9bfb-fca5-483e-bd9b-e8145c1fa3dd"/>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3C19197-3EBA-4285-9030-E0CF44433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b9bfb-fca5-483e-bd9b-e8145c1fa3dd"/>
    <ds:schemaRef ds:uri="1392d2c0-7a82-4078-baa0-98fe8240a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2384</TotalTime>
  <Words>1767</Words>
  <Application>Microsoft Office PowerPoint</Application>
  <PresentationFormat>Widescreen</PresentationFormat>
  <Paragraphs>536</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Century Gothic</vt:lpstr>
      <vt:lpstr>Office Theme</vt:lpstr>
      <vt:lpstr>Candidate Information Pack  Job Role: Customer Service Advisor  Grade: Grade Administrative Assistant / Band E  Vacancy Reference: 29803  Closing Date: 22/10/2019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Recruitment Timeline  Candidates are asked to note that these dates are only indicative at this stage and could be subject to change.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Information Pack</dc:title>
  <dc:creator>Rimmington, Andrea</dc:creator>
  <cp:lastModifiedBy>Shah, Aisha (OPG)</cp:lastModifiedBy>
  <cp:revision>118</cp:revision>
  <cp:lastPrinted>2019-04-30T15:10:31Z</cp:lastPrinted>
  <dcterms:created xsi:type="dcterms:W3CDTF">2019-04-30T13:41:40Z</dcterms:created>
  <dcterms:modified xsi:type="dcterms:W3CDTF">2019-10-08T13:42:32Z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0x010100E00F4BE2F570C2448B4212206123569C</vt:lpwstr>
  </property>
</Properties>
</file>