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0" r:id="rId5"/>
  </p:sldMasterIdLst>
  <p:notesMasterIdLst>
    <p:notesMasterId r:id="rId42"/>
  </p:notesMasterIdLst>
  <p:sldIdLst>
    <p:sldId id="315" r:id="rId6"/>
    <p:sldId id="265" r:id="rId7"/>
    <p:sldId id="341" r:id="rId8"/>
    <p:sldId id="268" r:id="rId9"/>
    <p:sldId id="273" r:id="rId10"/>
    <p:sldId id="325" r:id="rId11"/>
    <p:sldId id="342" r:id="rId12"/>
    <p:sldId id="305" r:id="rId13"/>
    <p:sldId id="308" r:id="rId14"/>
    <p:sldId id="269" r:id="rId15"/>
    <p:sldId id="298" r:id="rId16"/>
    <p:sldId id="292" r:id="rId17"/>
    <p:sldId id="293" r:id="rId18"/>
    <p:sldId id="296" r:id="rId19"/>
    <p:sldId id="310" r:id="rId20"/>
    <p:sldId id="311" r:id="rId21"/>
    <p:sldId id="312" r:id="rId22"/>
    <p:sldId id="313" r:id="rId23"/>
    <p:sldId id="314" r:id="rId24"/>
    <p:sldId id="270" r:id="rId25"/>
    <p:sldId id="278" r:id="rId26"/>
    <p:sldId id="279" r:id="rId27"/>
    <p:sldId id="280" r:id="rId28"/>
    <p:sldId id="281" r:id="rId29"/>
    <p:sldId id="282" r:id="rId30"/>
    <p:sldId id="283" r:id="rId31"/>
    <p:sldId id="284" r:id="rId32"/>
    <p:sldId id="309" r:id="rId33"/>
    <p:sldId id="272" r:id="rId34"/>
    <p:sldId id="285" r:id="rId35"/>
    <p:sldId id="286" r:id="rId36"/>
    <p:sldId id="287" r:id="rId37"/>
    <p:sldId id="288" r:id="rId38"/>
    <p:sldId id="289" r:id="rId39"/>
    <p:sldId id="291" r:id="rId40"/>
    <p:sldId id="290"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man, Samantha" initials="CS" lastIdx="12" clrIdx="0">
    <p:extLst>
      <p:ext uri="{19B8F6BF-5375-455C-9EA6-DF929625EA0E}">
        <p15:presenceInfo xmlns:p15="http://schemas.microsoft.com/office/powerpoint/2012/main" userId="S-1-5-21-2002062289-2020709010-4147574693-52699" providerId="AD"/>
      </p:ext>
    </p:extLst>
  </p:cmAuthor>
  <p:cmAuthor id="2" name="Boden, Samantha" initials="SB" lastIdx="3" clrIdx="1">
    <p:extLst>
      <p:ext uri="{19B8F6BF-5375-455C-9EA6-DF929625EA0E}">
        <p15:presenceInfo xmlns:p15="http://schemas.microsoft.com/office/powerpoint/2012/main" userId="Boden, Samant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A5A5A5"/>
    <a:srgbClr val="1D619D"/>
    <a:srgbClr val="DEEBF7"/>
    <a:srgbClr val="4D4D4D"/>
    <a:srgbClr val="133F67"/>
    <a:srgbClr val="EB213D"/>
    <a:srgbClr val="7FB44C"/>
    <a:srgbClr val="F1992D"/>
    <a:srgbClr val="3791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3907" autoAdjust="0"/>
  </p:normalViewPr>
  <p:slideViewPr>
    <p:cSldViewPr snapToGrid="0">
      <p:cViewPr varScale="1">
        <p:scale>
          <a:sx n="66" d="100"/>
          <a:sy n="66" d="100"/>
        </p:scale>
        <p:origin x="792"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5AF942-1014-4EDD-8AF8-F660A775F9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E0C6142-DC55-4969-8DAE-4FE4BC41CAC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19DC567-8507-44D0-8466-7CB1F308C41E}" type="datetimeFigureOut">
              <a:rPr lang="en-GB"/>
              <a:pPr>
                <a:defRPr/>
              </a:pPr>
              <a:t>02/09/2021</a:t>
            </a:fld>
            <a:endParaRPr lang="en-GB"/>
          </a:p>
        </p:txBody>
      </p:sp>
      <p:sp>
        <p:nvSpPr>
          <p:cNvPr id="4" name="Slide Image Placeholder 3">
            <a:extLst>
              <a:ext uri="{FF2B5EF4-FFF2-40B4-BE49-F238E27FC236}">
                <a16:creationId xmlns:a16="http://schemas.microsoft.com/office/drawing/2014/main" id="{04FC98E3-AD52-44EB-9BA2-A44C9EA54D1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5CA59A0-D162-4A13-BC75-6BA6C378B07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FF858A9A-8076-4C44-AE98-4963D03CC78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DEC9F85-6544-45FC-A9E5-AC39FB1C09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C0C4DEF-123A-439D-B032-82D2EB5BD5B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a:p>
            <a:endParaRPr lang="en-GB" i="0" dirty="0"/>
          </a:p>
          <a:p>
            <a:endParaRPr lang="en-GB" i="0" dirty="0"/>
          </a:p>
          <a:p>
            <a:endParaRPr lang="en-GB" i="0" dirty="0"/>
          </a:p>
          <a:p>
            <a:endParaRPr lang="en-GB" i="0" dirty="0"/>
          </a:p>
          <a:p>
            <a:endParaRPr lang="en-GB" i="0" dirty="0"/>
          </a:p>
        </p:txBody>
      </p:sp>
      <p:sp>
        <p:nvSpPr>
          <p:cNvPr id="4" name="Slide Number Placeholder 3"/>
          <p:cNvSpPr>
            <a:spLocks noGrp="1"/>
          </p:cNvSpPr>
          <p:nvPr>
            <p:ph type="sldNum" sz="quarter" idx="5"/>
          </p:nvPr>
        </p:nvSpPr>
        <p:spPr/>
        <p:txBody>
          <a:bodyPr/>
          <a:lstStyle/>
          <a:p>
            <a:pPr>
              <a:defRPr/>
            </a:pPr>
            <a:fld id="{9C0C4DEF-123A-439D-B032-82D2EB5BD5BE}" type="slidenum">
              <a:rPr lang="en-GB" smtClean="0"/>
              <a:pPr>
                <a:defRPr/>
              </a:pPr>
              <a:t>7</a:t>
            </a:fld>
            <a:endParaRPr lang="en-GB"/>
          </a:p>
        </p:txBody>
      </p:sp>
    </p:spTree>
    <p:extLst>
      <p:ext uri="{BB962C8B-B14F-4D97-AF65-F5344CB8AC3E}">
        <p14:creationId xmlns:p14="http://schemas.microsoft.com/office/powerpoint/2010/main" val="401753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38ED9C55-5A95-4640-97BF-8372F3936A85}"/>
              </a:ext>
            </a:extLst>
          </p:cNvPr>
          <p:cNvSpPr txBox="1">
            <a:spLocks noChangeArrowheads="1"/>
          </p:cNvSpPr>
          <p:nvPr userDrawn="1"/>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GB" altLang="en-US" sz="140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9396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49002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5135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4629600" y="1329654"/>
            <a:ext cx="3801600" cy="4513586"/>
          </a:xfrm>
          <a:solidFill>
            <a:srgbClr val="A7DFF5"/>
          </a:solidFill>
        </p:spPr>
        <p:txBody>
          <a:bodyPr lIns="223200" tIns="223200" rIns="223200"/>
          <a:lstStyle>
            <a:lvl1pPr>
              <a:defRPr b="0">
                <a:solidFill>
                  <a:srgbClr val="003057"/>
                </a:solidFill>
              </a:defRPr>
            </a:lvl1pPr>
          </a:lstStyle>
          <a:p>
            <a:pPr lvl="0"/>
            <a:r>
              <a:rPr lang="en-US" dirty="0"/>
              <a:t>Emphasis Text</a:t>
            </a:r>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861784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723600" y="1296000"/>
            <a:ext cx="7696800" cy="4266000"/>
          </a:xfrm>
        </p:spPr>
        <p:txBody>
          <a:bodyPr>
            <a:normAutofit/>
          </a:bodyPr>
          <a:lstStyle>
            <a:lvl1pPr>
              <a:defRPr sz="3400" b="0">
                <a:solidFill>
                  <a:schemeClr val="accent1"/>
                </a:solidFill>
              </a:defRPr>
            </a:lvl1pPr>
          </a:lstStyle>
          <a:p>
            <a:pPr lvl="0"/>
            <a:r>
              <a:rPr lang="en-US" dirty="0"/>
              <a:t>Large text</a:t>
            </a:r>
          </a:p>
        </p:txBody>
      </p:sp>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3226786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5" name="Footer Placeholder 4">
            <a:extLst>
              <a:ext uri="{FF2B5EF4-FFF2-40B4-BE49-F238E27FC236}">
                <a16:creationId xmlns:a16="http://schemas.microsoft.com/office/drawing/2014/main" id="{BD8AEF85-6DC1-4A99-8D1B-D333E8CD624B}"/>
              </a:ext>
            </a:extLst>
          </p:cNvPr>
          <p:cNvSpPr>
            <a:spLocks noGrp="1"/>
          </p:cNvSpPr>
          <p:nvPr>
            <p:ph type="ftr" sz="quarter" idx="11"/>
          </p:nvPr>
        </p:nvSpPr>
        <p:spPr/>
        <p:txBody>
          <a:bodyPr/>
          <a:lstStyle/>
          <a:p>
            <a:r>
              <a:rPr lang="en-GB"/>
              <a:t>On the Insert ribbon select Header &amp; Footer to edit this holding text</a:t>
            </a:r>
          </a:p>
        </p:txBody>
      </p:sp>
      <p:sp>
        <p:nvSpPr>
          <p:cNvPr id="6" name="Slide Number Placeholder 5">
            <a:extLst>
              <a:ext uri="{FF2B5EF4-FFF2-40B4-BE49-F238E27FC236}">
                <a16:creationId xmlns:a16="http://schemas.microsoft.com/office/drawing/2014/main" id="{CF4561EB-B8BB-461B-8E07-0FCF948AEB0F}"/>
              </a:ext>
            </a:extLst>
          </p:cNvPr>
          <p:cNvSpPr>
            <a:spLocks noGrp="1"/>
          </p:cNvSpPr>
          <p:nvPr>
            <p:ph type="sldNum" sz="quarter" idx="12"/>
          </p:nvPr>
        </p:nvSpPr>
        <p:spPr/>
        <p:txBody>
          <a:bodyPr/>
          <a:lstStyle/>
          <a:p>
            <a:fld id="{9A8223AF-F2F5-41F7-A71C-81CE492BCB88}" type="slidenum">
              <a:rPr lang="en-GB" smtClean="0"/>
              <a:t>‹#›</a:t>
            </a:fld>
            <a:endParaRPr lang="en-GB"/>
          </a:p>
        </p:txBody>
      </p:sp>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2880000" y="2129425"/>
            <a:ext cx="3384000" cy="1114816"/>
          </a:xfrm>
        </p:spPr>
        <p:txBody>
          <a:bodyPr anchor="ctr" anchorCtr="0">
            <a:normAutofit/>
          </a:bodyPr>
          <a:lstStyle>
            <a:lvl1pPr algn="ctr">
              <a:defRPr sz="9600" b="0">
                <a:solidFill>
                  <a:schemeClr val="accent1"/>
                </a:solidFill>
                <a:latin typeface="+mj-lt"/>
              </a:defRPr>
            </a:lvl1pPr>
          </a:lstStyle>
          <a:p>
            <a:pPr lvl="0"/>
            <a:r>
              <a:rPr lang="en-US" dirty="0"/>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2880000" y="3244242"/>
            <a:ext cx="3384000" cy="1164921"/>
          </a:xfrm>
        </p:spPr>
        <p:txBody>
          <a:bodyPr>
            <a:normAutofit/>
          </a:bodyPr>
          <a:lstStyle>
            <a:lvl1pPr algn="ctr">
              <a:defRPr sz="3000">
                <a:solidFill>
                  <a:schemeClr val="accent1"/>
                </a:solidFill>
              </a:defRPr>
            </a:lvl1pPr>
          </a:lstStyle>
          <a:p>
            <a:pPr lvl="0"/>
            <a:r>
              <a:rPr lang="en-US" dirty="0"/>
              <a:t>Description or other text</a:t>
            </a:r>
          </a:p>
        </p:txBody>
      </p:sp>
    </p:spTree>
    <p:extLst>
      <p:ext uri="{BB962C8B-B14F-4D97-AF65-F5344CB8AC3E}">
        <p14:creationId xmlns:p14="http://schemas.microsoft.com/office/powerpoint/2010/main" val="321980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12800" y="2679833"/>
            <a:ext cx="7718400" cy="1013863"/>
          </a:xfrm>
        </p:spPr>
        <p:txBody>
          <a:bodyPr anchor="t" anchorCtr="0">
            <a:normAutofit/>
          </a:bodyPr>
          <a:lstStyle>
            <a:lvl1pPr>
              <a:defRPr sz="34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12800" y="3838833"/>
            <a:ext cx="53604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6432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Ministry of Justice">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12800" y="4581425"/>
            <a:ext cx="3666173" cy="228600"/>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Ministry of Justice</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12800" y="4830122"/>
            <a:ext cx="3666173" cy="528637"/>
          </a:xfrm>
        </p:spPr>
        <p:txBody>
          <a:bodyPr>
            <a:normAutofit/>
          </a:bodyPr>
          <a:lstStyle>
            <a:lvl1pPr>
              <a:spcBef>
                <a:spcPts val="0"/>
              </a:spcBef>
              <a:spcAft>
                <a:spcPts val="0"/>
              </a:spcAft>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102 Petty France</a:t>
            </a:r>
            <a:br>
              <a:rPr lang="en-US" dirty="0"/>
            </a:br>
            <a:r>
              <a:rPr lang="en-US" dirty="0"/>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12799" y="5444234"/>
            <a:ext cx="51264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gov.uk/government/organisations/ministry-of-justice</a:t>
            </a:r>
            <a:endParaRPr lang="en-US" dirty="0"/>
          </a:p>
        </p:txBody>
      </p:sp>
    </p:spTree>
    <p:extLst>
      <p:ext uri="{BB962C8B-B14F-4D97-AF65-F5344CB8AC3E}">
        <p14:creationId xmlns:p14="http://schemas.microsoft.com/office/powerpoint/2010/main" val="70031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9143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342411678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376345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A517C4B-56C4-4B7C-B448-FE22378F62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085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5DED845F-B716-4693-B21E-DDD9A740AF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B7773388-A505-4B04-9FE3-4D30927CB261}"/>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4A8626A4-4B9E-4EF6-BE54-4854CCD885E4}" type="slidenum">
              <a:rPr lang="en-GB"/>
              <a:pPr>
                <a:defRPr/>
              </a:pPr>
              <a:t>‹#›</a:t>
            </a:fld>
            <a:endParaRPr lang="en-GB" dirty="0"/>
          </a:p>
        </p:txBody>
      </p:sp>
    </p:spTree>
    <p:extLst>
      <p:ext uri="{BB962C8B-B14F-4D97-AF65-F5344CB8AC3E}">
        <p14:creationId xmlns:p14="http://schemas.microsoft.com/office/powerpoint/2010/main" val="126893304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0EE23CF5-1D0E-4C8B-AF1E-6177F32FDC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665C23CE-33FE-4387-92D0-087A79E7936A}"/>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6FD319D5-8382-4E3A-A276-04F7E4063D6D}" type="slidenum">
              <a:rPr lang="en-GB"/>
              <a:pPr>
                <a:defRPr/>
              </a:pPr>
              <a:t>‹#›</a:t>
            </a:fld>
            <a:endParaRPr lang="en-GB" dirty="0"/>
          </a:p>
        </p:txBody>
      </p:sp>
    </p:spTree>
    <p:extLst>
      <p:ext uri="{BB962C8B-B14F-4D97-AF65-F5344CB8AC3E}">
        <p14:creationId xmlns:p14="http://schemas.microsoft.com/office/powerpoint/2010/main" val="35598613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63D87BFF-8FF0-4D03-AD11-271910EEE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1D7C7F3A-5E94-4D91-AF93-E7CC141DEAEB}"/>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531F7F8-B8D8-41FA-9A76-5D0427B02D8D}" type="slidenum">
              <a:rPr lang="en-GB"/>
              <a:pPr>
                <a:defRPr/>
              </a:pPr>
              <a:t>‹#›</a:t>
            </a:fld>
            <a:endParaRPr lang="en-GB" dirty="0"/>
          </a:p>
        </p:txBody>
      </p:sp>
    </p:spTree>
    <p:extLst>
      <p:ext uri="{BB962C8B-B14F-4D97-AF65-F5344CB8AC3E}">
        <p14:creationId xmlns:p14="http://schemas.microsoft.com/office/powerpoint/2010/main" val="104218524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97FC774A-35EE-4EC1-8481-61A03EB96E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826AB11C-1FAA-4311-BD22-008BF765C09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a:solidFill>
                  <a:schemeClr val="bg1"/>
                </a:solidFill>
                <a:latin typeface="Arial" panose="020B0604020202020204" pitchFamily="34" charset="0"/>
                <a:cs typeface="Arial" panose="020B0604020202020204" pitchFamily="34" charset="0"/>
              </a:defRPr>
            </a:lvl1pPr>
          </a:lstStyle>
          <a:p>
            <a:pPr>
              <a:defRPr/>
            </a:pPr>
            <a:fld id="{18C5CD6B-FA72-484E-A7BB-AA0D74E4DC8A}" type="slidenum">
              <a:rPr lang="en-GB"/>
              <a:pPr>
                <a:defRPr/>
              </a:pPr>
              <a:t>‹#›</a:t>
            </a:fld>
            <a:endParaRPr lang="en-GB" dirty="0"/>
          </a:p>
        </p:txBody>
      </p:sp>
    </p:spTree>
    <p:extLst>
      <p:ext uri="{BB962C8B-B14F-4D97-AF65-F5344CB8AC3E}">
        <p14:creationId xmlns:p14="http://schemas.microsoft.com/office/powerpoint/2010/main" val="24203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descr="Scales of Justice">
            <a:extLst>
              <a:ext uri="{FF2B5EF4-FFF2-40B4-BE49-F238E27FC236}">
                <a16:creationId xmlns:a16="http://schemas.microsoft.com/office/drawing/2014/main" id="{5056EE83-8014-4C2B-AB36-B8676F8C10C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9360" y="336368"/>
            <a:ext cx="5671275" cy="5671275"/>
          </a:xfrm>
          <a:prstGeom prst="rect">
            <a:avLst/>
          </a:prstGeom>
        </p:spPr>
      </p:pic>
    </p:spTree>
    <p:extLst>
      <p:ext uri="{BB962C8B-B14F-4D97-AF65-F5344CB8AC3E}">
        <p14:creationId xmlns:p14="http://schemas.microsoft.com/office/powerpoint/2010/main" val="188164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Ministry of Justice">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23600" y="2679699"/>
            <a:ext cx="7455705" cy="1009124"/>
          </a:xfrm>
        </p:spPr>
        <p:txBody>
          <a:bodyPr anchor="t" anchorCtr="0">
            <a:normAutofit/>
          </a:bodyPr>
          <a:lstStyle>
            <a:lvl1pPr algn="l">
              <a:defRPr sz="34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23599" y="3844940"/>
            <a:ext cx="5542545"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23599" y="5427311"/>
            <a:ext cx="3013200" cy="271604"/>
          </a:xfrm>
        </p:spPr>
        <p:txBody>
          <a:bodyPr>
            <a:normAutofit/>
          </a:bodyPr>
          <a:lstStyle>
            <a:lvl1pPr>
              <a:defRPr sz="1600">
                <a:solidFill>
                  <a:schemeClr val="bg1"/>
                </a:solidFill>
              </a:defRPr>
            </a:lvl1pPr>
          </a:lstStyle>
          <a:p>
            <a:pPr lvl="0"/>
            <a:r>
              <a:rPr lang="en-US" dirty="0"/>
              <a:t>Month YYYY</a:t>
            </a:r>
            <a:endParaRPr lang="en-GB" dirty="0"/>
          </a:p>
        </p:txBody>
      </p:sp>
    </p:spTree>
    <p:extLst>
      <p:ext uri="{BB962C8B-B14F-4D97-AF65-F5344CB8AC3E}">
        <p14:creationId xmlns:p14="http://schemas.microsoft.com/office/powerpoint/2010/main" val="249030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 y="0"/>
            <a:ext cx="9142985" cy="6858000"/>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712799" y="1329654"/>
            <a:ext cx="380160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4629151" y="1329654"/>
            <a:ext cx="3802050" cy="46647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9A91A2EB-2D4A-46D4-BD9A-3A14F5F89FF4}"/>
              </a:ext>
            </a:extLst>
          </p:cNvPr>
          <p:cNvSpPr>
            <a:spLocks noGrp="1"/>
          </p:cNvSpPr>
          <p:nvPr>
            <p:ph type="ftr" sz="quarter" idx="11"/>
          </p:nvPr>
        </p:nvSpPr>
        <p:spPr/>
        <p:txBody>
          <a:bodyPr/>
          <a:lstStyle/>
          <a:p>
            <a:r>
              <a:rPr lang="en-GB"/>
              <a:t>On the Insert ribbon select Header &amp; Footer to edit this holding text</a:t>
            </a:r>
          </a:p>
        </p:txBody>
      </p:sp>
      <p:sp>
        <p:nvSpPr>
          <p:cNvPr id="7" name="Slide Number Placeholder 6">
            <a:extLst>
              <a:ext uri="{FF2B5EF4-FFF2-40B4-BE49-F238E27FC236}">
                <a16:creationId xmlns:a16="http://schemas.microsoft.com/office/drawing/2014/main" id="{C9200F81-BA27-490F-965F-9BA0624F4F42}"/>
              </a:ext>
            </a:extLst>
          </p:cNvPr>
          <p:cNvSpPr>
            <a:spLocks noGrp="1"/>
          </p:cNvSpPr>
          <p:nvPr>
            <p:ph type="sldNum" sz="quarter" idx="12"/>
          </p:nvPr>
        </p:nvSpPr>
        <p:spPr/>
        <p:txBody>
          <a:bodyPr/>
          <a:lstStyle/>
          <a:p>
            <a:fld id="{9A8223AF-F2F5-41F7-A71C-81CE492BCB88}" type="slidenum">
              <a:rPr lang="en-GB" smtClean="0"/>
              <a:t>‹#›</a:t>
            </a:fld>
            <a:endParaRPr lang="en-GB"/>
          </a:p>
        </p:txBody>
      </p:sp>
    </p:spTree>
    <p:extLst>
      <p:ext uri="{BB962C8B-B14F-4D97-AF65-F5344CB8AC3E}">
        <p14:creationId xmlns:p14="http://schemas.microsoft.com/office/powerpoint/2010/main" val="169102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A2E2F7FC-676A-432C-95B2-86A3DD3D717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0" fontAlgn="base" hangingPunct="0">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712800" y="681136"/>
            <a:ext cx="7718400" cy="345232"/>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712799" y="1328400"/>
            <a:ext cx="7718401" cy="4665600"/>
          </a:xfrm>
          <a:prstGeom prst="rect">
            <a:avLst/>
          </a:prstGeom>
        </p:spPr>
        <p:txBody>
          <a:bodyPr vert="horz" lIns="0" tIns="0" rIns="0" bIns="0" rtlCol="0" anchor="t" anchorCtr="0">
            <a:normAutofit/>
          </a:bodyPr>
          <a:lstStyle/>
          <a:p>
            <a:pPr lvl="0"/>
            <a:r>
              <a:rPr lang="en-US" dirty="0"/>
              <a:t>Subheading (level 1)</a:t>
            </a:r>
          </a:p>
          <a:p>
            <a:pPr lvl="1"/>
            <a:r>
              <a:rPr lang="en-US" dirty="0"/>
              <a:t>Sub-subheading (level 2)</a:t>
            </a:r>
          </a:p>
          <a:p>
            <a:pPr lvl="2"/>
            <a:r>
              <a:rPr lang="en-US" dirty="0"/>
              <a:t>Text (level 3)</a:t>
            </a:r>
          </a:p>
          <a:p>
            <a:pPr lvl="3"/>
            <a:r>
              <a:rPr lang="en-US" dirty="0"/>
              <a:t>Bullet (level 4)</a:t>
            </a:r>
          </a:p>
          <a:p>
            <a:pPr lvl="4"/>
            <a:r>
              <a:rPr lang="en-US" dirty="0"/>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5839200" y="259251"/>
            <a:ext cx="2592000" cy="144000"/>
          </a:xfrm>
          <a:prstGeom prst="rect">
            <a:avLst/>
          </a:prstGeom>
        </p:spPr>
        <p:txBody>
          <a:bodyPr vert="horz" lIns="0" tIns="0" rIns="0" bIns="0" rtlCol="0" anchor="t" anchorCtr="0"/>
          <a:lstStyle>
            <a:lvl1pPr algn="r">
              <a:defRPr sz="1100">
                <a:solidFill>
                  <a:schemeClr val="tx1"/>
                </a:solidFill>
              </a:defRPr>
            </a:lvl1pPr>
          </a:lstStyle>
          <a:p>
            <a:endParaRPr lang="en-GB" dirty="0"/>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4510800" y="6330808"/>
            <a:ext cx="2696400" cy="331250"/>
          </a:xfrm>
          <a:prstGeom prst="rect">
            <a:avLst/>
          </a:prstGeom>
        </p:spPr>
        <p:txBody>
          <a:bodyPr vert="horz" lIns="0" tIns="0" rIns="0" bIns="0" rtlCol="0" anchor="ctr" anchorCtr="0"/>
          <a:lstStyle>
            <a:lvl1pPr algn="r">
              <a:defRPr sz="1100">
                <a:solidFill>
                  <a:schemeClr val="tx1"/>
                </a:solidFill>
              </a:defRPr>
            </a:lvl1pPr>
          </a:lstStyle>
          <a:p>
            <a:r>
              <a:rPr lang="en-GB" dirty="0"/>
              <a:t>On the Insert ribbon select Header &amp; Footer to edit this holding text</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8528400" y="6393600"/>
            <a:ext cx="27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dirty="0"/>
          </a:p>
        </p:txBody>
      </p:sp>
    </p:spTree>
    <p:extLst>
      <p:ext uri="{BB962C8B-B14F-4D97-AF65-F5344CB8AC3E}">
        <p14:creationId xmlns:p14="http://schemas.microsoft.com/office/powerpoint/2010/main" val="15923868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2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2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2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xml"/><Relationship Id="rId7" Type="http://schemas.openxmlformats.org/officeDocument/2006/relationships/slide" Target="slide4.xml"/><Relationship Id="rId2"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slide" Target="slide29.xml"/><Relationship Id="rId5" Type="http://schemas.openxmlformats.org/officeDocument/2006/relationships/image" Target="../media/image20.svg"/><Relationship Id="rId10" Type="http://schemas.openxmlformats.org/officeDocument/2006/relationships/slide" Target="slide28.xml"/><Relationship Id="rId4" Type="http://schemas.openxmlformats.org/officeDocument/2006/relationships/image" Target="../media/image19.png"/><Relationship Id="rId9" Type="http://schemas.openxmlformats.org/officeDocument/2006/relationships/slide" Target="slide20.xml"/></Relationships>
</file>

<file path=ppt/slides/_rels/slide1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slide" Target="slide4.xml"/><Relationship Id="rId17" Type="http://schemas.openxmlformats.org/officeDocument/2006/relationships/image" Target="../media/image21.png"/><Relationship Id="rId2" Type="http://schemas.openxmlformats.org/officeDocument/2006/relationships/slide" Target="slide10.xml"/><Relationship Id="rId16" Type="http://schemas.openxmlformats.org/officeDocument/2006/relationships/image" Target="../media/image20.svg"/><Relationship Id="rId1" Type="http://schemas.openxmlformats.org/officeDocument/2006/relationships/slideLayout" Target="../slideLayouts/slideLayout5.xml"/><Relationship Id="rId6" Type="http://schemas.openxmlformats.org/officeDocument/2006/relationships/slide" Target="slide28.xml"/><Relationship Id="rId11" Type="http://schemas.openxmlformats.org/officeDocument/2006/relationships/image" Target="../media/image17.jp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slide" Target="slide3.xml"/><Relationship Id="rId4" Type="http://schemas.openxmlformats.org/officeDocument/2006/relationships/slide" Target="slide29.xml"/><Relationship Id="rId9" Type="http://schemas.openxmlformats.org/officeDocument/2006/relationships/image" Target="../media/image16.png"/><Relationship Id="rId14" Type="http://schemas.openxmlformats.org/officeDocument/2006/relationships/slide" Target="slide2.xml"/></Relationships>
</file>

<file path=ppt/slides/_rels/slide20.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18" Type="http://schemas.openxmlformats.org/officeDocument/2006/relationships/hyperlink" Target="https://www.civilservicejobs.service.gov.uk/csr/index.cgi" TargetMode="Externa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20" Type="http://schemas.openxmlformats.org/officeDocument/2006/relationships/hyperlink" Target="https://assets.publishing.service.gov.uk/government/uploads/system/uploads/attachment_data/file/755783/PDCF.pdf"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19" Type="http://schemas.openxmlformats.org/officeDocument/2006/relationships/hyperlink" Target="https://justicejobs.tal.net/vx/lang-en-GB/appcentre-1/brand-2/user-24778/xf-38258249e8a0/wid-1/candidate/jobboard/vacancy/3/adv/" TargetMode="Externa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18" Type="http://schemas.openxmlformats.org/officeDocument/2006/relationships/hyperlink" Target="http://civilservicecommission.independent.gov.uk/wp-content/uploads/2015/05/RECRUITMENT-PRINCIPLES-FINAL.pdf" TargetMode="Externa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5.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6.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7.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3.xml"/><Relationship Id="rId18" Type="http://schemas.openxmlformats.org/officeDocument/2006/relationships/hyperlink" Target="mailto:projectdeliveryres@justice.gov.uk" TargetMode="Externa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27.xml"/><Relationship Id="rId2" Type="http://schemas.openxmlformats.org/officeDocument/2006/relationships/slide" Target="slide2.xml"/><Relationship Id="rId16" Type="http://schemas.openxmlformats.org/officeDocument/2006/relationships/slide" Target="slide2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1.xml"/><Relationship Id="rId5" Type="http://schemas.openxmlformats.org/officeDocument/2006/relationships/slide" Target="slide3.xml"/><Relationship Id="rId15" Type="http://schemas.openxmlformats.org/officeDocument/2006/relationships/slide" Target="slide25.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24.xml"/></Relationships>
</file>

<file path=ppt/slides/_rels/slide28.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30.jpg"/><Relationship Id="rId5" Type="http://schemas.openxmlformats.org/officeDocument/2006/relationships/slide" Target="slide3.xml"/><Relationship Id="rId10" Type="http://schemas.openxmlformats.org/officeDocument/2006/relationships/image" Target="../media/image29.jpg"/><Relationship Id="rId4" Type="http://schemas.openxmlformats.org/officeDocument/2006/relationships/image" Target="../media/image20.svg"/><Relationship Id="rId9" Type="http://schemas.openxmlformats.org/officeDocument/2006/relationships/slide" Target="slide28.xml"/></Relationships>
</file>

<file path=ppt/slides/_rels/slide29.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4.xml"/><Relationship Id="rId7" Type="http://schemas.openxmlformats.org/officeDocument/2006/relationships/slide" Target="slide19.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22.png"/><Relationship Id="rId5" Type="http://schemas.openxmlformats.org/officeDocument/2006/relationships/slide" Target="slide8.xml"/><Relationship Id="rId10" Type="http://schemas.openxmlformats.org/officeDocument/2006/relationships/image" Target="../media/image20.svg"/><Relationship Id="rId4" Type="http://schemas.openxmlformats.org/officeDocument/2006/relationships/slide" Target="slide10.xml"/><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1.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17" Type="http://schemas.openxmlformats.org/officeDocument/2006/relationships/hyperlink" Target="mailto:projectdeliveryres@justice.gov.uk" TargetMode="Externa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36.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32.xml"/><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slide" Target="slide31.xml"/><Relationship Id="rId17" Type="http://schemas.openxmlformats.org/officeDocument/2006/relationships/hyperlink" Target="http://www.gov.uk/" TargetMode="External"/><Relationship Id="rId2" Type="http://schemas.openxmlformats.org/officeDocument/2006/relationships/slide" Target="slide2.xml"/><Relationship Id="rId16" Type="http://schemas.openxmlformats.org/officeDocument/2006/relationships/slide" Target="slide36.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 Id="rId14" Type="http://schemas.openxmlformats.org/officeDocument/2006/relationships/slide" Target="slide33.xml"/></Relationships>
</file>

<file path=ppt/slides/_rels/slide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8.jpg"/><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5.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18.jpg"/><Relationship Id="rId5" Type="http://schemas.openxmlformats.org/officeDocument/2006/relationships/slide" Target="slide3.xml"/><Relationship Id="rId10" Type="http://schemas.openxmlformats.org/officeDocument/2006/relationships/slide" Target="slide29.xml"/><Relationship Id="rId4" Type="http://schemas.openxmlformats.org/officeDocument/2006/relationships/image" Target="../media/image20.svg"/><Relationship Id="rId9" Type="http://schemas.openxmlformats.org/officeDocument/2006/relationships/slide" Target="slide2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video" Target="https://player.vimeo.com/video/458557586?app_id=122963" TargetMode="External"/><Relationship Id="rId5" Type="http://schemas.openxmlformats.org/officeDocument/2006/relationships/image" Target="../media/image23.jpe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19.png"/><Relationship Id="rId7" Type="http://schemas.openxmlformats.org/officeDocument/2006/relationships/slide" Target="slide1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slide" Target="slide3.xml"/><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s>
</file>

<file path=ppt/slides/_rels/slide9.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6.jpg"/><Relationship Id="rId18" Type="http://schemas.openxmlformats.org/officeDocument/2006/relationships/image" Target="../media/image28.jpg"/><Relationship Id="rId3" Type="http://schemas.openxmlformats.org/officeDocument/2006/relationships/image" Target="../media/image19.png"/><Relationship Id="rId7" Type="http://schemas.openxmlformats.org/officeDocument/2006/relationships/slide" Target="slide10.xml"/><Relationship Id="rId12" Type="http://schemas.openxmlformats.org/officeDocument/2006/relationships/hyperlink" Target="https://www.google.co.uk/maps/place/102+Petty+France,+102+Petty+France,+Westminster,+London+SW1H+9AJ/@51.4999818,-0.1367786,17z/data=!3m1!4b1!4m5!3m4!1s0x487604d95887a287:0x7be29eaac0c66517!8m2!3d51.4999818!4d-0.1345899" TargetMode="External"/><Relationship Id="rId17" Type="http://schemas.openxmlformats.org/officeDocument/2006/relationships/hyperlink" Target="https://www.google.co.uk/maps/place/Southern+House,+Croydon+CR0+1XG/@51.3753766,-0.0981982,17z/data=!3m1!4b1!4m5!3m4!1s0x487607330e323861:0xd02cd622c1e6ace4!8m2!3d51.3753766!4d-0.0960095" TargetMode="External"/><Relationship Id="rId2" Type="http://schemas.openxmlformats.org/officeDocument/2006/relationships/slide" Target="slide2.xml"/><Relationship Id="rId16" Type="http://schemas.openxmlformats.org/officeDocument/2006/relationships/hyperlink" Target="https://www.google.co.uk/maps/place/10+S+Colonnade,+Canary+Wharf,+London+E14+4QQ/@51.5046283,-0.0240517,17z/data=!3m1!4b1!4m5!3m4!1s0x487602b78ad90099:0x1ea648edeb553a32!8m2!3d51.5046283!4d-0.021863" TargetMode="Externa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image" Target="../media/image25.jpg"/><Relationship Id="rId5" Type="http://schemas.openxmlformats.org/officeDocument/2006/relationships/slide" Target="slide3.xml"/><Relationship Id="rId15" Type="http://schemas.openxmlformats.org/officeDocument/2006/relationships/image" Target="../media/image27.jpg"/><Relationship Id="rId10" Type="http://schemas.openxmlformats.org/officeDocument/2006/relationships/slide" Target="slide27.xml"/><Relationship Id="rId4" Type="http://schemas.openxmlformats.org/officeDocument/2006/relationships/image" Target="../media/image20.svg"/><Relationship Id="rId9" Type="http://schemas.openxmlformats.org/officeDocument/2006/relationships/slide" Target="slide26.xml"/><Relationship Id="rId14" Type="http://schemas.openxmlformats.org/officeDocument/2006/relationships/hyperlink" Target="https://www.google.co.uk/maps/place/5+Wellington+Place/@53.7953997,-1.5569505,17z/data=!3m1!4b1!4m5!3m4!1s0x48795ea15c5055af:0x5b21761425ed8921!8m2!3d53.7953997!4d-1.55476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C359-0C06-4AFE-B1BC-50FCFDAF33F0}"/>
              </a:ext>
            </a:extLst>
          </p:cNvPr>
          <p:cNvSpPr>
            <a:spLocks noGrp="1"/>
          </p:cNvSpPr>
          <p:nvPr>
            <p:ph type="ctrTitle"/>
          </p:nvPr>
        </p:nvSpPr>
        <p:spPr>
          <a:xfrm>
            <a:off x="723600" y="2679699"/>
            <a:ext cx="7455705" cy="1009124"/>
          </a:xfrm>
        </p:spPr>
        <p:txBody>
          <a:bodyPr>
            <a:normAutofit fontScale="90000"/>
          </a:bodyPr>
          <a:lstStyle/>
          <a:p>
            <a:r>
              <a:rPr lang="en-GB" sz="4500" dirty="0"/>
              <a:t>MoJ Project Delivery Function</a:t>
            </a:r>
          </a:p>
        </p:txBody>
      </p:sp>
      <p:sp>
        <p:nvSpPr>
          <p:cNvPr id="3" name="Subtitle 2">
            <a:extLst>
              <a:ext uri="{FF2B5EF4-FFF2-40B4-BE49-F238E27FC236}">
                <a16:creationId xmlns:a16="http://schemas.microsoft.com/office/drawing/2014/main" id="{A5B9F5A8-F40F-4E3F-A369-0A41FA38227B}"/>
              </a:ext>
            </a:extLst>
          </p:cNvPr>
          <p:cNvSpPr>
            <a:spLocks noGrp="1"/>
          </p:cNvSpPr>
          <p:nvPr>
            <p:ph type="subTitle" idx="1"/>
          </p:nvPr>
        </p:nvSpPr>
        <p:spPr>
          <a:xfrm>
            <a:off x="723599" y="3436301"/>
            <a:ext cx="5542545" cy="712748"/>
          </a:xfrm>
        </p:spPr>
        <p:txBody>
          <a:bodyPr>
            <a:normAutofit/>
          </a:bodyPr>
          <a:lstStyle/>
          <a:p>
            <a:r>
              <a:rPr lang="en-GB" sz="3600" dirty="0"/>
              <a:t>Project Manager</a:t>
            </a:r>
          </a:p>
        </p:txBody>
      </p:sp>
      <p:sp>
        <p:nvSpPr>
          <p:cNvPr id="4" name="Text Placeholder 3">
            <a:extLst>
              <a:ext uri="{FF2B5EF4-FFF2-40B4-BE49-F238E27FC236}">
                <a16:creationId xmlns:a16="http://schemas.microsoft.com/office/drawing/2014/main" id="{9F63CE61-C905-405F-839A-7080F6084B19}"/>
              </a:ext>
            </a:extLst>
          </p:cNvPr>
          <p:cNvSpPr>
            <a:spLocks noGrp="1"/>
          </p:cNvSpPr>
          <p:nvPr>
            <p:ph type="body" sz="quarter" idx="10"/>
          </p:nvPr>
        </p:nvSpPr>
        <p:spPr>
          <a:xfrm>
            <a:off x="723599" y="4149049"/>
            <a:ext cx="6450198" cy="1331708"/>
          </a:xfrm>
        </p:spPr>
        <p:txBody>
          <a:bodyPr>
            <a:noAutofit/>
          </a:bodyPr>
          <a:lstStyle/>
          <a:p>
            <a:r>
              <a:rPr lang="en-GB" dirty="0"/>
              <a:t>Location: </a:t>
            </a:r>
            <a:r>
              <a:rPr lang="en-GB" b="0" dirty="0"/>
              <a:t>National/London</a:t>
            </a:r>
          </a:p>
          <a:p>
            <a:r>
              <a:rPr lang="en-GB" dirty="0"/>
              <a:t>Grade: </a:t>
            </a:r>
            <a:r>
              <a:rPr lang="en-GB" b="0" dirty="0"/>
              <a:t>Band B (SEO)</a:t>
            </a:r>
          </a:p>
          <a:p>
            <a:r>
              <a:rPr lang="en-GB" dirty="0"/>
              <a:t>Salary: </a:t>
            </a:r>
            <a:r>
              <a:rPr lang="en-GB" b="0" dirty="0"/>
              <a:t>£35,290 (National), £39,530 (London)</a:t>
            </a:r>
          </a:p>
        </p:txBody>
      </p:sp>
    </p:spTree>
    <p:extLst>
      <p:ext uri="{BB962C8B-B14F-4D97-AF65-F5344CB8AC3E}">
        <p14:creationId xmlns:p14="http://schemas.microsoft.com/office/powerpoint/2010/main" val="78744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1" y="1128546"/>
            <a:ext cx="4572000" cy="307777"/>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p:txBody>
      </p:sp>
      <p:sp>
        <p:nvSpPr>
          <p:cNvPr id="31" name="TextBox 30">
            <a:hlinkClick r:id="" action="ppaction://hlinkshowjump?jump=previousslide"/>
            <a:extLst>
              <a:ext uri="{FF2B5EF4-FFF2-40B4-BE49-F238E27FC236}">
                <a16:creationId xmlns:a16="http://schemas.microsoft.com/office/drawing/2014/main" id="{2C89678C-E240-4B5F-A00F-8FBCB67C6558}"/>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2AD3ADBC-7507-435D-A2B2-2C370B1BD78E}"/>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2" name="Group 1">
            <a:extLst>
              <a:ext uri="{FF2B5EF4-FFF2-40B4-BE49-F238E27FC236}">
                <a16:creationId xmlns:a16="http://schemas.microsoft.com/office/drawing/2014/main" id="{FC64ABF0-F370-4D87-ABFB-7B92E8D8D688}"/>
              </a:ext>
            </a:extLst>
          </p:cNvPr>
          <p:cNvGrpSpPr/>
          <p:nvPr/>
        </p:nvGrpSpPr>
        <p:grpSpPr>
          <a:xfrm>
            <a:off x="480721" y="1710717"/>
            <a:ext cx="8408081" cy="3734957"/>
            <a:chOff x="480721" y="1882377"/>
            <a:chExt cx="8408081" cy="3898789"/>
          </a:xfrm>
        </p:grpSpPr>
        <p:sp>
          <p:nvSpPr>
            <p:cNvPr id="32" name="Rectangle 31">
              <a:extLst>
                <a:ext uri="{FF2B5EF4-FFF2-40B4-BE49-F238E27FC236}">
                  <a16:creationId xmlns:a16="http://schemas.microsoft.com/office/drawing/2014/main" id="{42459BBE-D01F-4E53-80CC-E693BA68FBF9}"/>
                </a:ext>
              </a:extLst>
            </p:cNvPr>
            <p:cNvSpPr/>
            <p:nvPr/>
          </p:nvSpPr>
          <p:spPr>
            <a:xfrm>
              <a:off x="480721" y="1882377"/>
              <a:ext cx="8369601" cy="3898789"/>
            </a:xfrm>
            <a:prstGeom prst="rect">
              <a:avLst/>
            </a:prstGeom>
            <a:solidFill>
              <a:srgbClr val="DEEBF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583263BB-59DF-41E2-9494-1D796E160C6C}"/>
                </a:ext>
              </a:extLst>
            </p:cNvPr>
            <p:cNvSpPr/>
            <p:nvPr/>
          </p:nvSpPr>
          <p:spPr>
            <a:xfrm>
              <a:off x="519202" y="1904957"/>
              <a:ext cx="8369600" cy="3775006"/>
            </a:xfrm>
            <a:prstGeom prst="rect">
              <a:avLst/>
            </a:prstGeom>
          </p:spPr>
          <p:txBody>
            <a:bodyPr wrap="square">
              <a:spAutoFit/>
            </a:bodyPr>
            <a:lstStyle/>
            <a:p>
              <a:pPr>
                <a:spcAft>
                  <a:spcPts val="200"/>
                </a:spcAft>
                <a:defRPr/>
              </a:pPr>
              <a:r>
                <a:rPr lang="en-GB" sz="1200" b="1" dirty="0"/>
                <a:t>Job Title</a:t>
              </a:r>
            </a:p>
            <a:p>
              <a:pPr>
                <a:spcAft>
                  <a:spcPts val="1200"/>
                </a:spcAft>
                <a:defRPr/>
              </a:pPr>
              <a:r>
                <a:rPr lang="en-GB" sz="1200" dirty="0"/>
                <a:t>Project Manager</a:t>
              </a:r>
            </a:p>
            <a:p>
              <a:pPr>
                <a:spcAft>
                  <a:spcPts val="200"/>
                </a:spcAft>
                <a:defRPr/>
              </a:pPr>
              <a:r>
                <a:rPr lang="en-GB" sz="1200" b="1" dirty="0"/>
                <a:t>Grade</a:t>
              </a:r>
            </a:p>
            <a:p>
              <a:pPr>
                <a:spcAft>
                  <a:spcPts val="1200"/>
                </a:spcAft>
                <a:defRPr/>
              </a:pPr>
              <a:r>
                <a:rPr lang="en-GB" sz="1200" dirty="0"/>
                <a:t>Band B (SEO)</a:t>
              </a:r>
            </a:p>
            <a:p>
              <a:pPr>
                <a:spcAft>
                  <a:spcPts val="200"/>
                </a:spcAft>
                <a:defRPr/>
              </a:pPr>
              <a:r>
                <a:rPr lang="en-GB" sz="1200" b="1" dirty="0"/>
                <a:t>Salary</a:t>
              </a:r>
            </a:p>
            <a:p>
              <a:pPr>
                <a:lnSpc>
                  <a:spcPct val="100000"/>
                </a:lnSpc>
                <a:spcBef>
                  <a:spcPts val="0"/>
                </a:spcBef>
                <a:spcAft>
                  <a:spcPts val="600"/>
                </a:spcAft>
                <a:defRPr/>
              </a:pPr>
              <a:r>
                <a:rPr lang="en-GB" sz="1200" dirty="0"/>
                <a:t>The salary offered will be £35,290 (National), £39,530 (London).</a:t>
              </a:r>
            </a:p>
            <a:p>
              <a:pPr>
                <a:lnSpc>
                  <a:spcPct val="100000"/>
                </a:lnSpc>
                <a:spcBef>
                  <a:spcPts val="0"/>
                </a:spcBef>
                <a:spcAft>
                  <a:spcPts val="600"/>
                </a:spcAft>
                <a:defRPr/>
              </a:pPr>
              <a:endParaRPr lang="en-GB" sz="800" dirty="0"/>
            </a:p>
            <a:p>
              <a:pPr>
                <a:lnSpc>
                  <a:spcPct val="100000"/>
                </a:lnSpc>
                <a:spcBef>
                  <a:spcPts val="0"/>
                </a:spcBef>
                <a:spcAft>
                  <a:spcPts val="600"/>
                </a:spcAft>
                <a:defRPr/>
              </a:pPr>
              <a:r>
                <a:rPr lang="en-GB" sz="1200" dirty="0"/>
                <a:t>Pay awards are made in line with current Civil Service pay arrangements.</a:t>
              </a:r>
            </a:p>
            <a:p>
              <a:pPr>
                <a:lnSpc>
                  <a:spcPct val="100000"/>
                </a:lnSpc>
                <a:spcBef>
                  <a:spcPts val="0"/>
                </a:spcBef>
                <a:spcAft>
                  <a:spcPts val="600"/>
                </a:spcAft>
                <a:defRPr/>
              </a:pPr>
              <a:r>
                <a:rPr lang="en-GB" sz="1200" dirty="0"/>
                <a:t>New entrants to the Civil Service will be expected to join on the minimum of the pay range. </a:t>
              </a:r>
            </a:p>
            <a:p>
              <a:pPr>
                <a:lnSpc>
                  <a:spcPct val="100000"/>
                </a:lnSpc>
                <a:spcBef>
                  <a:spcPts val="0"/>
                </a:spcBef>
                <a:spcAft>
                  <a:spcPts val="600"/>
                </a:spcAft>
                <a:defRPr/>
              </a:pPr>
              <a:r>
                <a:rPr lang="en-GB" sz="1200" dirty="0"/>
                <a:t>Existing Civil Servants applying on promotion will usually be appointed to the salary minimum or within 10% of existing salary.  Individuals appointed on level transfer will retain their existing salary. </a:t>
              </a:r>
            </a:p>
            <a:p>
              <a:pPr>
                <a:lnSpc>
                  <a:spcPct val="100000"/>
                </a:lnSpc>
                <a:spcBef>
                  <a:spcPts val="0"/>
                </a:spcBef>
                <a:spcAft>
                  <a:spcPts val="600"/>
                </a:spcAft>
                <a:defRPr/>
              </a:pPr>
              <a:endParaRPr lang="en-GB" sz="600" dirty="0"/>
            </a:p>
            <a:p>
              <a:pPr lvl="0">
                <a:spcBef>
                  <a:spcPts val="0"/>
                </a:spcBef>
                <a:spcAft>
                  <a:spcPts val="600"/>
                </a:spcAft>
                <a:defRPr/>
              </a:pPr>
              <a:r>
                <a:rPr lang="en-GB" sz="1200" dirty="0">
                  <a:solidFill>
                    <a:prstClr val="black"/>
                  </a:solidFill>
                </a:rPr>
                <a:t>Vacancies for this role are on a </a:t>
              </a:r>
              <a:r>
                <a:rPr lang="en-GB" sz="1200" b="1" dirty="0">
                  <a:solidFill>
                    <a:prstClr val="black"/>
                  </a:solidFill>
                </a:rPr>
                <a:t>Permanent basis</a:t>
              </a:r>
              <a:r>
                <a:rPr lang="en-GB" sz="1200" dirty="0">
                  <a:solidFill>
                    <a:prstClr val="black"/>
                  </a:solidFill>
                </a:rPr>
                <a:t>. </a:t>
              </a:r>
              <a:r>
                <a:rPr lang="en-GB" sz="1200" dirty="0"/>
                <a:t>Working pattern is 37 hours.</a:t>
              </a:r>
            </a:p>
            <a:p>
              <a:pPr lvl="0">
                <a:spcBef>
                  <a:spcPts val="0"/>
                </a:spcBef>
                <a:spcAft>
                  <a:spcPts val="600"/>
                </a:spcAft>
                <a:defRPr/>
              </a:pPr>
              <a:endParaRPr lang="en-GB" sz="600" dirty="0"/>
            </a:p>
            <a:p>
              <a:pPr>
                <a:lnSpc>
                  <a:spcPct val="100000"/>
                </a:lnSpc>
                <a:spcBef>
                  <a:spcPts val="0"/>
                </a:spcBef>
                <a:spcAft>
                  <a:spcPts val="600"/>
                </a:spcAft>
                <a:defRPr/>
              </a:pPr>
              <a:r>
                <a:rPr lang="en-GB" sz="1200" dirty="0"/>
                <a:t>This post will require frequent weekly travel to other sites within the United Kingdom.</a:t>
              </a:r>
            </a:p>
          </p:txBody>
        </p:sp>
      </p:grpSp>
    </p:spTree>
    <p:extLst>
      <p:ext uri="{BB962C8B-B14F-4D97-AF65-F5344CB8AC3E}">
        <p14:creationId xmlns:p14="http://schemas.microsoft.com/office/powerpoint/2010/main" val="310455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4" name="Rectangle 3">
            <a:extLst>
              <a:ext uri="{FF2B5EF4-FFF2-40B4-BE49-F238E27FC236}">
                <a16:creationId xmlns:a16="http://schemas.microsoft.com/office/drawing/2014/main" id="{8E71E78E-D497-4496-8A54-690EF6C5E899}"/>
              </a:ext>
            </a:extLst>
          </p:cNvPr>
          <p:cNvSpPr/>
          <p:nvPr/>
        </p:nvSpPr>
        <p:spPr>
          <a:xfrm>
            <a:off x="480723" y="1297827"/>
            <a:ext cx="7981536" cy="4047262"/>
          </a:xfrm>
          <a:prstGeom prst="rect">
            <a:avLst/>
          </a:prstGeom>
        </p:spPr>
        <p:txBody>
          <a:bodyPr wrap="square">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Introduction</a:t>
            </a:r>
          </a:p>
          <a:p>
            <a:pPr>
              <a:spcAft>
                <a:spcPts val="1200"/>
              </a:spcAft>
              <a:defRPr/>
            </a:pPr>
            <a:r>
              <a:rPr lang="en-GB" sz="1100" dirty="0"/>
              <a:t>The Ministry of Justice (MoJ) priorities include improving public safety and reducing reoffending by reforming prisons, probation and youth justice, and building a justice system which makes access to justice swifter and more certain for all citizens whatever their background. Project professionals in the MoJ help to improve the government’s ability to protect the public and reduce reoffending, and to provide a more effective, transparent and responsive criminal justice system for victims and the public. </a:t>
            </a:r>
          </a:p>
          <a:p>
            <a:pPr>
              <a:spcAft>
                <a:spcPts val="1200"/>
              </a:spcAft>
              <a:defRPr/>
            </a:pPr>
            <a:r>
              <a:rPr lang="en-GB" sz="1100" dirty="0"/>
              <a:t>The MoJ is centralising its Project Delivery Profession into a central team managed by the Project Delivery Function. Successful candidates will join the Professional Delivery Group and be placed on Projects for set periods of time, upon completion of the placement you will return to the central team for your next assignment. This will provide you with an opportunity to contribute to a number of projects across the MoJ which will support your development and provide you with opportunities to progress your career with the MoJ. By joining the Project Delivery Function, you will be able to access professional development opportunities including an enhanced and tailored development plan, access world leading guidance, tools and support across and access to the unique Government Project Delivery Professional Network, not to mention your participation in some of the countries most ambitious projects. </a:t>
            </a:r>
          </a:p>
          <a:p>
            <a:pPr>
              <a:spcAft>
                <a:spcPts val="1800"/>
              </a:spcAft>
              <a:defRPr/>
            </a:pPr>
            <a:r>
              <a:rPr lang="en-GB" sz="1100" dirty="0"/>
              <a:t>As Project Manager, you will lead / manage the project and the project team on a day-to-day basis. You will be responsible for driving and overseeing the delivery of the project to ensure that the objectives are clearly defined and achieved within the agreed time, cost and quality constraints. You will play a key role in project governance and working with stakeholders, to ensure the agreed project outputs are delivered to enable benefits to be realised. These opportunities provide a unique chance to be at the forefront of implementing significant projects across the MoJ, with the unique opportunity to being central to the delivery of the Secretary of State’s priorities. This role will include line management responsibilities as part of the Function’s management structure.</a:t>
            </a:r>
          </a:p>
          <a:p>
            <a:pPr>
              <a:spcAft>
                <a:spcPts val="1800"/>
              </a:spcAft>
              <a:defRPr/>
            </a:pPr>
            <a:r>
              <a:rPr lang="en-GB" sz="1100" dirty="0"/>
              <a:t>MoJ expects its leaders to show openness, honesty and commitment, and, of course, to deliver results.</a:t>
            </a:r>
          </a:p>
        </p:txBody>
      </p:sp>
      <p:sp>
        <p:nvSpPr>
          <p:cNvPr id="31" name="TextBox 30">
            <a:hlinkClick r:id="" action="ppaction://hlinkshowjump?jump=previousslide"/>
            <a:extLst>
              <a:ext uri="{FF2B5EF4-FFF2-40B4-BE49-F238E27FC236}">
                <a16:creationId xmlns:a16="http://schemas.microsoft.com/office/drawing/2014/main" id="{62F19904-5D8B-473C-A523-3AD75B88F1E7}"/>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3" name="TextBox 32">
            <a:hlinkClick r:id="" action="ppaction://hlinkshowjump?jump=nextslide"/>
            <a:extLst>
              <a:ext uri="{FF2B5EF4-FFF2-40B4-BE49-F238E27FC236}">
                <a16:creationId xmlns:a16="http://schemas.microsoft.com/office/drawing/2014/main" id="{E08C5010-C266-4E22-B2AD-EA6C8962F0C3}"/>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10085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643531" y="5523044"/>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
        <p:nvSpPr>
          <p:cNvPr id="35" name="TextBox 34">
            <a:hlinkClick r:id="" action="ppaction://hlinkshowjump?jump=nextslide"/>
            <a:extLst>
              <a:ext uri="{FF2B5EF4-FFF2-40B4-BE49-F238E27FC236}">
                <a16:creationId xmlns:a16="http://schemas.microsoft.com/office/drawing/2014/main" id="{B704D07C-3CA7-4C66-9DAB-20BD6B4B9364}"/>
              </a:ext>
            </a:extLst>
          </p:cNvPr>
          <p:cNvSpPr txBox="1"/>
          <p:nvPr/>
        </p:nvSpPr>
        <p:spPr>
          <a:xfrm>
            <a:off x="8046760" y="5521037"/>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grpSp>
        <p:nvGrpSpPr>
          <p:cNvPr id="3" name="Group 2">
            <a:extLst>
              <a:ext uri="{FF2B5EF4-FFF2-40B4-BE49-F238E27FC236}">
                <a16:creationId xmlns:a16="http://schemas.microsoft.com/office/drawing/2014/main" id="{6A45F0CE-782A-4157-B7D0-69E29A516B23}"/>
              </a:ext>
            </a:extLst>
          </p:cNvPr>
          <p:cNvGrpSpPr/>
          <p:nvPr/>
        </p:nvGrpSpPr>
        <p:grpSpPr>
          <a:xfrm>
            <a:off x="400050" y="1297827"/>
            <a:ext cx="8226364" cy="4124178"/>
            <a:chOff x="400050" y="1297827"/>
            <a:chExt cx="8226364" cy="4124178"/>
          </a:xfrm>
        </p:grpSpPr>
        <p:sp>
          <p:nvSpPr>
            <p:cNvPr id="4" name="Rectangle 3">
              <a:extLst>
                <a:ext uri="{FF2B5EF4-FFF2-40B4-BE49-F238E27FC236}">
                  <a16:creationId xmlns:a16="http://schemas.microsoft.com/office/drawing/2014/main" id="{8E71E78E-D497-4496-8A54-690EF6C5E899}"/>
                </a:ext>
              </a:extLst>
            </p:cNvPr>
            <p:cNvSpPr/>
            <p:nvPr/>
          </p:nvSpPr>
          <p:spPr>
            <a:xfrm>
              <a:off x="400050" y="1297827"/>
              <a:ext cx="4427590" cy="461665"/>
            </a:xfrm>
            <a:prstGeom prst="rect">
              <a:avLst/>
            </a:prstGeom>
          </p:spPr>
          <p:txBody>
            <a:bodyPr wrap="square" numCol="2" spcCol="180000">
              <a:spAutoFit/>
            </a:bodyPr>
            <a:lstStyle/>
            <a:p>
              <a:pPr>
                <a:spcAft>
                  <a:spcPts val="1200"/>
                </a:spcAft>
                <a:defRPr/>
              </a:pPr>
              <a:r>
                <a:rPr lang="en-GB" sz="1400" dirty="0">
                  <a:solidFill>
                    <a:schemeClr val="accent1">
                      <a:lumMod val="50000"/>
                    </a:scheme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B8133BFB-51A5-43F3-A1A0-F02ED7889918}"/>
                </a:ext>
              </a:extLst>
            </p:cNvPr>
            <p:cNvSpPr txBox="1"/>
            <p:nvPr/>
          </p:nvSpPr>
          <p:spPr>
            <a:xfrm>
              <a:off x="721083" y="1743754"/>
              <a:ext cx="7905331" cy="3678251"/>
            </a:xfrm>
            <a:prstGeom prst="rect">
              <a:avLst/>
            </a:prstGeom>
            <a:noFill/>
          </p:spPr>
          <p:txBody>
            <a:bodyPr wrap="square" rtlCol="0">
              <a:spAutoFit/>
            </a:bodyPr>
            <a:lstStyle/>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Delivery – </a:t>
              </a:r>
              <a:r>
                <a:rPr lang="en-GB" sz="1100" dirty="0">
                  <a:solidFill>
                    <a:prstClr val="black"/>
                  </a:solidFill>
                  <a:latin typeface="Calibri" panose="020F0502020204030204"/>
                  <a:cs typeface="Times New Roman" panose="02020603050405020304" pitchFamily="18" charset="0"/>
                </a:rPr>
                <a:t>Create and lead the project to deliver the agreed outcomes within time, cost and quality constraints.</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Project Management – </a:t>
              </a:r>
              <a:r>
                <a:rPr lang="en-GB" sz="1100" dirty="0">
                  <a:solidFill>
                    <a:prstClr val="black"/>
                  </a:solidFill>
                  <a:latin typeface="Calibri" panose="020F0502020204030204"/>
                  <a:cs typeface="Times New Roman" panose="02020603050405020304" pitchFamily="18" charset="0"/>
                </a:rPr>
                <a:t>Day to day management and leadership of the project and the project team. Set project controls. Design the project structure appropriate to stage. Select and apply appropriate delivery methodologies.</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Business Case – </a:t>
              </a:r>
              <a:r>
                <a:rPr lang="en-GB" sz="1100" dirty="0">
                  <a:solidFill>
                    <a:prstClr val="black"/>
                  </a:solidFill>
                  <a:latin typeface="Calibri" panose="020F0502020204030204"/>
                  <a:cs typeface="Times New Roman" panose="02020603050405020304" pitchFamily="18" charset="0"/>
                </a:rPr>
                <a:t>Coordinate development of the Business Case.</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Budget – </a:t>
              </a:r>
              <a:r>
                <a:rPr lang="en-GB" sz="1100" dirty="0">
                  <a:solidFill>
                    <a:prstClr val="black"/>
                  </a:solidFill>
                  <a:latin typeface="Calibri" panose="020F0502020204030204"/>
                  <a:cs typeface="Times New Roman" panose="02020603050405020304" pitchFamily="18" charset="0"/>
                </a:rPr>
                <a:t>Track delivery within budget.</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Resources – </a:t>
              </a:r>
              <a:r>
                <a:rPr lang="en-GB" sz="1100" dirty="0">
                  <a:solidFill>
                    <a:prstClr val="black"/>
                  </a:solidFill>
                  <a:latin typeface="Calibri" panose="020F0502020204030204"/>
                  <a:cs typeface="Times New Roman" panose="02020603050405020304" pitchFamily="18" charset="0"/>
                </a:rPr>
                <a:t>Schedule / manage resources to deliver the project. May work independently or with a small team.</a:t>
              </a:r>
              <a:br>
                <a:rPr lang="en-GB" sz="1100" dirty="0">
                  <a:solidFill>
                    <a:prstClr val="black"/>
                  </a:solidFill>
                  <a:latin typeface="Calibri" panose="020F0502020204030204"/>
                  <a:cs typeface="Times New Roman" panose="02020603050405020304" pitchFamily="18" charset="0"/>
                </a:rPr>
              </a:br>
              <a:br>
                <a:rPr lang="en-GB" sz="1100" dirty="0">
                  <a:solidFill>
                    <a:prstClr val="black"/>
                  </a:solidFill>
                  <a:latin typeface="Calibri" panose="020F0502020204030204"/>
                  <a:cs typeface="Times New Roman" panose="02020603050405020304" pitchFamily="18" charset="0"/>
                </a:rPr>
              </a:br>
              <a:r>
                <a:rPr lang="en-GB" sz="1100" b="1" dirty="0">
                  <a:solidFill>
                    <a:prstClr val="black"/>
                  </a:solidFill>
                  <a:latin typeface="Calibri" panose="020F0502020204030204"/>
                  <a:cs typeface="Times New Roman" panose="02020603050405020304" pitchFamily="18" charset="0"/>
                </a:rPr>
                <a:t>Benefits Realisation – </a:t>
              </a:r>
              <a:r>
                <a:rPr lang="en-GB" sz="1100" dirty="0">
                  <a:solidFill>
                    <a:prstClr val="black"/>
                  </a:solidFill>
                  <a:latin typeface="Calibri" panose="020F0502020204030204"/>
                  <a:cs typeface="Times New Roman" panose="02020603050405020304" pitchFamily="18" charset="0"/>
                </a:rPr>
                <a:t>Ensure benefits are identified, understood, measured, tracked and owned. Ensure appropriate Benefits Realisation Strategy is in place, and monitor longer term delivery of benefits against the Business Case.</a:t>
              </a:r>
            </a:p>
            <a:p>
              <a:pPr>
                <a:lnSpc>
                  <a:spcPct val="107000"/>
                </a:lnSpc>
                <a:spcAft>
                  <a:spcPts val="1200"/>
                </a:spcAft>
              </a:pPr>
              <a:r>
                <a:rPr lang="en-GB" sz="1100" b="1" dirty="0">
                  <a:solidFill>
                    <a:prstClr val="black"/>
                  </a:solidFill>
                  <a:latin typeface="Calibri" panose="020F0502020204030204"/>
                  <a:cs typeface="Times New Roman" panose="02020603050405020304" pitchFamily="18" charset="0"/>
                </a:rPr>
                <a:t>Stakeholder Management – </a:t>
              </a:r>
              <a:r>
                <a:rPr lang="en-GB" sz="1100" dirty="0">
                  <a:solidFill>
                    <a:prstClr val="black"/>
                  </a:solidFill>
                  <a:latin typeface="Calibri" panose="020F0502020204030204"/>
                  <a:cs typeface="Times New Roman" panose="02020603050405020304" pitchFamily="18" charset="0"/>
                </a:rPr>
                <a:t>Identify key stakeholders and develop effective relationships.</a:t>
              </a:r>
            </a:p>
            <a:p>
              <a:pPr lvl="0">
                <a:lnSpc>
                  <a:spcPct val="107000"/>
                </a:lnSpc>
                <a:spcAft>
                  <a:spcPts val="1200"/>
                </a:spcAft>
              </a:pPr>
              <a:r>
                <a:rPr lang="en-GB" sz="1100" b="1" dirty="0">
                  <a:ea typeface="Times New Roman" panose="02020603050405020304" pitchFamily="18" charset="0"/>
                  <a:cs typeface="Times New Roman" panose="02020603050405020304" pitchFamily="18" charset="0"/>
                </a:rPr>
                <a:t>Risks &amp; Issues</a:t>
              </a:r>
              <a:r>
                <a:rPr lang="en-GB" sz="1100" dirty="0">
                  <a:ea typeface="Times New Roman" panose="02020603050405020304" pitchFamily="18" charset="0"/>
                  <a:cs typeface="Times New Roman" panose="02020603050405020304" pitchFamily="18" charset="0"/>
                </a:rPr>
                <a:t> – Identify and monitor project risks and issues. Develop mitigating actions and escalate as appropriate.</a:t>
              </a:r>
              <a:endParaRPr lang="en-GB" sz="1100" dirty="0">
                <a:ea typeface="Calibri" panose="020F0502020204030204" pitchFamily="34" charset="0"/>
                <a:cs typeface="Times New Roman" panose="02020603050405020304" pitchFamily="18" charset="0"/>
              </a:endParaRPr>
            </a:p>
            <a:p>
              <a:pPr lvl="0">
                <a:lnSpc>
                  <a:spcPct val="107000"/>
                </a:lnSpc>
                <a:spcAft>
                  <a:spcPts val="1200"/>
                </a:spcAft>
              </a:pPr>
              <a:r>
                <a:rPr lang="en-GB" sz="1100" b="1" dirty="0">
                  <a:ea typeface="Times New Roman" panose="02020603050405020304" pitchFamily="18" charset="0"/>
                  <a:cs typeface="Times New Roman" panose="02020603050405020304" pitchFamily="18" charset="0"/>
                </a:rPr>
                <a:t>Governance</a:t>
              </a:r>
              <a:r>
                <a:rPr lang="en-GB" sz="1100" dirty="0">
                  <a:ea typeface="Times New Roman" panose="02020603050405020304" pitchFamily="18" charset="0"/>
                  <a:cs typeface="Times New Roman" panose="02020603050405020304" pitchFamily="18" charset="0"/>
                </a:rPr>
                <a:t> – Provide key reports and support effective governance and decision making.</a:t>
              </a:r>
              <a:endParaRPr lang="en-GB" sz="1100" dirty="0">
                <a:ea typeface="Calibri" panose="020F0502020204030204" pitchFamily="34" charset="0"/>
                <a:cs typeface="Times New Roman" panose="02020603050405020304" pitchFamily="18" charset="0"/>
              </a:endParaRPr>
            </a:p>
            <a:p>
              <a:pPr lvl="0">
                <a:lnSpc>
                  <a:spcPct val="107000"/>
                </a:lnSpc>
                <a:spcAft>
                  <a:spcPts val="1200"/>
                </a:spcAft>
              </a:pPr>
              <a:r>
                <a:rPr lang="en-GB" sz="1100" b="1" dirty="0">
                  <a:solidFill>
                    <a:prstClr val="black"/>
                  </a:solidFill>
                  <a:latin typeface="Calibri" panose="020F0502020204030204"/>
                  <a:ea typeface="Times New Roman" panose="02020603050405020304" pitchFamily="18" charset="0"/>
                  <a:cs typeface="Times New Roman" panose="02020603050405020304" pitchFamily="18" charset="0"/>
                </a:rPr>
                <a:t>Assurance</a:t>
              </a:r>
              <a:r>
                <a:rPr lang="en-GB" sz="1100" dirty="0">
                  <a:solidFill>
                    <a:prstClr val="black"/>
                  </a:solidFill>
                  <a:latin typeface="Calibri" panose="020F0502020204030204"/>
                  <a:ea typeface="Times New Roman" panose="02020603050405020304" pitchFamily="18" charset="0"/>
                  <a:cs typeface="Times New Roman" panose="02020603050405020304" pitchFamily="18" charset="0"/>
                </a:rPr>
                <a:t> – Support or set appropriate project assurance.</a:t>
              </a:r>
            </a:p>
          </p:txBody>
        </p:sp>
      </p:grpSp>
    </p:spTree>
    <p:extLst>
      <p:ext uri="{BB962C8B-B14F-4D97-AF65-F5344CB8AC3E}">
        <p14:creationId xmlns:p14="http://schemas.microsoft.com/office/powerpoint/2010/main" val="36058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55137" y="5358759"/>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nvGrpSpPr>
          <p:cNvPr id="3" name="Group 2">
            <a:extLst>
              <a:ext uri="{FF2B5EF4-FFF2-40B4-BE49-F238E27FC236}">
                <a16:creationId xmlns:a16="http://schemas.microsoft.com/office/drawing/2014/main" id="{6FE8B70E-9CE4-4517-ABE5-9726B5AC2841}"/>
              </a:ext>
            </a:extLst>
          </p:cNvPr>
          <p:cNvGrpSpPr/>
          <p:nvPr/>
        </p:nvGrpSpPr>
        <p:grpSpPr>
          <a:xfrm>
            <a:off x="480722" y="1308818"/>
            <a:ext cx="8201161" cy="2476606"/>
            <a:chOff x="480722" y="1308818"/>
            <a:chExt cx="8201161" cy="2476606"/>
          </a:xfrm>
        </p:grpSpPr>
        <p:sp>
          <p:nvSpPr>
            <p:cNvPr id="5" name="Rectangle 4">
              <a:extLst>
                <a:ext uri="{FF2B5EF4-FFF2-40B4-BE49-F238E27FC236}">
                  <a16:creationId xmlns:a16="http://schemas.microsoft.com/office/drawing/2014/main" id="{AF511A83-E861-4373-80AC-38262F809DB4}"/>
                </a:ext>
              </a:extLst>
            </p:cNvPr>
            <p:cNvSpPr/>
            <p:nvPr/>
          </p:nvSpPr>
          <p:spPr>
            <a:xfrm>
              <a:off x="480722" y="1308818"/>
              <a:ext cx="2066591" cy="307777"/>
            </a:xfrm>
            <a:prstGeom prst="rect">
              <a:avLst/>
            </a:prstGeom>
          </p:spPr>
          <p:txBody>
            <a:bodyPr wrap="none">
              <a:spAutoFit/>
            </a:bodyPr>
            <a:lstStyle/>
            <a:p>
              <a:pPr lvl="0">
                <a:spcAft>
                  <a:spcPts val="1200"/>
                </a:spcAft>
                <a:defRPr/>
              </a:pPr>
              <a:r>
                <a:rPr lang="en-GB" sz="1400" dirty="0">
                  <a:solidFill>
                    <a:srgbClr val="5B9BD5">
                      <a:lumMod val="50000"/>
                    </a:srgbClr>
                  </a:solidFill>
                  <a:latin typeface="Arial" panose="020B0604020202020204" pitchFamily="34" charset="0"/>
                  <a:cs typeface="Arial" panose="020B0604020202020204" pitchFamily="34" charset="0"/>
                </a:rPr>
                <a:t>Key role responsibilities</a:t>
              </a:r>
            </a:p>
          </p:txBody>
        </p:sp>
        <p:sp>
          <p:nvSpPr>
            <p:cNvPr id="2" name="TextBox 1">
              <a:extLst>
                <a:ext uri="{FF2B5EF4-FFF2-40B4-BE49-F238E27FC236}">
                  <a16:creationId xmlns:a16="http://schemas.microsoft.com/office/drawing/2014/main" id="{90B42981-1EFC-42A7-9DB0-E9CD671B11DB}"/>
                </a:ext>
              </a:extLst>
            </p:cNvPr>
            <p:cNvSpPr txBox="1"/>
            <p:nvPr/>
          </p:nvSpPr>
          <p:spPr>
            <a:xfrm>
              <a:off x="774700" y="1867591"/>
              <a:ext cx="7907183" cy="1917833"/>
            </a:xfrm>
            <a:prstGeom prst="rect">
              <a:avLst/>
            </a:prstGeom>
            <a:noFill/>
          </p:spPr>
          <p:txBody>
            <a:bodyPr wrap="square" rtlCol="0">
              <a:spAutoFit/>
            </a:bodyPr>
            <a:lstStyle/>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Change Management – </a:t>
              </a:r>
              <a:r>
                <a:rPr lang="en-GB" sz="1100" dirty="0">
                  <a:solidFill>
                    <a:prstClr val="black"/>
                  </a:solidFill>
                  <a:latin typeface="Calibri" panose="020F0502020204030204"/>
                  <a:cs typeface="Times New Roman" panose="02020603050405020304" pitchFamily="18" charset="0"/>
                </a:rPr>
                <a:t>Ensure effective Change Management processes are in place to agree and document changes to deliverables as agreed with stakeholders.</a:t>
              </a:r>
            </a:p>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Guidance &amp; Support – </a:t>
              </a:r>
              <a:r>
                <a:rPr lang="en-GB" sz="1100" dirty="0">
                  <a:solidFill>
                    <a:prstClr val="black"/>
                  </a:solidFill>
                  <a:latin typeface="Calibri" panose="020F0502020204030204"/>
                  <a:cs typeface="Times New Roman" panose="02020603050405020304" pitchFamily="18" charset="0"/>
                </a:rPr>
                <a:t>Seek appropriate support, guidance and coaching from the project community. Show commitment to personal development. Promote effective individual and team performance.</a:t>
              </a:r>
            </a:p>
            <a:p>
              <a:pPr lvl="0">
                <a:lnSpc>
                  <a:spcPct val="107000"/>
                </a:lnSpc>
                <a:spcAft>
                  <a:spcPts val="1200"/>
                </a:spcAft>
              </a:pPr>
              <a:r>
                <a:rPr lang="en-GB" sz="1100" b="1" dirty="0">
                  <a:solidFill>
                    <a:prstClr val="black"/>
                  </a:solidFill>
                  <a:latin typeface="Calibri" panose="020F0502020204030204"/>
                  <a:cs typeface="Times New Roman" panose="02020603050405020304" pitchFamily="18" charset="0"/>
                </a:rPr>
                <a:t>Project Performance &amp; Controls – </a:t>
              </a:r>
              <a:r>
                <a:rPr lang="en-GB" sz="1100" dirty="0">
                  <a:solidFill>
                    <a:prstClr val="black"/>
                  </a:solidFill>
                  <a:latin typeface="Calibri" panose="020F0502020204030204"/>
                  <a:cs typeface="Times New Roman" panose="02020603050405020304" pitchFamily="18" charset="0"/>
                </a:rPr>
                <a:t>Build Project Plan and apply appropriate project principles to deliver stated objectives. Identify and set appropriate Project Controls. Track and report delivery against milestones.</a:t>
              </a:r>
              <a:endParaRPr lang="en-GB" dirty="0">
                <a:solidFill>
                  <a:prstClr val="black"/>
                </a:solidFill>
                <a:latin typeface="Calibri" panose="020F0502020204030204"/>
                <a:ea typeface="Calibri" panose="020F0502020204030204" pitchFamily="34" charset="0"/>
                <a:cs typeface="Times New Roman" panose="02020603050405020304" pitchFamily="18" charset="0"/>
              </a:endParaRPr>
            </a:p>
            <a:p>
              <a:endParaRPr lang="en-GB" dirty="0"/>
            </a:p>
          </p:txBody>
        </p:sp>
      </p:grpSp>
    </p:spTree>
    <p:extLst>
      <p:ext uri="{BB962C8B-B14F-4D97-AF65-F5344CB8AC3E}">
        <p14:creationId xmlns:p14="http://schemas.microsoft.com/office/powerpoint/2010/main" val="4089700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80722" y="1188639"/>
            <a:ext cx="7895355" cy="4864727"/>
            <a:chOff x="527979" y="1383445"/>
            <a:chExt cx="7895355" cy="486472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4378763"/>
            </a:xfrm>
            <a:prstGeom prst="rect">
              <a:avLst/>
            </a:prstGeom>
          </p:spPr>
          <p:txBody>
            <a:bodyPr wrap="square" numCol="1">
              <a:spAutoFit/>
            </a:bodyPr>
            <a:lstStyle/>
            <a:p>
              <a:pPr>
                <a:lnSpc>
                  <a:spcPct val="107000"/>
                </a:lnSpc>
                <a:spcAft>
                  <a:spcPts val="600"/>
                </a:spcAft>
              </a:pPr>
              <a:r>
                <a:rPr lang="en-GB" sz="1100" dirty="0">
                  <a:ea typeface="Calibri" panose="020F0502020204030204" pitchFamily="34" charset="0"/>
                  <a:cs typeface="Times New Roman" panose="02020603050405020304" pitchFamily="18" charset="0"/>
                </a:rPr>
                <a:t>Aligned with the technical and behavioural competencies as set out in the </a:t>
              </a:r>
              <a:r>
                <a:rPr lang="en-GB" sz="1100" dirty="0">
                  <a:ea typeface="Calibri" panose="020F0502020204030204" pitchFamily="34" charset="0"/>
                  <a:cs typeface="Times New Roman" panose="02020603050405020304" pitchFamily="18" charset="0"/>
                  <a:hlinkClick r:id="rId2"/>
                </a:rPr>
                <a:t>Project Delivery Capability Framework</a:t>
              </a:r>
              <a:r>
                <a:rPr lang="en-GB" sz="1100" dirty="0">
                  <a:ea typeface="Calibri" panose="020F0502020204030204" pitchFamily="34" charset="0"/>
                  <a:cs typeface="Times New Roman" panose="02020603050405020304" pitchFamily="18" charset="0"/>
                </a:rPr>
                <a:t>:-</a:t>
              </a:r>
              <a:endParaRPr lang="en-GB" sz="1100" b="1"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Commercial and procurement skills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ability to gain financial approval for project costs and work with commercial colleagues to monitor spend against contract. It is also the ability to ensure the process by which the goods and services are procured by a project in line with the relevant regulatory framework. </a:t>
              </a:r>
            </a:p>
            <a:p>
              <a:pPr>
                <a:lnSpc>
                  <a:spcPct val="107000"/>
                </a:lnSpc>
                <a:spcAft>
                  <a:spcPts val="600"/>
                </a:spcAft>
              </a:pPr>
              <a:r>
                <a:rPr lang="en-GB" sz="1100" b="1" dirty="0">
                  <a:ea typeface="Calibri" panose="020F0502020204030204" pitchFamily="34" charset="0"/>
                  <a:cs typeface="Times New Roman" panose="02020603050405020304" pitchFamily="18" charset="0"/>
                </a:rPr>
                <a:t>Requirements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600"/>
                </a:spcAft>
              </a:pPr>
              <a:r>
                <a:rPr lang="en-GB" sz="1100" dirty="0">
                  <a:ea typeface="Calibri" panose="020F0502020204030204" pitchFamily="34" charset="0"/>
                  <a:cs typeface="Times New Roman" panose="02020603050405020304" pitchFamily="18" charset="0"/>
                </a:rPr>
                <a:t>The process of capturing stakeholder needs, assessing, defining and justifying those needs to arrive at an agreed schedule of requirements.	</a:t>
              </a:r>
            </a:p>
            <a:p>
              <a:pPr>
                <a:lnSpc>
                  <a:spcPct val="107000"/>
                </a:lnSpc>
                <a:spcAft>
                  <a:spcPts val="600"/>
                </a:spcAft>
              </a:pPr>
              <a:r>
                <a:rPr lang="en-GB" sz="1100" b="1" dirty="0">
                  <a:ea typeface="Calibri" panose="020F0502020204030204" pitchFamily="34" charset="0"/>
                  <a:cs typeface="Times New Roman" panose="02020603050405020304" pitchFamily="18" charset="0"/>
                </a:rPr>
                <a:t>Solutions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document and analyse the various delivery options and select the optimal solution.	</a:t>
              </a:r>
            </a:p>
            <a:p>
              <a:pPr>
                <a:lnSpc>
                  <a:spcPct val="107000"/>
                </a:lnSpc>
                <a:spcAft>
                  <a:spcPts val="600"/>
                </a:spcAft>
              </a:pPr>
              <a:r>
                <a:rPr lang="en-GB" sz="1100" b="1" dirty="0">
                  <a:ea typeface="Calibri" panose="020F0502020204030204" pitchFamily="34" charset="0"/>
                  <a:cs typeface="Times New Roman" panose="02020603050405020304" pitchFamily="18" charset="0"/>
                </a:rPr>
                <a:t>Planning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define the fundamental components of a project in terms of its scope, deliverables, time scales, resource requirements and budget. It also includes the production of broader plans incorporating risk and quality to provide a consolidated overview of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Scheduling</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develop, produce and maintain schedules for activities that take account of dependencies, resource requirements and constraints in order to enable the efficient realisation of benefits.</a:t>
              </a:r>
            </a:p>
            <a:p>
              <a:pPr>
                <a:lnSpc>
                  <a:spcPct val="107000"/>
                </a:lnSpc>
                <a:spcAft>
                  <a:spcPts val="800"/>
                </a:spcAft>
              </a:pPr>
              <a:endParaRPr lang="en-GB" sz="11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3"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6"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7"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8"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9"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10"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1"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94352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874071"/>
            <a:chOff x="527979" y="1383445"/>
            <a:chExt cx="7895355" cy="3874071"/>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388107"/>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Resource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profile and secure the resources required to deliver a project.</a:t>
              </a:r>
            </a:p>
            <a:p>
              <a:pPr>
                <a:lnSpc>
                  <a:spcPct val="107000"/>
                </a:lnSpc>
                <a:spcAft>
                  <a:spcPts val="600"/>
                </a:spcAft>
              </a:pPr>
              <a:r>
                <a:rPr lang="en-GB" sz="1100" b="1" dirty="0">
                  <a:ea typeface="Calibri" panose="020F0502020204030204" pitchFamily="34" charset="0"/>
                  <a:cs typeface="Times New Roman" panose="02020603050405020304" pitchFamily="18" charset="0"/>
                </a:rPr>
                <a:t>Budgeting and cost management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estimate costs, produce a budget and control forecasts and actual spend against budget.</a:t>
              </a:r>
            </a:p>
            <a:p>
              <a:pPr>
                <a:lnSpc>
                  <a:spcPct val="107000"/>
                </a:lnSpc>
                <a:spcAft>
                  <a:spcPts val="600"/>
                </a:spcAft>
              </a:pPr>
              <a:r>
                <a:rPr lang="en-GB" sz="1100" b="1" dirty="0">
                  <a:ea typeface="Calibri" panose="020F0502020204030204" pitchFamily="34" charset="0"/>
                  <a:cs typeface="Times New Roman" panose="02020603050405020304" pitchFamily="18" charset="0"/>
                </a:rPr>
                <a:t>Risk &amp; issue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systematically identify and monitor risks &amp; issues, planning how to mitigate / respond to those risks and issues and implementing the responses.	</a:t>
              </a:r>
            </a:p>
            <a:p>
              <a:pPr>
                <a:lnSpc>
                  <a:spcPct val="107000"/>
                </a:lnSpc>
                <a:spcAft>
                  <a:spcPts val="600"/>
                </a:spcAft>
              </a:pPr>
              <a:r>
                <a:rPr lang="en-GB" sz="1100" b="1" dirty="0">
                  <a:ea typeface="Calibri" panose="020F0502020204030204" pitchFamily="34" charset="0"/>
                  <a:cs typeface="Times New Roman" panose="02020603050405020304" pitchFamily="18" charset="0"/>
                </a:rPr>
                <a:t>Quality Management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develop, maintain and apply quality management processes to ensure the adherence to those standards throughout the project delivery lifecycle.</a:t>
              </a:r>
            </a:p>
            <a:p>
              <a:pPr>
                <a:lnSpc>
                  <a:spcPct val="107000"/>
                </a:lnSpc>
                <a:spcAft>
                  <a:spcPts val="600"/>
                </a:spcAft>
              </a:pPr>
              <a:r>
                <a:rPr lang="en-GB" sz="1100" b="1" dirty="0">
                  <a:ea typeface="Calibri" panose="020F0502020204030204" pitchFamily="34" charset="0"/>
                  <a:cs typeface="Times New Roman" panose="02020603050405020304" pitchFamily="18" charset="0"/>
                </a:rPr>
                <a:t>Business change and implementation</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integrate the project outputs into ‘business as usual’ (BAU) ensuring that activities are planned and completed to enable the business to implement the change and realise the benefits.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46357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36350"/>
            <a:chOff x="527979" y="1383445"/>
            <a:chExt cx="7895355" cy="423635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038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Governance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clearly define roles, responsibilities and accountabilities and establish controls and approval routes appropriate to each stage of the project to monitor project progress and compliance.</a:t>
              </a:r>
            </a:p>
            <a:p>
              <a:pPr>
                <a:lnSpc>
                  <a:spcPct val="107000"/>
                </a:lnSpc>
                <a:spcAft>
                  <a:spcPts val="600"/>
                </a:spcAft>
              </a:pPr>
              <a:r>
                <a:rPr lang="en-GB" sz="1100" b="1" dirty="0">
                  <a:ea typeface="Calibri" panose="020F0502020204030204" pitchFamily="34" charset="0"/>
                  <a:cs typeface="Times New Roman" panose="02020603050405020304" pitchFamily="18" charset="0"/>
                </a:rPr>
                <a:t>Frameworks &amp; methodologies</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and amend appropriate project frameworks and methodologies to enable a consistent and efficient approach to delivery at all stages of the project lifecycle.	 </a:t>
              </a:r>
            </a:p>
            <a:p>
              <a:pPr>
                <a:lnSpc>
                  <a:spcPct val="107000"/>
                </a:lnSpc>
                <a:spcAft>
                  <a:spcPts val="600"/>
                </a:spcAft>
              </a:pPr>
              <a:r>
                <a:rPr lang="en-GB" sz="1100" b="1" dirty="0">
                  <a:ea typeface="Calibri" panose="020F0502020204030204" pitchFamily="34" charset="0"/>
                  <a:cs typeface="Times New Roman" panose="02020603050405020304" pitchFamily="18" charset="0"/>
                </a:rPr>
                <a:t>Stakeholder engagement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systematically identify, analyse and communicate with stakeholders, using appropriate channels, to ensure all those impacted by the change are engaged, taking account of their levels of influence and particular interests.</a:t>
              </a:r>
            </a:p>
            <a:p>
              <a:pPr>
                <a:lnSpc>
                  <a:spcPct val="107000"/>
                </a:lnSpc>
                <a:spcAft>
                  <a:spcPts val="600"/>
                </a:spcAft>
              </a:pPr>
              <a:r>
                <a:rPr lang="en-GB" sz="1100" b="1" dirty="0">
                  <a:ea typeface="Calibri" panose="020F0502020204030204" pitchFamily="34" charset="0"/>
                  <a:cs typeface="Times New Roman" panose="02020603050405020304" pitchFamily="18" charset="0"/>
                </a:rPr>
                <a:t>Assurance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plan and manage reviews at appropriate points during all stages of the project life cycle to provide evaluations of progress against time, cost, quality, compliance and ongoing viability.</a:t>
              </a:r>
            </a:p>
            <a:p>
              <a:pPr>
                <a:lnSpc>
                  <a:spcPct val="107000"/>
                </a:lnSpc>
                <a:spcAft>
                  <a:spcPts val="600"/>
                </a:spcAft>
              </a:pPr>
              <a:r>
                <a:rPr lang="en-GB" sz="1100" b="1" dirty="0">
                  <a:ea typeface="Calibri" panose="020F0502020204030204" pitchFamily="34" charset="0"/>
                  <a:cs typeface="Times New Roman" panose="02020603050405020304" pitchFamily="18" charset="0"/>
                </a:rPr>
                <a:t>Change control</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protocols to manage and document all requests that alter the scope of a project. This includes, the capture, evaluation and approval or rejection of any requests.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268228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4236350"/>
            <a:chOff x="527979" y="1383445"/>
            <a:chExt cx="7895355" cy="4236350"/>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750386"/>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Business Case development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prepare, develop, commission and update business cases to justify the initiation and continuation of projects in terms of benefits, value for money and risk.</a:t>
              </a:r>
            </a:p>
            <a:p>
              <a:pPr>
                <a:lnSpc>
                  <a:spcPct val="107000"/>
                </a:lnSpc>
                <a:spcAft>
                  <a:spcPts val="600"/>
                </a:spcAft>
              </a:pPr>
              <a:r>
                <a:rPr lang="en-GB" sz="1100" b="1" dirty="0">
                  <a:ea typeface="Calibri" panose="020F0502020204030204" pitchFamily="34" charset="0"/>
                  <a:cs typeface="Times New Roman" panose="02020603050405020304" pitchFamily="18" charset="0"/>
                </a:rPr>
                <a:t>Asset allocation </a:t>
              </a:r>
              <a:r>
                <a:rPr lang="en-GB" sz="1100" dirty="0">
                  <a:ea typeface="Calibri" panose="020F0502020204030204" pitchFamily="34" charset="0"/>
                  <a:cs typeface="Times New Roman" panose="02020603050405020304" pitchFamily="18" charset="0"/>
                </a:rPr>
                <a:t>-</a:t>
              </a:r>
              <a:r>
                <a:rPr lang="en-GB" sz="1100" b="1"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recommend how financial and other resources should be allocated between projects in order to optimise the organisations return on investment (ROI). This includes the determination of which projects should be initiated continued or closed to best support the organisations strategic objectives.</a:t>
              </a:r>
            </a:p>
            <a:p>
              <a:pPr>
                <a:lnSpc>
                  <a:spcPct val="107000"/>
                </a:lnSpc>
                <a:spcAft>
                  <a:spcPts val="600"/>
                </a:spcAft>
              </a:pPr>
              <a:r>
                <a:rPr lang="en-GB" sz="1100" b="1" dirty="0">
                  <a:ea typeface="Calibri" panose="020F0502020204030204" pitchFamily="34" charset="0"/>
                  <a:cs typeface="Times New Roman" panose="02020603050405020304" pitchFamily="18" charset="0"/>
                </a:rPr>
                <a:t>Benefits management</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identify, quantify, map and track project benefits to justify investment in the project, and to provide assurance that the benefits identified can be realised	</a:t>
              </a:r>
            </a:p>
            <a:p>
              <a:pPr>
                <a:lnSpc>
                  <a:spcPct val="107000"/>
                </a:lnSpc>
                <a:spcAft>
                  <a:spcPts val="600"/>
                </a:spcAft>
              </a:pPr>
              <a:r>
                <a:rPr lang="en-GB" sz="1100" b="1" dirty="0">
                  <a:ea typeface="Calibri" panose="020F0502020204030204" pitchFamily="34" charset="0"/>
                  <a:cs typeface="Times New Roman" panose="02020603050405020304" pitchFamily="18" charset="0"/>
                </a:rPr>
                <a:t>Knowledge management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Knowledge Management is the ability identify, share and promote best practices and lessons learned to create a culture of learning and good practice that supports continuous improvement to optimise project delivery.	</a:t>
              </a:r>
            </a:p>
            <a:p>
              <a:pPr>
                <a:lnSpc>
                  <a:spcPct val="107000"/>
                </a:lnSpc>
                <a:spcAft>
                  <a:spcPts val="600"/>
                </a:spcAft>
              </a:pPr>
              <a:r>
                <a:rPr lang="en-GB" sz="1100" b="1" dirty="0">
                  <a:ea typeface="Calibri" panose="020F0502020204030204" pitchFamily="34" charset="0"/>
                  <a:cs typeface="Times New Roman" panose="02020603050405020304" pitchFamily="18" charset="0"/>
                </a:rPr>
                <a:t>Visible leadership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engage, motivate and coach others. To act as a role model and inspire and empower others.</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47316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925367"/>
            <a:chOff x="527979" y="1383445"/>
            <a:chExt cx="7895355" cy="3925367"/>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439403"/>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Credible action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promote the wider public good in all actions and to act in a morally, legally and socially appropriate manner at all times. Challenges unacceptable behaviour.</a:t>
              </a:r>
            </a:p>
            <a:p>
              <a:pPr>
                <a:lnSpc>
                  <a:spcPct val="107000"/>
                </a:lnSpc>
                <a:spcAft>
                  <a:spcPts val="600"/>
                </a:spcAft>
              </a:pPr>
              <a:r>
                <a:rPr lang="en-GB" sz="1100" b="1" dirty="0">
                  <a:ea typeface="Calibri" panose="020F0502020204030204" pitchFamily="34" charset="0"/>
                  <a:cs typeface="Times New Roman" panose="02020603050405020304" pitchFamily="18" charset="0"/>
                </a:rPr>
                <a:t>Working with ambiguity</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(A) Basic knowledge and limited or no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work in an environment of uncertainty and continual change. Able to feel comfortable making decisions and setting direction without having the full picture and re-focus as details emerge. Can apply knowledge and techniques to reduce ambiguity.</a:t>
              </a:r>
            </a:p>
            <a:p>
              <a:pPr>
                <a:lnSpc>
                  <a:spcPct val="107000"/>
                </a:lnSpc>
                <a:spcAft>
                  <a:spcPts val="600"/>
                </a:spcAft>
              </a:pPr>
              <a:r>
                <a:rPr lang="en-GB" sz="1100" b="1" dirty="0">
                  <a:ea typeface="Calibri" panose="020F0502020204030204" pitchFamily="34" charset="0"/>
                  <a:cs typeface="Times New Roman" panose="02020603050405020304" pitchFamily="18" charset="0"/>
                </a:rPr>
                <a:t>Collaboration</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establish and develop productive relationships with internal and external stakeholders, bringing people together to benefit the project.	</a:t>
              </a:r>
            </a:p>
            <a:p>
              <a:pPr>
                <a:lnSpc>
                  <a:spcPct val="107000"/>
                </a:lnSpc>
                <a:spcAft>
                  <a:spcPts val="600"/>
                </a:spcAft>
              </a:pPr>
              <a:r>
                <a:rPr lang="en-GB" sz="1100" b="1" dirty="0">
                  <a:ea typeface="Calibri" panose="020F0502020204030204" pitchFamily="34" charset="0"/>
                  <a:cs typeface="Times New Roman" panose="02020603050405020304" pitchFamily="18" charset="0"/>
                </a:rPr>
                <a:t>Influencing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influence, change and impact decisions with both internal and external stakeholders. </a:t>
              </a:r>
            </a:p>
            <a:p>
              <a:pPr>
                <a:lnSpc>
                  <a:spcPct val="107000"/>
                </a:lnSpc>
                <a:spcAft>
                  <a:spcPts val="600"/>
                </a:spcAft>
              </a:pPr>
              <a:r>
                <a:rPr lang="en-GB" sz="1100" b="1" dirty="0">
                  <a:ea typeface="Calibri" panose="020F0502020204030204" pitchFamily="34" charset="0"/>
                  <a:cs typeface="Times New Roman" panose="02020603050405020304" pitchFamily="18" charset="0"/>
                </a:rPr>
                <a:t>Conflict resolution </a:t>
              </a:r>
              <a:r>
                <a:rPr lang="en-GB" sz="1100" i="1" dirty="0">
                  <a:ea typeface="Calibri" panose="020F0502020204030204" pitchFamily="34" charset="0"/>
                  <a:cs typeface="Times New Roman" panose="02020603050405020304" pitchFamily="18" charset="0"/>
                </a:rPr>
                <a:t>- (W)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recognize, anticipate and effectively deal with existing or potential conflicts at an individual, team or strategic level. </a:t>
              </a: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79117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D8EE80C-200C-40FB-953C-DB70E86D42FE}"/>
              </a:ext>
            </a:extLst>
          </p:cNvPr>
          <p:cNvGrpSpPr/>
          <p:nvPr/>
        </p:nvGrpSpPr>
        <p:grpSpPr>
          <a:xfrm>
            <a:off x="490698" y="1173930"/>
            <a:ext cx="7895355" cy="3624003"/>
            <a:chOff x="527979" y="1383445"/>
            <a:chExt cx="7895355" cy="3624003"/>
          </a:xfrm>
        </p:grpSpPr>
        <p:sp>
          <p:nvSpPr>
            <p:cNvPr id="4" name="Rectangle 3">
              <a:extLst>
                <a:ext uri="{FF2B5EF4-FFF2-40B4-BE49-F238E27FC236}">
                  <a16:creationId xmlns:a16="http://schemas.microsoft.com/office/drawing/2014/main" id="{8E71E78E-D497-4496-8A54-690EF6C5E899}"/>
                </a:ext>
              </a:extLst>
            </p:cNvPr>
            <p:cNvSpPr/>
            <p:nvPr/>
          </p:nvSpPr>
          <p:spPr>
            <a:xfrm>
              <a:off x="774700" y="1869409"/>
              <a:ext cx="7648634" cy="3138039"/>
            </a:xfrm>
            <a:prstGeom prst="rect">
              <a:avLst/>
            </a:prstGeom>
          </p:spPr>
          <p:txBody>
            <a:bodyPr wrap="square" numCol="1">
              <a:spAutoFit/>
            </a:bodyPr>
            <a:lstStyle/>
            <a:p>
              <a:pPr>
                <a:lnSpc>
                  <a:spcPct val="107000"/>
                </a:lnSpc>
                <a:spcAft>
                  <a:spcPts val="600"/>
                </a:spcAft>
              </a:pPr>
              <a:r>
                <a:rPr lang="en-GB" sz="1100" b="1" dirty="0">
                  <a:ea typeface="Calibri" panose="020F0502020204030204" pitchFamily="34" charset="0"/>
                  <a:cs typeface="Times New Roman" panose="02020603050405020304" pitchFamily="18" charset="0"/>
                </a:rPr>
                <a:t>Inspiring others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 (W) Working knowledge and practical experience</a:t>
              </a:r>
              <a:r>
                <a:rPr lang="en-GB" sz="1100" dirty="0">
                  <a:ea typeface="Calibri" panose="020F0502020204030204" pitchFamily="34" charset="0"/>
                  <a:cs typeface="Times New Roman" panose="02020603050405020304" pitchFamily="18" charset="0"/>
                </a:rPr>
                <a:t>.</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a:t>
              </a:r>
              <a:r>
                <a:rPr lang="en-GB" sz="1100" dirty="0">
                  <a:cs typeface="Times New Roman" panose="02020603050405020304" pitchFamily="18" charset="0"/>
                </a:rPr>
                <a:t>create and present a compelling vision and set clear direction, that motivates others to work towards a common goal.</a:t>
              </a:r>
            </a:p>
            <a:p>
              <a:pPr>
                <a:lnSpc>
                  <a:spcPct val="107000"/>
                </a:lnSpc>
                <a:spcAft>
                  <a:spcPts val="600"/>
                </a:spcAft>
              </a:pPr>
              <a:r>
                <a:rPr lang="en-GB" sz="1100" b="1" dirty="0">
                  <a:cs typeface="Times New Roman" panose="02020603050405020304" pitchFamily="18" charset="0"/>
                </a:rPr>
                <a:t>Resilience - </a:t>
              </a:r>
              <a:r>
                <a:rPr lang="en-GB" sz="1100" i="1" dirty="0">
                  <a:cs typeface="Times New Roman" panose="02020603050405020304" pitchFamily="18" charset="0"/>
                </a:rPr>
                <a:t>(W) Working knowledge and practical </a:t>
              </a:r>
              <a:r>
                <a:rPr lang="en-GB" sz="1100" i="1" dirty="0">
                  <a:ea typeface="Calibri" panose="020F0502020204030204" pitchFamily="34" charset="0"/>
                  <a:cs typeface="Times New Roman" panose="02020603050405020304" pitchFamily="18" charset="0"/>
                </a:rPr>
                <a:t>experience.</a:t>
              </a:r>
            </a:p>
            <a:p>
              <a:pPr>
                <a:lnSpc>
                  <a:spcPct val="107000"/>
                </a:lnSpc>
                <a:spcAft>
                  <a:spcPts val="1200"/>
                </a:spcAft>
              </a:pPr>
              <a:r>
                <a:rPr lang="en-GB" sz="1100" dirty="0">
                  <a:cs typeface="Times New Roman" panose="02020603050405020304" pitchFamily="18" charset="0"/>
                </a:rPr>
                <a:t>The ability to adapt to changing circumstances and adverse situations whilst remaining calm, reassuring others and maintaining performance.</a:t>
              </a:r>
              <a:endParaRPr lang="en-GB" sz="1100" dirty="0">
                <a:ea typeface="Calibri" panose="020F0502020204030204" pitchFamily="34" charset="0"/>
                <a:cs typeface="Times New Roman" panose="02020603050405020304" pitchFamily="18" charset="0"/>
              </a:endParaRPr>
            </a:p>
            <a:p>
              <a:pPr>
                <a:lnSpc>
                  <a:spcPct val="107000"/>
                </a:lnSpc>
                <a:spcAft>
                  <a:spcPts val="600"/>
                </a:spcAft>
              </a:pPr>
              <a:r>
                <a:rPr lang="en-GB" sz="1100" b="1" dirty="0">
                  <a:ea typeface="Calibri" panose="020F0502020204030204" pitchFamily="34" charset="0"/>
                  <a:cs typeface="Times New Roman" panose="02020603050405020304" pitchFamily="18" charset="0"/>
                </a:rPr>
                <a:t>Innovation </a:t>
              </a:r>
              <a:r>
                <a:rPr lang="en-GB" sz="1100" dirty="0">
                  <a:ea typeface="Calibri" panose="020F0502020204030204" pitchFamily="34" charset="0"/>
                  <a:cs typeface="Times New Roman" panose="02020603050405020304" pitchFamily="18" charset="0"/>
                </a:rPr>
                <a:t>- </a:t>
              </a:r>
              <a:r>
                <a:rPr lang="en-GB" sz="1100" i="1" dirty="0">
                  <a:ea typeface="Calibri" panose="020F0502020204030204" pitchFamily="34" charset="0"/>
                  <a:cs typeface="Times New Roman" panose="02020603050405020304" pitchFamily="18" charset="0"/>
                </a:rPr>
                <a:t>(W) Working knowledge and practical experience.</a:t>
              </a:r>
            </a:p>
            <a:p>
              <a:pPr>
                <a:lnSpc>
                  <a:spcPct val="107000"/>
                </a:lnSpc>
                <a:spcAft>
                  <a:spcPts val="1200"/>
                </a:spcAft>
              </a:pPr>
              <a:r>
                <a:rPr lang="en-GB" sz="1100" dirty="0">
                  <a:ea typeface="Calibri" panose="020F0502020204030204" pitchFamily="34" charset="0"/>
                  <a:cs typeface="Times New Roman" panose="02020603050405020304" pitchFamily="18" charset="0"/>
                </a:rPr>
                <a:t>The ability to think of, research and apply new ideas and ways of doing things. Encourages and supports innovations from others, is willing to experiment and follow ideas through to implementation. </a:t>
              </a:r>
            </a:p>
            <a:p>
              <a:pPr>
                <a:lnSpc>
                  <a:spcPct val="107000"/>
                </a:lnSpc>
                <a:spcAft>
                  <a:spcPts val="600"/>
                </a:spcAft>
              </a:pPr>
              <a:r>
                <a:rPr lang="en-GB" sz="1100" b="1" dirty="0">
                  <a:ea typeface="Calibri" panose="020F0502020204030204" pitchFamily="34" charset="0"/>
                  <a:cs typeface="Times New Roman" panose="02020603050405020304" pitchFamily="18" charset="0"/>
                </a:rPr>
                <a:t>Culture change</a:t>
              </a:r>
              <a:r>
                <a:rPr lang="en-GB" sz="1100" dirty="0">
                  <a:ea typeface="Calibri" panose="020F0502020204030204" pitchFamily="34" charset="0"/>
                  <a:cs typeface="Times New Roman" panose="02020603050405020304" pitchFamily="18" charset="0"/>
                </a:rPr>
                <a:t> - </a:t>
              </a:r>
              <a:r>
                <a:rPr lang="en-GB" sz="1100" i="1" dirty="0">
                  <a:ea typeface="Calibri" panose="020F0502020204030204" pitchFamily="34" charset="0"/>
                  <a:cs typeface="Times New Roman" panose="02020603050405020304" pitchFamily="18" charset="0"/>
                </a:rPr>
                <a:t>(A) Basic knowledge and limited or no experience.</a:t>
              </a:r>
            </a:p>
            <a:p>
              <a:pPr>
                <a:lnSpc>
                  <a:spcPct val="107000"/>
                </a:lnSpc>
                <a:spcAft>
                  <a:spcPts val="800"/>
                </a:spcAft>
              </a:pPr>
              <a:r>
                <a:rPr lang="en-GB" sz="1100" dirty="0">
                  <a:ea typeface="Calibri" panose="020F0502020204030204" pitchFamily="34" charset="0"/>
                  <a:cs typeface="Times New Roman" panose="02020603050405020304" pitchFamily="18" charset="0"/>
                </a:rPr>
                <a:t>The ability to plan, lead and effect positive cultural change, securing commitment and buy-in and promoting a positive long-term vision. Recognizes when broader culture change is necessary to deliver a project. </a:t>
              </a:r>
            </a:p>
            <a:p>
              <a:pPr>
                <a:lnSpc>
                  <a:spcPct val="107000"/>
                </a:lnSpc>
                <a:spcAft>
                  <a:spcPts val="800"/>
                </a:spcAft>
              </a:pPr>
              <a:endParaRPr lang="en-GB" sz="1100" dirty="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4D7EACD-1A94-4875-8A4E-F6E690F4C17C}"/>
                </a:ext>
              </a:extLst>
            </p:cNvPr>
            <p:cNvSpPr txBox="1"/>
            <p:nvPr/>
          </p:nvSpPr>
          <p:spPr>
            <a:xfrm>
              <a:off x="527979" y="1383445"/>
              <a:ext cx="2529963" cy="307777"/>
            </a:xfrm>
            <a:prstGeom prst="rect">
              <a:avLst/>
            </a:prstGeom>
            <a:noFill/>
          </p:spPr>
          <p:txBody>
            <a:bodyPr wrap="square" rtlCol="0">
              <a:spAutoFit/>
            </a:bodyPr>
            <a:lstStyle/>
            <a:p>
              <a:r>
                <a:rPr lang="en-GB" sz="1400" dirty="0">
                  <a:solidFill>
                    <a:schemeClr val="accent1">
                      <a:lumMod val="50000"/>
                    </a:schemeClr>
                  </a:solidFill>
                  <a:latin typeface="Arial" panose="020B0604020202020204" pitchFamily="34" charset="0"/>
                  <a:cs typeface="Arial" panose="020B0604020202020204" pitchFamily="34" charset="0"/>
                </a:rPr>
                <a:t>Person Specification</a:t>
              </a:r>
            </a:p>
          </p:txBody>
        </p:sp>
      </p:gr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19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DCBF4F87-45B4-4393-B7B8-433CAF03C50F}"/>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1764255-9747-4D20-AACF-A2BD84671D4F}"/>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F4B4A886-6BFC-40F5-8D57-3D8CB00F15B5}"/>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E61B31E6-1B67-4C81-9C5F-D192CD1C363B}"/>
              </a:ext>
            </a:extLst>
          </p:cNvPr>
          <p:cNvSpPr/>
          <p:nvPr/>
        </p:nvSpPr>
        <p:spPr>
          <a:xfrm>
            <a:off x="3221762"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988EFFC4-2648-4C63-BCCF-30D9727CD7D6}"/>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F279AE8C-3F5A-483F-9E98-114403EC475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2708FC77-0C6B-4FB1-AAB7-3536EBB745CA}"/>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17" name="Title 3">
            <a:extLst>
              <a:ext uri="{FF2B5EF4-FFF2-40B4-BE49-F238E27FC236}">
                <a16:creationId xmlns:a16="http://schemas.microsoft.com/office/drawing/2014/main" id="{0A1ACD48-CA42-46B6-BFC2-74F8F0D05A17}"/>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Vacancy Description</a:t>
            </a:r>
          </a:p>
        </p:txBody>
      </p:sp>
      <p:grpSp>
        <p:nvGrpSpPr>
          <p:cNvPr id="5" name="Group 4">
            <a:extLst>
              <a:ext uri="{FF2B5EF4-FFF2-40B4-BE49-F238E27FC236}">
                <a16:creationId xmlns:a16="http://schemas.microsoft.com/office/drawing/2014/main" id="{8DFC805D-25B0-4206-BE09-2C36D8B808A4}"/>
              </a:ext>
            </a:extLst>
          </p:cNvPr>
          <p:cNvGrpSpPr/>
          <p:nvPr/>
        </p:nvGrpSpPr>
        <p:grpSpPr>
          <a:xfrm>
            <a:off x="7519936" y="5411242"/>
            <a:ext cx="880036" cy="384041"/>
            <a:chOff x="7333986" y="5358759"/>
            <a:chExt cx="880036" cy="384041"/>
          </a:xfrm>
        </p:grpSpPr>
        <p:sp>
          <p:nvSpPr>
            <p:cNvPr id="20" name="TextBox 19">
              <a:hlinkClick r:id="" action="ppaction://hlinkshowjump?jump=nextslide"/>
              <a:extLst>
                <a:ext uri="{FF2B5EF4-FFF2-40B4-BE49-F238E27FC236}">
                  <a16:creationId xmlns:a16="http://schemas.microsoft.com/office/drawing/2014/main" id="{BE3C4AA8-C831-4528-945D-CF119CE92A7C}"/>
                </a:ext>
              </a:extLst>
            </p:cNvPr>
            <p:cNvSpPr txBox="1"/>
            <p:nvPr/>
          </p:nvSpPr>
          <p:spPr>
            <a:xfrm>
              <a:off x="7798524" y="5358759"/>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
          <p:nvSpPr>
            <p:cNvPr id="31" name="TextBox 30">
              <a:hlinkClick r:id="" action="ppaction://hlinkshowjump?jump=previousslide"/>
              <a:extLst>
                <a:ext uri="{FF2B5EF4-FFF2-40B4-BE49-F238E27FC236}">
                  <a16:creationId xmlns:a16="http://schemas.microsoft.com/office/drawing/2014/main" id="{4418BEBC-9FD8-4D9C-97D2-C249DA59B120}"/>
                </a:ext>
              </a:extLst>
            </p:cNvPr>
            <p:cNvSpPr txBox="1"/>
            <p:nvPr/>
          </p:nvSpPr>
          <p:spPr>
            <a:xfrm>
              <a:off x="7333986" y="537346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grpSp>
    </p:spTree>
    <p:extLst>
      <p:ext uri="{BB962C8B-B14F-4D97-AF65-F5344CB8AC3E}">
        <p14:creationId xmlns:p14="http://schemas.microsoft.com/office/powerpoint/2010/main" val="1241534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hlinkClick r:id="rId2" action="ppaction://hlinksldjump"/>
            <a:extLst>
              <a:ext uri="{FF2B5EF4-FFF2-40B4-BE49-F238E27FC236}">
                <a16:creationId xmlns:a16="http://schemas.microsoft.com/office/drawing/2014/main" id="{934609BB-8B23-4DF9-9ED1-E9613D451AEE}"/>
              </a:ext>
            </a:extLst>
          </p:cNvPr>
          <p:cNvPicPr>
            <a:picLocks noChangeAspect="1"/>
          </p:cNvPicPr>
          <p:nvPr/>
        </p:nvPicPr>
        <p:blipFill rotWithShape="1">
          <a:blip r:embed="rId3"/>
          <a:srcRect l="11932" t="288" r="19718" b="-288"/>
          <a:stretch/>
        </p:blipFill>
        <p:spPr>
          <a:xfrm>
            <a:off x="6067363" y="802580"/>
            <a:ext cx="2578224" cy="2342971"/>
          </a:xfrm>
          <a:prstGeom prst="rect">
            <a:avLst/>
          </a:prstGeom>
        </p:spPr>
      </p:pic>
      <p:pic>
        <p:nvPicPr>
          <p:cNvPr id="4" name="Picture 3">
            <a:hlinkClick r:id="rId4" action="ppaction://hlinksldjump"/>
            <a:extLst>
              <a:ext uri="{FF2B5EF4-FFF2-40B4-BE49-F238E27FC236}">
                <a16:creationId xmlns:a16="http://schemas.microsoft.com/office/drawing/2014/main" id="{592A6757-C3D6-4FC9-9381-1E0728F82822}"/>
              </a:ext>
            </a:extLst>
          </p:cNvPr>
          <p:cNvPicPr>
            <a:picLocks noChangeAspect="1"/>
          </p:cNvPicPr>
          <p:nvPr/>
        </p:nvPicPr>
        <p:blipFill rotWithShape="1">
          <a:blip r:embed="rId5"/>
          <a:srcRect l="7940" t="2251" r="24645" b="1"/>
          <a:stretch/>
        </p:blipFill>
        <p:spPr>
          <a:xfrm>
            <a:off x="6057651" y="3422245"/>
            <a:ext cx="2587935" cy="2342971"/>
          </a:xfrm>
          <a:prstGeom prst="rect">
            <a:avLst/>
          </a:prstGeom>
        </p:spPr>
      </p:pic>
      <p:pic>
        <p:nvPicPr>
          <p:cNvPr id="3" name="Picture 2">
            <a:hlinkClick r:id="rId6" action="ppaction://hlinksldjump"/>
            <a:extLst>
              <a:ext uri="{FF2B5EF4-FFF2-40B4-BE49-F238E27FC236}">
                <a16:creationId xmlns:a16="http://schemas.microsoft.com/office/drawing/2014/main" id="{04AE7049-0173-4B6E-9A49-83632874CDD5}"/>
              </a:ext>
            </a:extLst>
          </p:cNvPr>
          <p:cNvPicPr>
            <a:picLocks noChangeAspect="1"/>
          </p:cNvPicPr>
          <p:nvPr/>
        </p:nvPicPr>
        <p:blipFill rotWithShape="1">
          <a:blip r:embed="rId7"/>
          <a:srcRect l="13345" t="1082" r="18957"/>
          <a:stretch/>
        </p:blipFill>
        <p:spPr>
          <a:xfrm>
            <a:off x="3320986" y="3429000"/>
            <a:ext cx="2581339" cy="2342971"/>
          </a:xfrm>
          <a:prstGeom prst="rect">
            <a:avLst/>
          </a:prstGeom>
        </p:spPr>
      </p:pic>
      <p:pic>
        <p:nvPicPr>
          <p:cNvPr id="2" name="Picture 1">
            <a:hlinkClick r:id="rId8" action="ppaction://hlinksldjump"/>
            <a:extLst>
              <a:ext uri="{FF2B5EF4-FFF2-40B4-BE49-F238E27FC236}">
                <a16:creationId xmlns:a16="http://schemas.microsoft.com/office/drawing/2014/main" id="{7C0195CD-5A18-4920-84E3-96C2C19C9CF0}"/>
              </a:ext>
            </a:extLst>
          </p:cNvPr>
          <p:cNvPicPr>
            <a:picLocks noChangeAspect="1"/>
          </p:cNvPicPr>
          <p:nvPr/>
        </p:nvPicPr>
        <p:blipFill rotWithShape="1">
          <a:blip r:embed="rId9"/>
          <a:srcRect l="11505" r="18310" b="1505"/>
          <a:stretch/>
        </p:blipFill>
        <p:spPr>
          <a:xfrm>
            <a:off x="574610" y="3429000"/>
            <a:ext cx="2581339" cy="2342971"/>
          </a:xfrm>
          <a:prstGeom prst="rect">
            <a:avLst/>
          </a:prstGeom>
        </p:spPr>
      </p:pic>
      <p:pic>
        <p:nvPicPr>
          <p:cNvPr id="32" name="Picture 31">
            <a:hlinkClick r:id="rId10" action="ppaction://hlinksldjump"/>
            <a:extLst>
              <a:ext uri="{FF2B5EF4-FFF2-40B4-BE49-F238E27FC236}">
                <a16:creationId xmlns:a16="http://schemas.microsoft.com/office/drawing/2014/main" id="{3BF16DC2-B842-4059-9DC4-66FD33B1267E}"/>
              </a:ext>
            </a:extLst>
          </p:cNvPr>
          <p:cNvPicPr>
            <a:picLocks noChangeAspect="1"/>
          </p:cNvPicPr>
          <p:nvPr/>
        </p:nvPicPr>
        <p:blipFill rotWithShape="1">
          <a:blip r:embed="rId11">
            <a:extLst>
              <a:ext uri="{28A0092B-C50C-407E-A947-70E740481C1C}">
                <a14:useLocalDpi xmlns:a14="http://schemas.microsoft.com/office/drawing/2010/main" val="0"/>
              </a:ext>
            </a:extLst>
          </a:blip>
          <a:srcRect l="21791" r="23927" b="25515"/>
          <a:stretch/>
        </p:blipFill>
        <p:spPr>
          <a:xfrm>
            <a:off x="574612" y="802580"/>
            <a:ext cx="2581338" cy="2342971"/>
          </a:xfrm>
          <a:prstGeom prst="rect">
            <a:avLst/>
          </a:prstGeom>
        </p:spPr>
      </p:pic>
      <p:sp>
        <p:nvSpPr>
          <p:cNvPr id="15" name="Rectangle 14">
            <a:extLst>
              <a:ext uri="{FF2B5EF4-FFF2-40B4-BE49-F238E27FC236}">
                <a16:creationId xmlns:a16="http://schemas.microsoft.com/office/drawing/2014/main" id="{8E109343-91F9-4C57-8F30-7E55296AE59D}"/>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526B325-A10B-4D30-84D4-DD0C7ACA4951}"/>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7" name="Rectangle 16">
            <a:hlinkClick r:id="rId10" action="ppaction://hlinksldjump"/>
            <a:extLst>
              <a:ext uri="{FF2B5EF4-FFF2-40B4-BE49-F238E27FC236}">
                <a16:creationId xmlns:a16="http://schemas.microsoft.com/office/drawing/2014/main" id="{3841994C-1BE0-4C72-ADE5-B62BFA6596DF}"/>
              </a:ext>
            </a:extLst>
          </p:cNvPr>
          <p:cNvSpPr/>
          <p:nvPr/>
        </p:nvSpPr>
        <p:spPr>
          <a:xfrm>
            <a:off x="57461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3" name="TextBox 32">
            <a:hlinkClick r:id="rId10" action="ppaction://hlinksldjump"/>
            <a:extLst>
              <a:ext uri="{FF2B5EF4-FFF2-40B4-BE49-F238E27FC236}">
                <a16:creationId xmlns:a16="http://schemas.microsoft.com/office/drawing/2014/main" id="{FA23A1FE-561E-4C9E-A691-7A17BB1A5580}"/>
              </a:ext>
            </a:extLst>
          </p:cNvPr>
          <p:cNvSpPr txBox="1"/>
          <p:nvPr/>
        </p:nvSpPr>
        <p:spPr>
          <a:xfrm>
            <a:off x="1916081" y="2694185"/>
            <a:ext cx="1142300"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Welcome</a:t>
            </a:r>
          </a:p>
        </p:txBody>
      </p:sp>
      <p:pic>
        <p:nvPicPr>
          <p:cNvPr id="35" name="Picture 34">
            <a:hlinkClick r:id="rId12" action="ppaction://hlinksldjump"/>
            <a:extLst>
              <a:ext uri="{FF2B5EF4-FFF2-40B4-BE49-F238E27FC236}">
                <a16:creationId xmlns:a16="http://schemas.microsoft.com/office/drawing/2014/main" id="{D4754BC7-03B0-4354-B552-3749EAE51A00}"/>
              </a:ext>
            </a:extLst>
          </p:cNvPr>
          <p:cNvPicPr>
            <a:picLocks noChangeAspect="1"/>
          </p:cNvPicPr>
          <p:nvPr/>
        </p:nvPicPr>
        <p:blipFill rotWithShape="1">
          <a:blip r:embed="rId13">
            <a:extLst>
              <a:ext uri="{28A0092B-C50C-407E-A947-70E740481C1C}">
                <a14:useLocalDpi xmlns:a14="http://schemas.microsoft.com/office/drawing/2010/main" val="0"/>
              </a:ext>
            </a:extLst>
          </a:blip>
          <a:srcRect l="5382" t="264" r="10436" b="-146"/>
          <a:stretch/>
        </p:blipFill>
        <p:spPr>
          <a:xfrm>
            <a:off x="3320987" y="802580"/>
            <a:ext cx="2581338" cy="2342971"/>
          </a:xfrm>
          <a:prstGeom prst="rect">
            <a:avLst/>
          </a:prstGeom>
        </p:spPr>
      </p:pic>
      <p:sp>
        <p:nvSpPr>
          <p:cNvPr id="36" name="Rectangle 35">
            <a:hlinkClick r:id="rId12" action="ppaction://hlinksldjump"/>
            <a:extLst>
              <a:ext uri="{FF2B5EF4-FFF2-40B4-BE49-F238E27FC236}">
                <a16:creationId xmlns:a16="http://schemas.microsoft.com/office/drawing/2014/main" id="{3F65CC2F-C97F-4884-A9FD-3DF381828B42}"/>
              </a:ext>
            </a:extLst>
          </p:cNvPr>
          <p:cNvSpPr/>
          <p:nvPr/>
        </p:nvSpPr>
        <p:spPr>
          <a:xfrm>
            <a:off x="3320987"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37" name="TextBox 36">
            <a:hlinkClick r:id="rId12" action="ppaction://hlinksldjump"/>
            <a:extLst>
              <a:ext uri="{FF2B5EF4-FFF2-40B4-BE49-F238E27FC236}">
                <a16:creationId xmlns:a16="http://schemas.microsoft.com/office/drawing/2014/main" id="{CD7FCF5B-233B-40F8-945A-3C8819F410E2}"/>
              </a:ext>
            </a:extLst>
          </p:cNvPr>
          <p:cNvSpPr txBox="1"/>
          <p:nvPr/>
        </p:nvSpPr>
        <p:spPr>
          <a:xfrm>
            <a:off x="4698016" y="2694185"/>
            <a:ext cx="1133644"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About Us</a:t>
            </a:r>
          </a:p>
        </p:txBody>
      </p:sp>
      <p:sp>
        <p:nvSpPr>
          <p:cNvPr id="39" name="Rectangle 38">
            <a:hlinkClick r:id="rId2" action="ppaction://hlinksldjump"/>
            <a:extLst>
              <a:ext uri="{FF2B5EF4-FFF2-40B4-BE49-F238E27FC236}">
                <a16:creationId xmlns:a16="http://schemas.microsoft.com/office/drawing/2014/main" id="{5A5CD44C-053F-416F-81B7-4FFBCFAA6CEB}"/>
              </a:ext>
            </a:extLst>
          </p:cNvPr>
          <p:cNvSpPr/>
          <p:nvPr/>
        </p:nvSpPr>
        <p:spPr>
          <a:xfrm>
            <a:off x="6067362" y="261215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0" name="TextBox 39">
            <a:hlinkClick r:id="rId2" action="ppaction://hlinksldjump"/>
            <a:extLst>
              <a:ext uri="{FF2B5EF4-FFF2-40B4-BE49-F238E27FC236}">
                <a16:creationId xmlns:a16="http://schemas.microsoft.com/office/drawing/2014/main" id="{962B8FB8-EE26-4A41-ABA5-C4807099692D}"/>
              </a:ext>
            </a:extLst>
          </p:cNvPr>
          <p:cNvSpPr txBox="1"/>
          <p:nvPr/>
        </p:nvSpPr>
        <p:spPr>
          <a:xfrm>
            <a:off x="6378014" y="2694185"/>
            <a:ext cx="2270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Vacancy Description</a:t>
            </a:r>
          </a:p>
        </p:txBody>
      </p:sp>
      <p:sp>
        <p:nvSpPr>
          <p:cNvPr id="42" name="Rectangle 41">
            <a:hlinkClick r:id="rId8" action="ppaction://hlinksldjump"/>
            <a:extLst>
              <a:ext uri="{FF2B5EF4-FFF2-40B4-BE49-F238E27FC236}">
                <a16:creationId xmlns:a16="http://schemas.microsoft.com/office/drawing/2014/main" id="{62CC5D54-B43D-4936-BF7C-5700B2980741}"/>
              </a:ext>
            </a:extLst>
          </p:cNvPr>
          <p:cNvSpPr/>
          <p:nvPr/>
        </p:nvSpPr>
        <p:spPr>
          <a:xfrm>
            <a:off x="57461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3" name="TextBox 42">
            <a:hlinkClick r:id="rId8" action="ppaction://hlinksldjump"/>
            <a:extLst>
              <a:ext uri="{FF2B5EF4-FFF2-40B4-BE49-F238E27FC236}">
                <a16:creationId xmlns:a16="http://schemas.microsoft.com/office/drawing/2014/main" id="{A004B8F7-1F8C-488D-81C1-0BE70E4A8BAD}"/>
              </a:ext>
            </a:extLst>
          </p:cNvPr>
          <p:cNvSpPr txBox="1"/>
          <p:nvPr/>
        </p:nvSpPr>
        <p:spPr>
          <a:xfrm>
            <a:off x="829672" y="5320605"/>
            <a:ext cx="2326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Recruitment Process</a:t>
            </a:r>
          </a:p>
        </p:txBody>
      </p:sp>
      <p:sp>
        <p:nvSpPr>
          <p:cNvPr id="45" name="Rectangle 44">
            <a:hlinkClick r:id="rId6" action="ppaction://hlinksldjump"/>
            <a:extLst>
              <a:ext uri="{FF2B5EF4-FFF2-40B4-BE49-F238E27FC236}">
                <a16:creationId xmlns:a16="http://schemas.microsoft.com/office/drawing/2014/main" id="{5ADC8EAD-3838-465D-A3A3-2BBDEA6B91FA}"/>
              </a:ext>
            </a:extLst>
          </p:cNvPr>
          <p:cNvSpPr/>
          <p:nvPr/>
        </p:nvSpPr>
        <p:spPr>
          <a:xfrm>
            <a:off x="3320987"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6" name="TextBox 45">
            <a:hlinkClick r:id="rId6" action="ppaction://hlinksldjump"/>
            <a:extLst>
              <a:ext uri="{FF2B5EF4-FFF2-40B4-BE49-F238E27FC236}">
                <a16:creationId xmlns:a16="http://schemas.microsoft.com/office/drawing/2014/main" id="{7003E371-376A-4114-A3C3-A320EADB5434}"/>
              </a:ext>
            </a:extLst>
          </p:cNvPr>
          <p:cNvSpPr txBox="1"/>
          <p:nvPr/>
        </p:nvSpPr>
        <p:spPr>
          <a:xfrm>
            <a:off x="3829350" y="5320605"/>
            <a:ext cx="20826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Indicative Timeline</a:t>
            </a:r>
          </a:p>
        </p:txBody>
      </p:sp>
      <p:sp>
        <p:nvSpPr>
          <p:cNvPr id="48" name="Rectangle 47">
            <a:hlinkClick r:id="rId4" action="ppaction://hlinksldjump"/>
            <a:extLst>
              <a:ext uri="{FF2B5EF4-FFF2-40B4-BE49-F238E27FC236}">
                <a16:creationId xmlns:a16="http://schemas.microsoft.com/office/drawing/2014/main" id="{3D860175-EE17-41CC-9CFA-01A0814E6550}"/>
              </a:ext>
            </a:extLst>
          </p:cNvPr>
          <p:cNvSpPr/>
          <p:nvPr/>
        </p:nvSpPr>
        <p:spPr>
          <a:xfrm>
            <a:off x="6067362" y="5238571"/>
            <a:ext cx="2581338" cy="533400"/>
          </a:xfrm>
          <a:prstGeom prst="rect">
            <a:avLst/>
          </a:prstGeom>
          <a:solidFill>
            <a:srgbClr val="0D619E">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latin typeface="Arial" panose="020B0604020202020204" pitchFamily="34" charset="0"/>
              <a:cs typeface="Arial" panose="020B0604020202020204" pitchFamily="34" charset="0"/>
            </a:endParaRPr>
          </a:p>
        </p:txBody>
      </p:sp>
      <p:sp>
        <p:nvSpPr>
          <p:cNvPr id="49" name="TextBox 48">
            <a:hlinkClick r:id="rId4" action="ppaction://hlinksldjump"/>
            <a:extLst>
              <a:ext uri="{FF2B5EF4-FFF2-40B4-BE49-F238E27FC236}">
                <a16:creationId xmlns:a16="http://schemas.microsoft.com/office/drawing/2014/main" id="{3C11D4E1-9C9F-4713-AF7A-4C9B0D9C7D18}"/>
              </a:ext>
            </a:extLst>
          </p:cNvPr>
          <p:cNvSpPr txBox="1"/>
          <p:nvPr/>
        </p:nvSpPr>
        <p:spPr>
          <a:xfrm>
            <a:off x="6410688" y="5320605"/>
            <a:ext cx="2185278"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Terms &amp; Conditions</a:t>
            </a:r>
          </a:p>
        </p:txBody>
      </p:sp>
      <p:pic>
        <p:nvPicPr>
          <p:cNvPr id="56" name="Graphic 55" descr="Home">
            <a:hlinkClick r:id="rId14" action="ppaction://hlinksldjump"/>
            <a:extLst>
              <a:ext uri="{FF2B5EF4-FFF2-40B4-BE49-F238E27FC236}">
                <a16:creationId xmlns:a16="http://schemas.microsoft.com/office/drawing/2014/main" id="{5192D48C-0244-41FF-A595-4CBF0D5A588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57456" y="6297451"/>
            <a:ext cx="403146" cy="403146"/>
          </a:xfrm>
          <a:prstGeom prst="rect">
            <a:avLst/>
          </a:prstGeom>
        </p:spPr>
      </p:pic>
      <p:sp>
        <p:nvSpPr>
          <p:cNvPr id="57" name="Arrow: Right 56">
            <a:hlinkClick r:id="" action="ppaction://hlinkshowjump?jump=nextslide"/>
            <a:extLst>
              <a:ext uri="{FF2B5EF4-FFF2-40B4-BE49-F238E27FC236}">
                <a16:creationId xmlns:a16="http://schemas.microsoft.com/office/drawing/2014/main" id="{EDB361D2-233F-4CB2-9A6B-2836F3E96C6D}"/>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hlinkClick r:id="" action="ppaction://hlinkshowjump?jump=previousslide"/>
            <a:extLst>
              <a:ext uri="{FF2B5EF4-FFF2-40B4-BE49-F238E27FC236}">
                <a16:creationId xmlns:a16="http://schemas.microsoft.com/office/drawing/2014/main" id="{22A04119-DBAC-4BC6-8149-5D5C0B29A897}"/>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A13DCCF2-90BA-4DFC-9653-48EE1B3C3F7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5501" y="62513"/>
            <a:ext cx="533400" cy="533400"/>
          </a:xfrm>
          <a:prstGeom prst="rect">
            <a:avLst/>
          </a:prstGeom>
        </p:spPr>
      </p:pic>
      <p:sp>
        <p:nvSpPr>
          <p:cNvPr id="9" name="Rectangle 8">
            <a:extLst>
              <a:ext uri="{FF2B5EF4-FFF2-40B4-BE49-F238E27FC236}">
                <a16:creationId xmlns:a16="http://schemas.microsoft.com/office/drawing/2014/main" id="{F4993940-58CA-49FF-811E-E1E42D8D5CAC}"/>
              </a:ext>
            </a:extLst>
          </p:cNvPr>
          <p:cNvSpPr/>
          <p:nvPr/>
        </p:nvSpPr>
        <p:spPr>
          <a:xfrm>
            <a:off x="1018294" y="128020"/>
            <a:ext cx="2781038" cy="400110"/>
          </a:xfrm>
          <a:prstGeom prst="rect">
            <a:avLst/>
          </a:prstGeom>
        </p:spPr>
        <p:txBody>
          <a:bodyPr wrap="square">
            <a:spAutoFit/>
          </a:bodyPr>
          <a:lstStyle/>
          <a:p>
            <a:r>
              <a:rPr lang="en-GB" altLang="en-US" sz="1000" dirty="0">
                <a:solidFill>
                  <a:srgbClr val="4D4D4D"/>
                </a:solidFill>
              </a:rPr>
              <a:t>Move your mouse pointer over the buttons below each image and click for more information</a:t>
            </a:r>
          </a:p>
        </p:txBody>
      </p:sp>
    </p:spTree>
    <p:extLst>
      <p:ext uri="{BB962C8B-B14F-4D97-AF65-F5344CB8AC3E}">
        <p14:creationId xmlns:p14="http://schemas.microsoft.com/office/powerpoint/2010/main" val="27849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hlinkClick r:id="rId8" action="ppaction://hlinksldjump"/>
            <a:extLst>
              <a:ext uri="{FF2B5EF4-FFF2-40B4-BE49-F238E27FC236}">
                <a16:creationId xmlns:a16="http://schemas.microsoft.com/office/drawing/2014/main" id="{D4299A7B-D77E-4BD9-8DCF-4F8C05B343EC}"/>
              </a:ext>
            </a:extLst>
          </p:cNvPr>
          <p:cNvSpPr/>
          <p:nvPr/>
        </p:nvSpPr>
        <p:spPr>
          <a:xfrm>
            <a:off x="663120" y="1191010"/>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How to Apply</a:t>
            </a:r>
          </a:p>
        </p:txBody>
      </p:sp>
      <p:sp>
        <p:nvSpPr>
          <p:cNvPr id="18" name="Rectangle 17">
            <a:hlinkClick r:id="rId11" action="ppaction://hlinksldjump"/>
            <a:extLst>
              <a:ext uri="{FF2B5EF4-FFF2-40B4-BE49-F238E27FC236}">
                <a16:creationId xmlns:a16="http://schemas.microsoft.com/office/drawing/2014/main" id="{F50D41CE-382F-42C2-8458-431506686349}"/>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19" name="Rectangle 18">
            <a:hlinkClick r:id="rId12" action="ppaction://hlinksldjump"/>
            <a:extLst>
              <a:ext uri="{FF2B5EF4-FFF2-40B4-BE49-F238E27FC236}">
                <a16:creationId xmlns:a16="http://schemas.microsoft.com/office/drawing/2014/main" id="{2B976C65-1657-46B6-AA41-DE46EB08859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20" name="Rectangle 19">
            <a:hlinkClick r:id="rId13" action="ppaction://hlinksldjump"/>
            <a:extLst>
              <a:ext uri="{FF2B5EF4-FFF2-40B4-BE49-F238E27FC236}">
                <a16:creationId xmlns:a16="http://schemas.microsoft.com/office/drawing/2014/main" id="{10BE4DD0-3446-4BE2-AEF3-E1964C4E1AD8}"/>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1" name="Rectangle 30">
            <a:hlinkClick r:id="rId14" action="ppaction://hlinksldjump"/>
            <a:extLst>
              <a:ext uri="{FF2B5EF4-FFF2-40B4-BE49-F238E27FC236}">
                <a16:creationId xmlns:a16="http://schemas.microsoft.com/office/drawing/2014/main" id="{69D2D125-D2B1-4B11-BF33-B7080E1A24B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32" name="Rectangle 31">
            <a:hlinkClick r:id="rId15" action="ppaction://hlinksldjump"/>
            <a:extLst>
              <a:ext uri="{FF2B5EF4-FFF2-40B4-BE49-F238E27FC236}">
                <a16:creationId xmlns:a16="http://schemas.microsoft.com/office/drawing/2014/main" id="{C65FF9F9-584B-47E2-BC93-AA62860F392A}"/>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33" name="Rectangle 32">
            <a:hlinkClick r:id="rId16" action="ppaction://hlinksldjump"/>
            <a:extLst>
              <a:ext uri="{FF2B5EF4-FFF2-40B4-BE49-F238E27FC236}">
                <a16:creationId xmlns:a16="http://schemas.microsoft.com/office/drawing/2014/main" id="{E8ABDBEA-E435-4FDE-8839-E3C1A7D7F20F}"/>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34" name="Rectangle 33">
            <a:hlinkClick r:id="rId17" action="ppaction://hlinksldjump"/>
            <a:extLst>
              <a:ext uri="{FF2B5EF4-FFF2-40B4-BE49-F238E27FC236}">
                <a16:creationId xmlns:a16="http://schemas.microsoft.com/office/drawing/2014/main" id="{73E3E06B-B377-4635-9D4F-0E054591233C}"/>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3" name="Rectangle 2">
            <a:extLst>
              <a:ext uri="{FF2B5EF4-FFF2-40B4-BE49-F238E27FC236}">
                <a16:creationId xmlns:a16="http://schemas.microsoft.com/office/drawing/2014/main" id="{92D8FC14-1621-4484-AA4B-7E761ACBFF8A}"/>
              </a:ext>
            </a:extLst>
          </p:cNvPr>
          <p:cNvSpPr/>
          <p:nvPr/>
        </p:nvSpPr>
        <p:spPr>
          <a:xfrm>
            <a:off x="3675399" y="1414262"/>
            <a:ext cx="4803339" cy="4524315"/>
          </a:xfrm>
          <a:prstGeom prst="rect">
            <a:avLst/>
          </a:prstGeom>
        </p:spPr>
        <p:txBody>
          <a:bodyPr wrap="square">
            <a:spAutoFit/>
          </a:bodyPr>
          <a:lstStyle/>
          <a:p>
            <a:pPr>
              <a:spcAft>
                <a:spcPts val="1800"/>
              </a:spcAft>
            </a:pPr>
            <a:r>
              <a:rPr lang="en-GB" altLang="en-US" sz="1200" dirty="0"/>
              <a:t>To apply for this post please apply through the </a:t>
            </a:r>
            <a:r>
              <a:rPr lang="en-GB" altLang="en-US" sz="1200" dirty="0">
                <a:hlinkClick r:id="rId18"/>
              </a:rPr>
              <a:t>Civil Service Jobs website</a:t>
            </a:r>
            <a:r>
              <a:rPr lang="en-GB" altLang="en-US" sz="1200" dirty="0"/>
              <a:t> or directly through </a:t>
            </a:r>
            <a:r>
              <a:rPr lang="en-GB" altLang="en-US" sz="1200" dirty="0">
                <a:hlinkClick r:id="rId19"/>
              </a:rPr>
              <a:t>MoJ external Jobs</a:t>
            </a:r>
            <a:r>
              <a:rPr lang="en-GB" altLang="en-US" sz="1200" dirty="0"/>
              <a:t>. </a:t>
            </a:r>
            <a:endParaRPr lang="en-GB" altLang="en-US" sz="1200" dirty="0">
              <a:highlight>
                <a:srgbClr val="FFFF00"/>
              </a:highlight>
            </a:endParaRPr>
          </a:p>
          <a:p>
            <a:pPr>
              <a:spcAft>
                <a:spcPts val="1800"/>
              </a:spcAft>
            </a:pPr>
            <a:r>
              <a:rPr lang="en-GB" altLang="en-US" sz="1200" dirty="0"/>
              <a:t>Once you have completed some basic personal details you will be invited to provide evidence of how you meet the technical and behavioural competencies as set out in the </a:t>
            </a:r>
            <a:r>
              <a:rPr lang="en-GB" altLang="en-US" sz="1200" dirty="0">
                <a:hlinkClick r:id="rId20"/>
              </a:rPr>
              <a:t>Project Delivery Capability Framework</a:t>
            </a:r>
            <a:r>
              <a:rPr lang="en-GB" altLang="en-US" sz="1200" dirty="0"/>
              <a:t>.</a:t>
            </a:r>
          </a:p>
          <a:p>
            <a:pPr marL="0" lvl="1">
              <a:spcAft>
                <a:spcPts val="1800"/>
              </a:spcAft>
            </a:pPr>
            <a:r>
              <a:rPr lang="en-GB" altLang="en-US" sz="1200" dirty="0"/>
              <a:t>The STAR Approach may also help you to present your evidence more successfully, providing structure and focus to your answers to questions about what you have done in the period the review covers. </a:t>
            </a:r>
          </a:p>
          <a:p>
            <a:pPr marL="0" lvl="1">
              <a:spcAft>
                <a:spcPts val="1800"/>
              </a:spcAft>
            </a:pPr>
            <a:r>
              <a:rPr lang="en-GB" altLang="en-US" sz="1200" dirty="0"/>
              <a:t>NB: we will sift against the first competency question if we receive a high number of applications.  In your responses you should briefly introduce the </a:t>
            </a:r>
            <a:r>
              <a:rPr lang="en-GB" altLang="en-US" sz="1200" b="1" dirty="0"/>
              <a:t>context</a:t>
            </a:r>
            <a:r>
              <a:rPr lang="en-GB" altLang="en-US" sz="1200" dirty="0"/>
              <a:t>, but focus the majority of your word allocation to describe the </a:t>
            </a:r>
            <a:r>
              <a:rPr lang="en-GB" altLang="en-US" sz="1200" b="1" dirty="0"/>
              <a:t>actions</a:t>
            </a:r>
            <a:r>
              <a:rPr lang="en-GB" altLang="en-US" sz="1200" dirty="0"/>
              <a:t> you took, with a short conclusion describing the result. If your application progresses to a full sift, all competencies will then be considered. </a:t>
            </a:r>
          </a:p>
          <a:p>
            <a:pPr marL="0" lvl="1">
              <a:spcAft>
                <a:spcPts val="1800"/>
              </a:spcAft>
            </a:pPr>
            <a:r>
              <a:rPr lang="en-GB" altLang="en-US" sz="1200" dirty="0"/>
              <a:t>Please attach a copy of your </a:t>
            </a:r>
            <a:r>
              <a:rPr lang="en-GB" altLang="en-US" sz="1200" b="1" dirty="0"/>
              <a:t>anonymised CV</a:t>
            </a:r>
            <a:r>
              <a:rPr lang="en-GB" altLang="en-US" sz="1200" dirty="0"/>
              <a:t>, setting out your career history (including job title, employer and dates), and how your responsibilities and achievements meet the requirements of this role.  We would expect this to be </a:t>
            </a:r>
            <a:r>
              <a:rPr lang="en-GB" altLang="en-US" sz="1200" b="1" dirty="0"/>
              <a:t>no more than two sides of A4</a:t>
            </a:r>
            <a:r>
              <a:rPr lang="en-GB" altLang="en-US" sz="1200" dirty="0"/>
              <a:t>. To note CV’s will not be made available to Vacancy Manager until interview stage.</a:t>
            </a:r>
          </a:p>
        </p:txBody>
      </p:sp>
      <p:sp>
        <p:nvSpPr>
          <p:cNvPr id="36" name="Title 3">
            <a:extLst>
              <a:ext uri="{FF2B5EF4-FFF2-40B4-BE49-F238E27FC236}">
                <a16:creationId xmlns:a16="http://schemas.microsoft.com/office/drawing/2014/main" id="{AF928149-6B46-4F62-ADEF-070B5078E21A}"/>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464397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675D650A-1F7D-44E6-83A0-6348E974E43C}"/>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C942CA16-7468-4770-8C31-56C2F05C0012}"/>
              </a:ext>
            </a:extLst>
          </p:cNvPr>
          <p:cNvSpPr/>
          <p:nvPr/>
        </p:nvSpPr>
        <p:spPr>
          <a:xfrm>
            <a:off x="663120" y="1720633"/>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1B66AA0-4E9B-4EDC-978F-B6987AADC8A1}"/>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23FABF22-E785-49C7-BE73-55844CEF7DD5}"/>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06B4FF3-6544-42FF-9FAB-C69E6A10EFCB}"/>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577B02A6-9623-4ABA-8101-ECEDD9A2EAA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4707E7D2-1EAC-4724-817F-EF828946436D}"/>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D47562C-880A-44A6-BE3E-3EEB255047E6}"/>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35D1643-2F1F-4490-949A-78E5FA27A76D}"/>
              </a:ext>
            </a:extLst>
          </p:cNvPr>
          <p:cNvSpPr/>
          <p:nvPr/>
        </p:nvSpPr>
        <p:spPr>
          <a:xfrm>
            <a:off x="3675399" y="1414262"/>
            <a:ext cx="4803339" cy="646331"/>
          </a:xfrm>
          <a:prstGeom prst="rect">
            <a:avLst/>
          </a:prstGeom>
        </p:spPr>
        <p:txBody>
          <a:bodyPr wrap="square">
            <a:spAutoFit/>
          </a:bodyPr>
          <a:lstStyle/>
          <a:p>
            <a:r>
              <a:rPr lang="en-GB" altLang="en-US" sz="1200" dirty="0"/>
              <a:t>Selection for appointment to the Civil Service is on merit, on the basis of fair and open competition, as outlined in the Civil Service Commission’s </a:t>
            </a:r>
            <a:r>
              <a:rPr lang="en-GB" altLang="en-US" sz="1200" dirty="0">
                <a:hlinkClick r:id="rId18"/>
              </a:rPr>
              <a:t>Recruitment Principles.</a:t>
            </a:r>
            <a:endParaRPr lang="en-GB" altLang="en-US" sz="1200" dirty="0"/>
          </a:p>
        </p:txBody>
      </p:sp>
      <p:sp>
        <p:nvSpPr>
          <p:cNvPr id="45" name="Title 3">
            <a:extLst>
              <a:ext uri="{FF2B5EF4-FFF2-40B4-BE49-F238E27FC236}">
                <a16:creationId xmlns:a16="http://schemas.microsoft.com/office/drawing/2014/main" id="{C604EE58-EDCD-410F-B2FB-D46BB36E7A47}"/>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182917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F9E4393-59E6-4268-8343-5378BD4B2084}"/>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6CE9A7-4DE8-48CA-80E5-00222645AA95}"/>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E371C064-F2FD-4499-B772-DF162F690FEB}"/>
              </a:ext>
            </a:extLst>
          </p:cNvPr>
          <p:cNvSpPr/>
          <p:nvPr/>
        </p:nvSpPr>
        <p:spPr>
          <a:xfrm>
            <a:off x="663120" y="224178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6A216A4-8500-4FB0-9B94-C5100EA64BDA}"/>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737691C7-0DDC-43F5-87D3-B3F3CB85EB28}"/>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3E6F6E50-A4E5-4A64-82AF-9F388FAD49A6}"/>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0D5541C0-382C-462F-B433-383E726CDA43}"/>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EF00E1F4-F18D-4C73-8E28-F77DCC76C3C7}"/>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6D560382-2C18-494E-A6AD-1C6942C2B831}"/>
              </a:ext>
            </a:extLst>
          </p:cNvPr>
          <p:cNvSpPr/>
          <p:nvPr/>
        </p:nvSpPr>
        <p:spPr>
          <a:xfrm>
            <a:off x="3665149" y="1705609"/>
            <a:ext cx="4803339" cy="3000821"/>
          </a:xfrm>
          <a:prstGeom prst="rect">
            <a:avLst/>
          </a:prstGeom>
        </p:spPr>
        <p:txBody>
          <a:bodyPr wrap="square">
            <a:spAutoFit/>
          </a:bodyPr>
          <a:lstStyle/>
          <a:p>
            <a:pPr>
              <a:spcAft>
                <a:spcPts val="1800"/>
              </a:spcAft>
            </a:pPr>
            <a:r>
              <a:rPr lang="en-GB" altLang="en-US" sz="1200" dirty="0"/>
              <a:t>The Project Delivery Function Management Office will manage the recruitment process in conjunction with our Shared Service Centre (SSCL) and can be contacted through SSCL.</a:t>
            </a:r>
          </a:p>
          <a:p>
            <a:pPr>
              <a:spcAft>
                <a:spcPts val="1800"/>
              </a:spcAft>
            </a:pPr>
            <a:r>
              <a:rPr lang="en-GB" altLang="en-US" sz="1200" dirty="0"/>
              <a:t>Applications will be sifted to select those demonstrating the best fit for the post.  The short list candidates will be invited to an interview.  The blended interview will help us to assess candidates’ skills and strengths as described in the person specification.  It will assess both what candidates are good at but also how they do it. </a:t>
            </a:r>
          </a:p>
          <a:p>
            <a:pPr>
              <a:spcAft>
                <a:spcPts val="1800"/>
              </a:spcAft>
            </a:pPr>
            <a:r>
              <a:rPr lang="en-GB" altLang="en-US" sz="1200" dirty="0"/>
              <a:t>The panel interview will be held in virtually via MS Teams. You will be advised of these details and of the format in advance of the interview. </a:t>
            </a:r>
          </a:p>
          <a:p>
            <a:pPr>
              <a:spcAft>
                <a:spcPts val="1800"/>
              </a:spcAft>
            </a:pPr>
            <a:r>
              <a:rPr lang="en-GB" altLang="en-US" sz="1200" dirty="0"/>
              <a:t>Feedback will only be made available to candidates who make it through to the interview stage.  </a:t>
            </a:r>
          </a:p>
        </p:txBody>
      </p:sp>
      <p:sp>
        <p:nvSpPr>
          <p:cNvPr id="45" name="Title 3">
            <a:extLst>
              <a:ext uri="{FF2B5EF4-FFF2-40B4-BE49-F238E27FC236}">
                <a16:creationId xmlns:a16="http://schemas.microsoft.com/office/drawing/2014/main" id="{5F634797-ECE9-4C35-B3CA-4A534165C6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657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2CFE91A8-C9A1-4CD9-B0F1-33288202F78A}"/>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BFEB0733-1CC0-4143-92CF-D856E5FD25CF}"/>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A4C6A839-431F-4491-8318-B0A9EDFCD6A0}"/>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B2A24745-5EAE-4152-8F43-B90D33B6C7CE}"/>
              </a:ext>
            </a:extLst>
          </p:cNvPr>
          <p:cNvSpPr/>
          <p:nvPr/>
        </p:nvSpPr>
        <p:spPr>
          <a:xfrm>
            <a:off x="663120" y="276839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24209F6A-1D72-4DE1-8206-3B90FA8CD34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859AF9F-4E33-4400-8974-92F0E27B09D3}"/>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AB5B3F5F-BB33-4114-B1AD-E8EFFF09B546}"/>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285A23AF-CBF7-46A2-AA64-D4D8872056F3}"/>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0FCA8740-A6EE-4A6C-AA32-9E9034D7C0EA}"/>
              </a:ext>
            </a:extLst>
          </p:cNvPr>
          <p:cNvSpPr/>
          <p:nvPr/>
        </p:nvSpPr>
        <p:spPr>
          <a:xfrm>
            <a:off x="3675399" y="1414262"/>
            <a:ext cx="4803339" cy="646331"/>
          </a:xfrm>
          <a:prstGeom prst="rect">
            <a:avLst/>
          </a:prstGeom>
        </p:spPr>
        <p:txBody>
          <a:bodyPr wrap="square">
            <a:spAutoFit/>
          </a:bodyPr>
          <a:lstStyle/>
          <a:p>
            <a:pPr>
              <a:spcAft>
                <a:spcPts val="1800"/>
              </a:spcAft>
            </a:pPr>
            <a:r>
              <a:rPr lang="en-GB" altLang="en-US" sz="1200" dirty="0"/>
              <a:t>Please note expenses incurred by candidates during the recruitment process will not be reimbursed by the Ministry of Justice, except in exceptional circumstances and only when agreed in advance.</a:t>
            </a:r>
          </a:p>
        </p:txBody>
      </p:sp>
      <p:sp>
        <p:nvSpPr>
          <p:cNvPr id="45" name="Title 3">
            <a:extLst>
              <a:ext uri="{FF2B5EF4-FFF2-40B4-BE49-F238E27FC236}">
                <a16:creationId xmlns:a16="http://schemas.microsoft.com/office/drawing/2014/main" id="{3CBAFB70-EB73-4B85-94A2-3571136ED1A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414019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E41CF61D-A3FF-46AE-8AF8-88577338F753}"/>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E8A09FDE-9F35-4123-BF44-26D87AF8DC9B}"/>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65492D53-B142-4F8B-9A74-4C3C8904D194}"/>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1B48584D-11EF-422E-B134-C006FC0DBDB1}"/>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8D385FCA-8F06-48D2-8F36-FCAF5DD88C6B}"/>
              </a:ext>
            </a:extLst>
          </p:cNvPr>
          <p:cNvSpPr/>
          <p:nvPr/>
        </p:nvSpPr>
        <p:spPr>
          <a:xfrm>
            <a:off x="665262" y="329762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C8EB9ED6-EE74-45CA-A262-F3E80105B60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C068583D-9818-4E06-9441-2203F302A771}"/>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3074436F-8A6F-426F-A4F4-5BEE384331A5}"/>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340B2161-F48A-4DE4-A656-011986D34BD1}"/>
              </a:ext>
            </a:extLst>
          </p:cNvPr>
          <p:cNvSpPr/>
          <p:nvPr/>
        </p:nvSpPr>
        <p:spPr>
          <a:xfrm>
            <a:off x="3675399" y="1414262"/>
            <a:ext cx="4803339" cy="1015663"/>
          </a:xfrm>
          <a:prstGeom prst="rect">
            <a:avLst/>
          </a:prstGeom>
        </p:spPr>
        <p:txBody>
          <a:bodyPr wrap="square">
            <a:spAutoFit/>
          </a:bodyPr>
          <a:lstStyle/>
          <a:p>
            <a:pPr>
              <a:spcAft>
                <a:spcPts val="1800"/>
              </a:spcAft>
            </a:pPr>
            <a:r>
              <a:rPr lang="en-GB" altLang="en-US" sz="1200" dirty="0"/>
              <a:t>If we receive applications from more suitable candidates than we have vacancies at this time, we may hold suitable applicants on a reserve list for 12 months, and future vacancies requiring the same skills and experience could be offered to candidates on the reserve list without a new competition</a:t>
            </a:r>
            <a:r>
              <a:rPr lang="en-GB" altLang="en-US" sz="1200"/>
              <a:t>. </a:t>
            </a:r>
            <a:endParaRPr lang="en-GB" altLang="en-US" sz="1200" dirty="0"/>
          </a:p>
        </p:txBody>
      </p:sp>
      <p:sp>
        <p:nvSpPr>
          <p:cNvPr id="45" name="Title 3">
            <a:extLst>
              <a:ext uri="{FF2B5EF4-FFF2-40B4-BE49-F238E27FC236}">
                <a16:creationId xmlns:a16="http://schemas.microsoft.com/office/drawing/2014/main" id="{16D3717C-F4B4-4E73-8CEC-E176327B37C8}"/>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089664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31D5E846-1EE6-4A00-8810-8942FE851D95}"/>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647E56DE-5AC9-42B6-AAF0-05A7E744270A}"/>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798E02A3-7C6E-41F2-B779-6F2D45EE5D95}"/>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3D14326-FA1F-424F-8229-84CBF7CAAF67}"/>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B2A6A4D8-FF81-48E1-AA9E-171A1E225A12}"/>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90E273A5-BE82-4005-8AE0-A0F61265CC1C}"/>
              </a:ext>
            </a:extLst>
          </p:cNvPr>
          <p:cNvSpPr/>
          <p:nvPr/>
        </p:nvSpPr>
        <p:spPr>
          <a:xfrm>
            <a:off x="663120" y="382622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B3FFF13E-107A-4A63-ADF1-C379AD310BF5}"/>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C074DCE6-7CB7-4AF3-AD97-5E95D5AEA978}"/>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9050B745-8FD5-4734-AAB7-AE17413552FD}"/>
              </a:ext>
            </a:extLst>
          </p:cNvPr>
          <p:cNvSpPr/>
          <p:nvPr/>
        </p:nvSpPr>
        <p:spPr>
          <a:xfrm>
            <a:off x="3675399" y="1414262"/>
            <a:ext cx="4803339" cy="877163"/>
          </a:xfrm>
          <a:prstGeom prst="rect">
            <a:avLst/>
          </a:prstGeom>
        </p:spPr>
        <p:txBody>
          <a:bodyPr wrap="square">
            <a:spAutoFit/>
          </a:bodyPr>
          <a:lstStyle/>
          <a:p>
            <a:pPr>
              <a:spcAft>
                <a:spcPts val="1800"/>
              </a:spcAft>
            </a:pPr>
            <a:r>
              <a:rPr lang="en-GB" altLang="en-US" sz="1200" dirty="0"/>
              <a:t>You must submit your application and CV by </a:t>
            </a:r>
            <a:r>
              <a:rPr lang="en-GB" altLang="en-US" sz="1200" b="1" dirty="0"/>
              <a:t>11</a:t>
            </a:r>
            <a:r>
              <a:rPr lang="en-GB" altLang="en-US" sz="1200" b="1" baseline="30000" dirty="0"/>
              <a:t>th</a:t>
            </a:r>
            <a:r>
              <a:rPr lang="en-GB" altLang="en-US" sz="1200" b="1" dirty="0"/>
              <a:t> October 2021.</a:t>
            </a:r>
          </a:p>
          <a:p>
            <a:pPr>
              <a:spcAft>
                <a:spcPts val="1800"/>
              </a:spcAft>
            </a:pPr>
            <a:r>
              <a:rPr lang="en-GB" altLang="en-US" sz="1200" dirty="0"/>
              <a:t>Applications received after this date for this campaign will not be considered.</a:t>
            </a:r>
          </a:p>
        </p:txBody>
      </p:sp>
      <p:sp>
        <p:nvSpPr>
          <p:cNvPr id="45" name="Title 3">
            <a:extLst>
              <a:ext uri="{FF2B5EF4-FFF2-40B4-BE49-F238E27FC236}">
                <a16:creationId xmlns:a16="http://schemas.microsoft.com/office/drawing/2014/main" id="{E115AB10-4A64-45D6-9BE5-6BCAA932E25D}"/>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797988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A7F13F7E-4F5B-4D15-9DD2-42CEAEDB734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1377FF03-B72A-433E-A4B6-7CC36C7690DD}"/>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54C2FADA-5C94-4A6A-BAF4-4001FE939B2A}"/>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68C8506B-09D1-4B9C-9F17-7A6AD5C27EE9}"/>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A1EAC585-5539-4C55-83C5-E39186A255C6}"/>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DA0690EA-2CE1-4938-BFD9-48FB30742045}"/>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82BB843F-E001-4E07-8064-59FE165874F9}"/>
              </a:ext>
            </a:extLst>
          </p:cNvPr>
          <p:cNvSpPr/>
          <p:nvPr/>
        </p:nvSpPr>
        <p:spPr>
          <a:xfrm>
            <a:off x="663120" y="4351167"/>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D774D855-51E7-4888-AB8C-BDA05ED89CAA}"/>
              </a:ext>
            </a:extLst>
          </p:cNvPr>
          <p:cNvSpPr/>
          <p:nvPr/>
        </p:nvSpPr>
        <p:spPr>
          <a:xfrm>
            <a:off x="663120" y="4883088"/>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82C4C6B2-C15E-423C-8F8F-9F0CF6B0A518}"/>
              </a:ext>
            </a:extLst>
          </p:cNvPr>
          <p:cNvSpPr/>
          <p:nvPr/>
        </p:nvSpPr>
        <p:spPr>
          <a:xfrm>
            <a:off x="3675399" y="1414262"/>
            <a:ext cx="5077597" cy="646331"/>
          </a:xfrm>
          <a:prstGeom prst="rect">
            <a:avLst/>
          </a:prstGeom>
        </p:spPr>
        <p:txBody>
          <a:bodyPr wrap="square">
            <a:spAutoFit/>
          </a:bodyPr>
          <a:lstStyle/>
          <a:p>
            <a:pPr>
              <a:spcAft>
                <a:spcPts val="1800"/>
              </a:spcAft>
            </a:pPr>
            <a:r>
              <a:rPr lang="en-GB" altLang="en-US" sz="1200" dirty="0"/>
              <a:t>If you wish to receive a hard copy of the information, or in an alternative format e.g. Audio, Braille or large font then please contact MoJ Recruitment &amp; Vetting Enquiries at MoJ-recruitment-vetting-enquiries@sscl.gse.gov.uk</a:t>
            </a:r>
          </a:p>
        </p:txBody>
      </p:sp>
      <p:sp>
        <p:nvSpPr>
          <p:cNvPr id="45" name="Title 3">
            <a:extLst>
              <a:ext uri="{FF2B5EF4-FFF2-40B4-BE49-F238E27FC236}">
                <a16:creationId xmlns:a16="http://schemas.microsoft.com/office/drawing/2014/main" id="{B9A69A5C-D8D9-4979-BA8D-1E5C6B668216}"/>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3802695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C998D021-044F-46CE-9A1D-823627208642}"/>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2435D706-2F21-47ED-92B2-F6C7330AB179}"/>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0CF412F8-F036-4AF5-9082-5E1EE6C7FE50}"/>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A7CE8560-9C94-45DC-97AD-E79E6DEA2BEE}"/>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3B24CBD2-40C5-4EDF-B5B9-0361B85213E1}"/>
              </a:ext>
            </a:extLst>
          </p:cNvPr>
          <p:cNvSpPr/>
          <p:nvPr/>
        </p:nvSpPr>
        <p:spPr>
          <a:xfrm>
            <a:off x="4673749"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73645DA7-1DD8-482C-96B9-F050A0C0B79C}"/>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6D5EF731-1BF9-4B80-B2E5-D91F5E03CD22}"/>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5" name="Rectangle 34">
            <a:hlinkClick r:id="rId8" action="ppaction://hlinksldjump"/>
            <a:extLst>
              <a:ext uri="{FF2B5EF4-FFF2-40B4-BE49-F238E27FC236}">
                <a16:creationId xmlns:a16="http://schemas.microsoft.com/office/drawing/2014/main" id="{FF8181BF-1BBA-4785-AA46-BCAA983B9DFF}"/>
              </a:ext>
            </a:extLst>
          </p:cNvPr>
          <p:cNvSpPr/>
          <p:nvPr/>
        </p:nvSpPr>
        <p:spPr>
          <a:xfrm>
            <a:off x="663120" y="1191010"/>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How to Apply</a:t>
            </a:r>
          </a:p>
        </p:txBody>
      </p:sp>
      <p:sp>
        <p:nvSpPr>
          <p:cNvPr id="36" name="Rectangle 35">
            <a:hlinkClick r:id="rId11" action="ppaction://hlinksldjump"/>
            <a:extLst>
              <a:ext uri="{FF2B5EF4-FFF2-40B4-BE49-F238E27FC236}">
                <a16:creationId xmlns:a16="http://schemas.microsoft.com/office/drawing/2014/main" id="{2EBE20C0-7478-4358-A536-6CEF5CE67093}"/>
              </a:ext>
            </a:extLst>
          </p:cNvPr>
          <p:cNvSpPr/>
          <p:nvPr/>
        </p:nvSpPr>
        <p:spPr>
          <a:xfrm>
            <a:off x="663120" y="1720633"/>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Recruitment Principles</a:t>
            </a:r>
          </a:p>
        </p:txBody>
      </p:sp>
      <p:sp>
        <p:nvSpPr>
          <p:cNvPr id="37" name="Rectangle 36">
            <a:hlinkClick r:id="rId12" action="ppaction://hlinksldjump"/>
            <a:extLst>
              <a:ext uri="{FF2B5EF4-FFF2-40B4-BE49-F238E27FC236}">
                <a16:creationId xmlns:a16="http://schemas.microsoft.com/office/drawing/2014/main" id="{C903A7CB-21CD-4ED7-ADA5-9CBB092B2176}"/>
              </a:ext>
            </a:extLst>
          </p:cNvPr>
          <p:cNvSpPr/>
          <p:nvPr/>
        </p:nvSpPr>
        <p:spPr>
          <a:xfrm>
            <a:off x="663120" y="224178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Overview of the Process</a:t>
            </a:r>
          </a:p>
        </p:txBody>
      </p:sp>
      <p:sp>
        <p:nvSpPr>
          <p:cNvPr id="38" name="Rectangle 37">
            <a:hlinkClick r:id="rId13" action="ppaction://hlinksldjump"/>
            <a:extLst>
              <a:ext uri="{FF2B5EF4-FFF2-40B4-BE49-F238E27FC236}">
                <a16:creationId xmlns:a16="http://schemas.microsoft.com/office/drawing/2014/main" id="{7BB5CC2C-8E2B-4E9F-B90A-EBEB95D99D6E}"/>
              </a:ext>
            </a:extLst>
          </p:cNvPr>
          <p:cNvSpPr/>
          <p:nvPr/>
        </p:nvSpPr>
        <p:spPr>
          <a:xfrm>
            <a:off x="663120" y="276839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Arrangements for Interview</a:t>
            </a:r>
          </a:p>
        </p:txBody>
      </p:sp>
      <p:sp>
        <p:nvSpPr>
          <p:cNvPr id="39" name="Rectangle 38">
            <a:hlinkClick r:id="rId14" action="ppaction://hlinksldjump"/>
            <a:extLst>
              <a:ext uri="{FF2B5EF4-FFF2-40B4-BE49-F238E27FC236}">
                <a16:creationId xmlns:a16="http://schemas.microsoft.com/office/drawing/2014/main" id="{0118631B-A02E-41D0-885C-C9128A9C271F}"/>
              </a:ext>
            </a:extLst>
          </p:cNvPr>
          <p:cNvSpPr/>
          <p:nvPr/>
        </p:nvSpPr>
        <p:spPr>
          <a:xfrm>
            <a:off x="665262" y="329762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 List</a:t>
            </a:r>
          </a:p>
        </p:txBody>
      </p:sp>
      <p:sp>
        <p:nvSpPr>
          <p:cNvPr id="40" name="Rectangle 39">
            <a:hlinkClick r:id="rId15" action="ppaction://hlinksldjump"/>
            <a:extLst>
              <a:ext uri="{FF2B5EF4-FFF2-40B4-BE49-F238E27FC236}">
                <a16:creationId xmlns:a16="http://schemas.microsoft.com/office/drawing/2014/main" id="{1A838404-378C-4391-9899-0B0E6C3DD1AF}"/>
              </a:ext>
            </a:extLst>
          </p:cNvPr>
          <p:cNvSpPr/>
          <p:nvPr/>
        </p:nvSpPr>
        <p:spPr>
          <a:xfrm>
            <a:off x="663120" y="382622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Closing Date</a:t>
            </a:r>
          </a:p>
        </p:txBody>
      </p:sp>
      <p:sp>
        <p:nvSpPr>
          <p:cNvPr id="41" name="Rectangle 40">
            <a:hlinkClick r:id="rId16" action="ppaction://hlinksldjump"/>
            <a:extLst>
              <a:ext uri="{FF2B5EF4-FFF2-40B4-BE49-F238E27FC236}">
                <a16:creationId xmlns:a16="http://schemas.microsoft.com/office/drawing/2014/main" id="{6FFAFE21-BFBE-4936-A833-F710EE629668}"/>
              </a:ext>
            </a:extLst>
          </p:cNvPr>
          <p:cNvSpPr/>
          <p:nvPr/>
        </p:nvSpPr>
        <p:spPr>
          <a:xfrm>
            <a:off x="663120" y="4351167"/>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Alternative Formats</a:t>
            </a:r>
          </a:p>
        </p:txBody>
      </p:sp>
      <p:sp>
        <p:nvSpPr>
          <p:cNvPr id="42" name="Rectangle 41">
            <a:hlinkClick r:id="rId17" action="ppaction://hlinksldjump"/>
            <a:extLst>
              <a:ext uri="{FF2B5EF4-FFF2-40B4-BE49-F238E27FC236}">
                <a16:creationId xmlns:a16="http://schemas.microsoft.com/office/drawing/2014/main" id="{AD86A937-98B4-46A9-B697-693D3E526E13}"/>
              </a:ext>
            </a:extLst>
          </p:cNvPr>
          <p:cNvSpPr/>
          <p:nvPr/>
        </p:nvSpPr>
        <p:spPr>
          <a:xfrm>
            <a:off x="663120" y="4883088"/>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Further Information</a:t>
            </a:r>
          </a:p>
        </p:txBody>
      </p:sp>
      <p:sp>
        <p:nvSpPr>
          <p:cNvPr id="44" name="Rectangle 43">
            <a:extLst>
              <a:ext uri="{FF2B5EF4-FFF2-40B4-BE49-F238E27FC236}">
                <a16:creationId xmlns:a16="http://schemas.microsoft.com/office/drawing/2014/main" id="{1ABBDFEE-B98C-4404-8C12-1B5150AD9F3B}"/>
              </a:ext>
            </a:extLst>
          </p:cNvPr>
          <p:cNvSpPr/>
          <p:nvPr/>
        </p:nvSpPr>
        <p:spPr>
          <a:xfrm>
            <a:off x="3675399" y="1414262"/>
            <a:ext cx="4803339" cy="646331"/>
          </a:xfrm>
          <a:prstGeom prst="rect">
            <a:avLst/>
          </a:prstGeom>
        </p:spPr>
        <p:txBody>
          <a:bodyPr wrap="square">
            <a:spAutoFit/>
          </a:bodyPr>
          <a:lstStyle/>
          <a:p>
            <a:r>
              <a:rPr lang="en-GB" altLang="en-US" sz="1200" dirty="0"/>
              <a:t>If you have any questions about the role or would like to discuss the post further, contact the Project Delivery Function Management Office at </a:t>
            </a:r>
            <a:r>
              <a:rPr lang="en-GB" altLang="en-US" sz="1200" dirty="0">
                <a:hlinkClick r:id="rId18"/>
              </a:rPr>
              <a:t>projectdeliveryres@justice.gov.uk</a:t>
            </a:r>
            <a:r>
              <a:rPr lang="en-GB" altLang="en-US" sz="1200" dirty="0"/>
              <a:t> </a:t>
            </a:r>
          </a:p>
        </p:txBody>
      </p:sp>
      <p:sp>
        <p:nvSpPr>
          <p:cNvPr id="45" name="Title 3">
            <a:extLst>
              <a:ext uri="{FF2B5EF4-FFF2-40B4-BE49-F238E27FC236}">
                <a16:creationId xmlns:a16="http://schemas.microsoft.com/office/drawing/2014/main" id="{A77BC391-4840-4549-B5FE-982823A1BA61}"/>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Recruitment Process</a:t>
            </a:r>
          </a:p>
        </p:txBody>
      </p:sp>
    </p:spTree>
    <p:extLst>
      <p:ext uri="{BB962C8B-B14F-4D97-AF65-F5344CB8AC3E}">
        <p14:creationId xmlns:p14="http://schemas.microsoft.com/office/powerpoint/2010/main" val="229860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2">
            <a:extLst>
              <a:ext uri="{FF2B5EF4-FFF2-40B4-BE49-F238E27FC236}">
                <a16:creationId xmlns:a16="http://schemas.microsoft.com/office/drawing/2014/main" id="{D8F8732F-03C5-464B-9B6E-D82002218C53}"/>
              </a:ext>
            </a:extLst>
          </p:cNvPr>
          <p:cNvSpPr/>
          <p:nvPr/>
        </p:nvSpPr>
        <p:spPr>
          <a:xfrm>
            <a:off x="461090" y="3399839"/>
            <a:ext cx="1115083" cy="25739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3" name="Rectangle 1">
            <a:extLst>
              <a:ext uri="{FF2B5EF4-FFF2-40B4-BE49-F238E27FC236}">
                <a16:creationId xmlns:a16="http://schemas.microsoft.com/office/drawing/2014/main" id="{8F559B6E-9BA5-4BCA-982B-B5A5C903A558}"/>
              </a:ext>
            </a:extLst>
          </p:cNvPr>
          <p:cNvSpPr/>
          <p:nvPr/>
        </p:nvSpPr>
        <p:spPr>
          <a:xfrm>
            <a:off x="2791595" y="3394427"/>
            <a:ext cx="1384885" cy="295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61B4AD13-33D6-4634-A17A-1250CC627545}"/>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9A181668-3D81-4F96-BA52-582D36C498E1}"/>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80C3C2B1-C062-4F40-A2F7-2D32DBDFE91C}"/>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995945CF-7B93-4CCA-9CC8-6EF5751EBC58}"/>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C9E2845D-95EB-4D04-BAEE-639D98AD9441}"/>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4A3EA078-5550-47F3-8655-B4378DF6312F}"/>
              </a:ext>
            </a:extLst>
          </p:cNvPr>
          <p:cNvSpPr/>
          <p:nvPr/>
        </p:nvSpPr>
        <p:spPr>
          <a:xfrm>
            <a:off x="6125736" y="67825"/>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Timeline</a:t>
            </a:r>
          </a:p>
        </p:txBody>
      </p:sp>
      <p:sp>
        <p:nvSpPr>
          <p:cNvPr id="29" name="Rectangle 28">
            <a:hlinkClick r:id="rId9" action="ppaction://hlinksldjump"/>
            <a:extLst>
              <a:ext uri="{FF2B5EF4-FFF2-40B4-BE49-F238E27FC236}">
                <a16:creationId xmlns:a16="http://schemas.microsoft.com/office/drawing/2014/main" id="{61EAC4EF-C4A8-47F2-B290-8EBD81361999}"/>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52" name="Title 3">
            <a:extLst>
              <a:ext uri="{FF2B5EF4-FFF2-40B4-BE49-F238E27FC236}">
                <a16:creationId xmlns:a16="http://schemas.microsoft.com/office/drawing/2014/main" id="{126E4080-5316-44B7-9A32-034660A5572F}"/>
              </a:ext>
            </a:extLst>
          </p:cNvPr>
          <p:cNvSpPr txBox="1">
            <a:spLocks/>
          </p:cNvSpPr>
          <p:nvPr/>
        </p:nvSpPr>
        <p:spPr bwMode="auto">
          <a:xfrm>
            <a:off x="400019" y="610383"/>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Indicative Timeline</a:t>
            </a:r>
          </a:p>
        </p:txBody>
      </p:sp>
      <p:sp>
        <p:nvSpPr>
          <p:cNvPr id="54" name="Rectangle 2">
            <a:extLst>
              <a:ext uri="{FF2B5EF4-FFF2-40B4-BE49-F238E27FC236}">
                <a16:creationId xmlns:a16="http://schemas.microsoft.com/office/drawing/2014/main" id="{AC3BF457-3092-4EB7-9457-4CB213F28CF6}"/>
              </a:ext>
            </a:extLst>
          </p:cNvPr>
          <p:cNvSpPr/>
          <p:nvPr/>
        </p:nvSpPr>
        <p:spPr>
          <a:xfrm>
            <a:off x="1606819" y="3401478"/>
            <a:ext cx="1115083" cy="2573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5" name="Rectangle 3">
            <a:extLst>
              <a:ext uri="{FF2B5EF4-FFF2-40B4-BE49-F238E27FC236}">
                <a16:creationId xmlns:a16="http://schemas.microsoft.com/office/drawing/2014/main" id="{C7D910C7-7F7A-4743-A1DC-B7CB937FE571}"/>
              </a:ext>
            </a:extLst>
          </p:cNvPr>
          <p:cNvSpPr/>
          <p:nvPr/>
        </p:nvSpPr>
        <p:spPr>
          <a:xfrm>
            <a:off x="5406053" y="3380527"/>
            <a:ext cx="1378698" cy="300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6" name="Rectangle 4">
            <a:extLst>
              <a:ext uri="{FF2B5EF4-FFF2-40B4-BE49-F238E27FC236}">
                <a16:creationId xmlns:a16="http://schemas.microsoft.com/office/drawing/2014/main" id="{2A7B2A9B-9D3C-4E62-AB68-22F436BCCB06}"/>
              </a:ext>
            </a:extLst>
          </p:cNvPr>
          <p:cNvSpPr/>
          <p:nvPr/>
        </p:nvSpPr>
        <p:spPr>
          <a:xfrm>
            <a:off x="4191803" y="3395152"/>
            <a:ext cx="1264683" cy="263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57" name="Rectangle 5">
            <a:extLst>
              <a:ext uri="{FF2B5EF4-FFF2-40B4-BE49-F238E27FC236}">
                <a16:creationId xmlns:a16="http://schemas.microsoft.com/office/drawing/2014/main" id="{79952546-7351-4C24-A97D-60DA8BBA4EC2}"/>
              </a:ext>
            </a:extLst>
          </p:cNvPr>
          <p:cNvSpPr/>
          <p:nvPr/>
        </p:nvSpPr>
        <p:spPr>
          <a:xfrm>
            <a:off x="6725225" y="3372328"/>
            <a:ext cx="1046966" cy="2865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59" name="Marker 5">
            <a:extLst>
              <a:ext uri="{FF2B5EF4-FFF2-40B4-BE49-F238E27FC236}">
                <a16:creationId xmlns:a16="http://schemas.microsoft.com/office/drawing/2014/main" id="{07C75F9C-4FC2-4C98-8A76-29F809368DA3}"/>
              </a:ext>
            </a:extLst>
          </p:cNvPr>
          <p:cNvGrpSpPr/>
          <p:nvPr/>
        </p:nvGrpSpPr>
        <p:grpSpPr>
          <a:xfrm>
            <a:off x="2524736" y="3315560"/>
            <a:ext cx="455750" cy="435086"/>
            <a:chOff x="3064244" y="3659540"/>
            <a:chExt cx="540000" cy="540000"/>
          </a:xfrm>
        </p:grpSpPr>
        <p:sp>
          <p:nvSpPr>
            <p:cNvPr id="60" name="Oval 7">
              <a:extLst>
                <a:ext uri="{FF2B5EF4-FFF2-40B4-BE49-F238E27FC236}">
                  <a16:creationId xmlns:a16="http://schemas.microsoft.com/office/drawing/2014/main" id="{E2A579F9-5E38-4C9A-8568-C436EB90FC38}"/>
                </a:ext>
              </a:extLst>
            </p:cNvPr>
            <p:cNvSpPr/>
            <p:nvPr/>
          </p:nvSpPr>
          <p:spPr>
            <a:xfrm>
              <a:off x="3064244" y="3659540"/>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1" name="Oval 8">
              <a:extLst>
                <a:ext uri="{FF2B5EF4-FFF2-40B4-BE49-F238E27FC236}">
                  <a16:creationId xmlns:a16="http://schemas.microsoft.com/office/drawing/2014/main" id="{D0844E44-00C7-4807-8B4F-67B3D637DB00}"/>
                </a:ext>
              </a:extLst>
            </p:cNvPr>
            <p:cNvSpPr/>
            <p:nvPr/>
          </p:nvSpPr>
          <p:spPr>
            <a:xfrm>
              <a:off x="3146819" y="3742115"/>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2" name="Marker 4">
            <a:extLst>
              <a:ext uri="{FF2B5EF4-FFF2-40B4-BE49-F238E27FC236}">
                <a16:creationId xmlns:a16="http://schemas.microsoft.com/office/drawing/2014/main" id="{6F8A5DCD-D512-4BB9-8FDA-6F2A9BFC6735}"/>
              </a:ext>
            </a:extLst>
          </p:cNvPr>
          <p:cNvGrpSpPr/>
          <p:nvPr/>
        </p:nvGrpSpPr>
        <p:grpSpPr>
          <a:xfrm>
            <a:off x="3936067" y="3328219"/>
            <a:ext cx="455750" cy="435086"/>
            <a:chOff x="4504969" y="3665239"/>
            <a:chExt cx="540000" cy="540000"/>
          </a:xfrm>
        </p:grpSpPr>
        <p:sp>
          <p:nvSpPr>
            <p:cNvPr id="63" name="Oval 9">
              <a:extLst>
                <a:ext uri="{FF2B5EF4-FFF2-40B4-BE49-F238E27FC236}">
                  <a16:creationId xmlns:a16="http://schemas.microsoft.com/office/drawing/2014/main" id="{518306D6-ABEE-4702-98AC-B53B0E06DEB0}"/>
                </a:ext>
              </a:extLst>
            </p:cNvPr>
            <p:cNvSpPr/>
            <p:nvPr/>
          </p:nvSpPr>
          <p:spPr>
            <a:xfrm>
              <a:off x="4504969"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4" name="Oval 10">
              <a:extLst>
                <a:ext uri="{FF2B5EF4-FFF2-40B4-BE49-F238E27FC236}">
                  <a16:creationId xmlns:a16="http://schemas.microsoft.com/office/drawing/2014/main" id="{DBD3EA49-FDB0-49B1-9B6C-57760E1CF03A}"/>
                </a:ext>
              </a:extLst>
            </p:cNvPr>
            <p:cNvSpPr/>
            <p:nvPr/>
          </p:nvSpPr>
          <p:spPr>
            <a:xfrm>
              <a:off x="4587544"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5" name="Marker 3">
            <a:extLst>
              <a:ext uri="{FF2B5EF4-FFF2-40B4-BE49-F238E27FC236}">
                <a16:creationId xmlns:a16="http://schemas.microsoft.com/office/drawing/2014/main" id="{210F475C-595C-4580-BC1C-ACB859CA78EC}"/>
              </a:ext>
            </a:extLst>
          </p:cNvPr>
          <p:cNvGrpSpPr/>
          <p:nvPr/>
        </p:nvGrpSpPr>
        <p:grpSpPr>
          <a:xfrm>
            <a:off x="5179208" y="3313685"/>
            <a:ext cx="455750" cy="435086"/>
            <a:chOff x="5945694" y="3670938"/>
            <a:chExt cx="540000" cy="540000"/>
          </a:xfrm>
        </p:grpSpPr>
        <p:sp>
          <p:nvSpPr>
            <p:cNvPr id="66" name="Oval 11">
              <a:extLst>
                <a:ext uri="{FF2B5EF4-FFF2-40B4-BE49-F238E27FC236}">
                  <a16:creationId xmlns:a16="http://schemas.microsoft.com/office/drawing/2014/main" id="{B29D97D2-C41A-4363-94AF-27B1CBAB0C3C}"/>
                </a:ext>
              </a:extLst>
            </p:cNvPr>
            <p:cNvSpPr/>
            <p:nvPr/>
          </p:nvSpPr>
          <p:spPr>
            <a:xfrm>
              <a:off x="5945694" y="3670938"/>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67" name="Oval 12">
              <a:extLst>
                <a:ext uri="{FF2B5EF4-FFF2-40B4-BE49-F238E27FC236}">
                  <a16:creationId xmlns:a16="http://schemas.microsoft.com/office/drawing/2014/main" id="{D7EB01AE-3C48-4247-A4B8-2860143542F6}"/>
                </a:ext>
              </a:extLst>
            </p:cNvPr>
            <p:cNvSpPr/>
            <p:nvPr/>
          </p:nvSpPr>
          <p:spPr>
            <a:xfrm>
              <a:off x="6028269" y="3753513"/>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grpSp>
        <p:nvGrpSpPr>
          <p:cNvPr id="68" name="Marker 2">
            <a:extLst>
              <a:ext uri="{FF2B5EF4-FFF2-40B4-BE49-F238E27FC236}">
                <a16:creationId xmlns:a16="http://schemas.microsoft.com/office/drawing/2014/main" id="{C478F941-4BEE-4E62-B6C2-D262B78498F1}"/>
              </a:ext>
            </a:extLst>
          </p:cNvPr>
          <p:cNvGrpSpPr/>
          <p:nvPr/>
        </p:nvGrpSpPr>
        <p:grpSpPr>
          <a:xfrm>
            <a:off x="6523546" y="3319086"/>
            <a:ext cx="455750" cy="435086"/>
            <a:chOff x="8984481" y="3676637"/>
            <a:chExt cx="540000" cy="540000"/>
          </a:xfrm>
        </p:grpSpPr>
        <p:sp>
          <p:nvSpPr>
            <p:cNvPr id="69" name="Oval 13">
              <a:extLst>
                <a:ext uri="{FF2B5EF4-FFF2-40B4-BE49-F238E27FC236}">
                  <a16:creationId xmlns:a16="http://schemas.microsoft.com/office/drawing/2014/main" id="{A7041C40-F9E3-44FA-A0A4-E29E8648830E}"/>
                </a:ext>
              </a:extLst>
            </p:cNvPr>
            <p:cNvSpPr/>
            <p:nvPr/>
          </p:nvSpPr>
          <p:spPr>
            <a:xfrm>
              <a:off x="8984481" y="3676637"/>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0" name="Oval 14">
              <a:extLst>
                <a:ext uri="{FF2B5EF4-FFF2-40B4-BE49-F238E27FC236}">
                  <a16:creationId xmlns:a16="http://schemas.microsoft.com/office/drawing/2014/main" id="{F4983715-D5B8-4A72-8A90-1F91655FA4E4}"/>
                </a:ext>
              </a:extLst>
            </p:cNvPr>
            <p:cNvSpPr/>
            <p:nvPr/>
          </p:nvSpPr>
          <p:spPr>
            <a:xfrm>
              <a:off x="9067056" y="3759212"/>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75" name="date">
            <a:extLst>
              <a:ext uri="{FF2B5EF4-FFF2-40B4-BE49-F238E27FC236}">
                <a16:creationId xmlns:a16="http://schemas.microsoft.com/office/drawing/2014/main" id="{F3F50EB5-227E-4489-8E5C-53DBDD73B58C}"/>
              </a:ext>
            </a:extLst>
          </p:cNvPr>
          <p:cNvSpPr>
            <a:spLocks noChangeArrowheads="1"/>
          </p:cNvSpPr>
          <p:nvPr/>
        </p:nvSpPr>
        <p:spPr bwMode="auto">
          <a:xfrm>
            <a:off x="3134771" y="3807023"/>
            <a:ext cx="2044437" cy="276999"/>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200" b="1" dirty="0">
                <a:solidFill>
                  <a:schemeClr val="tx1">
                    <a:lumMod val="75000"/>
                    <a:lumOff val="25000"/>
                  </a:schemeClr>
                </a:solidFill>
                <a:cs typeface="Arial" charset="0"/>
              </a:rPr>
              <a:t>November 2021</a:t>
            </a:r>
            <a:endParaRPr lang="ko-KR" altLang="en-US" sz="1200" dirty="0">
              <a:solidFill>
                <a:schemeClr val="tx1">
                  <a:lumMod val="75000"/>
                  <a:lumOff val="25000"/>
                </a:schemeClr>
              </a:solidFill>
            </a:endParaRPr>
          </a:p>
        </p:txBody>
      </p:sp>
      <p:sp>
        <p:nvSpPr>
          <p:cNvPr id="76" name="TextBox 75">
            <a:extLst>
              <a:ext uri="{FF2B5EF4-FFF2-40B4-BE49-F238E27FC236}">
                <a16:creationId xmlns:a16="http://schemas.microsoft.com/office/drawing/2014/main" id="{7C611B70-03DB-4EF2-9446-0BF81C1BE522}"/>
              </a:ext>
            </a:extLst>
          </p:cNvPr>
          <p:cNvSpPr txBox="1"/>
          <p:nvPr/>
        </p:nvSpPr>
        <p:spPr>
          <a:xfrm>
            <a:off x="1905766" y="2743747"/>
            <a:ext cx="1787984" cy="276999"/>
          </a:xfrm>
          <a:prstGeom prst="rect">
            <a:avLst/>
          </a:prstGeom>
          <a:noFill/>
        </p:spPr>
        <p:txBody>
          <a:bodyPr wrap="square" rtlCol="0">
            <a:spAutoFit/>
          </a:bodyPr>
          <a:lstStyle/>
          <a:p>
            <a:pPr algn="ctr"/>
            <a:r>
              <a:rPr lang="en-GB" altLang="ko-KR" sz="1200" b="1" dirty="0">
                <a:solidFill>
                  <a:schemeClr val="tx1">
                    <a:lumMod val="75000"/>
                    <a:lumOff val="25000"/>
                  </a:schemeClr>
                </a:solidFill>
                <a:cs typeface="Arial" pitchFamily="34" charset="0"/>
              </a:rPr>
              <a:t>20</a:t>
            </a:r>
            <a:r>
              <a:rPr lang="en-GB" altLang="ko-KR" sz="1200" b="1" baseline="30000" dirty="0">
                <a:solidFill>
                  <a:schemeClr val="tx1">
                    <a:lumMod val="75000"/>
                    <a:lumOff val="25000"/>
                  </a:schemeClr>
                </a:solidFill>
                <a:cs typeface="Arial" pitchFamily="34" charset="0"/>
              </a:rPr>
              <a:t>th</a:t>
            </a:r>
            <a:r>
              <a:rPr lang="en-GB" altLang="ko-KR" sz="1200" b="1" dirty="0">
                <a:solidFill>
                  <a:schemeClr val="tx1">
                    <a:lumMod val="75000"/>
                    <a:lumOff val="25000"/>
                  </a:schemeClr>
                </a:solidFill>
                <a:cs typeface="Arial" pitchFamily="34" charset="0"/>
              </a:rPr>
              <a:t> October 2021</a:t>
            </a:r>
            <a:endParaRPr lang="ko-KR" altLang="en-US" sz="1200" b="1" dirty="0">
              <a:solidFill>
                <a:schemeClr val="tx1">
                  <a:lumMod val="75000"/>
                  <a:lumOff val="25000"/>
                </a:schemeClr>
              </a:solidFill>
              <a:cs typeface="Arial" pitchFamily="34" charset="0"/>
            </a:endParaRPr>
          </a:p>
        </p:txBody>
      </p:sp>
      <p:sp>
        <p:nvSpPr>
          <p:cNvPr id="77" name="TextBox 76">
            <a:extLst>
              <a:ext uri="{FF2B5EF4-FFF2-40B4-BE49-F238E27FC236}">
                <a16:creationId xmlns:a16="http://schemas.microsoft.com/office/drawing/2014/main" id="{BFA50EC6-5968-4557-B8EF-931B8D1D23A3}"/>
              </a:ext>
            </a:extLst>
          </p:cNvPr>
          <p:cNvSpPr txBox="1"/>
          <p:nvPr/>
        </p:nvSpPr>
        <p:spPr>
          <a:xfrm>
            <a:off x="872188" y="3819107"/>
            <a:ext cx="1725482"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11</a:t>
            </a:r>
            <a:r>
              <a:rPr lang="en-US" altLang="ko-KR" sz="1400" b="1" baseline="30000" dirty="0">
                <a:solidFill>
                  <a:schemeClr val="tx1">
                    <a:lumMod val="75000"/>
                    <a:lumOff val="25000"/>
                  </a:schemeClr>
                </a:solidFill>
                <a:cs typeface="Arial" pitchFamily="34" charset="0"/>
              </a:rPr>
              <a:t>th</a:t>
            </a:r>
            <a:r>
              <a:rPr lang="en-US" altLang="ko-KR" sz="1400" b="1" dirty="0">
                <a:solidFill>
                  <a:schemeClr val="tx1">
                    <a:lumMod val="75000"/>
                    <a:lumOff val="25000"/>
                  </a:schemeClr>
                </a:solidFill>
                <a:cs typeface="Arial" pitchFamily="34" charset="0"/>
              </a:rPr>
              <a:t> October 2021</a:t>
            </a:r>
            <a:endParaRPr lang="ko-KR" altLang="en-US" sz="1400" b="1" dirty="0">
              <a:solidFill>
                <a:schemeClr val="tx1">
                  <a:lumMod val="75000"/>
                  <a:lumOff val="25000"/>
                </a:schemeClr>
              </a:solidFill>
              <a:cs typeface="Arial" pitchFamily="34" charset="0"/>
            </a:endParaRPr>
          </a:p>
        </p:txBody>
      </p:sp>
      <p:grpSp>
        <p:nvGrpSpPr>
          <p:cNvPr id="41" name="Group 40">
            <a:extLst>
              <a:ext uri="{FF2B5EF4-FFF2-40B4-BE49-F238E27FC236}">
                <a16:creationId xmlns:a16="http://schemas.microsoft.com/office/drawing/2014/main" id="{A2962088-828E-4B59-B726-C7E27D51AF97}"/>
              </a:ext>
            </a:extLst>
          </p:cNvPr>
          <p:cNvGrpSpPr/>
          <p:nvPr/>
        </p:nvGrpSpPr>
        <p:grpSpPr>
          <a:xfrm>
            <a:off x="4494361" y="1112171"/>
            <a:ext cx="1811224" cy="1476249"/>
            <a:chOff x="3177657" y="1802164"/>
            <a:chExt cx="1583150" cy="1476249"/>
          </a:xfrm>
        </p:grpSpPr>
        <p:sp>
          <p:nvSpPr>
            <p:cNvPr id="74" name="Rounded Rectangle 8">
              <a:extLst>
                <a:ext uri="{FF2B5EF4-FFF2-40B4-BE49-F238E27FC236}">
                  <a16:creationId xmlns:a16="http://schemas.microsoft.com/office/drawing/2014/main" id="{34B485F4-3F25-45A8-9F20-49FE6A19F056}"/>
                </a:ext>
              </a:extLst>
            </p:cNvPr>
            <p:cNvSpPr/>
            <p:nvPr/>
          </p:nvSpPr>
          <p:spPr>
            <a:xfrm rot="10800000">
              <a:off x="3177657" y="1802164"/>
              <a:ext cx="1583150"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0" name="Group 23">
              <a:extLst>
                <a:ext uri="{FF2B5EF4-FFF2-40B4-BE49-F238E27FC236}">
                  <a16:creationId xmlns:a16="http://schemas.microsoft.com/office/drawing/2014/main" id="{E5446865-E21A-4475-8B2D-72A64A91BAF3}"/>
                </a:ext>
              </a:extLst>
            </p:cNvPr>
            <p:cNvGrpSpPr/>
            <p:nvPr/>
          </p:nvGrpSpPr>
          <p:grpSpPr>
            <a:xfrm>
              <a:off x="3177657" y="1896492"/>
              <a:ext cx="1583150" cy="1171050"/>
              <a:chOff x="3086025" y="1649115"/>
              <a:chExt cx="1663082" cy="1453430"/>
            </a:xfrm>
          </p:grpSpPr>
          <p:sp>
            <p:nvSpPr>
              <p:cNvPr id="81" name="TextBox 80">
                <a:extLst>
                  <a:ext uri="{FF2B5EF4-FFF2-40B4-BE49-F238E27FC236}">
                    <a16:creationId xmlns:a16="http://schemas.microsoft.com/office/drawing/2014/main" id="{6B002C59-774C-4DC2-B0DB-0F73F0496B15}"/>
                  </a:ext>
                </a:extLst>
              </p:cNvPr>
              <p:cNvSpPr txBox="1"/>
              <p:nvPr/>
            </p:nvSpPr>
            <p:spPr>
              <a:xfrm>
                <a:off x="3287496" y="1649115"/>
                <a:ext cx="1260140"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Offers</a:t>
                </a:r>
                <a:endParaRPr lang="ko-KR" altLang="en-US" sz="1200" b="1" dirty="0">
                  <a:solidFill>
                    <a:schemeClr val="tx1">
                      <a:lumMod val="75000"/>
                      <a:lumOff val="25000"/>
                    </a:schemeClr>
                  </a:solidFill>
                  <a:cs typeface="Arial" pitchFamily="34" charset="0"/>
                </a:endParaRPr>
              </a:p>
            </p:txBody>
          </p:sp>
          <p:sp>
            <p:nvSpPr>
              <p:cNvPr id="82" name="TextBox 81">
                <a:extLst>
                  <a:ext uri="{FF2B5EF4-FFF2-40B4-BE49-F238E27FC236}">
                    <a16:creationId xmlns:a16="http://schemas.microsoft.com/office/drawing/2014/main" id="{4C280028-D427-44CC-B410-407A781D2792}"/>
                  </a:ext>
                </a:extLst>
              </p:cNvPr>
              <p:cNvSpPr txBox="1"/>
              <p:nvPr/>
            </p:nvSpPr>
            <p:spPr>
              <a:xfrm>
                <a:off x="3086025" y="1937468"/>
                <a:ext cx="1663082" cy="1165077"/>
              </a:xfrm>
              <a:prstGeom prst="rect">
                <a:avLst/>
              </a:prstGeom>
              <a:noFill/>
            </p:spPr>
            <p:txBody>
              <a:bodyPr wrap="square" rtlCol="0">
                <a:spAutoFit/>
              </a:bodyPr>
              <a:lstStyle/>
              <a:p>
                <a:pPr algn="ctr"/>
                <a:r>
                  <a:rPr lang="en-US" altLang="ko-KR" sz="1100" dirty="0">
                    <a:solidFill>
                      <a:schemeClr val="tx1">
                        <a:lumMod val="75000"/>
                        <a:lumOff val="25000"/>
                      </a:schemeClr>
                    </a:solidFill>
                    <a:cs typeface="Arial" pitchFamily="34" charset="0"/>
                  </a:rPr>
                  <a:t>If successful you will be contacted by our shared service team with links to complete onboarding forms</a:t>
                </a:r>
                <a:endParaRPr lang="ko-KR" altLang="en-US" sz="1100" dirty="0">
                  <a:solidFill>
                    <a:schemeClr val="tx1">
                      <a:lumMod val="75000"/>
                      <a:lumOff val="25000"/>
                    </a:schemeClr>
                  </a:solidFill>
                  <a:cs typeface="Arial" pitchFamily="34" charset="0"/>
                </a:endParaRPr>
              </a:p>
            </p:txBody>
          </p:sp>
        </p:grpSp>
      </p:grpSp>
      <p:grpSp>
        <p:nvGrpSpPr>
          <p:cNvPr id="102" name="Group 101">
            <a:extLst>
              <a:ext uri="{FF2B5EF4-FFF2-40B4-BE49-F238E27FC236}">
                <a16:creationId xmlns:a16="http://schemas.microsoft.com/office/drawing/2014/main" id="{9E4491EB-6BF3-4039-A91D-C477EF753BA5}"/>
              </a:ext>
            </a:extLst>
          </p:cNvPr>
          <p:cNvGrpSpPr/>
          <p:nvPr/>
        </p:nvGrpSpPr>
        <p:grpSpPr>
          <a:xfrm rot="10800000">
            <a:off x="5653334" y="4198604"/>
            <a:ext cx="2183640" cy="1480160"/>
            <a:chOff x="6481245" y="1383880"/>
            <a:chExt cx="2037450" cy="1476249"/>
          </a:xfrm>
        </p:grpSpPr>
        <p:sp>
          <p:nvSpPr>
            <p:cNvPr id="87" name="Rounded Rectangle 8">
              <a:extLst>
                <a:ext uri="{FF2B5EF4-FFF2-40B4-BE49-F238E27FC236}">
                  <a16:creationId xmlns:a16="http://schemas.microsoft.com/office/drawing/2014/main" id="{092FC632-18C3-4C43-807D-B6242B937B85}"/>
                </a:ext>
              </a:extLst>
            </p:cNvPr>
            <p:cNvSpPr/>
            <p:nvPr/>
          </p:nvSpPr>
          <p:spPr>
            <a:xfrm rot="10800000">
              <a:off x="6481247" y="1383880"/>
              <a:ext cx="203744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8" name="Group 33">
              <a:extLst>
                <a:ext uri="{FF2B5EF4-FFF2-40B4-BE49-F238E27FC236}">
                  <a16:creationId xmlns:a16="http://schemas.microsoft.com/office/drawing/2014/main" id="{D3B62B83-FE91-447B-8AB1-5B5B56ED7060}"/>
                </a:ext>
              </a:extLst>
            </p:cNvPr>
            <p:cNvGrpSpPr/>
            <p:nvPr/>
          </p:nvGrpSpPr>
          <p:grpSpPr>
            <a:xfrm>
              <a:off x="6481245" y="1484811"/>
              <a:ext cx="2037449" cy="1091088"/>
              <a:chOff x="3121584" y="1669688"/>
              <a:chExt cx="1634849" cy="1354186"/>
            </a:xfrm>
          </p:grpSpPr>
          <p:sp>
            <p:nvSpPr>
              <p:cNvPr id="89" name="TextBox 88">
                <a:extLst>
                  <a:ext uri="{FF2B5EF4-FFF2-40B4-BE49-F238E27FC236}">
                    <a16:creationId xmlns:a16="http://schemas.microsoft.com/office/drawing/2014/main" id="{A4F26569-2093-4DF9-A6BF-DB6CDDC7B0A0}"/>
                  </a:ext>
                </a:extLst>
              </p:cNvPr>
              <p:cNvSpPr txBox="1"/>
              <p:nvPr/>
            </p:nvSpPr>
            <p:spPr>
              <a:xfrm rot="10800000">
                <a:off x="3144949" y="2680081"/>
                <a:ext cx="1543208" cy="34379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Pre-Employment Checks</a:t>
                </a:r>
              </a:p>
            </p:txBody>
          </p:sp>
          <p:sp>
            <p:nvSpPr>
              <p:cNvPr id="90" name="TextBox 89">
                <a:extLst>
                  <a:ext uri="{FF2B5EF4-FFF2-40B4-BE49-F238E27FC236}">
                    <a16:creationId xmlns:a16="http://schemas.microsoft.com/office/drawing/2014/main" id="{FDC09CE9-9027-4CD2-9169-CBA2D278A95D}"/>
                  </a:ext>
                </a:extLst>
              </p:cNvPr>
              <p:cNvSpPr txBox="1"/>
              <p:nvPr/>
            </p:nvSpPr>
            <p:spPr>
              <a:xfrm rot="10800000">
                <a:off x="3121584" y="1669688"/>
                <a:ext cx="1634849" cy="954981"/>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These will start automatically, once completed you will be informed and we will contact you to arrange a start date </a:t>
                </a:r>
                <a:r>
                  <a:rPr lang="en-US" altLang="ko-KR" sz="1100" dirty="0">
                    <a:solidFill>
                      <a:schemeClr val="tx1">
                        <a:lumMod val="75000"/>
                        <a:lumOff val="25000"/>
                      </a:schemeClr>
                    </a:solidFill>
                    <a:cs typeface="Arial" pitchFamily="34" charset="0"/>
                  </a:rPr>
                  <a:t> </a:t>
                </a:r>
                <a:endParaRPr lang="ko-KR" altLang="en-US" sz="1100" dirty="0">
                  <a:solidFill>
                    <a:schemeClr val="tx1">
                      <a:lumMod val="75000"/>
                      <a:lumOff val="25000"/>
                    </a:schemeClr>
                  </a:solidFill>
                  <a:cs typeface="Arial" pitchFamily="34" charset="0"/>
                </a:endParaRPr>
              </a:p>
            </p:txBody>
          </p:sp>
        </p:grpSp>
      </p:grpSp>
      <p:sp>
        <p:nvSpPr>
          <p:cNvPr id="95" name="Rounded Rectangle 8">
            <a:extLst>
              <a:ext uri="{FF2B5EF4-FFF2-40B4-BE49-F238E27FC236}">
                <a16:creationId xmlns:a16="http://schemas.microsoft.com/office/drawing/2014/main" id="{A09FE593-2ACB-4F3F-BCA3-9FE3B8277D62}"/>
              </a:ext>
            </a:extLst>
          </p:cNvPr>
          <p:cNvSpPr/>
          <p:nvPr/>
        </p:nvSpPr>
        <p:spPr>
          <a:xfrm>
            <a:off x="748835" y="4197433"/>
            <a:ext cx="1700174"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5B9B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84" name="Group 29">
            <a:extLst>
              <a:ext uri="{FF2B5EF4-FFF2-40B4-BE49-F238E27FC236}">
                <a16:creationId xmlns:a16="http://schemas.microsoft.com/office/drawing/2014/main" id="{6D6C828D-ECA7-4E44-A2F5-ECDD927E3DF2}"/>
              </a:ext>
            </a:extLst>
          </p:cNvPr>
          <p:cNvGrpSpPr/>
          <p:nvPr/>
        </p:nvGrpSpPr>
        <p:grpSpPr>
          <a:xfrm>
            <a:off x="720330" y="4558367"/>
            <a:ext cx="1728679" cy="888518"/>
            <a:chOff x="581758" y="5202882"/>
            <a:chExt cx="1622739" cy="1102769"/>
          </a:xfrm>
        </p:grpSpPr>
        <p:sp>
          <p:nvSpPr>
            <p:cNvPr id="85" name="TextBox 84">
              <a:extLst>
                <a:ext uri="{FF2B5EF4-FFF2-40B4-BE49-F238E27FC236}">
                  <a16:creationId xmlns:a16="http://schemas.microsoft.com/office/drawing/2014/main" id="{2BE294FF-0BBE-467B-812B-5A9B0D35DCF6}"/>
                </a:ext>
              </a:extLst>
            </p:cNvPr>
            <p:cNvSpPr txBox="1"/>
            <p:nvPr/>
          </p:nvSpPr>
          <p:spPr>
            <a:xfrm>
              <a:off x="581758" y="5202882"/>
              <a:ext cx="1608166" cy="572988"/>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Advertisement Closing Date</a:t>
              </a:r>
              <a:endParaRPr lang="ko-KR" altLang="en-US" sz="1200" b="1" dirty="0">
                <a:solidFill>
                  <a:schemeClr val="tx1">
                    <a:lumMod val="75000"/>
                    <a:lumOff val="25000"/>
                  </a:schemeClr>
                </a:solidFill>
                <a:cs typeface="Arial" pitchFamily="34" charset="0"/>
              </a:endParaRPr>
            </a:p>
          </p:txBody>
        </p:sp>
        <p:sp>
          <p:nvSpPr>
            <p:cNvPr id="86" name="TextBox 85">
              <a:extLst>
                <a:ext uri="{FF2B5EF4-FFF2-40B4-BE49-F238E27FC236}">
                  <a16:creationId xmlns:a16="http://schemas.microsoft.com/office/drawing/2014/main" id="{9540773B-5A31-4E72-9B19-3398F39BF23B}"/>
                </a:ext>
              </a:extLst>
            </p:cNvPr>
            <p:cNvSpPr txBox="1"/>
            <p:nvPr/>
          </p:nvSpPr>
          <p:spPr>
            <a:xfrm>
              <a:off x="608515" y="5770863"/>
              <a:ext cx="1595982" cy="534788"/>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Deadline for Submitting CV &amp; Application Form</a:t>
              </a:r>
            </a:p>
          </p:txBody>
        </p:sp>
      </p:grpSp>
      <p:grpSp>
        <p:nvGrpSpPr>
          <p:cNvPr id="4" name="Group 3">
            <a:extLst>
              <a:ext uri="{FF2B5EF4-FFF2-40B4-BE49-F238E27FC236}">
                <a16:creationId xmlns:a16="http://schemas.microsoft.com/office/drawing/2014/main" id="{E6CF612A-094D-4B67-B09D-FD7B71D6EB24}"/>
              </a:ext>
            </a:extLst>
          </p:cNvPr>
          <p:cNvGrpSpPr/>
          <p:nvPr/>
        </p:nvGrpSpPr>
        <p:grpSpPr>
          <a:xfrm>
            <a:off x="1905766" y="1138810"/>
            <a:ext cx="1771657" cy="1476249"/>
            <a:chOff x="663571" y="1319417"/>
            <a:chExt cx="1771657" cy="1476249"/>
          </a:xfrm>
        </p:grpSpPr>
        <p:sp>
          <p:nvSpPr>
            <p:cNvPr id="83" name="Rounded Rectangle 8">
              <a:extLst>
                <a:ext uri="{FF2B5EF4-FFF2-40B4-BE49-F238E27FC236}">
                  <a16:creationId xmlns:a16="http://schemas.microsoft.com/office/drawing/2014/main" id="{5F860871-930A-4989-9879-CEFCB5869B62}"/>
                </a:ext>
              </a:extLst>
            </p:cNvPr>
            <p:cNvSpPr/>
            <p:nvPr/>
          </p:nvSpPr>
          <p:spPr>
            <a:xfrm rot="10800000">
              <a:off x="663572" y="1319417"/>
              <a:ext cx="1771656"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grpSp>
          <p:nvGrpSpPr>
            <p:cNvPr id="96" name="Group 41">
              <a:extLst>
                <a:ext uri="{FF2B5EF4-FFF2-40B4-BE49-F238E27FC236}">
                  <a16:creationId xmlns:a16="http://schemas.microsoft.com/office/drawing/2014/main" id="{0B050046-A8A1-4CCC-82D5-07F01F45B5AE}"/>
                </a:ext>
              </a:extLst>
            </p:cNvPr>
            <p:cNvGrpSpPr/>
            <p:nvPr/>
          </p:nvGrpSpPr>
          <p:grpSpPr>
            <a:xfrm>
              <a:off x="663571" y="1397593"/>
              <a:ext cx="1700173" cy="1205103"/>
              <a:chOff x="3020348" y="-2393433"/>
              <a:chExt cx="1663082" cy="1495694"/>
            </a:xfrm>
          </p:grpSpPr>
          <p:sp>
            <p:nvSpPr>
              <p:cNvPr id="97" name="TextBox 96">
                <a:extLst>
                  <a:ext uri="{FF2B5EF4-FFF2-40B4-BE49-F238E27FC236}">
                    <a16:creationId xmlns:a16="http://schemas.microsoft.com/office/drawing/2014/main" id="{C12117AB-DA2A-4545-9657-923C689018FF}"/>
                  </a:ext>
                </a:extLst>
              </p:cNvPr>
              <p:cNvSpPr txBox="1"/>
              <p:nvPr/>
            </p:nvSpPr>
            <p:spPr>
              <a:xfrm>
                <a:off x="3234961" y="-2393433"/>
                <a:ext cx="1260140" cy="802183"/>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Application Sifting</a:t>
                </a:r>
                <a:endParaRPr lang="ko-KR" altLang="en-US" sz="1200" b="1" dirty="0">
                  <a:solidFill>
                    <a:schemeClr val="tx1">
                      <a:lumMod val="75000"/>
                      <a:lumOff val="25000"/>
                    </a:schemeClr>
                  </a:solidFill>
                  <a:cs typeface="Arial" pitchFamily="34" charset="0"/>
                </a:endParaRPr>
              </a:p>
              <a:p>
                <a:pPr algn="ctr"/>
                <a:r>
                  <a:rPr lang="en-US" altLang="ko-KR" sz="1200" b="1" dirty="0">
                    <a:solidFill>
                      <a:schemeClr val="tx1">
                        <a:lumMod val="75000"/>
                        <a:lumOff val="25000"/>
                      </a:schemeClr>
                    </a:solidFill>
                    <a:cs typeface="Arial" pitchFamily="34" charset="0"/>
                  </a:rPr>
                  <a:t> </a:t>
                </a:r>
                <a:endParaRPr lang="ko-KR" altLang="en-US" sz="1200" b="1" dirty="0">
                  <a:solidFill>
                    <a:schemeClr val="tx1">
                      <a:lumMod val="75000"/>
                      <a:lumOff val="25000"/>
                    </a:schemeClr>
                  </a:solidFill>
                  <a:cs typeface="Arial" pitchFamily="34" charset="0"/>
                </a:endParaRPr>
              </a:p>
            </p:txBody>
          </p:sp>
          <p:sp>
            <p:nvSpPr>
              <p:cNvPr id="98" name="TextBox 97">
                <a:extLst>
                  <a:ext uri="{FF2B5EF4-FFF2-40B4-BE49-F238E27FC236}">
                    <a16:creationId xmlns:a16="http://schemas.microsoft.com/office/drawing/2014/main" id="{95487780-6D62-4FE6-9351-6F5F60DDB0B0}"/>
                  </a:ext>
                </a:extLst>
              </p:cNvPr>
              <p:cNvSpPr txBox="1"/>
              <p:nvPr/>
            </p:nvSpPr>
            <p:spPr>
              <a:xfrm>
                <a:off x="3020348" y="-1852718"/>
                <a:ext cx="1663082" cy="954979"/>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Applications will be sifted to select those demonstrating the best fit with the post </a:t>
                </a:r>
              </a:p>
            </p:txBody>
          </p:sp>
        </p:grpSp>
      </p:grpSp>
      <p:grpSp>
        <p:nvGrpSpPr>
          <p:cNvPr id="71" name="Marker">
            <a:extLst>
              <a:ext uri="{FF2B5EF4-FFF2-40B4-BE49-F238E27FC236}">
                <a16:creationId xmlns:a16="http://schemas.microsoft.com/office/drawing/2014/main" id="{647740A7-AD12-4C37-B941-4CE4DEAAFF22}"/>
              </a:ext>
            </a:extLst>
          </p:cNvPr>
          <p:cNvGrpSpPr/>
          <p:nvPr/>
        </p:nvGrpSpPr>
        <p:grpSpPr>
          <a:xfrm>
            <a:off x="1387863" y="3336439"/>
            <a:ext cx="455750" cy="435086"/>
            <a:chOff x="1624244" y="3665239"/>
            <a:chExt cx="540000" cy="540000"/>
          </a:xfrm>
        </p:grpSpPr>
        <p:sp>
          <p:nvSpPr>
            <p:cNvPr id="72" name="Oval 15">
              <a:extLst>
                <a:ext uri="{FF2B5EF4-FFF2-40B4-BE49-F238E27FC236}">
                  <a16:creationId xmlns:a16="http://schemas.microsoft.com/office/drawing/2014/main" id="{C7D65E67-BB99-43B2-86A2-532B1A2BD931}"/>
                </a:ext>
              </a:extLst>
            </p:cNvPr>
            <p:cNvSpPr/>
            <p:nvPr/>
          </p:nvSpPr>
          <p:spPr>
            <a:xfrm>
              <a:off x="1624244" y="3665239"/>
              <a:ext cx="540000" cy="540000"/>
            </a:xfrm>
            <a:prstGeom prst="ellipse">
              <a:avLst/>
            </a:pr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73" name="Oval 16">
              <a:extLst>
                <a:ext uri="{FF2B5EF4-FFF2-40B4-BE49-F238E27FC236}">
                  <a16:creationId xmlns:a16="http://schemas.microsoft.com/office/drawing/2014/main" id="{9F82BB0F-BF4D-4688-B055-EB9BBFE22761}"/>
                </a:ext>
              </a:extLst>
            </p:cNvPr>
            <p:cNvSpPr/>
            <p:nvPr/>
          </p:nvSpPr>
          <p:spPr>
            <a:xfrm>
              <a:off x="1706819" y="3747814"/>
              <a:ext cx="360000" cy="360000"/>
            </a:xfrm>
            <a:prstGeom prst="ellipse">
              <a:avLst/>
            </a:prstGeom>
            <a:gradFill flip="none" rotWithShape="1">
              <a:gsLst>
                <a:gs pos="0">
                  <a:schemeClr val="bg1">
                    <a:lumMod val="65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ndParaRPr>
            </a:p>
          </p:txBody>
        </p:sp>
      </p:grpSp>
      <p:sp>
        <p:nvSpPr>
          <p:cNvPr id="103" name="date">
            <a:extLst>
              <a:ext uri="{FF2B5EF4-FFF2-40B4-BE49-F238E27FC236}">
                <a16:creationId xmlns:a16="http://schemas.microsoft.com/office/drawing/2014/main" id="{A3A8D2BE-CE28-4E8D-BB94-E9B8610AC47A}"/>
              </a:ext>
            </a:extLst>
          </p:cNvPr>
          <p:cNvSpPr>
            <a:spLocks noChangeArrowheads="1"/>
          </p:cNvSpPr>
          <p:nvPr/>
        </p:nvSpPr>
        <p:spPr bwMode="auto">
          <a:xfrm>
            <a:off x="8286459" y="3402328"/>
            <a:ext cx="553441" cy="338554"/>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sz="1600" b="1" dirty="0">
                <a:solidFill>
                  <a:schemeClr val="tx1">
                    <a:lumMod val="75000"/>
                    <a:lumOff val="25000"/>
                  </a:schemeClr>
                </a:solidFill>
                <a:cs typeface="Arial" charset="0"/>
              </a:rPr>
              <a:t>TBC</a:t>
            </a:r>
            <a:endParaRPr lang="ko-KR" altLang="en-US" sz="1600" dirty="0">
              <a:solidFill>
                <a:schemeClr val="tx1">
                  <a:lumMod val="75000"/>
                  <a:lumOff val="25000"/>
                </a:schemeClr>
              </a:solidFill>
            </a:endParaRPr>
          </a:p>
        </p:txBody>
      </p:sp>
      <p:sp>
        <p:nvSpPr>
          <p:cNvPr id="5" name="AutoShape 2" descr="Image result for got the job">
            <a:extLst>
              <a:ext uri="{FF2B5EF4-FFF2-40B4-BE49-F238E27FC236}">
                <a16:creationId xmlns:a16="http://schemas.microsoft.com/office/drawing/2014/main" id="{4F9D750C-E0D7-45AA-925F-39FB4D277E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9B5CB09-4D92-45C1-9A92-5317A8D3EB56}"/>
              </a:ext>
            </a:extLst>
          </p:cNvPr>
          <p:cNvPicPr>
            <a:picLocks noChangeAspect="1"/>
          </p:cNvPicPr>
          <p:nvPr/>
        </p:nvPicPr>
        <p:blipFill rotWithShape="1">
          <a:blip r:embed="rId10">
            <a:extLst>
              <a:ext uri="{28A0092B-C50C-407E-A947-70E740481C1C}">
                <a14:useLocalDpi xmlns:a14="http://schemas.microsoft.com/office/drawing/2010/main" val="0"/>
              </a:ext>
            </a:extLst>
          </a:blip>
          <a:srcRect l="20838" r="22628"/>
          <a:stretch/>
        </p:blipFill>
        <p:spPr>
          <a:xfrm>
            <a:off x="7978773" y="3028076"/>
            <a:ext cx="936782" cy="1051813"/>
          </a:xfrm>
          <a:prstGeom prst="rect">
            <a:avLst/>
          </a:prstGeom>
        </p:spPr>
      </p:pic>
      <p:pic>
        <p:nvPicPr>
          <p:cNvPr id="3" name="Picture 2">
            <a:extLst>
              <a:ext uri="{FF2B5EF4-FFF2-40B4-BE49-F238E27FC236}">
                <a16:creationId xmlns:a16="http://schemas.microsoft.com/office/drawing/2014/main" id="{3B38F969-9E96-43C2-9943-BD96CFC0E824}"/>
              </a:ext>
            </a:extLst>
          </p:cNvPr>
          <p:cNvPicPr>
            <a:picLocks noChangeAspect="1"/>
          </p:cNvPicPr>
          <p:nvPr/>
        </p:nvPicPr>
        <p:blipFill rotWithShape="1">
          <a:blip r:embed="rId11">
            <a:extLst>
              <a:ext uri="{28A0092B-C50C-407E-A947-70E740481C1C}">
                <a14:useLocalDpi xmlns:a14="http://schemas.microsoft.com/office/drawing/2010/main" val="0"/>
              </a:ext>
            </a:extLst>
          </a:blip>
          <a:srcRect r="7294"/>
          <a:stretch/>
        </p:blipFill>
        <p:spPr>
          <a:xfrm>
            <a:off x="3831" y="3073723"/>
            <a:ext cx="941290" cy="1015353"/>
          </a:xfrm>
          <a:prstGeom prst="rect">
            <a:avLst/>
          </a:prstGeom>
        </p:spPr>
      </p:pic>
      <p:sp>
        <p:nvSpPr>
          <p:cNvPr id="58" name="Round Same Side Corner Rectangle 39">
            <a:extLst>
              <a:ext uri="{FF2B5EF4-FFF2-40B4-BE49-F238E27FC236}">
                <a16:creationId xmlns:a16="http://schemas.microsoft.com/office/drawing/2014/main" id="{FC377180-C29C-48FD-9D03-38CCC535D4A5}"/>
              </a:ext>
            </a:extLst>
          </p:cNvPr>
          <p:cNvSpPr/>
          <p:nvPr/>
        </p:nvSpPr>
        <p:spPr>
          <a:xfrm rot="18900000">
            <a:off x="7158850" y="3181997"/>
            <a:ext cx="779307" cy="743973"/>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2" name="TextBox 1">
            <a:extLst>
              <a:ext uri="{FF2B5EF4-FFF2-40B4-BE49-F238E27FC236}">
                <a16:creationId xmlns:a16="http://schemas.microsoft.com/office/drawing/2014/main" id="{34A9FA4B-D332-432A-A3A9-66B99F586A0E}"/>
              </a:ext>
            </a:extLst>
          </p:cNvPr>
          <p:cNvSpPr txBox="1"/>
          <p:nvPr/>
        </p:nvSpPr>
        <p:spPr>
          <a:xfrm>
            <a:off x="49875" y="1179971"/>
            <a:ext cx="1711513" cy="1785104"/>
          </a:xfrm>
          <a:prstGeom prst="rect">
            <a:avLst/>
          </a:prstGeom>
          <a:noFill/>
        </p:spPr>
        <p:txBody>
          <a:bodyPr wrap="square" rtlCol="0">
            <a:spAutoFit/>
          </a:bodyPr>
          <a:lstStyle/>
          <a:p>
            <a:r>
              <a:rPr lang="en-GB" sz="1000" dirty="0"/>
              <a:t>Please note that these dates are indicative and could be subject to change. </a:t>
            </a:r>
          </a:p>
          <a:p>
            <a:endParaRPr lang="en-GB" sz="1000" dirty="0"/>
          </a:p>
          <a:p>
            <a:r>
              <a:rPr lang="en-GB" sz="1000" dirty="0"/>
              <a:t>If you are unable to meet these timeframes, please let us know following your application by emailing SSCL. </a:t>
            </a:r>
          </a:p>
          <a:p>
            <a:endParaRPr lang="en-GB" sz="1000" dirty="0"/>
          </a:p>
          <a:p>
            <a:r>
              <a:rPr lang="en-GB" sz="1000" dirty="0"/>
              <a:t>The anticipate timetable is as follows:-</a:t>
            </a:r>
          </a:p>
        </p:txBody>
      </p:sp>
      <p:grpSp>
        <p:nvGrpSpPr>
          <p:cNvPr id="13" name="Group 12">
            <a:extLst>
              <a:ext uri="{FF2B5EF4-FFF2-40B4-BE49-F238E27FC236}">
                <a16:creationId xmlns:a16="http://schemas.microsoft.com/office/drawing/2014/main" id="{CCDFD6AD-F467-48EA-964F-708C47295D33}"/>
              </a:ext>
            </a:extLst>
          </p:cNvPr>
          <p:cNvGrpSpPr/>
          <p:nvPr/>
        </p:nvGrpSpPr>
        <p:grpSpPr>
          <a:xfrm>
            <a:off x="7548503" y="880740"/>
            <a:ext cx="1527988" cy="1821971"/>
            <a:chOff x="7548503" y="880740"/>
            <a:chExt cx="1527988" cy="1821971"/>
          </a:xfrm>
        </p:grpSpPr>
        <p:sp>
          <p:nvSpPr>
            <p:cNvPr id="10" name="Flowchart: Off-page Connector 9">
              <a:extLst>
                <a:ext uri="{FF2B5EF4-FFF2-40B4-BE49-F238E27FC236}">
                  <a16:creationId xmlns:a16="http://schemas.microsoft.com/office/drawing/2014/main" id="{1FE38741-0C0C-4CBF-95C6-84A8C198836D}"/>
                </a:ext>
              </a:extLst>
            </p:cNvPr>
            <p:cNvSpPr/>
            <p:nvPr/>
          </p:nvSpPr>
          <p:spPr>
            <a:xfrm>
              <a:off x="7559271" y="880740"/>
              <a:ext cx="1517220" cy="1821971"/>
            </a:xfrm>
            <a:prstGeom prst="flowChartOffpageConnector">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altLang="ko-KR" sz="1100" dirty="0">
                  <a:solidFill>
                    <a:schemeClr val="tx1">
                      <a:lumMod val="75000"/>
                      <a:lumOff val="25000"/>
                    </a:schemeClr>
                  </a:solidFill>
                  <a:cs typeface="Arial" pitchFamily="34" charset="0"/>
                </a:rPr>
                <a:t>All new candidates to the Function will be required to complete a two day induction process via MS Teams or at our Leeds hub.</a:t>
              </a:r>
              <a:endParaRPr lang="en-GB" sz="1100" dirty="0"/>
            </a:p>
          </p:txBody>
        </p:sp>
        <p:sp>
          <p:nvSpPr>
            <p:cNvPr id="12" name="TextBox 11">
              <a:extLst>
                <a:ext uri="{FF2B5EF4-FFF2-40B4-BE49-F238E27FC236}">
                  <a16:creationId xmlns:a16="http://schemas.microsoft.com/office/drawing/2014/main" id="{A38B020E-4BCF-4AD5-9B00-3F0517ECE6FD}"/>
                </a:ext>
              </a:extLst>
            </p:cNvPr>
            <p:cNvSpPr txBox="1"/>
            <p:nvPr/>
          </p:nvSpPr>
          <p:spPr>
            <a:xfrm>
              <a:off x="7548503" y="966282"/>
              <a:ext cx="1517220" cy="276999"/>
            </a:xfrm>
            <a:prstGeom prst="rect">
              <a:avLst/>
            </a:prstGeom>
            <a:noFill/>
          </p:spPr>
          <p:txBody>
            <a:bodyPr wrap="square" rtlCol="0">
              <a:spAutoFit/>
            </a:bodyPr>
            <a:lstStyle/>
            <a:p>
              <a:pPr algn="ctr"/>
              <a:r>
                <a:rPr lang="en-GB" sz="1200" b="1" dirty="0">
                  <a:solidFill>
                    <a:schemeClr val="tx1">
                      <a:lumMod val="75000"/>
                      <a:lumOff val="25000"/>
                    </a:schemeClr>
                  </a:solidFill>
                  <a:cs typeface="Arial" pitchFamily="34" charset="0"/>
                </a:rPr>
                <a:t>Induction</a:t>
              </a:r>
            </a:p>
          </p:txBody>
        </p:sp>
      </p:grpSp>
      <p:grpSp>
        <p:nvGrpSpPr>
          <p:cNvPr id="78" name="Group 77">
            <a:extLst>
              <a:ext uri="{FF2B5EF4-FFF2-40B4-BE49-F238E27FC236}">
                <a16:creationId xmlns:a16="http://schemas.microsoft.com/office/drawing/2014/main" id="{8BA00C03-F01D-41AB-A89C-C4F3500A37CB}"/>
              </a:ext>
            </a:extLst>
          </p:cNvPr>
          <p:cNvGrpSpPr/>
          <p:nvPr/>
        </p:nvGrpSpPr>
        <p:grpSpPr>
          <a:xfrm>
            <a:off x="3281226" y="4303430"/>
            <a:ext cx="1751525" cy="1476249"/>
            <a:chOff x="3277223" y="4226183"/>
            <a:chExt cx="1751525" cy="1476249"/>
          </a:xfrm>
        </p:grpSpPr>
        <p:sp>
          <p:nvSpPr>
            <p:cNvPr id="79" name="Rounded Rectangle 8">
              <a:extLst>
                <a:ext uri="{FF2B5EF4-FFF2-40B4-BE49-F238E27FC236}">
                  <a16:creationId xmlns:a16="http://schemas.microsoft.com/office/drawing/2014/main" id="{FFA966E1-1FD4-4904-8501-33B383BF2CBE}"/>
                </a:ext>
              </a:extLst>
            </p:cNvPr>
            <p:cNvSpPr/>
            <p:nvPr/>
          </p:nvSpPr>
          <p:spPr>
            <a:xfrm>
              <a:off x="3277223" y="4226183"/>
              <a:ext cx="1745308" cy="1476249"/>
            </a:xfrm>
            <a:custGeom>
              <a:avLst/>
              <a:gdLst/>
              <a:ahLst/>
              <a:cxnLst/>
              <a:rect l="l" t="t" r="r" b="b"/>
              <a:pathLst>
                <a:path w="1260140" h="1872209">
                  <a:moveTo>
                    <a:pt x="630071" y="0"/>
                  </a:moveTo>
                  <a:lnTo>
                    <a:pt x="799749" y="292548"/>
                  </a:lnTo>
                  <a:lnTo>
                    <a:pt x="1107260" y="292548"/>
                  </a:lnTo>
                  <a:cubicBezTo>
                    <a:pt x="1191693" y="292548"/>
                    <a:pt x="1260140" y="360995"/>
                    <a:pt x="1260140" y="445428"/>
                  </a:cubicBezTo>
                  <a:lnTo>
                    <a:pt x="1260140" y="1719329"/>
                  </a:lnTo>
                  <a:cubicBezTo>
                    <a:pt x="1260140" y="1803762"/>
                    <a:pt x="1191693" y="1872209"/>
                    <a:pt x="1107260" y="1872209"/>
                  </a:cubicBezTo>
                  <a:lnTo>
                    <a:pt x="152880" y="1872209"/>
                  </a:lnTo>
                  <a:cubicBezTo>
                    <a:pt x="68447" y="1872209"/>
                    <a:pt x="0" y="1803762"/>
                    <a:pt x="0" y="1719329"/>
                  </a:cubicBezTo>
                  <a:lnTo>
                    <a:pt x="0" y="445428"/>
                  </a:lnTo>
                  <a:cubicBezTo>
                    <a:pt x="0" y="360995"/>
                    <a:pt x="68447" y="292548"/>
                    <a:pt x="152880" y="292548"/>
                  </a:cubicBezTo>
                  <a:lnTo>
                    <a:pt x="460393" y="292548"/>
                  </a:lnTo>
                  <a:close/>
                </a:path>
              </a:pathLst>
            </a:custGeom>
            <a:solidFill>
              <a:schemeClr val="bg1"/>
            </a:solidFill>
            <a:ln w="6350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100" name="TextBox 99">
              <a:extLst>
                <a:ext uri="{FF2B5EF4-FFF2-40B4-BE49-F238E27FC236}">
                  <a16:creationId xmlns:a16="http://schemas.microsoft.com/office/drawing/2014/main" id="{09257ED9-49BF-4D85-8480-74DBA8FA89E0}"/>
                </a:ext>
              </a:extLst>
            </p:cNvPr>
            <p:cNvSpPr txBox="1"/>
            <p:nvPr/>
          </p:nvSpPr>
          <p:spPr>
            <a:xfrm>
              <a:off x="3290063" y="4678344"/>
              <a:ext cx="1738685" cy="276999"/>
            </a:xfrm>
            <a:prstGeom prst="rect">
              <a:avLst/>
            </a:prstGeom>
            <a:noFill/>
          </p:spPr>
          <p:txBody>
            <a:bodyPr wrap="square" rtlCol="0" anchor="ctr">
              <a:spAutoFit/>
            </a:bodyPr>
            <a:lstStyle/>
            <a:p>
              <a:pPr algn="ctr"/>
              <a:r>
                <a:rPr lang="en-US" altLang="ko-KR" sz="1200" b="1" dirty="0">
                  <a:solidFill>
                    <a:schemeClr val="tx1">
                      <a:lumMod val="75000"/>
                      <a:lumOff val="25000"/>
                    </a:schemeClr>
                  </a:solidFill>
                  <a:cs typeface="Arial" pitchFamily="34" charset="0"/>
                </a:rPr>
                <a:t> Interviews</a:t>
              </a:r>
              <a:endParaRPr lang="ko-KR" altLang="en-US" sz="1200" b="1" dirty="0">
                <a:solidFill>
                  <a:schemeClr val="tx1">
                    <a:lumMod val="75000"/>
                    <a:lumOff val="25000"/>
                  </a:schemeClr>
                </a:solidFill>
                <a:cs typeface="Arial" pitchFamily="34" charset="0"/>
              </a:endParaRPr>
            </a:p>
          </p:txBody>
        </p:sp>
        <p:sp>
          <p:nvSpPr>
            <p:cNvPr id="104" name="TextBox 103">
              <a:extLst>
                <a:ext uri="{FF2B5EF4-FFF2-40B4-BE49-F238E27FC236}">
                  <a16:creationId xmlns:a16="http://schemas.microsoft.com/office/drawing/2014/main" id="{A8C41A2F-E215-4FF2-977F-FCB61C3F1815}"/>
                </a:ext>
              </a:extLst>
            </p:cNvPr>
            <p:cNvSpPr txBox="1"/>
            <p:nvPr/>
          </p:nvSpPr>
          <p:spPr>
            <a:xfrm>
              <a:off x="3277223" y="4950781"/>
              <a:ext cx="1745307" cy="600164"/>
            </a:xfrm>
            <a:prstGeom prst="rect">
              <a:avLst/>
            </a:prstGeom>
            <a:noFill/>
          </p:spPr>
          <p:txBody>
            <a:bodyPr wrap="square" rtlCol="0">
              <a:spAutoFit/>
            </a:bodyPr>
            <a:lstStyle/>
            <a:p>
              <a:pPr algn="ctr"/>
              <a:r>
                <a:rPr lang="en-GB" altLang="ko-KR" sz="1100" dirty="0">
                  <a:solidFill>
                    <a:schemeClr val="tx1">
                      <a:lumMod val="75000"/>
                      <a:lumOff val="25000"/>
                    </a:schemeClr>
                  </a:solidFill>
                  <a:cs typeface="Arial" pitchFamily="34" charset="0"/>
                </a:rPr>
                <a:t>Successful candidates will be  invited to interview</a:t>
              </a:r>
            </a:p>
            <a:p>
              <a:pPr algn="ctr"/>
              <a:endParaRPr lang="en-GB" altLang="ko-KR" sz="11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97511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29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17" name="Rectangle 16">
            <a:hlinkClick r:id="rId10" action="ppaction://hlinksldjump"/>
            <a:extLst>
              <a:ext uri="{FF2B5EF4-FFF2-40B4-BE49-F238E27FC236}">
                <a16:creationId xmlns:a16="http://schemas.microsoft.com/office/drawing/2014/main" id="{BEA3463D-FEA0-4B64-A5B0-C0C73DE2A9CC}"/>
              </a:ext>
            </a:extLst>
          </p:cNvPr>
          <p:cNvSpPr/>
          <p:nvPr/>
        </p:nvSpPr>
        <p:spPr>
          <a:xfrm>
            <a:off x="663120" y="1439422"/>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Modernised Terms &amp; Conditions</a:t>
            </a:r>
          </a:p>
        </p:txBody>
      </p:sp>
      <p:sp>
        <p:nvSpPr>
          <p:cNvPr id="18" name="Rectangle 17">
            <a:hlinkClick r:id="rId11" action="ppaction://hlinksldjump"/>
            <a:extLst>
              <a:ext uri="{FF2B5EF4-FFF2-40B4-BE49-F238E27FC236}">
                <a16:creationId xmlns:a16="http://schemas.microsoft.com/office/drawing/2014/main" id="{6557DE8E-B361-4BDA-B54F-840B495B9E5D}"/>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19" name="Rectangle 18">
            <a:hlinkClick r:id="rId12" action="ppaction://hlinksldjump"/>
            <a:extLst>
              <a:ext uri="{FF2B5EF4-FFF2-40B4-BE49-F238E27FC236}">
                <a16:creationId xmlns:a16="http://schemas.microsoft.com/office/drawing/2014/main" id="{C2A37374-FEAC-4A74-BA0B-0B4A1E78F65A}"/>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20" name="Rectangle 19">
            <a:hlinkClick r:id="rId13" action="ppaction://hlinksldjump"/>
            <a:extLst>
              <a:ext uri="{FF2B5EF4-FFF2-40B4-BE49-F238E27FC236}">
                <a16:creationId xmlns:a16="http://schemas.microsoft.com/office/drawing/2014/main" id="{5E2AE185-BE2E-4FB2-BC4D-8E041DFB6CAF}"/>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1" name="Rectangle 30">
            <a:hlinkClick r:id="rId14" action="ppaction://hlinksldjump"/>
            <a:extLst>
              <a:ext uri="{FF2B5EF4-FFF2-40B4-BE49-F238E27FC236}">
                <a16:creationId xmlns:a16="http://schemas.microsoft.com/office/drawing/2014/main" id="{5C2F5EA7-4246-4DC3-8A42-B199372589F3}"/>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2" name="Rectangle 31">
            <a:hlinkClick r:id="rId15" action="ppaction://hlinksldjump"/>
            <a:extLst>
              <a:ext uri="{FF2B5EF4-FFF2-40B4-BE49-F238E27FC236}">
                <a16:creationId xmlns:a16="http://schemas.microsoft.com/office/drawing/2014/main" id="{09109068-589F-408A-810A-97F948B45D42}"/>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33" name="Rectangle 32">
            <a:hlinkClick r:id="rId16" action="ppaction://hlinksldjump"/>
            <a:extLst>
              <a:ext uri="{FF2B5EF4-FFF2-40B4-BE49-F238E27FC236}">
                <a16:creationId xmlns:a16="http://schemas.microsoft.com/office/drawing/2014/main" id="{24B2BEB8-3ADC-46D7-8858-CC91DC73492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35" name="Title 3">
            <a:extLst>
              <a:ext uri="{FF2B5EF4-FFF2-40B4-BE49-F238E27FC236}">
                <a16:creationId xmlns:a16="http://schemas.microsoft.com/office/drawing/2014/main" id="{9AF1EAB2-FA8F-42DE-9487-04123121A905}"/>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36" name="Rectangle 35">
            <a:extLst>
              <a:ext uri="{FF2B5EF4-FFF2-40B4-BE49-F238E27FC236}">
                <a16:creationId xmlns:a16="http://schemas.microsoft.com/office/drawing/2014/main" id="{46CB392B-5040-41C2-9B0E-B7D985DF4BA2}"/>
              </a:ext>
            </a:extLst>
          </p:cNvPr>
          <p:cNvSpPr/>
          <p:nvPr/>
        </p:nvSpPr>
        <p:spPr>
          <a:xfrm>
            <a:off x="3675399" y="1414262"/>
            <a:ext cx="4803339" cy="1015663"/>
          </a:xfrm>
          <a:prstGeom prst="rect">
            <a:avLst/>
          </a:prstGeom>
        </p:spPr>
        <p:txBody>
          <a:bodyPr wrap="square">
            <a:spAutoFit/>
          </a:bodyPr>
          <a:lstStyle/>
          <a:p>
            <a:r>
              <a:rPr lang="en-GB" altLang="en-US" sz="1200" dirty="0"/>
              <a:t>Civil Servants taking up appointment on promotion will adopt the modernised Civil Service Terms and Conditions which came into effect on 1</a:t>
            </a:r>
            <a:r>
              <a:rPr lang="en-GB" altLang="en-US" sz="1200" baseline="30000" dirty="0"/>
              <a:t>st</a:t>
            </a:r>
            <a:r>
              <a:rPr lang="en-GB" altLang="en-US" sz="1200" dirty="0"/>
              <a:t> July 2013.  Existing Civil Servants appointed on level transfer may also be expected to adopt the modernised terms if moving on a voluntary basis. </a:t>
            </a:r>
          </a:p>
        </p:txBody>
      </p:sp>
    </p:spTree>
    <p:extLst>
      <p:ext uri="{BB962C8B-B14F-4D97-AF65-F5344CB8AC3E}">
        <p14:creationId xmlns:p14="http://schemas.microsoft.com/office/powerpoint/2010/main" val="138262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sp>
        <p:nvSpPr>
          <p:cNvPr id="10" name="Rectangle 9">
            <a:extLst>
              <a:ext uri="{FF2B5EF4-FFF2-40B4-BE49-F238E27FC236}">
                <a16:creationId xmlns:a16="http://schemas.microsoft.com/office/drawing/2014/main" id="{4E6CF5C1-8573-4403-ACC8-E0256504E73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2" action="ppaction://hlinksldjump"/>
            <a:extLst>
              <a:ext uri="{FF2B5EF4-FFF2-40B4-BE49-F238E27FC236}">
                <a16:creationId xmlns:a16="http://schemas.microsoft.com/office/drawing/2014/main" id="{4B8D49D1-EE58-4432-AC2C-8D63DF894A4F}"/>
              </a:ext>
            </a:extLst>
          </p:cNvPr>
          <p:cNvSpPr/>
          <p:nvPr/>
        </p:nvSpPr>
        <p:spPr>
          <a:xfrm>
            <a:off x="317788" y="67827"/>
            <a:ext cx="1272599" cy="233626"/>
          </a:xfrm>
          <a:prstGeom prst="rect">
            <a:avLst/>
          </a:prstGeom>
          <a:solidFill>
            <a:srgbClr val="0D61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rgbClr val="FFFFFF"/>
                </a:solidFill>
                <a:latin typeface="Arial" panose="020B0604020202020204" pitchFamily="34" charset="0"/>
                <a:cs typeface="Arial" panose="020B0604020202020204" pitchFamily="34" charset="0"/>
              </a:rPr>
              <a:t>Welcome</a:t>
            </a:r>
          </a:p>
        </p:txBody>
      </p:sp>
      <p:sp>
        <p:nvSpPr>
          <p:cNvPr id="16" name="Rectangle 15">
            <a:hlinkClick r:id="rId3" action="ppaction://hlinksldjump"/>
            <a:extLst>
              <a:ext uri="{FF2B5EF4-FFF2-40B4-BE49-F238E27FC236}">
                <a16:creationId xmlns:a16="http://schemas.microsoft.com/office/drawing/2014/main" id="{65FF62F8-54B7-4FED-93EC-D4AEF87E29C1}"/>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17" name="Rectangle 16">
            <a:hlinkClick r:id="rId4" action="ppaction://hlinksldjump"/>
            <a:extLst>
              <a:ext uri="{FF2B5EF4-FFF2-40B4-BE49-F238E27FC236}">
                <a16:creationId xmlns:a16="http://schemas.microsoft.com/office/drawing/2014/main" id="{7A5CB3AC-36F1-4F18-AD1E-0DBBBF1F0B9D}"/>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18" name="Rectangle 17">
            <a:hlinkClick r:id="rId5" action="ppaction://hlinksldjump"/>
            <a:extLst>
              <a:ext uri="{FF2B5EF4-FFF2-40B4-BE49-F238E27FC236}">
                <a16:creationId xmlns:a16="http://schemas.microsoft.com/office/drawing/2014/main" id="{4BC6C991-EF72-4A39-90C3-D89929458B85}"/>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19" name="Rectangle 18">
            <a:hlinkClick r:id="rId6" action="ppaction://hlinksldjump"/>
            <a:extLst>
              <a:ext uri="{FF2B5EF4-FFF2-40B4-BE49-F238E27FC236}">
                <a16:creationId xmlns:a16="http://schemas.microsoft.com/office/drawing/2014/main" id="{80556E6F-332E-4208-8E1F-48EF7309C0DD}"/>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0" name="Rectangle 19">
            <a:hlinkClick r:id="rId7" action="ppaction://hlinksldjump"/>
            <a:extLst>
              <a:ext uri="{FF2B5EF4-FFF2-40B4-BE49-F238E27FC236}">
                <a16:creationId xmlns:a16="http://schemas.microsoft.com/office/drawing/2014/main" id="{4D93249C-A53E-4A09-A745-735C4B908B1F}"/>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pic>
        <p:nvPicPr>
          <p:cNvPr id="22" name="Graphic 21" descr="Home">
            <a:hlinkClick r:id="rId8"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D0D79842-E5ED-42D3-B170-343DF49B3CA9}"/>
              </a:ext>
            </a:extLst>
          </p:cNvPr>
          <p:cNvSpPr/>
          <p:nvPr/>
        </p:nvSpPr>
        <p:spPr>
          <a:xfrm>
            <a:off x="4070486" y="1280396"/>
            <a:ext cx="4572000" cy="4247317"/>
          </a:xfrm>
          <a:prstGeom prst="rect">
            <a:avLst/>
          </a:prstGeom>
        </p:spPr>
        <p:txBody>
          <a:bodyPr>
            <a:spAutoFit/>
          </a:bodyPr>
          <a:lstStyle/>
          <a:p>
            <a:pPr>
              <a:spcAft>
                <a:spcPts val="1800"/>
              </a:spcAft>
            </a:pPr>
            <a:r>
              <a:rPr lang="en-GB" altLang="en-US" sz="1300" dirty="0">
                <a:solidFill>
                  <a:schemeClr val="tx1">
                    <a:lumMod val="75000"/>
                    <a:lumOff val="25000"/>
                  </a:schemeClr>
                </a:solidFill>
              </a:rPr>
              <a:t>Thank you for considering a move into a Project Manager role within the Ministry of Justice Project Delivery Function.  A project delivery role within the MoJ will see you joining one of the most ambitious reform agendas in Whitehall.  </a:t>
            </a:r>
          </a:p>
          <a:p>
            <a:pPr>
              <a:spcAft>
                <a:spcPts val="1800"/>
              </a:spcAft>
            </a:pPr>
            <a:r>
              <a:rPr lang="en-GB" altLang="en-US" sz="1300" dirty="0">
                <a:solidFill>
                  <a:schemeClr val="tx1">
                    <a:lumMod val="75000"/>
                    <a:lumOff val="25000"/>
                  </a:schemeClr>
                </a:solidFill>
              </a:rPr>
              <a:t>If we are to have safe and secure prisons, a modern and efficient courts system and a smaller, smarter organisation, the department needs to be great at delivering change. </a:t>
            </a:r>
          </a:p>
          <a:p>
            <a:pPr>
              <a:spcAft>
                <a:spcPts val="1800"/>
              </a:spcAft>
            </a:pPr>
            <a:r>
              <a:rPr lang="en-GB" altLang="en-US" sz="1300" dirty="0">
                <a:solidFill>
                  <a:schemeClr val="tx1">
                    <a:lumMod val="75000"/>
                    <a:lumOff val="25000"/>
                  </a:schemeClr>
                </a:solidFill>
              </a:rPr>
              <a:t>A role as a Project Manager within the MoJ will be challenging, rewarding as well as an opportunity for you to contribute to some of the largest National projects currently taking place within the Civil Service. </a:t>
            </a:r>
          </a:p>
          <a:p>
            <a:pPr>
              <a:spcAft>
                <a:spcPts val="1800"/>
              </a:spcAft>
            </a:pPr>
            <a:r>
              <a:rPr lang="en-GB" altLang="en-US" sz="1300" dirty="0">
                <a:solidFill>
                  <a:schemeClr val="tx1">
                    <a:lumMod val="75000"/>
                    <a:lumOff val="25000"/>
                  </a:schemeClr>
                </a:solidFill>
              </a:rPr>
              <a:t>The projects we have to offer will give you numerous opportunities to develop your skills. </a:t>
            </a:r>
          </a:p>
          <a:p>
            <a:pPr>
              <a:spcAft>
                <a:spcPts val="1800"/>
              </a:spcAft>
            </a:pPr>
            <a:r>
              <a:rPr lang="en-GB" altLang="en-US" sz="1300" dirty="0">
                <a:solidFill>
                  <a:schemeClr val="tx1">
                    <a:lumMod val="75000"/>
                    <a:lumOff val="25000"/>
                  </a:schemeClr>
                </a:solidFill>
              </a:rPr>
              <a:t>This is an exciting time to be involved in projects.</a:t>
            </a:r>
          </a:p>
          <a:p>
            <a:pPr>
              <a:spcAft>
                <a:spcPts val="1800"/>
              </a:spcAft>
            </a:pPr>
            <a:r>
              <a:rPr lang="en-GB" altLang="en-US" sz="1300" dirty="0">
                <a:solidFill>
                  <a:srgbClr val="1D619D"/>
                </a:solidFill>
              </a:rPr>
              <a:t>Jenni</a:t>
            </a:r>
            <a:r>
              <a:rPr lang="en-GB" altLang="en-US" sz="1300" dirty="0">
                <a:solidFill>
                  <a:schemeClr val="tx1">
                    <a:lumMod val="75000"/>
                    <a:lumOff val="25000"/>
                  </a:schemeClr>
                </a:solidFill>
              </a:rPr>
              <a:t> </a:t>
            </a:r>
          </a:p>
        </p:txBody>
      </p:sp>
      <p:sp>
        <p:nvSpPr>
          <p:cNvPr id="33" name="Title 1">
            <a:extLst>
              <a:ext uri="{FF2B5EF4-FFF2-40B4-BE49-F238E27FC236}">
                <a16:creationId xmlns:a16="http://schemas.microsoft.com/office/drawing/2014/main" id="{BF70EF81-12C3-4C3A-9227-025414AE1203}"/>
              </a:ext>
            </a:extLst>
          </p:cNvPr>
          <p:cNvSpPr txBox="1">
            <a:spLocks/>
          </p:cNvSpPr>
          <p:nvPr/>
        </p:nvSpPr>
        <p:spPr bwMode="auto">
          <a:xfrm>
            <a:off x="-2451" y="4215457"/>
            <a:ext cx="6448425" cy="10795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a:defRPr/>
            </a:pPr>
            <a:endParaRPr lang="en-GB" altLang="en-US" sz="1700" b="0" dirty="0"/>
          </a:p>
        </p:txBody>
      </p:sp>
      <p:grpSp>
        <p:nvGrpSpPr>
          <p:cNvPr id="37" name="Group 36">
            <a:extLst>
              <a:ext uri="{FF2B5EF4-FFF2-40B4-BE49-F238E27FC236}">
                <a16:creationId xmlns:a16="http://schemas.microsoft.com/office/drawing/2014/main" id="{C302DA03-E226-4158-918F-91FC72B44150}"/>
              </a:ext>
            </a:extLst>
          </p:cNvPr>
          <p:cNvGrpSpPr/>
          <p:nvPr/>
        </p:nvGrpSpPr>
        <p:grpSpPr>
          <a:xfrm>
            <a:off x="179388" y="124282"/>
            <a:ext cx="3258731" cy="3307293"/>
            <a:chOff x="269558" y="458616"/>
            <a:chExt cx="3258731" cy="3307293"/>
          </a:xfrm>
        </p:grpSpPr>
        <p:sp>
          <p:nvSpPr>
            <p:cNvPr id="36" name="TextBox 35">
              <a:extLst>
                <a:ext uri="{FF2B5EF4-FFF2-40B4-BE49-F238E27FC236}">
                  <a16:creationId xmlns:a16="http://schemas.microsoft.com/office/drawing/2014/main" id="{0A33DF85-43B4-4D00-90C7-4BFD36F4FF72}"/>
                </a:ext>
              </a:extLst>
            </p:cNvPr>
            <p:cNvSpPr txBox="1"/>
            <p:nvPr/>
          </p:nvSpPr>
          <p:spPr>
            <a:xfrm rot="10800000">
              <a:off x="1808310" y="611199"/>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id="{606F31B9-4047-4608-B841-F63F683A6C4A}"/>
                </a:ext>
              </a:extLst>
            </p:cNvPr>
            <p:cNvSpPr txBox="1"/>
            <p:nvPr/>
          </p:nvSpPr>
          <p:spPr>
            <a:xfrm>
              <a:off x="269558" y="458616"/>
              <a:ext cx="1034257" cy="3154710"/>
            </a:xfrm>
            <a:prstGeom prst="rect">
              <a:avLst/>
            </a:prstGeom>
            <a:noFill/>
          </p:spPr>
          <p:txBody>
            <a:bodyPr wrap="none" rtlCol="0">
              <a:spAutoFit/>
            </a:bodyPr>
            <a:lstStyle/>
            <a:p>
              <a:r>
                <a:rPr lang="en-GB" sz="19900" dirty="0">
                  <a:solidFill>
                    <a:srgbClr val="C4DDF4"/>
                  </a:solidFill>
                  <a:latin typeface="Arial" panose="020B0604020202020204" pitchFamily="34" charset="0"/>
                  <a:cs typeface="Arial" panose="020B0604020202020204" pitchFamily="34" charset="0"/>
                </a:rPr>
                <a:t>“</a:t>
              </a:r>
            </a:p>
          </p:txBody>
        </p:sp>
        <p:sp>
          <p:nvSpPr>
            <p:cNvPr id="34" name="TextBox 33">
              <a:extLst>
                <a:ext uri="{FF2B5EF4-FFF2-40B4-BE49-F238E27FC236}">
                  <a16:creationId xmlns:a16="http://schemas.microsoft.com/office/drawing/2014/main" id="{E80782CD-40A9-476B-9D29-4F7FBBA3D161}"/>
                </a:ext>
              </a:extLst>
            </p:cNvPr>
            <p:cNvSpPr txBox="1"/>
            <p:nvPr/>
          </p:nvSpPr>
          <p:spPr>
            <a:xfrm>
              <a:off x="626533" y="1476048"/>
              <a:ext cx="2901756" cy="1261884"/>
            </a:xfrm>
            <a:prstGeom prst="rect">
              <a:avLst/>
            </a:prstGeom>
            <a:noFill/>
          </p:spPr>
          <p:txBody>
            <a:bodyPr wrap="none" rtlCol="0">
              <a:spAutoFit/>
            </a:bodyPr>
            <a:lstStyle/>
            <a:p>
              <a:r>
                <a:rPr lang="en-GB" sz="2400" dirty="0">
                  <a:solidFill>
                    <a:srgbClr val="1D619D"/>
                  </a:solidFill>
                  <a:latin typeface="Arial" panose="020B0604020202020204" pitchFamily="34" charset="0"/>
                  <a:cs typeface="Arial" panose="020B0604020202020204" pitchFamily="34" charset="0"/>
                </a:rPr>
                <a:t>A world-class </a:t>
              </a:r>
              <a:br>
                <a:rPr lang="en-GB" sz="2800" dirty="0">
                  <a:solidFill>
                    <a:srgbClr val="1D619D"/>
                  </a:solidFill>
                  <a:latin typeface="Arial" panose="020B0604020202020204" pitchFamily="34" charset="0"/>
                  <a:cs typeface="Arial" panose="020B0604020202020204" pitchFamily="34" charset="0"/>
                </a:rPr>
              </a:br>
              <a:r>
                <a:rPr lang="en-GB" sz="2800" b="1" dirty="0">
                  <a:solidFill>
                    <a:srgbClr val="1D619D"/>
                  </a:solidFill>
                  <a:latin typeface="Arial" panose="020B0604020202020204" pitchFamily="34" charset="0"/>
                  <a:cs typeface="Arial" panose="020B0604020202020204" pitchFamily="34" charset="0"/>
                </a:rPr>
                <a:t>Project Delivery</a:t>
              </a:r>
              <a:br>
                <a:rPr lang="en-GB" sz="2800" dirty="0">
                  <a:solidFill>
                    <a:srgbClr val="1D619D"/>
                  </a:solidFill>
                  <a:latin typeface="Arial" panose="020B0604020202020204" pitchFamily="34" charset="0"/>
                  <a:cs typeface="Arial" panose="020B0604020202020204" pitchFamily="34" charset="0"/>
                </a:rPr>
              </a:br>
              <a:r>
                <a:rPr lang="en-GB" sz="2400" dirty="0">
                  <a:solidFill>
                    <a:srgbClr val="1D619D"/>
                  </a:solidFill>
                  <a:latin typeface="Arial" panose="020B0604020202020204" pitchFamily="34" charset="0"/>
                  <a:cs typeface="Arial" panose="020B0604020202020204" pitchFamily="34" charset="0"/>
                </a:rPr>
                <a:t>profession</a:t>
              </a:r>
              <a:endParaRPr lang="en-GB" sz="2800" dirty="0">
                <a:solidFill>
                  <a:srgbClr val="1D619D"/>
                </a:solidFill>
                <a:latin typeface="Arial" panose="020B0604020202020204" pitchFamily="34" charset="0"/>
                <a:cs typeface="Arial" panose="020B0604020202020204" pitchFamily="34" charset="0"/>
              </a:endParaRPr>
            </a:p>
          </p:txBody>
        </p:sp>
      </p:grpSp>
      <p:sp>
        <p:nvSpPr>
          <p:cNvPr id="44" name="Rectangle 43">
            <a:extLst>
              <a:ext uri="{FF2B5EF4-FFF2-40B4-BE49-F238E27FC236}">
                <a16:creationId xmlns:a16="http://schemas.microsoft.com/office/drawing/2014/main" id="{BBEFCD29-A7D9-4A88-BC29-D80F96445003}"/>
              </a:ext>
            </a:extLst>
          </p:cNvPr>
          <p:cNvSpPr/>
          <p:nvPr/>
        </p:nvSpPr>
        <p:spPr>
          <a:xfrm>
            <a:off x="2487019" y="3326046"/>
            <a:ext cx="1328843" cy="984885"/>
          </a:xfrm>
          <a:prstGeom prst="rect">
            <a:avLst/>
          </a:prstGeom>
        </p:spPr>
        <p:txBody>
          <a:bodyPr wrap="square">
            <a:spAutoFit/>
          </a:bodyPr>
          <a:lstStyle/>
          <a:p>
            <a:pPr>
              <a:spcAft>
                <a:spcPts val="1200"/>
              </a:spcAft>
            </a:pPr>
            <a:r>
              <a:rPr lang="en-GB" altLang="en-US" sz="1400" dirty="0">
                <a:solidFill>
                  <a:srgbClr val="1D619D"/>
                </a:solidFill>
                <a:latin typeface="Arial" panose="020B0604020202020204" pitchFamily="34" charset="0"/>
                <a:cs typeface="Arial" panose="020B0604020202020204" pitchFamily="34" charset="0"/>
              </a:rPr>
              <a:t>Jenni Borg</a:t>
            </a:r>
            <a:br>
              <a:rPr lang="en-GB" altLang="en-US" sz="14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Interim Director of Project Delivery Function,</a:t>
            </a:r>
            <a:br>
              <a:rPr lang="en-GB" altLang="en-US" sz="1100" dirty="0">
                <a:solidFill>
                  <a:schemeClr val="tx1">
                    <a:lumMod val="75000"/>
                    <a:lumOff val="25000"/>
                  </a:schemeClr>
                </a:solidFill>
                <a:latin typeface="Arial" panose="020B0604020202020204" pitchFamily="34" charset="0"/>
                <a:cs typeface="Arial" panose="020B0604020202020204" pitchFamily="34" charset="0"/>
              </a:rPr>
            </a:br>
            <a:r>
              <a:rPr lang="en-GB" altLang="en-US" sz="1100" dirty="0">
                <a:solidFill>
                  <a:schemeClr val="tx1">
                    <a:lumMod val="75000"/>
                    <a:lumOff val="25000"/>
                  </a:schemeClr>
                </a:solidFill>
                <a:latin typeface="Arial" panose="020B0604020202020204" pitchFamily="34" charset="0"/>
                <a:cs typeface="Arial" panose="020B0604020202020204" pitchFamily="34" charset="0"/>
              </a:rPr>
              <a:t>Ministry of Justice</a:t>
            </a:r>
            <a:endParaRPr lang="en-GB" altLang="en-U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65D7FF1-F161-424D-8D66-F6E2ED05694F}"/>
              </a:ext>
            </a:extLst>
          </p:cNvPr>
          <p:cNvPicPr>
            <a:picLocks noChangeAspect="1"/>
          </p:cNvPicPr>
          <p:nvPr/>
        </p:nvPicPr>
        <p:blipFill>
          <a:blip r:embed="rId11"/>
          <a:stretch>
            <a:fillRect/>
          </a:stretch>
        </p:blipFill>
        <p:spPr>
          <a:xfrm>
            <a:off x="1064432" y="3168499"/>
            <a:ext cx="969585" cy="1244899"/>
          </a:xfrm>
          <a:prstGeom prst="rect">
            <a:avLst/>
          </a:prstGeom>
        </p:spPr>
      </p:pic>
    </p:spTree>
    <p:extLst>
      <p:ext uri="{BB962C8B-B14F-4D97-AF65-F5344CB8AC3E}">
        <p14:creationId xmlns:p14="http://schemas.microsoft.com/office/powerpoint/2010/main" val="3453317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30</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610F5809-720C-469C-BB67-067D4287B45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6BC4A911-A5AB-4479-AC3B-DA09397C38B3}"/>
              </a:ext>
            </a:extLst>
          </p:cNvPr>
          <p:cNvSpPr/>
          <p:nvPr/>
        </p:nvSpPr>
        <p:spPr>
          <a:xfrm>
            <a:off x="663120" y="1969045"/>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A4C2E4D7-1791-4860-8BA4-48CA386938FE}"/>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32ABC87-759F-473E-B880-42CA4BA670B3}"/>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AAA50D3D-852D-460E-BD73-520898832711}"/>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784B88B-5735-400D-B86C-EF890CE6213E}"/>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536BBB32-0B85-433B-931E-0F104CDE7032}"/>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C2FC9105-45A8-4D67-A2EE-940A5244CBE0}"/>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AD820A93-1E41-4F2A-8F07-426BA9DACA76}"/>
              </a:ext>
            </a:extLst>
          </p:cNvPr>
          <p:cNvSpPr/>
          <p:nvPr/>
        </p:nvSpPr>
        <p:spPr>
          <a:xfrm>
            <a:off x="3675399" y="1414262"/>
            <a:ext cx="4803339" cy="3816429"/>
          </a:xfrm>
          <a:prstGeom prst="rect">
            <a:avLst/>
          </a:prstGeom>
        </p:spPr>
        <p:txBody>
          <a:bodyPr wrap="square">
            <a:spAutoFit/>
          </a:bodyPr>
          <a:lstStyle/>
          <a:p>
            <a:pPr>
              <a:spcAft>
                <a:spcPts val="1800"/>
              </a:spcAft>
              <a:defRPr/>
            </a:pPr>
            <a:r>
              <a:rPr lang="en-GB" sz="1200" dirty="0"/>
              <a:t>The post is advertised to suitably qualified people in the external market, and to existing Civil Servants and those in accredited Non Departmental Public Bodies.  </a:t>
            </a:r>
          </a:p>
          <a:p>
            <a:pPr>
              <a:spcAft>
                <a:spcPts val="600"/>
              </a:spcAft>
              <a:defRPr/>
            </a:pPr>
            <a:r>
              <a:rPr lang="en-GB" sz="1200" dirty="0"/>
              <a:t>To be eligible for employment you must be a national from the following countries:</a:t>
            </a:r>
          </a:p>
          <a:p>
            <a:pPr marL="171450" indent="-171450">
              <a:buFont typeface="Arial" panose="020B0604020202020204" pitchFamily="34" charset="0"/>
              <a:buChar char="•"/>
              <a:defRPr/>
            </a:pPr>
            <a:r>
              <a:rPr lang="en-GB" sz="1200" dirty="0"/>
              <a:t>The United Kingdom</a:t>
            </a:r>
          </a:p>
          <a:p>
            <a:pPr marL="171450" indent="-171450">
              <a:buFont typeface="Arial" panose="020B0604020202020204" pitchFamily="34" charset="0"/>
              <a:buChar char="•"/>
              <a:defRPr/>
            </a:pPr>
            <a:r>
              <a:rPr lang="en-GB" sz="1200" dirty="0"/>
              <a:t>The Republic of Ireland</a:t>
            </a:r>
          </a:p>
          <a:p>
            <a:pPr marL="171450" indent="-171450">
              <a:buFont typeface="Arial" panose="020B0604020202020204" pitchFamily="34" charset="0"/>
              <a:buChar char="•"/>
              <a:defRPr/>
            </a:pPr>
            <a:r>
              <a:rPr lang="en-GB" sz="1200" dirty="0"/>
              <a:t>The Commonwealth*</a:t>
            </a:r>
          </a:p>
          <a:p>
            <a:pPr marL="171450" indent="-171450">
              <a:buFont typeface="Arial" panose="020B0604020202020204" pitchFamily="34" charset="0"/>
              <a:buChar char="•"/>
              <a:defRPr/>
            </a:pPr>
            <a:r>
              <a:rPr lang="en-GB" sz="1200" dirty="0"/>
              <a:t>A European Economic Area (EEA) Member State</a:t>
            </a:r>
          </a:p>
          <a:p>
            <a:pPr marL="171450" indent="-171450">
              <a:buFont typeface="Arial" panose="020B0604020202020204" pitchFamily="34" charset="0"/>
              <a:buChar char="•"/>
              <a:defRPr/>
            </a:pPr>
            <a:r>
              <a:rPr lang="en-GB" sz="1200" dirty="0"/>
              <a:t>Switzerland</a:t>
            </a:r>
          </a:p>
          <a:p>
            <a:pPr marL="171450" indent="-171450">
              <a:spcAft>
                <a:spcPts val="1800"/>
              </a:spcAft>
              <a:buFont typeface="Arial" panose="020B0604020202020204" pitchFamily="34" charset="0"/>
              <a:buChar char="•"/>
              <a:defRPr/>
            </a:pPr>
            <a:r>
              <a:rPr lang="en-GB" sz="1200" dirty="0"/>
              <a:t>Turkey</a:t>
            </a:r>
          </a:p>
          <a:p>
            <a:pPr>
              <a:spcAft>
                <a:spcPts val="1800"/>
              </a:spcAft>
              <a:defRPr/>
            </a:pPr>
            <a:r>
              <a:rPr lang="en-GB" sz="1200" dirty="0"/>
              <a:t>Certain family members of EEA, Switzerland and Turkish nationals are also eligible to apply regardless of their nationality. </a:t>
            </a:r>
          </a:p>
          <a:p>
            <a:pPr>
              <a:defRPr/>
            </a:pPr>
            <a:r>
              <a:rPr lang="en-GB" sz="1200" dirty="0"/>
              <a:t>(*Commonwealth citizens not yet in the UK, who have no right to abode in the UK and who do not have leave to enter the UK are ineligible to apply)</a:t>
            </a:r>
          </a:p>
          <a:p>
            <a:pPr>
              <a:defRPr/>
            </a:pPr>
            <a:r>
              <a:rPr lang="en-GB" sz="1200" dirty="0"/>
              <a:t>For further information on whether you are eligible, please visit </a:t>
            </a:r>
            <a:r>
              <a:rPr lang="en-GB" sz="1200" dirty="0">
                <a:hlinkClick r:id="rId17"/>
              </a:rPr>
              <a:t>gov.uk</a:t>
            </a:r>
            <a:r>
              <a:rPr lang="en-GB" sz="1200" dirty="0"/>
              <a:t>. </a:t>
            </a:r>
          </a:p>
        </p:txBody>
      </p:sp>
    </p:spTree>
    <p:extLst>
      <p:ext uri="{BB962C8B-B14F-4D97-AF65-F5344CB8AC3E}">
        <p14:creationId xmlns:p14="http://schemas.microsoft.com/office/powerpoint/2010/main" val="3056631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31</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2F5CEE4D-B170-4320-A5DD-6AFA893FF42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EA627F16-6A6D-44AD-AC7A-A6F693C3AE4E}"/>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1EB78433-F81A-4ABC-8EF4-10073BA6F155}"/>
              </a:ext>
            </a:extLst>
          </p:cNvPr>
          <p:cNvSpPr/>
          <p:nvPr/>
        </p:nvSpPr>
        <p:spPr>
          <a:xfrm>
            <a:off x="663120" y="249020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E6CC7CD1-1667-4A36-B9C0-06CE1AE6A799}"/>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FE41C89-E56F-45C6-9EA4-A07E188B8B68}"/>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A1F21DB-3E11-495B-B0C5-BC436AAC29C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81D29F24-690A-42A7-BB4C-933EC0EA851E}"/>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70B8D3F-F585-48D5-B22C-B99D637CA919}"/>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79DAED75-78AC-4965-BED8-E3902FA9EF54}"/>
              </a:ext>
            </a:extLst>
          </p:cNvPr>
          <p:cNvSpPr/>
          <p:nvPr/>
        </p:nvSpPr>
        <p:spPr>
          <a:xfrm>
            <a:off x="3675399" y="1414262"/>
            <a:ext cx="4803339" cy="2169825"/>
          </a:xfrm>
          <a:prstGeom prst="rect">
            <a:avLst/>
          </a:prstGeom>
        </p:spPr>
        <p:txBody>
          <a:bodyPr wrap="square">
            <a:spAutoFit/>
          </a:bodyPr>
          <a:lstStyle/>
          <a:p>
            <a:pPr>
              <a:spcAft>
                <a:spcPts val="1800"/>
              </a:spcAft>
            </a:pPr>
            <a:r>
              <a:rPr lang="en-GB" altLang="en-US" sz="1200" dirty="0"/>
              <a:t>Before the appointment of the successful candidate can be confirmed, the MoJ will undertake background security checks.  As part of this, you will be required to confirm your identify, employment history over the past three years (or course details if you were in education), nationality and immigration status, and criminal record (unspent convictions only)</a:t>
            </a:r>
          </a:p>
          <a:p>
            <a:pPr>
              <a:spcAft>
                <a:spcPts val="1800"/>
              </a:spcAft>
            </a:pPr>
            <a:r>
              <a:rPr lang="en-GB" altLang="en-US" sz="1200" dirty="0"/>
              <a:t>Successful candidates must typically hold or be willing to obtain security clearance at Baseline level before taking up post. Depending on the assignment or its location, security clearance required may be increased to CTC level which will be communicated with candidates at the allocation of each assignment.</a:t>
            </a:r>
          </a:p>
        </p:txBody>
      </p:sp>
    </p:spTree>
    <p:extLst>
      <p:ext uri="{BB962C8B-B14F-4D97-AF65-F5344CB8AC3E}">
        <p14:creationId xmlns:p14="http://schemas.microsoft.com/office/powerpoint/2010/main" val="742486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32</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898317-CF7D-41DC-988C-DC5E515E2727}"/>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913E3C44-9B73-493B-8AD0-F3EAA3E0FEA7}"/>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F87EB762-17EE-4557-B9DB-00AC1A703AC4}"/>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0D6271A3-BEDD-42E1-A3AC-88E056F16FD0}"/>
              </a:ext>
            </a:extLst>
          </p:cNvPr>
          <p:cNvSpPr/>
          <p:nvPr/>
        </p:nvSpPr>
        <p:spPr>
          <a:xfrm>
            <a:off x="663120" y="3016804"/>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C08BF24F-9FDA-4736-9803-83F3D54CCAD6}"/>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0F9354E5-787C-4543-A568-267978D4C658}"/>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66D3C4A-EE0D-43EF-8CE4-C0ADE3641721}"/>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8AD2619D-5708-4255-8AEB-3E3763A457D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1D06CEF6-CA70-4794-B4BE-35A93F955229}"/>
              </a:ext>
            </a:extLst>
          </p:cNvPr>
          <p:cNvSpPr/>
          <p:nvPr/>
        </p:nvSpPr>
        <p:spPr>
          <a:xfrm>
            <a:off x="3675399" y="1414262"/>
            <a:ext cx="4803339" cy="830997"/>
          </a:xfrm>
          <a:prstGeom prst="rect">
            <a:avLst/>
          </a:prstGeom>
        </p:spPr>
        <p:txBody>
          <a:bodyPr wrap="square">
            <a:spAutoFit/>
          </a:bodyPr>
          <a:lstStyle/>
          <a:p>
            <a:r>
              <a:rPr lang="en-GB" altLang="en-US" sz="1200" dirty="0"/>
              <a:t>Certain posts, notably those concerned with security and intelligence, might be reserved for British citizens, but this will not normally prevent access to a wide range of development opportunities within the Civil Service. </a:t>
            </a:r>
          </a:p>
        </p:txBody>
      </p:sp>
    </p:spTree>
    <p:extLst>
      <p:ext uri="{BB962C8B-B14F-4D97-AF65-F5344CB8AC3E}">
        <p14:creationId xmlns:p14="http://schemas.microsoft.com/office/powerpoint/2010/main" val="3226146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33</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932D1950-5A0A-454D-A7D9-4A9661B4B768}"/>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C9EF4C9B-645A-4FCC-B499-01DC7ECFC4F1}"/>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BFE7BEF6-A1F7-4F05-931E-539F5D98348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B3ACFF34-57D4-4E6E-9F0C-6DE2ADADDCFC}"/>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33B74C47-45AA-4032-BF64-65E94912EED1}"/>
              </a:ext>
            </a:extLst>
          </p:cNvPr>
          <p:cNvSpPr/>
          <p:nvPr/>
        </p:nvSpPr>
        <p:spPr>
          <a:xfrm>
            <a:off x="665262" y="354603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ED7583D9-19C7-48A8-94CE-D44512E2B09D}"/>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F9EF5625-D1AD-4B7A-8B9A-718C62466D49}"/>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7F7B886F-4255-4C23-9C63-BE6F3BDACE4B}"/>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21D3553E-EC51-49CC-AA26-CE761B0B2C44}"/>
              </a:ext>
            </a:extLst>
          </p:cNvPr>
          <p:cNvSpPr/>
          <p:nvPr/>
        </p:nvSpPr>
        <p:spPr>
          <a:xfrm>
            <a:off x="3675399" y="1414262"/>
            <a:ext cx="4803339" cy="2400657"/>
          </a:xfrm>
          <a:prstGeom prst="rect">
            <a:avLst/>
          </a:prstGeom>
        </p:spPr>
        <p:txBody>
          <a:bodyPr wrap="square">
            <a:spAutoFit/>
          </a:bodyPr>
          <a:lstStyle/>
          <a:p>
            <a:pPr>
              <a:spcAft>
                <a:spcPts val="1800"/>
              </a:spcAft>
            </a:pPr>
            <a:r>
              <a:rPr lang="en-GB" altLang="en-US" sz="1200" dirty="0"/>
              <a:t>Candidates must note the requirement to declare any relevant business interests, shareholdings, positions of authority, retainers, consultancy arrangements or other connections with commercial, public or voluntary bodies, both for themselves and for their spouses/partners when apply for these roles.</a:t>
            </a:r>
          </a:p>
          <a:p>
            <a:pPr>
              <a:spcAft>
                <a:spcPts val="1800"/>
              </a:spcAft>
            </a:pPr>
            <a:r>
              <a:rPr lang="en-GB" altLang="en-US" sz="1200" dirty="0"/>
              <a:t>The successful candidate will be required to give up any conflicting interests and his/her other business and financial interests may be published. </a:t>
            </a:r>
          </a:p>
          <a:p>
            <a:pPr>
              <a:spcAft>
                <a:spcPts val="1800"/>
              </a:spcAft>
            </a:pPr>
            <a:r>
              <a:rPr lang="en-GB" altLang="en-US" sz="1200" dirty="0"/>
              <a:t>If you believe you may have a conflict of interest, please contact </a:t>
            </a:r>
            <a:r>
              <a:rPr lang="en-GB" altLang="en-US" sz="1200" dirty="0">
                <a:hlinkClick r:id="rId17"/>
              </a:rPr>
              <a:t>projectdeliveryres@justice.gov.uk</a:t>
            </a:r>
            <a:r>
              <a:rPr lang="en-GB" altLang="en-US" sz="1200" dirty="0"/>
              <a:t>  before submitting your application</a:t>
            </a:r>
          </a:p>
        </p:txBody>
      </p:sp>
    </p:spTree>
    <p:extLst>
      <p:ext uri="{BB962C8B-B14F-4D97-AF65-F5344CB8AC3E}">
        <p14:creationId xmlns:p14="http://schemas.microsoft.com/office/powerpoint/2010/main" val="36755075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462486"/>
          </a:xfrm>
          <a:prstGeom prst="rect">
            <a:avLst/>
          </a:prstGeom>
        </p:spPr>
        <p:txBody>
          <a:bodyPr wrap="square">
            <a:spAutoFit/>
          </a:bodyPr>
          <a:lstStyle/>
          <a:p>
            <a:pPr>
              <a:spcAft>
                <a:spcPts val="1800"/>
              </a:spcAft>
            </a:pPr>
            <a:r>
              <a:rPr lang="en-GB" altLang="en-US" sz="1200" dirty="0"/>
              <a:t>The Ministry of Justice is committed to being an equal opportunities employer.  We value and welcome diversity and aim to develop all our staff to enable them to make a full contribution to meeting the Departments objectives, and to fulfil their own potential on merit.  We will not tolerate harassment or other unfair discrimination on grounds of sex, marital status, race, colour nationality, ethnic origin, disability, age, religion or sexual orientation. We promote and support the use of a range of flexible working patterns to enable staff to balance home and work responsibilities; and treat people fairly irrespective of their working arrangements. </a:t>
            </a:r>
          </a:p>
          <a:p>
            <a:pPr>
              <a:spcAft>
                <a:spcPts val="1800"/>
              </a:spcAft>
            </a:pPr>
            <a:r>
              <a:rPr lang="en-GB" altLang="en-US" sz="1200" dirty="0"/>
              <a:t>Under the terms of the Equality Act 2010, the MoJ is legally required to consider making reasonable adjustments to ensure that disabled people are not disadvantaged in the recruitment and selection process. we are committed to meeting, wherever possible, any needs you specify in your application and will consider any reasonable adjustments under the terms of the Act to enable any applicant with a disability (as defined under the Act) to meet the requirements of the post. </a:t>
            </a:r>
          </a:p>
        </p:txBody>
      </p:sp>
      <p:sp>
        <p:nvSpPr>
          <p:cNvPr id="2" name="TextBox 1">
            <a:hlinkClick r:id="" action="ppaction://hlinkshowjump?jump=nextslide"/>
            <a:extLst>
              <a:ext uri="{FF2B5EF4-FFF2-40B4-BE49-F238E27FC236}">
                <a16:creationId xmlns:a16="http://schemas.microsoft.com/office/drawing/2014/main" id="{E216E2F4-362D-40CB-BF99-4383CB5ADCF7}"/>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&gt;&gt;</a:t>
            </a:r>
          </a:p>
        </p:txBody>
      </p:sp>
    </p:spTree>
    <p:extLst>
      <p:ext uri="{BB962C8B-B14F-4D97-AF65-F5344CB8AC3E}">
        <p14:creationId xmlns:p14="http://schemas.microsoft.com/office/powerpoint/2010/main" val="2834595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28BFAC2-D169-4414-B86C-A9B6EE07018A}"/>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074049AC-DE7F-4DF6-9E01-930093DA987C}"/>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7F46259-4FE0-4253-A9ED-401A55E1DA79}"/>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A3F99DD4-C966-4C8E-99EF-A4CF0D7368FA}"/>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2AE914D2-ED3F-401D-9043-D06C6B06AA9A}"/>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22064487-FA6F-4278-97AD-E6890F3698E2}"/>
              </a:ext>
            </a:extLst>
          </p:cNvPr>
          <p:cNvSpPr/>
          <p:nvPr/>
        </p:nvSpPr>
        <p:spPr>
          <a:xfrm>
            <a:off x="663120" y="4074641"/>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35F497F3-BFA5-48BF-9031-3ACDAF188757}"/>
              </a:ext>
            </a:extLst>
          </p:cNvPr>
          <p:cNvSpPr/>
          <p:nvPr/>
        </p:nvSpPr>
        <p:spPr>
          <a:xfrm>
            <a:off x="663120" y="459957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B4B9B966-A7DA-4B41-9F75-CE0CFB6E2B62}"/>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CFB9F992-C9EF-436D-927A-51CEDC73B1B5}"/>
              </a:ext>
            </a:extLst>
          </p:cNvPr>
          <p:cNvSpPr/>
          <p:nvPr/>
        </p:nvSpPr>
        <p:spPr>
          <a:xfrm>
            <a:off x="3675399" y="1414262"/>
            <a:ext cx="4803339" cy="3724096"/>
          </a:xfrm>
          <a:prstGeom prst="rect">
            <a:avLst/>
          </a:prstGeom>
        </p:spPr>
        <p:txBody>
          <a:bodyPr wrap="square">
            <a:spAutoFit/>
          </a:bodyPr>
          <a:lstStyle/>
          <a:p>
            <a:pPr>
              <a:spcAft>
                <a:spcPts val="600"/>
              </a:spcAft>
              <a:defRPr/>
            </a:pPr>
            <a:r>
              <a:rPr lang="en-GB" sz="1200" dirty="0"/>
              <a:t>MoJ also offer a Guaranteed Interview Scheme (GIS) for all disabled applicants. This means we are committed to interviewing all applicants with a disability who provide evidence of meeting the minimum requirements necessary for the post, as set out in this applicant pack.  To be eligible, your disability must be within the definition laid down in the Equality Act 2010.  A disabled person is defined by the Act as someone who has a physical or mental impairment, which has a substantial and long-term adverse effect on their ability to perform normal day-to-day activities.  For the purposes of this policy, these words have the following meaning:</a:t>
            </a:r>
          </a:p>
          <a:p>
            <a:pPr marL="171450" indent="-171450">
              <a:spcAft>
                <a:spcPts val="600"/>
              </a:spcAft>
              <a:buFont typeface="Arial" panose="020B0604020202020204" pitchFamily="34" charset="0"/>
              <a:buChar char="•"/>
              <a:defRPr/>
            </a:pPr>
            <a:r>
              <a:rPr lang="en-GB" sz="1200" dirty="0"/>
              <a:t>'substantial' means more than minor or trivial </a:t>
            </a:r>
          </a:p>
          <a:p>
            <a:pPr marL="171450" indent="-171450">
              <a:spcAft>
                <a:spcPts val="600"/>
              </a:spcAft>
              <a:buFont typeface="Arial" panose="020B0604020202020204" pitchFamily="34" charset="0"/>
              <a:buChar char="•"/>
              <a:defRPr/>
            </a:pPr>
            <a:r>
              <a:rPr lang="en-GB" sz="1200" dirty="0"/>
              <a:t>'long-term' means that the effect of the impairment has lasted, or is likely to last, 12 months (there are special rules covering recurring or fluctuating conditions) </a:t>
            </a:r>
          </a:p>
          <a:p>
            <a:pPr marL="171450" indent="-171450">
              <a:spcAft>
                <a:spcPts val="600"/>
              </a:spcAft>
              <a:buFont typeface="Arial" panose="020B0604020202020204" pitchFamily="34" charset="0"/>
              <a:buChar char="•"/>
              <a:defRPr/>
            </a:pPr>
            <a:r>
              <a:rPr lang="en-GB" sz="1200" dirty="0"/>
              <a:t>'normal day-to-day activities' include everyday things like eating, washing, walking and going shopping. </a:t>
            </a:r>
          </a:p>
          <a:p>
            <a:pPr>
              <a:spcAft>
                <a:spcPts val="600"/>
              </a:spcAft>
              <a:defRPr/>
            </a:pPr>
            <a:r>
              <a:rPr lang="en-GB" sz="1200" dirty="0"/>
              <a:t>Should you consider yourself eligible to apply for this post under the GIS, please indicate on your application form. </a:t>
            </a:r>
          </a:p>
        </p:txBody>
      </p:sp>
      <p:sp>
        <p:nvSpPr>
          <p:cNvPr id="31" name="TextBox 30">
            <a:hlinkClick r:id="" action="ppaction://hlinkshowjump?jump=previousslide"/>
            <a:extLst>
              <a:ext uri="{FF2B5EF4-FFF2-40B4-BE49-F238E27FC236}">
                <a16:creationId xmlns:a16="http://schemas.microsoft.com/office/drawing/2014/main" id="{77CB3172-65DF-45F5-B4A8-D3F25012C709}"/>
              </a:ext>
            </a:extLst>
          </p:cNvPr>
          <p:cNvSpPr txBox="1"/>
          <p:nvPr/>
        </p:nvSpPr>
        <p:spPr>
          <a:xfrm>
            <a:off x="7798524" y="4876748"/>
            <a:ext cx="415498" cy="369332"/>
          </a:xfrm>
          <a:prstGeom prst="rect">
            <a:avLst/>
          </a:prstGeom>
          <a:noFill/>
        </p:spPr>
        <p:txBody>
          <a:bodyPr wrap="none" rtlCol="0">
            <a:spAutoFit/>
          </a:bodyPr>
          <a:lstStyle/>
          <a:p>
            <a:r>
              <a:rPr lang="en-GB" dirty="0">
                <a:solidFill>
                  <a:schemeClr val="tx1">
                    <a:lumMod val="65000"/>
                    <a:lumOff val="35000"/>
                  </a:schemeClr>
                </a:solidFill>
              </a:rPr>
              <a:t>&lt;&lt;</a:t>
            </a:r>
          </a:p>
        </p:txBody>
      </p:sp>
    </p:spTree>
    <p:extLst>
      <p:ext uri="{BB962C8B-B14F-4D97-AF65-F5344CB8AC3E}">
        <p14:creationId xmlns:p14="http://schemas.microsoft.com/office/powerpoint/2010/main" val="188357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36</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CADA2B9-38E3-48A7-B6F7-FE5B188EBC88}"/>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9B92AB37-4A9D-4069-82C6-97B5069C97B6}"/>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EDC79D65-2074-46B2-B522-968F27BC9EED}"/>
              </a:ext>
            </a:extLst>
          </p:cNvPr>
          <p:cNvSpPr/>
          <p:nvPr/>
        </p:nvSpPr>
        <p:spPr>
          <a:xfrm>
            <a:off x="1769775"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5CE97C9F-CC2C-448E-A8C6-FCA12E97EA83}"/>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D4CEC0D2-BA7C-4020-AC03-13CC9EC2E8AB}"/>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1455D6E4-8D98-4702-9511-67FB0CEB5F16}"/>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040E677F-7726-4882-A768-57F72C70EBB9}"/>
              </a:ext>
            </a:extLst>
          </p:cNvPr>
          <p:cNvSpPr/>
          <p:nvPr/>
        </p:nvSpPr>
        <p:spPr>
          <a:xfrm>
            <a:off x="7577723" y="67824"/>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T’s &amp; C’s</a:t>
            </a:r>
          </a:p>
        </p:txBody>
      </p:sp>
      <p:sp>
        <p:nvSpPr>
          <p:cNvPr id="34" name="Rectangle 33">
            <a:hlinkClick r:id="rId10" action="ppaction://hlinksldjump"/>
            <a:extLst>
              <a:ext uri="{FF2B5EF4-FFF2-40B4-BE49-F238E27FC236}">
                <a16:creationId xmlns:a16="http://schemas.microsoft.com/office/drawing/2014/main" id="{88A76D9A-7BB5-43B3-A361-2B6F16BEADFD}"/>
              </a:ext>
            </a:extLst>
          </p:cNvPr>
          <p:cNvSpPr/>
          <p:nvPr/>
        </p:nvSpPr>
        <p:spPr>
          <a:xfrm>
            <a:off x="663120" y="1439422"/>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Modernised Terms &amp; Conditions</a:t>
            </a:r>
          </a:p>
        </p:txBody>
      </p:sp>
      <p:sp>
        <p:nvSpPr>
          <p:cNvPr id="35" name="Rectangle 34">
            <a:hlinkClick r:id="rId11" action="ppaction://hlinksldjump"/>
            <a:extLst>
              <a:ext uri="{FF2B5EF4-FFF2-40B4-BE49-F238E27FC236}">
                <a16:creationId xmlns:a16="http://schemas.microsoft.com/office/drawing/2014/main" id="{58992A76-C504-4B74-9D0F-A45B52BCF129}"/>
              </a:ext>
            </a:extLst>
          </p:cNvPr>
          <p:cNvSpPr/>
          <p:nvPr/>
        </p:nvSpPr>
        <p:spPr>
          <a:xfrm>
            <a:off x="663120" y="1969045"/>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Eligibility &amp; Nationality</a:t>
            </a:r>
          </a:p>
        </p:txBody>
      </p:sp>
      <p:sp>
        <p:nvSpPr>
          <p:cNvPr id="36" name="Rectangle 35">
            <a:hlinkClick r:id="rId12" action="ppaction://hlinksldjump"/>
            <a:extLst>
              <a:ext uri="{FF2B5EF4-FFF2-40B4-BE49-F238E27FC236}">
                <a16:creationId xmlns:a16="http://schemas.microsoft.com/office/drawing/2014/main" id="{9325D990-123B-44AE-AA86-7B2280D87971}"/>
              </a:ext>
            </a:extLst>
          </p:cNvPr>
          <p:cNvSpPr/>
          <p:nvPr/>
        </p:nvSpPr>
        <p:spPr>
          <a:xfrm>
            <a:off x="663120" y="249020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Security Clearance</a:t>
            </a:r>
          </a:p>
        </p:txBody>
      </p:sp>
      <p:sp>
        <p:nvSpPr>
          <p:cNvPr id="37" name="Rectangle 36">
            <a:hlinkClick r:id="rId13" action="ppaction://hlinksldjump"/>
            <a:extLst>
              <a:ext uri="{FF2B5EF4-FFF2-40B4-BE49-F238E27FC236}">
                <a16:creationId xmlns:a16="http://schemas.microsoft.com/office/drawing/2014/main" id="{9AB0E7DA-49F5-4F9F-AF62-82A1EA0B590D}"/>
              </a:ext>
            </a:extLst>
          </p:cNvPr>
          <p:cNvSpPr/>
          <p:nvPr/>
        </p:nvSpPr>
        <p:spPr>
          <a:xfrm>
            <a:off x="663120" y="3016804"/>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Reserved for UK Nationals</a:t>
            </a:r>
          </a:p>
        </p:txBody>
      </p:sp>
      <p:sp>
        <p:nvSpPr>
          <p:cNvPr id="38" name="Rectangle 37">
            <a:hlinkClick r:id="rId14" action="ppaction://hlinksldjump"/>
            <a:extLst>
              <a:ext uri="{FF2B5EF4-FFF2-40B4-BE49-F238E27FC236}">
                <a16:creationId xmlns:a16="http://schemas.microsoft.com/office/drawing/2014/main" id="{00B1C405-2CC5-4DA5-A4B3-F452B5D954E2}"/>
              </a:ext>
            </a:extLst>
          </p:cNvPr>
          <p:cNvSpPr/>
          <p:nvPr/>
        </p:nvSpPr>
        <p:spPr>
          <a:xfrm>
            <a:off x="665262" y="3546039"/>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Conflict of Interest</a:t>
            </a:r>
          </a:p>
        </p:txBody>
      </p:sp>
      <p:sp>
        <p:nvSpPr>
          <p:cNvPr id="39" name="Rectangle 38">
            <a:hlinkClick r:id="rId15" action="ppaction://hlinksldjump"/>
            <a:extLst>
              <a:ext uri="{FF2B5EF4-FFF2-40B4-BE49-F238E27FC236}">
                <a16:creationId xmlns:a16="http://schemas.microsoft.com/office/drawing/2014/main" id="{33D4580A-D042-4B5F-970C-FA931FA56A23}"/>
              </a:ext>
            </a:extLst>
          </p:cNvPr>
          <p:cNvSpPr/>
          <p:nvPr/>
        </p:nvSpPr>
        <p:spPr>
          <a:xfrm>
            <a:off x="663120" y="4074641"/>
            <a:ext cx="2558642" cy="4812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latin typeface="Arial" panose="020B0604020202020204" pitchFamily="34" charset="0"/>
                <a:cs typeface="Arial" panose="020B0604020202020204" pitchFamily="34" charset="0"/>
              </a:rPr>
              <a:t>Equality &amp; Diversity</a:t>
            </a:r>
          </a:p>
        </p:txBody>
      </p:sp>
      <p:sp>
        <p:nvSpPr>
          <p:cNvPr id="40" name="Rectangle 39">
            <a:hlinkClick r:id="rId16" action="ppaction://hlinksldjump"/>
            <a:extLst>
              <a:ext uri="{FF2B5EF4-FFF2-40B4-BE49-F238E27FC236}">
                <a16:creationId xmlns:a16="http://schemas.microsoft.com/office/drawing/2014/main" id="{B303C104-4BBB-41F2-AA14-A5D4FC513456}"/>
              </a:ext>
            </a:extLst>
          </p:cNvPr>
          <p:cNvSpPr/>
          <p:nvPr/>
        </p:nvSpPr>
        <p:spPr>
          <a:xfrm>
            <a:off x="663120" y="4599579"/>
            <a:ext cx="2558642" cy="481264"/>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Arial" panose="020B0604020202020204" pitchFamily="34" charset="0"/>
                <a:cs typeface="Arial" panose="020B0604020202020204" pitchFamily="34" charset="0"/>
              </a:rPr>
              <a:t>Civil Service Code</a:t>
            </a:r>
          </a:p>
        </p:txBody>
      </p:sp>
      <p:sp>
        <p:nvSpPr>
          <p:cNvPr id="41" name="Title 3">
            <a:extLst>
              <a:ext uri="{FF2B5EF4-FFF2-40B4-BE49-F238E27FC236}">
                <a16:creationId xmlns:a16="http://schemas.microsoft.com/office/drawing/2014/main" id="{2EFBF985-24C9-40F3-B23B-E2FCE95F79BC}"/>
              </a:ext>
            </a:extLst>
          </p:cNvPr>
          <p:cNvSpPr txBox="1">
            <a:spLocks/>
          </p:cNvSpPr>
          <p:nvPr/>
        </p:nvSpPr>
        <p:spPr bwMode="auto">
          <a:xfrm>
            <a:off x="3665149"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Terms &amp; Conditions</a:t>
            </a:r>
          </a:p>
        </p:txBody>
      </p:sp>
      <p:sp>
        <p:nvSpPr>
          <p:cNvPr id="42" name="Rectangle 41">
            <a:extLst>
              <a:ext uri="{FF2B5EF4-FFF2-40B4-BE49-F238E27FC236}">
                <a16:creationId xmlns:a16="http://schemas.microsoft.com/office/drawing/2014/main" id="{63F04740-93CF-4224-96E4-87F2814577B7}"/>
              </a:ext>
            </a:extLst>
          </p:cNvPr>
          <p:cNvSpPr/>
          <p:nvPr/>
        </p:nvSpPr>
        <p:spPr>
          <a:xfrm>
            <a:off x="3675399" y="1414262"/>
            <a:ext cx="4803339" cy="1061829"/>
          </a:xfrm>
          <a:prstGeom prst="rect">
            <a:avLst/>
          </a:prstGeom>
        </p:spPr>
        <p:txBody>
          <a:bodyPr wrap="square">
            <a:spAutoFit/>
          </a:bodyPr>
          <a:lstStyle/>
          <a:p>
            <a:pPr>
              <a:spcAft>
                <a:spcPts val="1800"/>
              </a:spcAft>
            </a:pPr>
            <a:r>
              <a:rPr lang="en-GB" altLang="en-US" sz="1200" dirty="0"/>
              <a:t>All civil servants are subject to the provisions of the Civil Service Code that details the Civil Service values, standards of behaviour and rights and responsibilities. </a:t>
            </a:r>
          </a:p>
          <a:p>
            <a:pPr>
              <a:spcAft>
                <a:spcPts val="1800"/>
              </a:spcAft>
            </a:pPr>
            <a:r>
              <a:rPr lang="en-GB" altLang="en-US" sz="1200" dirty="0"/>
              <a:t>For further information, visit </a:t>
            </a:r>
            <a:r>
              <a:rPr lang="en-GB" altLang="en-US" sz="1200" dirty="0">
                <a:hlinkClick r:id="rId17"/>
              </a:rPr>
              <a:t>gov.uk</a:t>
            </a:r>
            <a:r>
              <a:rPr lang="en-GB" altLang="en-US" sz="1200" dirty="0"/>
              <a:t>. </a:t>
            </a:r>
          </a:p>
        </p:txBody>
      </p:sp>
    </p:spTree>
    <p:extLst>
      <p:ext uri="{BB962C8B-B14F-4D97-AF65-F5344CB8AC3E}">
        <p14:creationId xmlns:p14="http://schemas.microsoft.com/office/powerpoint/2010/main" val="38127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4</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2" name="Rectangle 1">
            <a:extLst>
              <a:ext uri="{FF2B5EF4-FFF2-40B4-BE49-F238E27FC236}">
                <a16:creationId xmlns:a16="http://schemas.microsoft.com/office/drawing/2014/main" id="{444D4624-75CC-4E5C-AFD4-3A4D67D6C3F8}"/>
              </a:ext>
            </a:extLst>
          </p:cNvPr>
          <p:cNvSpPr/>
          <p:nvPr/>
        </p:nvSpPr>
        <p:spPr>
          <a:xfrm>
            <a:off x="480722" y="1303188"/>
            <a:ext cx="8182555" cy="5078313"/>
          </a:xfrm>
          <a:prstGeom prst="rect">
            <a:avLst/>
          </a:prstGeom>
        </p:spPr>
        <p:txBody>
          <a:bodyPr wrap="square">
            <a:spAutoFit/>
          </a:bodyPr>
          <a:lstStyle/>
          <a:p>
            <a:pPr>
              <a:spcAft>
                <a:spcPts val="1200"/>
              </a:spcAft>
              <a:defRPr/>
            </a:pPr>
            <a:r>
              <a:rPr lang="en-GB" sz="1100" b="1" dirty="0">
                <a:solidFill>
                  <a:srgbClr val="000000"/>
                </a:solidFill>
                <a:latin typeface="+mn-lt"/>
              </a:rPr>
              <a:t>The Ministry of Justice (MoJ) is a major government department, at the heart of the justice system. We work to protect and advance the principles of justice. Our vision is to deliver a world-class justice system that works for everyone in society.</a:t>
            </a:r>
            <a:endParaRPr lang="en-GB" sz="1100" dirty="0">
              <a:solidFill>
                <a:srgbClr val="000000"/>
              </a:solidFill>
              <a:latin typeface="+mn-lt"/>
            </a:endParaRPr>
          </a:p>
          <a:p>
            <a:pPr>
              <a:spcAft>
                <a:spcPts val="1200"/>
              </a:spcAft>
              <a:defRPr/>
            </a:pPr>
            <a:r>
              <a:rPr lang="en-GB" sz="1100" dirty="0">
                <a:solidFill>
                  <a:srgbClr val="000000"/>
                </a:solidFill>
                <a:latin typeface="+mn-lt"/>
              </a:rPr>
              <a:t>The organisation works together and with other government departments and agencies to bring the principles of justice to life for everyone in society. From our civil courts, tribunals and family law hearings, to criminal justice, prison and probation services. We work to ensure that sentences are served and offenders are encouraged to turn their lives around and become law-abiding citizens. We believe the principles of </a:t>
            </a:r>
            <a:r>
              <a:rPr lang="en-GB" sz="1100" dirty="0">
                <a:solidFill>
                  <a:srgbClr val="000000"/>
                </a:solidFill>
                <a:latin typeface="+mn-lt"/>
                <a:cs typeface="Arial" panose="020B0604020202020204" pitchFamily="34" charset="0"/>
              </a:rPr>
              <a:t>justice are pivotal and we are steadfast in our shared commitment to uphold them.</a:t>
            </a:r>
          </a:p>
          <a:p>
            <a:pPr>
              <a:spcAft>
                <a:spcPts val="1200"/>
              </a:spcAft>
              <a:defRPr/>
            </a:pPr>
            <a:r>
              <a:rPr lang="en-GB" sz="1400" dirty="0">
                <a:solidFill>
                  <a:srgbClr val="1D619D"/>
                </a:solidFill>
                <a:latin typeface="Arial" panose="020B0604020202020204" pitchFamily="34" charset="0"/>
                <a:cs typeface="Arial" panose="020B0604020202020204" pitchFamily="34" charset="0"/>
              </a:rPr>
              <a:t>The MoJ Priorities </a:t>
            </a:r>
            <a:endParaRPr lang="en-GB" sz="1400" dirty="0"/>
          </a:p>
          <a:p>
            <a:pPr marL="268288" indent="-268288">
              <a:spcAft>
                <a:spcPts val="1200"/>
              </a:spcAft>
              <a:buFont typeface="Arial" panose="020B0604020202020204" pitchFamily="34" charset="0"/>
              <a:buChar char="•"/>
              <a:defRPr/>
            </a:pPr>
            <a:r>
              <a:rPr lang="en-GB" sz="1100" dirty="0"/>
              <a:t>A prison and probation service that reforms offenders</a:t>
            </a:r>
          </a:p>
          <a:p>
            <a:pPr marL="268288" indent="-268288">
              <a:spcAft>
                <a:spcPts val="1200"/>
              </a:spcAft>
              <a:buFont typeface="Arial" panose="020B0604020202020204" pitchFamily="34" charset="0"/>
              <a:buChar char="•"/>
              <a:defRPr/>
            </a:pPr>
            <a:r>
              <a:rPr lang="en-GB" sz="1100" dirty="0"/>
              <a:t>A modern courts and justice system</a:t>
            </a:r>
          </a:p>
          <a:p>
            <a:pPr marL="268288" indent="-268288">
              <a:spcAft>
                <a:spcPts val="1200"/>
              </a:spcAft>
              <a:buFont typeface="Arial" panose="020B0604020202020204" pitchFamily="34" charset="0"/>
              <a:buChar char="•"/>
              <a:defRPr/>
            </a:pPr>
            <a:r>
              <a:rPr lang="en-GB" sz="1100" dirty="0"/>
              <a:t>A Global Britain that promotes the rule of law</a:t>
            </a:r>
          </a:p>
          <a:p>
            <a:pPr marL="268288" indent="-268288">
              <a:spcAft>
                <a:spcPts val="1200"/>
              </a:spcAft>
              <a:buFont typeface="Arial" panose="020B0604020202020204" pitchFamily="34" charset="0"/>
              <a:buChar char="•"/>
              <a:defRPr/>
            </a:pPr>
            <a:r>
              <a:rPr lang="en-GB" sz="1100" dirty="0"/>
              <a:t>A transformed department that is simpler, smarter and more</a:t>
            </a:r>
            <a:br>
              <a:rPr lang="en-GB" sz="1100" dirty="0"/>
            </a:br>
            <a:r>
              <a:rPr lang="en-GB" sz="1100" dirty="0"/>
              <a:t>unified</a:t>
            </a:r>
          </a:p>
          <a:p>
            <a:pPr>
              <a:spcAft>
                <a:spcPts val="1200"/>
              </a:spcAft>
              <a:defRPr/>
            </a:pPr>
            <a:r>
              <a:rPr lang="en-GB" sz="1100" dirty="0"/>
              <a:t>All of the projects available in the MoJ contribute to achieving these</a:t>
            </a:r>
            <a:br>
              <a:rPr lang="en-GB" sz="1100" dirty="0"/>
            </a:br>
            <a:r>
              <a:rPr lang="en-GB" sz="1100" dirty="0"/>
              <a:t>priorities and project professionals in the MoJ help to improve the </a:t>
            </a:r>
            <a:br>
              <a:rPr lang="en-GB" sz="1100" dirty="0"/>
            </a:br>
            <a:r>
              <a:rPr lang="en-GB" sz="1100" dirty="0"/>
              <a:t>government’s ability to protect the public and reduce reoffending, </a:t>
            </a:r>
            <a:br>
              <a:rPr lang="en-GB" sz="1100" dirty="0"/>
            </a:br>
            <a:r>
              <a:rPr lang="en-GB" sz="1100" dirty="0"/>
              <a:t>and to provide a more effective, transparent and responsive criminal</a:t>
            </a:r>
            <a:br>
              <a:rPr lang="en-GB" sz="1100" dirty="0"/>
            </a:br>
            <a:r>
              <a:rPr lang="en-GB" sz="1100" dirty="0"/>
              <a:t>justice system for victims and the public. </a:t>
            </a:r>
          </a:p>
          <a:p>
            <a:pPr>
              <a:spcAft>
                <a:spcPts val="1200"/>
              </a:spcAft>
              <a:defRPr/>
            </a:pPr>
            <a:r>
              <a:rPr lang="en-GB" sz="1100" b="1" dirty="0"/>
              <a:t>Project Professionals in the MoJ are central to the delivery of the</a:t>
            </a:r>
            <a:br>
              <a:rPr lang="en-GB" sz="1100" b="1" dirty="0"/>
            </a:br>
            <a:r>
              <a:rPr lang="en-GB" sz="1100" b="1" dirty="0"/>
              <a:t>Secretary of State’s priorities. </a:t>
            </a:r>
          </a:p>
          <a:p>
            <a:pPr>
              <a:defRPr/>
            </a:pPr>
            <a:endParaRPr lang="en-GB" sz="1100" dirty="0">
              <a:solidFill>
                <a:srgbClr val="000000"/>
              </a:solidFill>
            </a:endParaRPr>
          </a:p>
        </p:txBody>
      </p:sp>
      <p:sp>
        <p:nvSpPr>
          <p:cNvPr id="32" name="Title 3">
            <a:extLst>
              <a:ext uri="{FF2B5EF4-FFF2-40B4-BE49-F238E27FC236}">
                <a16:creationId xmlns:a16="http://schemas.microsoft.com/office/drawing/2014/main" id="{8B4C8CE9-C568-442C-96F1-0F866D0B7494}"/>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pic>
        <p:nvPicPr>
          <p:cNvPr id="34" name="Picture 33">
            <a:extLst>
              <a:ext uri="{FF2B5EF4-FFF2-40B4-BE49-F238E27FC236}">
                <a16:creationId xmlns:a16="http://schemas.microsoft.com/office/drawing/2014/main" id="{17FB332F-CD84-4EC8-9B4B-2020A0F34E2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9210" y="2976340"/>
            <a:ext cx="3237516" cy="2476700"/>
          </a:xfrm>
          <a:prstGeom prst="rect">
            <a:avLst/>
          </a:prstGeom>
        </p:spPr>
      </p:pic>
    </p:spTree>
    <p:extLst>
      <p:ext uri="{BB962C8B-B14F-4D97-AF65-F5344CB8AC3E}">
        <p14:creationId xmlns:p14="http://schemas.microsoft.com/office/powerpoint/2010/main" val="8059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5</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6" name="Rectangle 35">
            <a:extLst>
              <a:ext uri="{FF2B5EF4-FFF2-40B4-BE49-F238E27FC236}">
                <a16:creationId xmlns:a16="http://schemas.microsoft.com/office/drawing/2014/main" id="{8C322AB6-8D5D-4D13-AD63-5302B68D8E99}"/>
              </a:ext>
            </a:extLst>
          </p:cNvPr>
          <p:cNvSpPr/>
          <p:nvPr/>
        </p:nvSpPr>
        <p:spPr>
          <a:xfrm>
            <a:off x="480723" y="1303188"/>
            <a:ext cx="4091278" cy="4478149"/>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Your Career</a:t>
            </a:r>
          </a:p>
          <a:p>
            <a:pPr>
              <a:spcAft>
                <a:spcPts val="1200"/>
              </a:spcAft>
              <a:defRPr/>
            </a:pPr>
            <a:r>
              <a:rPr lang="en-GB" sz="1100" dirty="0">
                <a:solidFill>
                  <a:srgbClr val="000000"/>
                </a:solidFill>
              </a:rPr>
              <a:t>To deliver MoJ’s Major Change Portfolio, we operate a flexible Project Delivery Function of project delivery professionals. Successful applicants will be posted to the Professional Delivery Group and will be assigned to a project in one of our major change programmes. Assignments vary in length and at the end of your initial assignment you will be reassigned within the Professional Delivery Group to another project. </a:t>
            </a:r>
          </a:p>
          <a:p>
            <a:pPr>
              <a:spcAft>
                <a:spcPts val="1200"/>
              </a:spcAft>
              <a:defRPr/>
            </a:pPr>
            <a:r>
              <a:rPr lang="en-GB" sz="1100" dirty="0">
                <a:solidFill>
                  <a:srgbClr val="000000"/>
                </a:solidFill>
              </a:rPr>
              <a:t>We offer a rewarding career, supporting continuous professional development and shaping a community that enables us to grow and develop within the cross-government Project Delivery Profession. </a:t>
            </a:r>
          </a:p>
          <a:p>
            <a:pPr>
              <a:spcAft>
                <a:spcPts val="1200"/>
              </a:spcAft>
              <a:defRPr/>
            </a:pPr>
            <a:r>
              <a:rPr lang="en-GB" sz="1100" dirty="0">
                <a:solidFill>
                  <a:srgbClr val="000000"/>
                </a:solidFill>
              </a:rPr>
              <a:t>Being part of a central resource and being placed in a range of projects in terms of their complexity and size across the organisation will provide you with lots of opportunities to develop your skills and experience as part of a diverse and interesting career path. </a:t>
            </a:r>
          </a:p>
          <a:p>
            <a:pPr>
              <a:spcAft>
                <a:spcPts val="1200"/>
              </a:spcAft>
              <a:defRPr/>
            </a:pPr>
            <a:r>
              <a:rPr lang="en-GB" sz="1100" dirty="0">
                <a:solidFill>
                  <a:srgbClr val="000000"/>
                </a:solidFill>
              </a:rPr>
              <a:t>You will be supported with the right learning and development</a:t>
            </a:r>
            <a:br>
              <a:rPr lang="en-GB" sz="1100" dirty="0">
                <a:solidFill>
                  <a:srgbClr val="000000"/>
                </a:solidFill>
              </a:rPr>
            </a:br>
            <a:r>
              <a:rPr lang="en-GB" sz="1100" dirty="0">
                <a:solidFill>
                  <a:srgbClr val="000000"/>
                </a:solidFill>
              </a:rPr>
              <a:t>opportunities at all points in your career through the Government Online Skills Tool (GOST). As well as our world-class</a:t>
            </a:r>
            <a:br>
              <a:rPr lang="en-GB" sz="1100" dirty="0">
                <a:solidFill>
                  <a:srgbClr val="000000"/>
                </a:solidFill>
              </a:rPr>
            </a:br>
            <a:r>
              <a:rPr lang="en-GB" sz="1100" dirty="0">
                <a:solidFill>
                  <a:srgbClr val="000000"/>
                </a:solidFill>
              </a:rPr>
              <a:t>leadership programmes, we have developed a new Project Delivery</a:t>
            </a:r>
            <a:br>
              <a:rPr lang="en-GB" sz="1100" dirty="0">
                <a:solidFill>
                  <a:srgbClr val="000000"/>
                </a:solidFill>
              </a:rPr>
            </a:br>
            <a:r>
              <a:rPr lang="en-GB" sz="1100" dirty="0">
                <a:solidFill>
                  <a:srgbClr val="000000"/>
                </a:solidFill>
              </a:rPr>
              <a:t>Academy providing a grounding in Project Delivery practices in Government as well as supporting our Project Professionals through accredited professional learning and qualifications. </a:t>
            </a:r>
          </a:p>
        </p:txBody>
      </p:sp>
      <p:sp>
        <p:nvSpPr>
          <p:cNvPr id="42" name="Rectangle 41">
            <a:extLst>
              <a:ext uri="{FF2B5EF4-FFF2-40B4-BE49-F238E27FC236}">
                <a16:creationId xmlns:a16="http://schemas.microsoft.com/office/drawing/2014/main" id="{2C1D20B3-F03D-4F45-B152-E63DA21BFC13}"/>
              </a:ext>
            </a:extLst>
          </p:cNvPr>
          <p:cNvSpPr/>
          <p:nvPr/>
        </p:nvSpPr>
        <p:spPr>
          <a:xfrm>
            <a:off x="4673749" y="1643149"/>
            <a:ext cx="4091278" cy="1107996"/>
          </a:xfrm>
          <a:prstGeom prst="rect">
            <a:avLst/>
          </a:prstGeom>
        </p:spPr>
        <p:txBody>
          <a:bodyPr wrap="square">
            <a:spAutoFit/>
          </a:bodyPr>
          <a:lstStyle/>
          <a:p>
            <a:r>
              <a:rPr lang="en-GB" altLang="en-US" sz="1100" dirty="0"/>
              <a:t>You will have access to Civil Service programmes such as our Future Leaders and Senior Leaders schemes that aim to create a strong, diverse and robust  pipeline through to the most senior roles in government.</a:t>
            </a:r>
          </a:p>
          <a:p>
            <a:endParaRPr lang="en-GB" altLang="en-US" sz="1100" dirty="0"/>
          </a:p>
          <a:p>
            <a:r>
              <a:rPr lang="en-GB" altLang="en-US" sz="1100" dirty="0"/>
              <a:t>You will be recognised and valued for your contribution.</a:t>
            </a:r>
            <a:endParaRPr lang="en-GB" sz="1100" dirty="0">
              <a:solidFill>
                <a:srgbClr val="000000"/>
              </a:solidFill>
            </a:endParaRPr>
          </a:p>
        </p:txBody>
      </p:sp>
      <p:pic>
        <p:nvPicPr>
          <p:cNvPr id="43" name="Picture 42">
            <a:extLst>
              <a:ext uri="{FF2B5EF4-FFF2-40B4-BE49-F238E27FC236}">
                <a16:creationId xmlns:a16="http://schemas.microsoft.com/office/drawing/2014/main" id="{19FB0B31-BBE6-479E-827D-57A6A67010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49209" y="2976340"/>
            <a:ext cx="3189891" cy="2440267"/>
          </a:xfrm>
          <a:prstGeom prst="rect">
            <a:avLst/>
          </a:prstGeom>
        </p:spPr>
      </p:pic>
    </p:spTree>
    <p:extLst>
      <p:ext uri="{BB962C8B-B14F-4D97-AF65-F5344CB8AC3E}">
        <p14:creationId xmlns:p14="http://schemas.microsoft.com/office/powerpoint/2010/main" val="13873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1531F7F8-B8D8-41FA-9A76-5D0427B02D8D}" type="slidenum">
              <a:rPr kumimoji="0" lang="en-GB"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6</a:t>
            </a:fld>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Senior Project Manager</a:t>
            </a:r>
            <a:b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1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Candidate Information Pack</a:t>
            </a:r>
          </a:p>
        </p:txBody>
      </p:sp>
      <p:pic>
        <p:nvPicPr>
          <p:cNvPr id="22" name="Graphic 21" descr="Home">
            <a:hlinkClick r:id="" action="ppaction://noaction"/>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hlinkClick r:id="" action="ppaction://noaction"/>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Welcome</a:t>
            </a:r>
          </a:p>
        </p:txBody>
      </p:sp>
      <p:sp>
        <p:nvSpPr>
          <p:cNvPr id="24" name="Rectangle 23">
            <a:hlinkClick r:id="" action="ppaction://noaction"/>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About Us</a:t>
            </a:r>
          </a:p>
        </p:txBody>
      </p:sp>
      <p:sp>
        <p:nvSpPr>
          <p:cNvPr id="25" name="Rectangle 24">
            <a:hlinkClick r:id="" action="ppaction://noaction"/>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Vacancy</a:t>
            </a:r>
          </a:p>
        </p:txBody>
      </p:sp>
      <p:sp>
        <p:nvSpPr>
          <p:cNvPr id="27" name="Rectangle 26">
            <a:hlinkClick r:id="" action="ppaction://noaction"/>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Process</a:t>
            </a:r>
          </a:p>
        </p:txBody>
      </p:sp>
      <p:sp>
        <p:nvSpPr>
          <p:cNvPr id="28" name="Rectangle 27">
            <a:hlinkClick r:id="" action="ppaction://noaction"/>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Timeline</a:t>
            </a:r>
          </a:p>
        </p:txBody>
      </p:sp>
      <p:sp>
        <p:nvSpPr>
          <p:cNvPr id="29" name="Rectangle 28">
            <a:hlinkClick r:id="" action="ppaction://noaction"/>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srgbClr val="1D619D"/>
                </a:solidFill>
                <a:effectLst/>
                <a:uLnTx/>
                <a:uFillTx/>
                <a:latin typeface="Arial" panose="020B0604020202020204" pitchFamily="34" charset="0"/>
                <a:ea typeface="+mj-ea"/>
                <a:cs typeface="Arial" panose="020B0604020202020204" pitchFamily="34" charset="0"/>
              </a:rPr>
              <a:t>Project Delivery in the Ministry of Justice</a:t>
            </a:r>
          </a:p>
        </p:txBody>
      </p:sp>
      <p:sp>
        <p:nvSpPr>
          <p:cNvPr id="2" name="Rectangle 1">
            <a:extLst>
              <a:ext uri="{FF2B5EF4-FFF2-40B4-BE49-F238E27FC236}">
                <a16:creationId xmlns:a16="http://schemas.microsoft.com/office/drawing/2014/main" id="{0479891B-A31F-43FE-B6AE-850474F6C3F2}"/>
              </a:ext>
            </a:extLst>
          </p:cNvPr>
          <p:cNvSpPr/>
          <p:nvPr/>
        </p:nvSpPr>
        <p:spPr>
          <a:xfrm>
            <a:off x="452442" y="1312042"/>
            <a:ext cx="8224887" cy="30777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ts val="1200"/>
              </a:spcAft>
              <a:buClrTx/>
              <a:buSzTx/>
              <a:buFontTx/>
              <a:buNone/>
              <a:tabLst/>
              <a:defRPr/>
            </a:pPr>
            <a:r>
              <a:rPr kumimoji="0" lang="en-GB" sz="1400" b="0" i="0" u="none" strike="noStrike" kern="1200" cap="none" spc="0" normalizeH="0" baseline="0" noProof="0" dirty="0">
                <a:ln>
                  <a:noFill/>
                </a:ln>
                <a:solidFill>
                  <a:srgbClr val="1D619D"/>
                </a:solidFill>
                <a:effectLst/>
                <a:uLnTx/>
                <a:uFillTx/>
                <a:latin typeface="Arial" panose="020B0604020202020204" pitchFamily="34" charset="0"/>
                <a:ea typeface="+mn-ea"/>
                <a:cs typeface="Arial" panose="020B0604020202020204" pitchFamily="34" charset="0"/>
              </a:rPr>
              <a:t>Government Project Delivery  </a:t>
            </a:r>
          </a:p>
        </p:txBody>
      </p:sp>
      <p:pic>
        <p:nvPicPr>
          <p:cNvPr id="20" name="Online Media 4" title="128587_GPDP_Animation_01102020">
            <a:hlinkClick r:id="" action="ppaction://media"/>
            <a:extLst>
              <a:ext uri="{FF2B5EF4-FFF2-40B4-BE49-F238E27FC236}">
                <a16:creationId xmlns:a16="http://schemas.microsoft.com/office/drawing/2014/main" id="{F2ADF7D2-D559-45BF-879E-131277832BEA}"/>
              </a:ext>
            </a:extLst>
          </p:cNvPr>
          <p:cNvPicPr>
            <a:picLocks noRot="1" noChangeAspect="1"/>
          </p:cNvPicPr>
          <p:nvPr>
            <a:videoFile r:link="rId1"/>
          </p:nvPr>
        </p:nvPicPr>
        <p:blipFill>
          <a:blip r:embed="rId5"/>
          <a:stretch>
            <a:fillRect/>
          </a:stretch>
        </p:blipFill>
        <p:spPr>
          <a:xfrm>
            <a:off x="2543175" y="2286000"/>
            <a:ext cx="4057650" cy="2286000"/>
          </a:xfrm>
          <a:prstGeom prst="rect">
            <a:avLst/>
          </a:prstGeom>
        </p:spPr>
      </p:pic>
    </p:spTree>
    <p:extLst>
      <p:ext uri="{BB962C8B-B14F-4D97-AF65-F5344CB8AC3E}">
        <p14:creationId xmlns:p14="http://schemas.microsoft.com/office/powerpoint/2010/main" val="251301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0"/>
                                        </p:tgtEl>
                                      </p:cBhvr>
                                    </p:cmd>
                                  </p:childTnLst>
                                </p:cTn>
                              </p:par>
                            </p:childTnLst>
                          </p:cTn>
                        </p:par>
                      </p:childTnLst>
                    </p:cTn>
                  </p:par>
                </p:childTnLst>
              </p:cTn>
              <p:nextCondLst>
                <p:cond evt="onClick" delay="0">
                  <p:tgtEl>
                    <p:spTgt spid="20"/>
                  </p:tgtEl>
                </p:cond>
              </p:nextCondLst>
            </p:seq>
            <p:video>
              <p:cMediaNode vol="80000">
                <p:cTn id="12" fill="hold" display="0">
                  <p:stCondLst>
                    <p:cond delay="indefinite"/>
                  </p:stCondLst>
                </p:cTn>
                <p:tgtEl>
                  <p:spTgt spid="20"/>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7</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 action="ppaction://noaction"/>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 action="ppaction://noaction"/>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 action="ppaction://noaction"/>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 action="ppaction://noaction"/>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 action="ppaction://noaction"/>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 action="ppaction://noaction"/>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 action="ppaction://noaction"/>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Project Delivery in the Ministry of Justice</a:t>
            </a:r>
          </a:p>
        </p:txBody>
      </p:sp>
      <p:sp>
        <p:nvSpPr>
          <p:cNvPr id="32" name="Rectangle 31">
            <a:extLst>
              <a:ext uri="{FF2B5EF4-FFF2-40B4-BE49-F238E27FC236}">
                <a16:creationId xmlns:a16="http://schemas.microsoft.com/office/drawing/2014/main" id="{AA615CE2-1A2B-4641-A69B-3B9AEF23B006}"/>
              </a:ext>
            </a:extLst>
          </p:cNvPr>
          <p:cNvSpPr/>
          <p:nvPr/>
        </p:nvSpPr>
        <p:spPr>
          <a:xfrm>
            <a:off x="452442" y="1551666"/>
            <a:ext cx="4084163" cy="4124206"/>
          </a:xfrm>
          <a:prstGeom prst="rect">
            <a:avLst/>
          </a:prstGeom>
        </p:spPr>
        <p:txBody>
          <a:bodyPr wrap="square">
            <a:spAutoFit/>
          </a:bodyPr>
          <a:lstStyle/>
          <a:p>
            <a:pPr lvl="0">
              <a:spcAft>
                <a:spcPts val="1200"/>
              </a:spcAft>
            </a:pPr>
            <a:r>
              <a:rPr lang="en-GB" altLang="en-US" sz="1100" dirty="0">
                <a:solidFill>
                  <a:prstClr val="black"/>
                </a:solidFill>
                <a:latin typeface="+mn-lt"/>
              </a:rPr>
              <a:t>My name is Steve and I am a Band B Project Manager. </a:t>
            </a:r>
            <a:r>
              <a:rPr lang="en-GB" altLang="en-US" sz="1100" dirty="0">
                <a:solidFill>
                  <a:prstClr val="black"/>
                </a:solidFill>
              </a:rPr>
              <a:t>I joined the PDF, the MoJ, </a:t>
            </a:r>
            <a:r>
              <a:rPr lang="en-GB" altLang="en-US" sz="1100" i="1" dirty="0">
                <a:solidFill>
                  <a:prstClr val="black"/>
                </a:solidFill>
              </a:rPr>
              <a:t>and </a:t>
            </a:r>
            <a:r>
              <a:rPr lang="en-GB" altLang="en-US" sz="1100" dirty="0">
                <a:solidFill>
                  <a:prstClr val="black"/>
                </a:solidFill>
              </a:rPr>
              <a:t>the Civil Service at the end September 2020. This is such a strange time, and despite being no stranger to home working, it has been hard to meet new people and get involved over MS Teams! </a:t>
            </a:r>
            <a:r>
              <a:rPr lang="en-GB" altLang="en-US" sz="1100">
                <a:solidFill>
                  <a:prstClr val="black"/>
                </a:solidFill>
              </a:rPr>
              <a:t>It has </a:t>
            </a:r>
            <a:r>
              <a:rPr lang="en-GB" altLang="en-US" sz="1100" dirty="0">
                <a:solidFill>
                  <a:prstClr val="black"/>
                </a:solidFill>
              </a:rPr>
              <a:t>been a steep learning curve for me, but I have been able to settle in well with the huge amounts of help and support given freely by everyone I have spoken to.</a:t>
            </a:r>
            <a:endParaRPr lang="en-GB" altLang="en-US" sz="1100" dirty="0">
              <a:solidFill>
                <a:prstClr val="black"/>
              </a:solidFill>
              <a:latin typeface="+mn-lt"/>
            </a:endParaRPr>
          </a:p>
          <a:p>
            <a:pPr lvl="0">
              <a:spcAft>
                <a:spcPts val="1200"/>
              </a:spcAft>
            </a:pPr>
            <a:r>
              <a:rPr lang="en-GB" altLang="en-US" sz="1100" dirty="0">
                <a:solidFill>
                  <a:prstClr val="black"/>
                </a:solidFill>
                <a:latin typeface="+mn-lt"/>
              </a:rPr>
              <a:t>I am currently working on the Future Finance Project (FFP) with the MoJ Finance Function. </a:t>
            </a:r>
            <a:r>
              <a:rPr lang="en-GB" sz="1100" dirty="0">
                <a:solidFill>
                  <a:prstClr val="black"/>
                </a:solidFill>
                <a:latin typeface="+mn-lt"/>
              </a:rPr>
              <a:t>MoJ Finance established the FFP to co-ordinate and lead its transition to full functional leadership. The programme is in its </a:t>
            </a:r>
            <a:r>
              <a:rPr lang="en-GB" altLang="en-US" sz="1100" dirty="0">
                <a:solidFill>
                  <a:prstClr val="black"/>
                </a:solidFill>
              </a:rPr>
              <a:t>third and final ‘Transformation’ phase </a:t>
            </a:r>
            <a:r>
              <a:rPr lang="en-GB" altLang="en-US" sz="1100" dirty="0">
                <a:solidFill>
                  <a:prstClr val="black"/>
                </a:solidFill>
                <a:latin typeface="+mn-lt"/>
              </a:rPr>
              <a:t>working to create a Management Accounting Centre of Excellence. The focus here is to </a:t>
            </a:r>
            <a:r>
              <a:rPr lang="en-GB" sz="1100" dirty="0">
                <a:solidFill>
                  <a:prstClr val="black"/>
                </a:solidFill>
                <a:latin typeface="+mn-lt"/>
              </a:rPr>
              <a:t>change the way things are currently done, remove existing constraints and maximize the opportunities for the future so that the finance function is ready to meet challenges.</a:t>
            </a:r>
          </a:p>
          <a:p>
            <a:pPr>
              <a:spcAft>
                <a:spcPts val="1200"/>
              </a:spcAft>
            </a:pPr>
            <a:r>
              <a:rPr lang="en-GB" sz="1100" dirty="0">
                <a:solidFill>
                  <a:prstClr val="black"/>
                </a:solidFill>
                <a:latin typeface="+mn-lt"/>
              </a:rPr>
              <a:t>The project is organised into workstreams, each lead by a senior member of the Finance team. It is my role to bring the necessary Project Management skills into the work. This requires a lot of </a:t>
            </a:r>
            <a:r>
              <a:rPr lang="en-GB" altLang="en-US" sz="1100" dirty="0">
                <a:solidFill>
                  <a:prstClr val="black"/>
                </a:solidFill>
                <a:latin typeface="+mn-lt"/>
              </a:rPr>
              <a:t>Stakeholder management and communications skills, as well as practical things like explaining risk and issue management and planning. It’s also my role to communicate the project’s achievements and milestones upwards.</a:t>
            </a:r>
          </a:p>
        </p:txBody>
      </p:sp>
      <p:sp>
        <p:nvSpPr>
          <p:cNvPr id="5" name="Rectangle 4">
            <a:extLst>
              <a:ext uri="{FF2B5EF4-FFF2-40B4-BE49-F238E27FC236}">
                <a16:creationId xmlns:a16="http://schemas.microsoft.com/office/drawing/2014/main" id="{9CA1B79C-DD7D-4D79-9172-254119568AA5}"/>
              </a:ext>
            </a:extLst>
          </p:cNvPr>
          <p:cNvSpPr/>
          <p:nvPr/>
        </p:nvSpPr>
        <p:spPr>
          <a:xfrm>
            <a:off x="4576423" y="1551666"/>
            <a:ext cx="4176573" cy="1938992"/>
          </a:xfrm>
          <a:prstGeom prst="rect">
            <a:avLst/>
          </a:prstGeom>
        </p:spPr>
        <p:txBody>
          <a:bodyPr wrap="square">
            <a:spAutoFit/>
          </a:bodyPr>
          <a:lstStyle/>
          <a:p>
            <a:pPr>
              <a:spcAft>
                <a:spcPts val="1200"/>
              </a:spcAft>
            </a:pPr>
            <a:r>
              <a:rPr lang="en-GB" sz="1100" dirty="0">
                <a:solidFill>
                  <a:prstClr val="black"/>
                </a:solidFill>
                <a:latin typeface="+mn-lt"/>
              </a:rPr>
              <a:t>I have found this to be very different to my previous roles in the private and charity sectors, but I am embracing the benefits! Flexible working hours are a big bonus with school-age children!</a:t>
            </a:r>
          </a:p>
          <a:p>
            <a:pPr>
              <a:spcAft>
                <a:spcPts val="1200"/>
              </a:spcAft>
            </a:pPr>
            <a:r>
              <a:rPr lang="en-GB" altLang="en-US" sz="1100" dirty="0">
                <a:solidFill>
                  <a:prstClr val="black"/>
                </a:solidFill>
                <a:latin typeface="+mn-lt"/>
              </a:rPr>
              <a:t>I am looking forward to developing my project management skills further, and hoping to be on the next cohort for the Project Delivery Academy (or perhaps the one after that, I know they are very popular!) I am also looking forward to getting more involved with the whole PDF community. Cluster meetings and coffee breaks have been a great way to break the ice. I’m now trying to get more involved with the other networks that have caught my eye!</a:t>
            </a:r>
            <a:endParaRPr lang="en-GB" altLang="en-US" dirty="0">
              <a:solidFill>
                <a:prstClr val="black"/>
              </a:solidFill>
            </a:endParaRPr>
          </a:p>
        </p:txBody>
      </p:sp>
      <p:sp>
        <p:nvSpPr>
          <p:cNvPr id="2" name="Rectangle 1">
            <a:extLst>
              <a:ext uri="{FF2B5EF4-FFF2-40B4-BE49-F238E27FC236}">
                <a16:creationId xmlns:a16="http://schemas.microsoft.com/office/drawing/2014/main" id="{0479891B-A31F-43FE-B6AE-850474F6C3F2}"/>
              </a:ext>
            </a:extLst>
          </p:cNvPr>
          <p:cNvSpPr/>
          <p:nvPr/>
        </p:nvSpPr>
        <p:spPr>
          <a:xfrm>
            <a:off x="452442" y="1192674"/>
            <a:ext cx="8224887" cy="307777"/>
          </a:xfrm>
          <a:prstGeom prst="rect">
            <a:avLst/>
          </a:prstGeom>
        </p:spPr>
        <p:txBody>
          <a:bodyPr wrap="square">
            <a:spAutoFit/>
          </a:bodyPr>
          <a:lstStyle/>
          <a:p>
            <a:pPr lvl="0">
              <a:spcAft>
                <a:spcPts val="1200"/>
              </a:spcAft>
              <a:defRPr/>
            </a:pPr>
            <a:r>
              <a:rPr lang="en-GB" sz="1400" dirty="0">
                <a:solidFill>
                  <a:srgbClr val="1D619D"/>
                </a:solidFill>
                <a:latin typeface="Arial" panose="020B0604020202020204" pitchFamily="34" charset="0"/>
                <a:cs typeface="Arial" panose="020B0604020202020204" pitchFamily="34" charset="0"/>
              </a:rPr>
              <a:t>Case Study – Steven Strafford, Project Manager, Future Finance Programme </a:t>
            </a:r>
          </a:p>
        </p:txBody>
      </p:sp>
      <p:pic>
        <p:nvPicPr>
          <p:cNvPr id="3" name="Picture 2">
            <a:extLst>
              <a:ext uri="{FF2B5EF4-FFF2-40B4-BE49-F238E27FC236}">
                <a16:creationId xmlns:a16="http://schemas.microsoft.com/office/drawing/2014/main" id="{BF2247F9-1AB5-4735-85F5-2DBB22770185}"/>
              </a:ext>
            </a:extLst>
          </p:cNvPr>
          <p:cNvPicPr>
            <a:picLocks noChangeAspect="1"/>
          </p:cNvPicPr>
          <p:nvPr/>
        </p:nvPicPr>
        <p:blipFill>
          <a:blip r:embed="rId5"/>
          <a:stretch>
            <a:fillRect/>
          </a:stretch>
        </p:blipFill>
        <p:spPr>
          <a:xfrm>
            <a:off x="4802489" y="3771455"/>
            <a:ext cx="1177056" cy="1283457"/>
          </a:xfrm>
          <a:prstGeom prst="rect">
            <a:avLst/>
          </a:prstGeom>
        </p:spPr>
      </p:pic>
    </p:spTree>
    <p:extLst>
      <p:ext uri="{BB962C8B-B14F-4D97-AF65-F5344CB8AC3E}">
        <p14:creationId xmlns:p14="http://schemas.microsoft.com/office/powerpoint/2010/main" val="1389166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84FEA3-A2AC-4A58-940E-20D434B68FD3}"/>
              </a:ext>
            </a:extLst>
          </p:cNvPr>
          <p:cNvSpPr/>
          <p:nvPr/>
        </p:nvSpPr>
        <p:spPr>
          <a:xfrm>
            <a:off x="480722" y="3050165"/>
            <a:ext cx="7905331" cy="2412612"/>
          </a:xfrm>
          <a:prstGeom prst="rect">
            <a:avLst/>
          </a:prstGeom>
          <a:solidFill>
            <a:srgbClr val="DEEBF7">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7085923-B3F4-4BA4-BF9F-05E969837821}"/>
              </a:ext>
            </a:extLst>
          </p:cNvPr>
          <p:cNvSpPr/>
          <p:nvPr/>
        </p:nvSpPr>
        <p:spPr>
          <a:xfrm>
            <a:off x="469868" y="1398061"/>
            <a:ext cx="7905330" cy="4016484"/>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Values</a:t>
            </a:r>
          </a:p>
          <a:p>
            <a:pPr>
              <a:spcAft>
                <a:spcPts val="1200"/>
              </a:spcAft>
              <a:defRPr/>
            </a:pPr>
            <a:r>
              <a:rPr lang="en-GB" sz="1100" dirty="0">
                <a:latin typeface="+mn-lt"/>
                <a:cs typeface="Arial" panose="020B0604020202020204" pitchFamily="34" charset="0"/>
              </a:rPr>
              <a:t>Our vision is to deliver a world-class justice system that works for everyone in our society and our values are how we bring principles of justice to life.</a:t>
            </a:r>
          </a:p>
          <a:p>
            <a:pPr>
              <a:spcAft>
                <a:spcPts val="1200"/>
              </a:spcAft>
              <a:defRPr/>
            </a:pPr>
            <a:r>
              <a:rPr lang="en-GB" sz="1100" dirty="0">
                <a:latin typeface="+mn-lt"/>
                <a:cs typeface="Arial" panose="020B0604020202020204" pitchFamily="34" charset="0"/>
              </a:rPr>
              <a:t>We defined our values together – they can unite us as we fulfil our shared purpose.</a:t>
            </a:r>
          </a:p>
          <a:p>
            <a:pPr>
              <a:spcAft>
                <a:spcPts val="3000"/>
              </a:spcAft>
              <a:defRPr/>
            </a:pPr>
            <a:r>
              <a:rPr lang="en-GB" sz="1100" dirty="0">
                <a:latin typeface="+mn-lt"/>
                <a:cs typeface="Arial" panose="020B0604020202020204" pitchFamily="34" charset="0"/>
              </a:rPr>
              <a:t>They will guide our actions as individuals and inspire us to be the best we can be, as we deliver excellent public services.</a:t>
            </a:r>
          </a:p>
          <a:p>
            <a:pPr>
              <a:spcAft>
                <a:spcPts val="600"/>
              </a:spcAft>
              <a:defRPr/>
            </a:pPr>
            <a:r>
              <a:rPr lang="en-GB" sz="1200" b="1" dirty="0">
                <a:solidFill>
                  <a:srgbClr val="3B9F5B"/>
                </a:solidFill>
                <a:latin typeface="Arial" panose="020B0604020202020204" pitchFamily="34" charset="0"/>
                <a:cs typeface="Arial" panose="020B0604020202020204" pitchFamily="34" charset="0"/>
              </a:rPr>
              <a:t>PURPOSE</a:t>
            </a:r>
          </a:p>
          <a:p>
            <a:pPr>
              <a:spcAft>
                <a:spcPts val="1200"/>
              </a:spcAft>
              <a:defRPr/>
            </a:pPr>
            <a:r>
              <a:rPr lang="en-GB" sz="1100" dirty="0">
                <a:solidFill>
                  <a:srgbClr val="000000"/>
                </a:solidFill>
              </a:rPr>
              <a:t>Justice matters. We are proud to make a difference for the public we serve.</a:t>
            </a:r>
          </a:p>
          <a:p>
            <a:pPr>
              <a:spcAft>
                <a:spcPts val="600"/>
              </a:spcAft>
              <a:defRPr/>
            </a:pPr>
            <a:r>
              <a:rPr lang="en-GB" sz="1200" b="1" dirty="0">
                <a:solidFill>
                  <a:srgbClr val="F04C74"/>
                </a:solidFill>
                <a:latin typeface="Arial" panose="020B0604020202020204" pitchFamily="34" charset="0"/>
                <a:cs typeface="Arial" panose="020B0604020202020204" pitchFamily="34" charset="0"/>
              </a:rPr>
              <a:t>HUMANITY</a:t>
            </a:r>
          </a:p>
          <a:p>
            <a:pPr>
              <a:spcAft>
                <a:spcPts val="1200"/>
              </a:spcAft>
              <a:defRPr/>
            </a:pPr>
            <a:r>
              <a:rPr lang="en-GB" sz="1100" dirty="0">
                <a:solidFill>
                  <a:srgbClr val="000000"/>
                </a:solidFill>
              </a:rPr>
              <a:t>We treat others as we would like to be treated. We value everyone, supporting and encouraging them to be the best they can be.</a:t>
            </a:r>
          </a:p>
          <a:p>
            <a:pPr>
              <a:spcAft>
                <a:spcPts val="600"/>
              </a:spcAft>
              <a:defRPr/>
            </a:pPr>
            <a:r>
              <a:rPr lang="en-GB" sz="1200" b="1" dirty="0">
                <a:solidFill>
                  <a:srgbClr val="0C619D"/>
                </a:solidFill>
                <a:latin typeface="Arial" panose="020B0604020202020204" pitchFamily="34" charset="0"/>
                <a:cs typeface="Arial" panose="020B0604020202020204" pitchFamily="34" charset="0"/>
              </a:rPr>
              <a:t>OPENNESS</a:t>
            </a:r>
          </a:p>
          <a:p>
            <a:pPr>
              <a:spcAft>
                <a:spcPts val="1200"/>
              </a:spcAft>
              <a:defRPr/>
            </a:pPr>
            <a:r>
              <a:rPr lang="en-GB" sz="1100" dirty="0">
                <a:solidFill>
                  <a:srgbClr val="000000"/>
                </a:solidFill>
              </a:rPr>
              <a:t>We innovate, share, and learn. We are courageous and curious, relentlessly pursuing ideas to improve the services we deliver.</a:t>
            </a:r>
          </a:p>
          <a:p>
            <a:pPr>
              <a:spcAft>
                <a:spcPts val="600"/>
              </a:spcAft>
              <a:defRPr/>
            </a:pPr>
            <a:r>
              <a:rPr lang="en-GB" sz="1200" b="1" dirty="0">
                <a:solidFill>
                  <a:srgbClr val="5C649E"/>
                </a:solidFill>
                <a:latin typeface="Arial" panose="020B0604020202020204" pitchFamily="34" charset="0"/>
                <a:cs typeface="Arial" panose="020B0604020202020204" pitchFamily="34" charset="0"/>
              </a:rPr>
              <a:t>TOGETHER</a:t>
            </a:r>
          </a:p>
          <a:p>
            <a:pPr>
              <a:spcAft>
                <a:spcPts val="1200"/>
              </a:spcAft>
              <a:defRPr/>
            </a:pPr>
            <a:r>
              <a:rPr lang="en-GB" sz="1100" dirty="0">
                <a:solidFill>
                  <a:srgbClr val="000000"/>
                </a:solidFill>
              </a:rPr>
              <a:t>We listen, collaborate and contribute, acting together for our common purpose.</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8</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048959"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spTree>
    <p:extLst>
      <p:ext uri="{BB962C8B-B14F-4D97-AF65-F5344CB8AC3E}">
        <p14:creationId xmlns:p14="http://schemas.microsoft.com/office/powerpoint/2010/main" val="377786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085923-B3F4-4BA4-BF9F-05E969837821}"/>
              </a:ext>
            </a:extLst>
          </p:cNvPr>
          <p:cNvSpPr/>
          <p:nvPr/>
        </p:nvSpPr>
        <p:spPr>
          <a:xfrm>
            <a:off x="457561" y="1418742"/>
            <a:ext cx="7905330" cy="307777"/>
          </a:xfrm>
          <a:prstGeom prst="rect">
            <a:avLst/>
          </a:prstGeom>
        </p:spPr>
        <p:txBody>
          <a:bodyPr wrap="square">
            <a:spAutoFit/>
          </a:bodyPr>
          <a:lstStyle/>
          <a:p>
            <a:pPr>
              <a:spcAft>
                <a:spcPts val="1200"/>
              </a:spcAft>
              <a:defRPr/>
            </a:pPr>
            <a:r>
              <a:rPr lang="en-GB" sz="1400" dirty="0">
                <a:solidFill>
                  <a:srgbClr val="1D619D"/>
                </a:solidFill>
                <a:latin typeface="Arial" panose="020B0604020202020204" pitchFamily="34" charset="0"/>
                <a:cs typeface="Arial" panose="020B0604020202020204" pitchFamily="34" charset="0"/>
              </a:rPr>
              <a:t>Our Locations</a:t>
            </a:r>
          </a:p>
        </p:txBody>
      </p:sp>
      <p:sp>
        <p:nvSpPr>
          <p:cNvPr id="7" name="Slide Number Placeholder 6">
            <a:extLst>
              <a:ext uri="{FF2B5EF4-FFF2-40B4-BE49-F238E27FC236}">
                <a16:creationId xmlns:a16="http://schemas.microsoft.com/office/drawing/2014/main" id="{A5E318BA-89DF-4464-A9A7-92A85C17C3BF}"/>
              </a:ext>
            </a:extLst>
          </p:cNvPr>
          <p:cNvSpPr>
            <a:spLocks noGrp="1"/>
          </p:cNvSpPr>
          <p:nvPr>
            <p:ph type="sldNum" sz="quarter" idx="4294967295"/>
          </p:nvPr>
        </p:nvSpPr>
        <p:spPr>
          <a:xfrm>
            <a:off x="0" y="6335713"/>
            <a:ext cx="1549400" cy="252412"/>
          </a:xfrm>
          <a:prstGeom prst="rect">
            <a:avLst/>
          </a:prstGeom>
        </p:spPr>
        <p:txBody>
          <a:bodyPr/>
          <a:lstStyle/>
          <a:p>
            <a:pPr>
              <a:defRPr/>
            </a:pPr>
            <a:fld id="{1531F7F8-B8D8-41FA-9A76-5D0427B02D8D}" type="slidenum">
              <a:rPr lang="en-GB" smtClean="0"/>
              <a:pPr>
                <a:defRPr/>
              </a:pPr>
              <a:t>9</a:t>
            </a:fld>
            <a:endParaRPr lang="en-GB" dirty="0"/>
          </a:p>
        </p:txBody>
      </p:sp>
      <p:sp>
        <p:nvSpPr>
          <p:cNvPr id="8" name="Rectangle 7">
            <a:extLst>
              <a:ext uri="{FF2B5EF4-FFF2-40B4-BE49-F238E27FC236}">
                <a16:creationId xmlns:a16="http://schemas.microsoft.com/office/drawing/2014/main" id="{192D17CC-6923-4A0C-B02A-823889A26DD4}"/>
              </a:ext>
            </a:extLst>
          </p:cNvPr>
          <p:cNvSpPr/>
          <p:nvPr/>
        </p:nvSpPr>
        <p:spPr>
          <a:xfrm>
            <a:off x="0" y="6178550"/>
            <a:ext cx="9144000" cy="679450"/>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EC96CA69-ED8A-4ABE-97D2-32E8E051E5F5}"/>
              </a:ext>
            </a:extLst>
          </p:cNvPr>
          <p:cNvSpPr txBox="1"/>
          <p:nvPr/>
        </p:nvSpPr>
        <p:spPr>
          <a:xfrm>
            <a:off x="400050" y="6302831"/>
            <a:ext cx="2109873" cy="430887"/>
          </a:xfrm>
          <a:prstGeom prst="rect">
            <a:avLst/>
          </a:prstGeom>
          <a:noFill/>
        </p:spPr>
        <p:txBody>
          <a:bodyPr wrap="none" rtlCol="0">
            <a:spAutoFit/>
          </a:bodyPr>
          <a:lstStyle/>
          <a:p>
            <a:r>
              <a:rPr lang="en-GB" sz="1100" b="1" dirty="0">
                <a:solidFill>
                  <a:schemeClr val="bg1"/>
                </a:solidFill>
                <a:latin typeface="Arial" panose="020B0604020202020204" pitchFamily="34" charset="0"/>
                <a:cs typeface="Arial" panose="020B0604020202020204" pitchFamily="34" charset="0"/>
              </a:rPr>
              <a:t>Project Manager</a:t>
            </a:r>
            <a:br>
              <a:rPr lang="en-GB" sz="1100" b="1" dirty="0">
                <a:solidFill>
                  <a:schemeClr val="bg1"/>
                </a:solidFill>
                <a:latin typeface="Arial" panose="020B0604020202020204" pitchFamily="34" charset="0"/>
                <a:cs typeface="Arial" panose="020B0604020202020204" pitchFamily="34" charset="0"/>
              </a:rPr>
            </a:br>
            <a:r>
              <a:rPr lang="en-GB" sz="1100" b="1" dirty="0">
                <a:solidFill>
                  <a:schemeClr val="bg1"/>
                </a:solidFill>
                <a:latin typeface="Arial" panose="020B0604020202020204" pitchFamily="34" charset="0"/>
                <a:cs typeface="Arial" panose="020B0604020202020204" pitchFamily="34" charset="0"/>
              </a:rPr>
              <a:t>Candidate Information Pack</a:t>
            </a:r>
          </a:p>
        </p:txBody>
      </p:sp>
      <p:pic>
        <p:nvPicPr>
          <p:cNvPr id="22" name="Graphic 21" descr="Home">
            <a:hlinkClick r:id="rId2" action="ppaction://hlinksldjump"/>
            <a:extLst>
              <a:ext uri="{FF2B5EF4-FFF2-40B4-BE49-F238E27FC236}">
                <a16:creationId xmlns:a16="http://schemas.microsoft.com/office/drawing/2014/main" id="{E9D86FB8-7D1E-4822-9AFF-3926CE56DC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7456" y="6297451"/>
            <a:ext cx="403146" cy="403146"/>
          </a:xfrm>
          <a:prstGeom prst="rect">
            <a:avLst/>
          </a:prstGeom>
        </p:spPr>
      </p:pic>
      <p:sp>
        <p:nvSpPr>
          <p:cNvPr id="26" name="Arrow: Right 25">
            <a:hlinkClick r:id="" action="ppaction://hlinkshowjump?jump=nextslide"/>
            <a:extLst>
              <a:ext uri="{FF2B5EF4-FFF2-40B4-BE49-F238E27FC236}">
                <a16:creationId xmlns:a16="http://schemas.microsoft.com/office/drawing/2014/main" id="{9E3803FA-31C4-465C-92C2-6F92379B9112}"/>
              </a:ext>
            </a:extLst>
          </p:cNvPr>
          <p:cNvSpPr/>
          <p:nvPr/>
        </p:nvSpPr>
        <p:spPr>
          <a:xfrm>
            <a:off x="8386053" y="6412628"/>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Right 29">
            <a:hlinkClick r:id="" action="ppaction://hlinkshowjump?jump=previousslide"/>
            <a:extLst>
              <a:ext uri="{FF2B5EF4-FFF2-40B4-BE49-F238E27FC236}">
                <a16:creationId xmlns:a16="http://schemas.microsoft.com/office/drawing/2014/main" id="{5731F166-DD3B-4312-99D9-0A96FAD7E6A3}"/>
              </a:ext>
            </a:extLst>
          </p:cNvPr>
          <p:cNvSpPr/>
          <p:nvPr/>
        </p:nvSpPr>
        <p:spPr>
          <a:xfrm rot="10800000">
            <a:off x="7375800" y="6403745"/>
            <a:ext cx="366943" cy="228045"/>
          </a:xfrm>
          <a:prstGeom prst="rightArrow">
            <a:avLst>
              <a:gd name="adj1" fmla="val 47107"/>
              <a:gd name="adj2" fmla="val 6730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A0790C51-0619-4D58-817C-5E2D88B695B1}"/>
              </a:ext>
            </a:extLst>
          </p:cNvPr>
          <p:cNvSpPr/>
          <p:nvPr/>
        </p:nvSpPr>
        <p:spPr>
          <a:xfrm>
            <a:off x="0" y="0"/>
            <a:ext cx="9144000" cy="376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a:extLst>
              <a:ext uri="{FF2B5EF4-FFF2-40B4-BE49-F238E27FC236}">
                <a16:creationId xmlns:a16="http://schemas.microsoft.com/office/drawing/2014/main" id="{D49EB2DC-FD6B-433C-9545-5EE4F872848A}"/>
              </a:ext>
            </a:extLst>
          </p:cNvPr>
          <p:cNvSpPr/>
          <p:nvPr/>
        </p:nvSpPr>
        <p:spPr>
          <a:xfrm>
            <a:off x="317788" y="67827"/>
            <a:ext cx="1272599" cy="233626"/>
          </a:xfrm>
          <a:prstGeom prst="rect">
            <a:avLst/>
          </a:prstGeom>
          <a:solidFill>
            <a:schemeClr val="bg1">
              <a:lumMod val="9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Welcome</a:t>
            </a:r>
          </a:p>
        </p:txBody>
      </p:sp>
      <p:sp>
        <p:nvSpPr>
          <p:cNvPr id="24" name="Rectangle 23">
            <a:hlinkClick r:id="rId6" action="ppaction://hlinksldjump"/>
            <a:extLst>
              <a:ext uri="{FF2B5EF4-FFF2-40B4-BE49-F238E27FC236}">
                <a16:creationId xmlns:a16="http://schemas.microsoft.com/office/drawing/2014/main" id="{DE7866B1-643F-48CC-A14B-9EA9A83E8407}"/>
              </a:ext>
            </a:extLst>
          </p:cNvPr>
          <p:cNvSpPr/>
          <p:nvPr/>
        </p:nvSpPr>
        <p:spPr>
          <a:xfrm>
            <a:off x="1769775" y="67826"/>
            <a:ext cx="1272599" cy="233626"/>
          </a:xfrm>
          <a:prstGeom prst="rect">
            <a:avLst/>
          </a:prstGeom>
          <a:solidFill>
            <a:srgbClr val="1D6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bg1"/>
                </a:solidFill>
                <a:latin typeface="Arial" panose="020B0604020202020204" pitchFamily="34" charset="0"/>
                <a:cs typeface="Arial" panose="020B0604020202020204" pitchFamily="34" charset="0"/>
              </a:rPr>
              <a:t>About Us</a:t>
            </a:r>
          </a:p>
        </p:txBody>
      </p:sp>
      <p:sp>
        <p:nvSpPr>
          <p:cNvPr id="25" name="Rectangle 24">
            <a:hlinkClick r:id="rId7" action="ppaction://hlinksldjump"/>
            <a:extLst>
              <a:ext uri="{FF2B5EF4-FFF2-40B4-BE49-F238E27FC236}">
                <a16:creationId xmlns:a16="http://schemas.microsoft.com/office/drawing/2014/main" id="{3961695E-0CB6-42E8-A4F6-5F7450022371}"/>
              </a:ext>
            </a:extLst>
          </p:cNvPr>
          <p:cNvSpPr/>
          <p:nvPr/>
        </p:nvSpPr>
        <p:spPr>
          <a:xfrm>
            <a:off x="3221762" y="67826"/>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Vacancy</a:t>
            </a:r>
          </a:p>
        </p:txBody>
      </p:sp>
      <p:sp>
        <p:nvSpPr>
          <p:cNvPr id="27" name="Rectangle 26">
            <a:hlinkClick r:id="rId8" action="ppaction://hlinksldjump"/>
            <a:extLst>
              <a:ext uri="{FF2B5EF4-FFF2-40B4-BE49-F238E27FC236}">
                <a16:creationId xmlns:a16="http://schemas.microsoft.com/office/drawing/2014/main" id="{EFF8C73A-DD9D-40F0-A3D3-57A98FABEBDD}"/>
              </a:ext>
            </a:extLst>
          </p:cNvPr>
          <p:cNvSpPr/>
          <p:nvPr/>
        </p:nvSpPr>
        <p:spPr>
          <a:xfrm>
            <a:off x="4673749"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Process</a:t>
            </a:r>
          </a:p>
        </p:txBody>
      </p:sp>
      <p:sp>
        <p:nvSpPr>
          <p:cNvPr id="28" name="Rectangle 27">
            <a:hlinkClick r:id="rId9" action="ppaction://hlinksldjump"/>
            <a:extLst>
              <a:ext uri="{FF2B5EF4-FFF2-40B4-BE49-F238E27FC236}">
                <a16:creationId xmlns:a16="http://schemas.microsoft.com/office/drawing/2014/main" id="{9212CA87-24FC-418C-8EF7-547220876F82}"/>
              </a:ext>
            </a:extLst>
          </p:cNvPr>
          <p:cNvSpPr/>
          <p:nvPr/>
        </p:nvSpPr>
        <p:spPr>
          <a:xfrm>
            <a:off x="6125736" y="67825"/>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Timeline</a:t>
            </a:r>
          </a:p>
        </p:txBody>
      </p:sp>
      <p:sp>
        <p:nvSpPr>
          <p:cNvPr id="29" name="Rectangle 28">
            <a:hlinkClick r:id="rId10" action="ppaction://hlinksldjump"/>
            <a:extLst>
              <a:ext uri="{FF2B5EF4-FFF2-40B4-BE49-F238E27FC236}">
                <a16:creationId xmlns:a16="http://schemas.microsoft.com/office/drawing/2014/main" id="{509D1E77-1349-400C-9193-7FA24094463C}"/>
              </a:ext>
            </a:extLst>
          </p:cNvPr>
          <p:cNvSpPr/>
          <p:nvPr/>
        </p:nvSpPr>
        <p:spPr>
          <a:xfrm>
            <a:off x="7577723" y="67824"/>
            <a:ext cx="1272599" cy="2336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65000"/>
                    <a:lumOff val="35000"/>
                  </a:schemeClr>
                </a:solidFill>
                <a:latin typeface="Arial" panose="020B0604020202020204" pitchFamily="34" charset="0"/>
                <a:cs typeface="Arial" panose="020B0604020202020204" pitchFamily="34" charset="0"/>
              </a:rPr>
              <a:t>T’s &amp; C’s</a:t>
            </a:r>
          </a:p>
        </p:txBody>
      </p:sp>
      <p:sp>
        <p:nvSpPr>
          <p:cNvPr id="34" name="Title 3">
            <a:extLst>
              <a:ext uri="{FF2B5EF4-FFF2-40B4-BE49-F238E27FC236}">
                <a16:creationId xmlns:a16="http://schemas.microsoft.com/office/drawing/2014/main" id="{8ADC3237-867C-4585-8BDE-36F55DB74431}"/>
              </a:ext>
            </a:extLst>
          </p:cNvPr>
          <p:cNvSpPr txBox="1">
            <a:spLocks/>
          </p:cNvSpPr>
          <p:nvPr/>
        </p:nvSpPr>
        <p:spPr bwMode="auto">
          <a:xfrm>
            <a:off x="480722" y="787465"/>
            <a:ext cx="5780088" cy="4916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7500"/>
          </a:bodyPr>
          <a:lstStyle>
            <a:lvl1pPr algn="l" rtl="0" eaLnBrk="0" fontAlgn="base" hangingPunct="0">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a:lstStyle>
          <a:p>
            <a:pPr eaLnBrk="1" hangingPunct="1">
              <a:defRPr/>
            </a:pPr>
            <a:r>
              <a:rPr lang="en-GB" altLang="en-US" dirty="0"/>
              <a:t>Working in the Ministry of Justice</a:t>
            </a:r>
          </a:p>
        </p:txBody>
      </p:sp>
      <p:grpSp>
        <p:nvGrpSpPr>
          <p:cNvPr id="4" name="Group 3">
            <a:extLst>
              <a:ext uri="{FF2B5EF4-FFF2-40B4-BE49-F238E27FC236}">
                <a16:creationId xmlns:a16="http://schemas.microsoft.com/office/drawing/2014/main" id="{2E962F5C-35D6-44AD-93DD-020763A6D905}"/>
              </a:ext>
            </a:extLst>
          </p:cNvPr>
          <p:cNvGrpSpPr/>
          <p:nvPr/>
        </p:nvGrpSpPr>
        <p:grpSpPr>
          <a:xfrm>
            <a:off x="541684" y="1804096"/>
            <a:ext cx="3527111" cy="1567543"/>
            <a:chOff x="545358" y="1824739"/>
            <a:chExt cx="3527111" cy="1567543"/>
          </a:xfrm>
        </p:grpSpPr>
        <p:sp>
          <p:nvSpPr>
            <p:cNvPr id="18" name="Rectangle: Diagonal Corners Snipped 17">
              <a:extLst>
                <a:ext uri="{FF2B5EF4-FFF2-40B4-BE49-F238E27FC236}">
                  <a16:creationId xmlns:a16="http://schemas.microsoft.com/office/drawing/2014/main" id="{6FBB37EF-DCAC-47D9-BFE5-D0327477EBB5}"/>
                </a:ext>
              </a:extLst>
            </p:cNvPr>
            <p:cNvSpPr/>
            <p:nvPr/>
          </p:nvSpPr>
          <p:spPr>
            <a:xfrm>
              <a:off x="545359" y="1824739"/>
              <a:ext cx="352711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6" name="Picture 5">
              <a:extLst>
                <a:ext uri="{FF2B5EF4-FFF2-40B4-BE49-F238E27FC236}">
                  <a16:creationId xmlns:a16="http://schemas.microsoft.com/office/drawing/2014/main" id="{7FBBB522-653D-4B92-BDB4-6B4A3146C7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358" y="1824739"/>
              <a:ext cx="1045029" cy="1567543"/>
            </a:xfrm>
            <a:prstGeom prst="snip2DiagRect">
              <a:avLst/>
            </a:prstGeom>
          </p:spPr>
        </p:pic>
        <p:sp>
          <p:nvSpPr>
            <p:cNvPr id="40" name="TextBox 39">
              <a:extLst>
                <a:ext uri="{FF2B5EF4-FFF2-40B4-BE49-F238E27FC236}">
                  <a16:creationId xmlns:a16="http://schemas.microsoft.com/office/drawing/2014/main" id="{EF2473E4-9880-489D-8504-785E27FF9A05}"/>
                </a:ext>
              </a:extLst>
            </p:cNvPr>
            <p:cNvSpPr txBox="1"/>
            <p:nvPr/>
          </p:nvSpPr>
          <p:spPr>
            <a:xfrm>
              <a:off x="1689734" y="1854928"/>
              <a:ext cx="2275873" cy="624423"/>
            </a:xfrm>
            <a:prstGeom prst="snip2DiagRect">
              <a:avLst/>
            </a:prstGeom>
            <a:noFill/>
          </p:spPr>
          <p:txBody>
            <a:bodyPr wrap="square" rtlCol="0">
              <a:spAutoFit/>
            </a:bodyPr>
            <a:lstStyle/>
            <a:p>
              <a:r>
                <a:rPr lang="en-GB" sz="1400" dirty="0"/>
                <a:t>102 Petty France, London, SW1H 9AJ</a:t>
              </a:r>
            </a:p>
          </p:txBody>
        </p:sp>
        <p:sp>
          <p:nvSpPr>
            <p:cNvPr id="17" name="Rectangle 16">
              <a:hlinkClick r:id="rId12"/>
              <a:extLst>
                <a:ext uri="{FF2B5EF4-FFF2-40B4-BE49-F238E27FC236}">
                  <a16:creationId xmlns:a16="http://schemas.microsoft.com/office/drawing/2014/main" id="{C0F31DCC-7B96-4E96-8381-E22FA1EBF1BB}"/>
                </a:ext>
              </a:extLst>
            </p:cNvPr>
            <p:cNvSpPr/>
            <p:nvPr/>
          </p:nvSpPr>
          <p:spPr>
            <a:xfrm>
              <a:off x="2655281" y="288140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10" name="Group 9">
            <a:extLst>
              <a:ext uri="{FF2B5EF4-FFF2-40B4-BE49-F238E27FC236}">
                <a16:creationId xmlns:a16="http://schemas.microsoft.com/office/drawing/2014/main" id="{1737679D-52F1-473E-8DB3-21DD357DC605}"/>
              </a:ext>
            </a:extLst>
          </p:cNvPr>
          <p:cNvGrpSpPr/>
          <p:nvPr/>
        </p:nvGrpSpPr>
        <p:grpSpPr>
          <a:xfrm>
            <a:off x="4837610" y="1773297"/>
            <a:ext cx="3527111" cy="1605953"/>
            <a:chOff x="4837610" y="1773297"/>
            <a:chExt cx="3527111" cy="1605953"/>
          </a:xfrm>
        </p:grpSpPr>
        <p:sp>
          <p:nvSpPr>
            <p:cNvPr id="36" name="Rectangle: Diagonal Corners Snipped 35">
              <a:extLst>
                <a:ext uri="{FF2B5EF4-FFF2-40B4-BE49-F238E27FC236}">
                  <a16:creationId xmlns:a16="http://schemas.microsoft.com/office/drawing/2014/main" id="{687E544C-EA53-42BE-AB3E-6158530425C0}"/>
                </a:ext>
              </a:extLst>
            </p:cNvPr>
            <p:cNvSpPr/>
            <p:nvPr/>
          </p:nvSpPr>
          <p:spPr>
            <a:xfrm>
              <a:off x="4837610" y="1805957"/>
              <a:ext cx="352711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6EEAE73-4F0C-45D2-992D-A063EDA0306E}"/>
                </a:ext>
              </a:extLst>
            </p:cNvPr>
            <p:cNvPicPr>
              <a:picLocks noChangeAspect="1"/>
            </p:cNvPicPr>
            <p:nvPr/>
          </p:nvPicPr>
          <p:blipFill rotWithShape="1">
            <a:blip r:embed="rId13">
              <a:extLst>
                <a:ext uri="{28A0092B-C50C-407E-A947-70E740481C1C}">
                  <a14:useLocalDpi xmlns:a14="http://schemas.microsoft.com/office/drawing/2010/main" val="0"/>
                </a:ext>
              </a:extLst>
            </a:blip>
            <a:srcRect l="29543" r="29543" b="7945"/>
            <a:stretch/>
          </p:blipFill>
          <p:spPr>
            <a:xfrm>
              <a:off x="4837610" y="1811707"/>
              <a:ext cx="1045030" cy="1567543"/>
            </a:xfrm>
            <a:prstGeom prst="snip2DiagRect">
              <a:avLst/>
            </a:prstGeom>
          </p:spPr>
        </p:pic>
        <p:sp>
          <p:nvSpPr>
            <p:cNvPr id="16" name="TextBox 15">
              <a:extLst>
                <a:ext uri="{FF2B5EF4-FFF2-40B4-BE49-F238E27FC236}">
                  <a16:creationId xmlns:a16="http://schemas.microsoft.com/office/drawing/2014/main" id="{E26DFC53-268C-49EC-A2C6-63E337B366FE}"/>
                </a:ext>
              </a:extLst>
            </p:cNvPr>
            <p:cNvSpPr txBox="1"/>
            <p:nvPr/>
          </p:nvSpPr>
          <p:spPr>
            <a:xfrm>
              <a:off x="5882640" y="1773297"/>
              <a:ext cx="2004630" cy="624423"/>
            </a:xfrm>
            <a:prstGeom prst="snip2DiagRect">
              <a:avLst/>
            </a:prstGeom>
            <a:noFill/>
          </p:spPr>
          <p:txBody>
            <a:bodyPr wrap="square" rtlCol="0">
              <a:spAutoFit/>
            </a:bodyPr>
            <a:lstStyle/>
            <a:p>
              <a:r>
                <a:rPr lang="en-GB" sz="1400" dirty="0"/>
                <a:t>5 Wellington Place, Leeds, LS1 4AP</a:t>
              </a:r>
            </a:p>
          </p:txBody>
        </p:sp>
        <p:sp>
          <p:nvSpPr>
            <p:cNvPr id="42" name="Rectangle: Diagonal Corners Snipped 41">
              <a:hlinkClick r:id="rId14"/>
              <a:extLst>
                <a:ext uri="{FF2B5EF4-FFF2-40B4-BE49-F238E27FC236}">
                  <a16:creationId xmlns:a16="http://schemas.microsoft.com/office/drawing/2014/main" id="{8C9F15E7-C5E7-4E39-AF80-AADDE3EB3534}"/>
                </a:ext>
              </a:extLst>
            </p:cNvPr>
            <p:cNvSpPr/>
            <p:nvPr/>
          </p:nvSpPr>
          <p:spPr>
            <a:xfrm>
              <a:off x="6950276" y="2850296"/>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nvGrpSpPr>
          <p:cNvPr id="3" name="Group 2">
            <a:extLst>
              <a:ext uri="{FF2B5EF4-FFF2-40B4-BE49-F238E27FC236}">
                <a16:creationId xmlns:a16="http://schemas.microsoft.com/office/drawing/2014/main" id="{268BA055-38C8-4BE8-97E4-8F1C82A78C42}"/>
              </a:ext>
            </a:extLst>
          </p:cNvPr>
          <p:cNvGrpSpPr/>
          <p:nvPr/>
        </p:nvGrpSpPr>
        <p:grpSpPr>
          <a:xfrm>
            <a:off x="545358" y="3707882"/>
            <a:ext cx="3530153" cy="1568448"/>
            <a:chOff x="545358" y="3707882"/>
            <a:chExt cx="3205605" cy="1568448"/>
          </a:xfrm>
        </p:grpSpPr>
        <p:sp>
          <p:nvSpPr>
            <p:cNvPr id="37" name="Rectangle 36">
              <a:extLst>
                <a:ext uri="{FF2B5EF4-FFF2-40B4-BE49-F238E27FC236}">
                  <a16:creationId xmlns:a16="http://schemas.microsoft.com/office/drawing/2014/main" id="{4DD430E2-E32B-4799-B62A-07B64CE6319C}"/>
                </a:ext>
              </a:extLst>
            </p:cNvPr>
            <p:cNvSpPr/>
            <p:nvPr/>
          </p:nvSpPr>
          <p:spPr>
            <a:xfrm>
              <a:off x="1268883" y="3708404"/>
              <a:ext cx="2482080"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pic>
          <p:nvPicPr>
            <p:cNvPr id="13" name="Picture 12">
              <a:extLst>
                <a:ext uri="{FF2B5EF4-FFF2-40B4-BE49-F238E27FC236}">
                  <a16:creationId xmlns:a16="http://schemas.microsoft.com/office/drawing/2014/main" id="{6EA5C93B-DA92-430E-B9F3-2DCC542B2060}"/>
                </a:ext>
              </a:extLst>
            </p:cNvPr>
            <p:cNvPicPr>
              <a:picLocks noChangeAspect="1"/>
            </p:cNvPicPr>
            <p:nvPr/>
          </p:nvPicPr>
          <p:blipFill rotWithShape="1">
            <a:blip r:embed="rId15">
              <a:extLst>
                <a:ext uri="{28A0092B-C50C-407E-A947-70E740481C1C}">
                  <a14:useLocalDpi xmlns:a14="http://schemas.microsoft.com/office/drawing/2010/main" val="0"/>
                </a:ext>
              </a:extLst>
            </a:blip>
            <a:srcRect l="16029" r="43591"/>
            <a:stretch/>
          </p:blipFill>
          <p:spPr>
            <a:xfrm>
              <a:off x="545358" y="3707882"/>
              <a:ext cx="1045032" cy="1568448"/>
            </a:xfrm>
            <a:prstGeom prst="snip2DiagRect">
              <a:avLst/>
            </a:prstGeom>
          </p:spPr>
        </p:pic>
        <p:grpSp>
          <p:nvGrpSpPr>
            <p:cNvPr id="2" name="Group 1">
              <a:extLst>
                <a:ext uri="{FF2B5EF4-FFF2-40B4-BE49-F238E27FC236}">
                  <a16:creationId xmlns:a16="http://schemas.microsoft.com/office/drawing/2014/main" id="{A1A63E44-BDAA-4FD7-9F58-EF7D8D6FB0F1}"/>
                </a:ext>
              </a:extLst>
            </p:cNvPr>
            <p:cNvGrpSpPr/>
            <p:nvPr/>
          </p:nvGrpSpPr>
          <p:grpSpPr>
            <a:xfrm>
              <a:off x="1689735" y="3771281"/>
              <a:ext cx="1986879" cy="1427089"/>
              <a:chOff x="1689735" y="3771281"/>
              <a:chExt cx="1986879" cy="1427089"/>
            </a:xfrm>
          </p:grpSpPr>
          <p:sp>
            <p:nvSpPr>
              <p:cNvPr id="41" name="TextBox 40">
                <a:extLst>
                  <a:ext uri="{FF2B5EF4-FFF2-40B4-BE49-F238E27FC236}">
                    <a16:creationId xmlns:a16="http://schemas.microsoft.com/office/drawing/2014/main" id="{5D425ED8-AC2C-4D6F-BC76-3816D701A195}"/>
                  </a:ext>
                </a:extLst>
              </p:cNvPr>
              <p:cNvSpPr txBox="1"/>
              <p:nvPr/>
            </p:nvSpPr>
            <p:spPr>
              <a:xfrm>
                <a:off x="1689735" y="3771281"/>
                <a:ext cx="1961429" cy="624423"/>
              </a:xfrm>
              <a:prstGeom prst="snip2DiagRect">
                <a:avLst/>
              </a:prstGeom>
              <a:noFill/>
            </p:spPr>
            <p:txBody>
              <a:bodyPr wrap="square" rtlCol="0">
                <a:spAutoFit/>
              </a:bodyPr>
              <a:lstStyle/>
              <a:p>
                <a:r>
                  <a:rPr lang="en-GB" sz="1400" dirty="0"/>
                  <a:t>10 South Colonnade, Canary Wharf, E14 4PU</a:t>
                </a:r>
              </a:p>
            </p:txBody>
          </p:sp>
          <p:sp>
            <p:nvSpPr>
              <p:cNvPr id="43" name="Rectangle 42">
                <a:hlinkClick r:id="rId16"/>
                <a:extLst>
                  <a:ext uri="{FF2B5EF4-FFF2-40B4-BE49-F238E27FC236}">
                    <a16:creationId xmlns:a16="http://schemas.microsoft.com/office/drawing/2014/main" id="{3A316D72-4B51-471A-B1EA-5DB88BEBD628}"/>
                  </a:ext>
                </a:extLst>
              </p:cNvPr>
              <p:cNvSpPr/>
              <p:nvPr/>
            </p:nvSpPr>
            <p:spPr>
              <a:xfrm>
                <a:off x="2366288" y="4774164"/>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grpSp>
      </p:grpSp>
      <p:grpSp>
        <p:nvGrpSpPr>
          <p:cNvPr id="5" name="Group 4">
            <a:extLst>
              <a:ext uri="{FF2B5EF4-FFF2-40B4-BE49-F238E27FC236}">
                <a16:creationId xmlns:a16="http://schemas.microsoft.com/office/drawing/2014/main" id="{23F8AD2E-E2C2-41B9-AE4E-7E4860EE2F8A}"/>
              </a:ext>
            </a:extLst>
          </p:cNvPr>
          <p:cNvGrpSpPr/>
          <p:nvPr/>
        </p:nvGrpSpPr>
        <p:grpSpPr>
          <a:xfrm>
            <a:off x="4820060" y="3707882"/>
            <a:ext cx="3542831" cy="1584255"/>
            <a:chOff x="4820060" y="3707882"/>
            <a:chExt cx="3542831" cy="1584255"/>
          </a:xfrm>
        </p:grpSpPr>
        <p:sp>
          <p:nvSpPr>
            <p:cNvPr id="38" name="Rectangle 37">
              <a:extLst>
                <a:ext uri="{FF2B5EF4-FFF2-40B4-BE49-F238E27FC236}">
                  <a16:creationId xmlns:a16="http://schemas.microsoft.com/office/drawing/2014/main" id="{C4FBBB40-1D43-467C-BD8E-332564BBA1DD}"/>
                </a:ext>
              </a:extLst>
            </p:cNvPr>
            <p:cNvSpPr/>
            <p:nvPr/>
          </p:nvSpPr>
          <p:spPr>
            <a:xfrm>
              <a:off x="4820060" y="3724594"/>
              <a:ext cx="3542831" cy="1567543"/>
            </a:xfrm>
            <a:prstGeom prst="snip2Diag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39" name="TextBox 38">
              <a:extLst>
                <a:ext uri="{FF2B5EF4-FFF2-40B4-BE49-F238E27FC236}">
                  <a16:creationId xmlns:a16="http://schemas.microsoft.com/office/drawing/2014/main" id="{43614107-A992-46F9-B3BF-4568FD937BD0}"/>
                </a:ext>
              </a:extLst>
            </p:cNvPr>
            <p:cNvSpPr txBox="1"/>
            <p:nvPr/>
          </p:nvSpPr>
          <p:spPr>
            <a:xfrm>
              <a:off x="5880811" y="3756493"/>
              <a:ext cx="2382732" cy="624423"/>
            </a:xfrm>
            <a:prstGeom prst="snip2DiagRect">
              <a:avLst/>
            </a:prstGeom>
            <a:noFill/>
          </p:spPr>
          <p:txBody>
            <a:bodyPr wrap="square" rtlCol="0">
              <a:spAutoFit/>
            </a:bodyPr>
            <a:lstStyle/>
            <a:p>
              <a:r>
                <a:rPr lang="en-GB" sz="1400" dirty="0"/>
                <a:t>Southern House, Croydon, CR0 1XN</a:t>
              </a:r>
            </a:p>
          </p:txBody>
        </p:sp>
        <p:sp>
          <p:nvSpPr>
            <p:cNvPr id="44" name="Rectangle 43">
              <a:hlinkClick r:id="rId17"/>
              <a:extLst>
                <a:ext uri="{FF2B5EF4-FFF2-40B4-BE49-F238E27FC236}">
                  <a16:creationId xmlns:a16="http://schemas.microsoft.com/office/drawing/2014/main" id="{30E4D34A-9D9E-401E-8647-18EA374536B0}"/>
                </a:ext>
              </a:extLst>
            </p:cNvPr>
            <p:cNvSpPr/>
            <p:nvPr/>
          </p:nvSpPr>
          <p:spPr>
            <a:xfrm>
              <a:off x="6950276" y="4787435"/>
              <a:ext cx="1310326" cy="424206"/>
            </a:xfrm>
            <a:prstGeom prst="snip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85000"/>
                      <a:lumOff val="15000"/>
                    </a:schemeClr>
                  </a:solidFill>
                </a:rPr>
                <a:t>Map</a:t>
              </a:r>
            </a:p>
          </p:txBody>
        </p:sp>
        <p:pic>
          <p:nvPicPr>
            <p:cNvPr id="15" name="Picture 14">
              <a:extLst>
                <a:ext uri="{FF2B5EF4-FFF2-40B4-BE49-F238E27FC236}">
                  <a16:creationId xmlns:a16="http://schemas.microsoft.com/office/drawing/2014/main" id="{5AFD1FA0-05E2-4245-88A7-A32D594970FF}"/>
                </a:ext>
              </a:extLst>
            </p:cNvPr>
            <p:cNvPicPr>
              <a:picLocks noChangeAspect="1"/>
            </p:cNvPicPr>
            <p:nvPr/>
          </p:nvPicPr>
          <p:blipFill rotWithShape="1">
            <a:blip r:embed="rId18">
              <a:extLst>
                <a:ext uri="{28A0092B-C50C-407E-A947-70E740481C1C}">
                  <a14:useLocalDpi xmlns:a14="http://schemas.microsoft.com/office/drawing/2010/main" val="0"/>
                </a:ext>
              </a:extLst>
            </a:blip>
            <a:srcRect l="27754" r="27754" b="10986"/>
            <a:stretch/>
          </p:blipFill>
          <p:spPr>
            <a:xfrm>
              <a:off x="4824410" y="3707882"/>
              <a:ext cx="1045032" cy="1584255"/>
            </a:xfrm>
            <a:prstGeom prst="snip2DiagRect">
              <a:avLst/>
            </a:prstGeom>
            <a:ln/>
          </p:spPr>
        </p:pic>
      </p:grpSp>
    </p:spTree>
    <p:extLst>
      <p:ext uri="{BB962C8B-B14F-4D97-AF65-F5344CB8AC3E}">
        <p14:creationId xmlns:p14="http://schemas.microsoft.com/office/powerpoint/2010/main" val="41908070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presentation template - multiple covers (150dpi).potx [Read-Only]" id="{BFD86FDD-9975-4F02-833B-BA6ACD73DAA9}" vid="{248DF2F4-CE10-4375-9911-1852627D51CC}"/>
    </a:ext>
  </a:extLst>
</a:theme>
</file>

<file path=ppt/theme/theme2.xml><?xml version="1.0" encoding="utf-8"?>
<a:theme xmlns:a="http://schemas.openxmlformats.org/drawingml/2006/main" name="1_Office Theme">
  <a:themeElements>
    <a:clrScheme name="MoJ">
      <a:dk1>
        <a:sysClr val="windowText" lastClr="000000"/>
      </a:dk1>
      <a:lt1>
        <a:sysClr val="window" lastClr="FFFFFF"/>
      </a:lt1>
      <a:dk2>
        <a:srgbClr val="000000"/>
      </a:dk2>
      <a:lt2>
        <a:srgbClr val="FFFFFF"/>
      </a:lt2>
      <a:accent1>
        <a:srgbClr val="1D609D"/>
      </a:accent1>
      <a:accent2>
        <a:srgbClr val="30AA51"/>
      </a:accent2>
      <a:accent3>
        <a:srgbClr val="E9426E"/>
      </a:accent3>
      <a:accent4>
        <a:srgbClr val="565B96"/>
      </a:accent4>
      <a:accent5>
        <a:srgbClr val="00A5A1"/>
      </a:accent5>
      <a:accent6>
        <a:srgbClr val="EE7127"/>
      </a:accent6>
      <a:hlink>
        <a:srgbClr val="00B1EB"/>
      </a:hlink>
      <a:folHlink>
        <a:srgbClr val="00B1EB"/>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 PowerPoint standard dark blue document template.potx" id="{DBC22E04-5FBD-41CB-8F21-BD67DB7613A6}" vid="{FFA19BF6-59E8-41FA-9D24-3B9C702165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233B3500BED248884C91252644E9E0" ma:contentTypeVersion="8" ma:contentTypeDescription="Create a new document." ma:contentTypeScope="" ma:versionID="55c56919ffc393fe093ec9dcf9d14aed">
  <xsd:schema xmlns:xsd="http://www.w3.org/2001/XMLSchema" xmlns:xs="http://www.w3.org/2001/XMLSchema" xmlns:p="http://schemas.microsoft.com/office/2006/metadata/properties" xmlns:ns3="1baadbcb-73b6-4997-a7f2-8daccd099dcd" targetNamespace="http://schemas.microsoft.com/office/2006/metadata/properties" ma:root="true" ma:fieldsID="844cc248a6fe7b526210422b71469166" ns3:_="">
    <xsd:import namespace="1baadbcb-73b6-4997-a7f2-8daccd099dc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adbcb-73b6-4997-a7f2-8daccd099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B3D3AD-CDDD-4202-846D-66BAFF66256E}">
  <ds:schemaRefs>
    <ds:schemaRef ds:uri="http://schemas.microsoft.com/sharepoint/v3/contenttype/forms"/>
  </ds:schemaRefs>
</ds:datastoreItem>
</file>

<file path=customXml/itemProps2.xml><?xml version="1.0" encoding="utf-8"?>
<ds:datastoreItem xmlns:ds="http://schemas.openxmlformats.org/officeDocument/2006/customXml" ds:itemID="{64321FC7-FCF7-46FA-B89F-BAB311A1F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aadbcb-73b6-4997-a7f2-8daccd099d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A16AAD-B8D1-4750-B971-29FCEEBDCBF7}">
  <ds:schemaRefs>
    <ds:schemaRef ds:uri="http://purl.org/dc/terms/"/>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1baadbcb-73b6-4997-a7f2-8daccd099dc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MoJ PowerPoint presentation template - 2 covers (150dpi)</Template>
  <TotalTime>1456</TotalTime>
  <Words>5975</Words>
  <Application>Microsoft Office PowerPoint</Application>
  <PresentationFormat>On-screen Show (4:3)</PresentationFormat>
  <Paragraphs>684</Paragraphs>
  <Slides>36</Slides>
  <Notes>1</Notes>
  <HiddenSlides>0</HiddenSlides>
  <MMClips>1</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Calibri</vt:lpstr>
      <vt:lpstr>Office Theme</vt:lpstr>
      <vt:lpstr>1_Office Theme</vt:lpstr>
      <vt:lpstr>MoJ Project Delivery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Gray, Robin</dc:creator>
  <cp:keywords>[add key words]</cp:keywords>
  <cp:lastModifiedBy>Rachael</cp:lastModifiedBy>
  <cp:revision>127</cp:revision>
  <dcterms:created xsi:type="dcterms:W3CDTF">2017-05-10T07:48:09Z</dcterms:created>
  <dcterms:modified xsi:type="dcterms:W3CDTF">2021-09-02T08:10:06Z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0x01010077233B3500BED248884C91252644E9E0</vt:lpwstr>
  </property>
</Properties>
</file>