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Old Standard TT" panose="020B0604020202020204" charset="0"/>
      <p:regular r:id="rId24"/>
      <p:bold r:id="rId25"/>
      <p:italic r:id="rId26"/>
    </p:embeddedFont>
    <p:embeddedFont>
      <p:font typeface="Roboto"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E8FE25-32CE-418A-900B-A53FC3842855}">
  <a:tblStyle styleId="{EEE8FE25-32CE-418A-900B-A53FC384285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258613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8c19cc4a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8c19cc4a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8c19cc4a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8c19cc4a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8c19cc4a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88c19cc4a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8c19cc4a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8c19cc4a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8c19cc4a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8c19cc4a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9c582ae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9c582ae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9c582ae2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9c582ae2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8c19cc4a4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8c19cc4a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9c582ae2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9c582ae2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9c582ae2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9c582ae2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8acc249fd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8acc249fd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8c19cc4a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8c19cc4a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9c582ae2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89c582ae2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8acc249fd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8acc249fd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8acc249fd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8acc249fd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8acc249fd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8acc249fd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8acc249f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8acc249f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8acc249fd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8acc249fd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bb58a4333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bb58a4333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8acc249f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8acc249fd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assets.publishing.service.gov.uk/government/uploads/system/uploads/attachment_data/file/717275/CS_Behaviours_2018.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gov.uk/government/publications/nationality-rul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14017/HMG_Personnel_Security_Controls_-_May_2018.pdf"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civilservicecommission.independent.gov.uk/recruitment/recruitment-principles/"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civilservicecommission.independent.gov.uk/recruitment/c" TargetMode="External"/><Relationship Id="rId5" Type="http://schemas.openxmlformats.org/officeDocument/2006/relationships/hyperlink" Target="mailto:Alison.Logan@nio.gov.uk"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civilservicepensionscheme.org.uk/"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www.gov.uk/guidance/security-vetting-and-clearance"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s://www.linkedin.com/company/northern-ireland-office/?viewAsMember=true"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instagram.com/northernirelandoffice/" TargetMode="External"/><Relationship Id="rId5" Type="http://schemas.openxmlformats.org/officeDocument/2006/relationships/image" Target="../media/image9.png"/><Relationship Id="rId4" Type="http://schemas.openxmlformats.org/officeDocument/2006/relationships/hyperlink" Target="https://twitter.com/NIOgov" TargetMode="Externa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0" y="1738075"/>
            <a:ext cx="9144000" cy="2835300"/>
          </a:xfrm>
          <a:prstGeom prst="rect">
            <a:avLst/>
          </a:prstGeom>
          <a:solidFill>
            <a:srgbClr val="674EA7"/>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dirty="0">
              <a:solidFill>
                <a:srgbClr val="FFFFFF"/>
              </a:solidFill>
              <a:latin typeface="Roboto"/>
              <a:ea typeface="Roboto"/>
              <a:cs typeface="Roboto"/>
              <a:sym typeface="Roboto"/>
            </a:endParaRPr>
          </a:p>
          <a:p>
            <a:pPr marL="0" lvl="0" indent="0" algn="ctr" rtl="0">
              <a:spcBef>
                <a:spcPts val="0"/>
              </a:spcBef>
              <a:spcAft>
                <a:spcPts val="0"/>
              </a:spcAft>
              <a:buNone/>
            </a:pPr>
            <a:r>
              <a:rPr lang="en-GB" sz="2200" b="1" dirty="0" smtClean="0">
                <a:solidFill>
                  <a:srgbClr val="FFFFFF"/>
                </a:solidFill>
                <a:latin typeface="Roboto"/>
                <a:ea typeface="Roboto"/>
                <a:cs typeface="Roboto"/>
                <a:sym typeface="Roboto"/>
              </a:rPr>
              <a:t>XXXXXX, XXXXXX</a:t>
            </a:r>
            <a:endParaRPr sz="2200" b="1" dirty="0">
              <a:solidFill>
                <a:srgbClr val="FFFFFF"/>
              </a:solidFill>
              <a:latin typeface="Roboto"/>
              <a:ea typeface="Roboto"/>
              <a:cs typeface="Roboto"/>
              <a:sym typeface="Roboto"/>
            </a:endParaRPr>
          </a:p>
          <a:p>
            <a:pPr marL="0" lvl="0" indent="0" algn="ctr" rtl="0">
              <a:spcBef>
                <a:spcPts val="0"/>
              </a:spcBef>
              <a:spcAft>
                <a:spcPts val="0"/>
              </a:spcAft>
              <a:buNone/>
            </a:pPr>
            <a:endParaRPr sz="2200" b="1" dirty="0">
              <a:solidFill>
                <a:srgbClr val="FFFFFF"/>
              </a:solidFill>
              <a:latin typeface="Roboto"/>
              <a:ea typeface="Roboto"/>
              <a:cs typeface="Roboto"/>
              <a:sym typeface="Roboto"/>
            </a:endParaRPr>
          </a:p>
          <a:p>
            <a:pPr marL="0" lvl="0" indent="0" algn="ctr" rtl="0">
              <a:spcBef>
                <a:spcPts val="0"/>
              </a:spcBef>
              <a:spcAft>
                <a:spcPts val="0"/>
              </a:spcAft>
              <a:buNone/>
            </a:pPr>
            <a:r>
              <a:rPr lang="en-GB" sz="2200" b="1" dirty="0">
                <a:solidFill>
                  <a:srgbClr val="FFFFFF"/>
                </a:solidFill>
                <a:latin typeface="Roboto"/>
                <a:ea typeface="Roboto"/>
                <a:cs typeface="Roboto"/>
                <a:sym typeface="Roboto"/>
              </a:rPr>
              <a:t>Grade </a:t>
            </a:r>
            <a:r>
              <a:rPr lang="en-GB" sz="2200" b="1" dirty="0" smtClean="0">
                <a:solidFill>
                  <a:srgbClr val="FFFFFF"/>
                </a:solidFill>
                <a:latin typeface="Roboto"/>
                <a:ea typeface="Roboto"/>
                <a:cs typeface="Roboto"/>
                <a:sym typeface="Roboto"/>
              </a:rPr>
              <a:t>C</a:t>
            </a:r>
            <a:endParaRPr sz="2200" b="1" dirty="0">
              <a:solidFill>
                <a:srgbClr val="FFFFFF"/>
              </a:solidFill>
              <a:latin typeface="Roboto"/>
              <a:ea typeface="Roboto"/>
              <a:cs typeface="Roboto"/>
              <a:sym typeface="Roboto"/>
            </a:endParaRPr>
          </a:p>
          <a:p>
            <a:pPr marL="0" lvl="0" indent="0" algn="ctr" rtl="0">
              <a:spcBef>
                <a:spcPts val="0"/>
              </a:spcBef>
              <a:spcAft>
                <a:spcPts val="0"/>
              </a:spcAft>
              <a:buNone/>
            </a:pPr>
            <a:endParaRPr sz="2200" b="1" dirty="0">
              <a:solidFill>
                <a:srgbClr val="FFFFFF"/>
              </a:solidFill>
              <a:latin typeface="Roboto"/>
              <a:ea typeface="Roboto"/>
              <a:cs typeface="Roboto"/>
              <a:sym typeface="Roboto"/>
            </a:endParaRPr>
          </a:p>
          <a:p>
            <a:pPr marL="0" lvl="0" indent="0" algn="ctr" rtl="0">
              <a:spcBef>
                <a:spcPts val="0"/>
              </a:spcBef>
              <a:spcAft>
                <a:spcPts val="0"/>
              </a:spcAft>
              <a:buNone/>
            </a:pPr>
            <a:r>
              <a:rPr lang="en-GB" sz="2200" b="1" dirty="0">
                <a:solidFill>
                  <a:srgbClr val="FFFFFF"/>
                </a:solidFill>
                <a:latin typeface="Roboto"/>
                <a:ea typeface="Roboto"/>
                <a:cs typeface="Roboto"/>
                <a:sym typeface="Roboto"/>
              </a:rPr>
              <a:t>Closing Date: </a:t>
            </a:r>
            <a:r>
              <a:rPr lang="en-GB" sz="2200" b="1" dirty="0" smtClean="0">
                <a:solidFill>
                  <a:srgbClr val="FFFFFF"/>
                </a:solidFill>
                <a:latin typeface="Roboto"/>
                <a:ea typeface="Roboto"/>
                <a:cs typeface="Roboto"/>
                <a:sym typeface="Roboto"/>
              </a:rPr>
              <a:t>XXXX </a:t>
            </a:r>
            <a:r>
              <a:rPr lang="en-GB" sz="2200" b="1" dirty="0">
                <a:solidFill>
                  <a:srgbClr val="FFFFFF"/>
                </a:solidFill>
                <a:latin typeface="Roboto"/>
                <a:ea typeface="Roboto"/>
                <a:cs typeface="Roboto"/>
                <a:sym typeface="Roboto"/>
              </a:rPr>
              <a:t>on </a:t>
            </a:r>
            <a:r>
              <a:rPr lang="en-GB" sz="2200" b="1" dirty="0" smtClean="0">
                <a:solidFill>
                  <a:srgbClr val="FFFFFF"/>
                </a:solidFill>
                <a:latin typeface="Roboto"/>
                <a:ea typeface="Roboto"/>
                <a:cs typeface="Roboto"/>
                <a:sym typeface="Roboto"/>
              </a:rPr>
              <a:t>XX XXXXXXX 2020</a:t>
            </a:r>
            <a:endParaRPr sz="2200" b="1" dirty="0">
              <a:solidFill>
                <a:srgbClr val="FFFFFF"/>
              </a:solidFill>
              <a:latin typeface="Roboto"/>
              <a:ea typeface="Roboto"/>
              <a:cs typeface="Roboto"/>
              <a:sym typeface="Roboto"/>
            </a:endParaRPr>
          </a:p>
        </p:txBody>
      </p:sp>
      <p:pic>
        <p:nvPicPr>
          <p:cNvPr id="56" name="Google Shape;56;p13"/>
          <p:cNvPicPr preferRelativeResize="0"/>
          <p:nvPr/>
        </p:nvPicPr>
        <p:blipFill>
          <a:blip r:embed="rId3">
            <a:alphaModFix/>
          </a:blip>
          <a:stretch>
            <a:fillRect/>
          </a:stretch>
        </p:blipFill>
        <p:spPr>
          <a:xfrm>
            <a:off x="2439400" y="81484"/>
            <a:ext cx="1393339" cy="1144941"/>
          </a:xfrm>
          <a:prstGeom prst="rect">
            <a:avLst/>
          </a:prstGeom>
          <a:noFill/>
          <a:ln>
            <a:noFill/>
          </a:ln>
        </p:spPr>
      </p:pic>
      <p:pic>
        <p:nvPicPr>
          <p:cNvPr id="57" name="Google Shape;57;p13"/>
          <p:cNvPicPr preferRelativeResize="0"/>
          <p:nvPr/>
        </p:nvPicPr>
        <p:blipFill>
          <a:blip r:embed="rId4">
            <a:alphaModFix/>
          </a:blip>
          <a:stretch>
            <a:fillRect/>
          </a:stretch>
        </p:blipFill>
        <p:spPr>
          <a:xfrm>
            <a:off x="3923468" y="150603"/>
            <a:ext cx="1781422" cy="1006696"/>
          </a:xfrm>
          <a:prstGeom prst="rect">
            <a:avLst/>
          </a:prstGeom>
          <a:noFill/>
          <a:ln>
            <a:noFill/>
          </a:ln>
        </p:spPr>
      </p:pic>
      <p:pic>
        <p:nvPicPr>
          <p:cNvPr id="58" name="Google Shape;58;p13"/>
          <p:cNvPicPr preferRelativeResize="0"/>
          <p:nvPr/>
        </p:nvPicPr>
        <p:blipFill>
          <a:blip r:embed="rId5">
            <a:alphaModFix/>
          </a:blip>
          <a:stretch>
            <a:fillRect/>
          </a:stretch>
        </p:blipFill>
        <p:spPr>
          <a:xfrm>
            <a:off x="5888950" y="58975"/>
            <a:ext cx="1336624" cy="1098327"/>
          </a:xfrm>
          <a:prstGeom prst="rect">
            <a:avLst/>
          </a:prstGeom>
          <a:noFill/>
          <a:ln>
            <a:noFill/>
          </a:ln>
        </p:spPr>
      </p:pic>
      <p:pic>
        <p:nvPicPr>
          <p:cNvPr id="59" name="Google Shape;59;p13"/>
          <p:cNvPicPr preferRelativeResize="0"/>
          <p:nvPr/>
        </p:nvPicPr>
        <p:blipFill>
          <a:blip r:embed="rId6">
            <a:alphaModFix/>
          </a:blip>
          <a:stretch>
            <a:fillRect/>
          </a:stretch>
        </p:blipFill>
        <p:spPr>
          <a:xfrm>
            <a:off x="7265378" y="236694"/>
            <a:ext cx="1731294" cy="742889"/>
          </a:xfrm>
          <a:prstGeom prst="rect">
            <a:avLst/>
          </a:prstGeom>
          <a:noFill/>
          <a:ln>
            <a:noFill/>
          </a:ln>
        </p:spPr>
      </p:pic>
      <p:pic>
        <p:nvPicPr>
          <p:cNvPr id="60" name="Google Shape;60;p13"/>
          <p:cNvPicPr preferRelativeResize="0"/>
          <p:nvPr/>
        </p:nvPicPr>
        <p:blipFill>
          <a:blip r:embed="rId7">
            <a:alphaModFix/>
          </a:blip>
          <a:stretch>
            <a:fillRect/>
          </a:stretch>
        </p:blipFill>
        <p:spPr>
          <a:xfrm>
            <a:off x="322225" y="326175"/>
            <a:ext cx="1181100" cy="1085850"/>
          </a:xfrm>
          <a:prstGeom prst="rect">
            <a:avLst/>
          </a:prstGeom>
          <a:noFill/>
          <a:ln>
            <a:noFill/>
          </a:ln>
        </p:spPr>
      </p:pic>
      <p:pic>
        <p:nvPicPr>
          <p:cNvPr id="61" name="Google Shape;61;p13"/>
          <p:cNvPicPr preferRelativeResize="0"/>
          <p:nvPr/>
        </p:nvPicPr>
        <p:blipFill>
          <a:blip r:embed="rId8">
            <a:alphaModFix/>
          </a:blip>
          <a:stretch>
            <a:fillRect/>
          </a:stretch>
        </p:blipFill>
        <p:spPr>
          <a:xfrm>
            <a:off x="2439400" y="1226425"/>
            <a:ext cx="6557276" cy="511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48"/>
        <p:cNvGrpSpPr/>
        <p:nvPr/>
      </p:nvGrpSpPr>
      <p:grpSpPr>
        <a:xfrm>
          <a:off x="0" y="0"/>
          <a:ext cx="0" cy="0"/>
          <a:chOff x="0" y="0"/>
          <a:chExt cx="0" cy="0"/>
        </a:xfrm>
      </p:grpSpPr>
      <p:sp>
        <p:nvSpPr>
          <p:cNvPr id="149" name="Google Shape;149;p22"/>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50" name="Google Shape;150;p22"/>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51" name="Google Shape;151;p22"/>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Job details</a:t>
            </a:r>
            <a:endParaRPr sz="3100">
              <a:solidFill>
                <a:srgbClr val="FFFFFF"/>
              </a:solidFill>
            </a:endParaRPr>
          </a:p>
        </p:txBody>
      </p:sp>
      <p:sp>
        <p:nvSpPr>
          <p:cNvPr id="152" name="Google Shape;152;p22"/>
          <p:cNvSpPr txBox="1"/>
          <p:nvPr/>
        </p:nvSpPr>
        <p:spPr>
          <a:xfrm>
            <a:off x="400550" y="1368825"/>
            <a:ext cx="8621400" cy="3639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latin typeface="Roboto"/>
                <a:ea typeface="Roboto"/>
                <a:cs typeface="Roboto"/>
                <a:sym typeface="Roboto"/>
              </a:rPr>
              <a:t>The following sections will provide the detailed breakdown of the role to support your application</a:t>
            </a: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dirty="0">
              <a:latin typeface="Roboto"/>
              <a:ea typeface="Roboto"/>
              <a:cs typeface="Roboto"/>
              <a:sym typeface="Roboto"/>
            </a:endParaRPr>
          </a:p>
          <a:p>
            <a:pPr marL="0" lvl="0" indent="0" algn="l" rtl="0">
              <a:spcBef>
                <a:spcPts val="0"/>
              </a:spcBef>
              <a:spcAft>
                <a:spcPts val="0"/>
              </a:spcAft>
              <a:buNone/>
            </a:pPr>
            <a:r>
              <a:rPr lang="en-GB" b="1" dirty="0">
                <a:solidFill>
                  <a:srgbClr val="674EA7"/>
                </a:solidFill>
                <a:latin typeface="Roboto"/>
                <a:ea typeface="Roboto"/>
                <a:cs typeface="Roboto"/>
                <a:sym typeface="Roboto"/>
              </a:rPr>
              <a:t>Job </a:t>
            </a:r>
            <a:r>
              <a:rPr lang="en-GB" b="1" dirty="0" smtClean="0">
                <a:solidFill>
                  <a:srgbClr val="674EA7"/>
                </a:solidFill>
                <a:latin typeface="Roboto"/>
                <a:ea typeface="Roboto"/>
                <a:cs typeface="Roboto"/>
                <a:sym typeface="Roboto"/>
              </a:rPr>
              <a:t>title: XXXXXXXX</a:t>
            </a: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b="1" dirty="0">
                <a:solidFill>
                  <a:srgbClr val="674EA7"/>
                </a:solidFill>
                <a:latin typeface="Roboto"/>
                <a:ea typeface="Roboto"/>
                <a:cs typeface="Roboto"/>
                <a:sym typeface="Roboto"/>
              </a:rPr>
              <a:t>Number of roles:</a:t>
            </a:r>
            <a:r>
              <a:rPr lang="en-GB" dirty="0">
                <a:latin typeface="Roboto"/>
                <a:ea typeface="Roboto"/>
                <a:cs typeface="Roboto"/>
                <a:sym typeface="Roboto"/>
              </a:rPr>
              <a:t> </a:t>
            </a:r>
            <a:r>
              <a:rPr lang="en-GB" dirty="0" smtClean="0">
                <a:latin typeface="Roboto"/>
                <a:ea typeface="Roboto"/>
                <a:cs typeface="Roboto"/>
                <a:sym typeface="Roboto"/>
              </a:rPr>
              <a:t>X</a:t>
            </a: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r>
              <a:rPr lang="en-GB" b="1" dirty="0">
                <a:solidFill>
                  <a:srgbClr val="674EA7"/>
                </a:solidFill>
                <a:latin typeface="Roboto"/>
                <a:ea typeface="Roboto"/>
                <a:cs typeface="Roboto"/>
                <a:sym typeface="Roboto"/>
              </a:rPr>
              <a:t>Grade:</a:t>
            </a:r>
            <a:r>
              <a:rPr lang="en-GB" dirty="0">
                <a:latin typeface="Roboto"/>
                <a:ea typeface="Roboto"/>
                <a:cs typeface="Roboto"/>
                <a:sym typeface="Roboto"/>
              </a:rPr>
              <a:t> </a:t>
            </a:r>
            <a:r>
              <a:rPr lang="en-GB" dirty="0" smtClean="0">
                <a:latin typeface="Roboto"/>
                <a:ea typeface="Roboto"/>
                <a:cs typeface="Roboto"/>
                <a:sym typeface="Roboto"/>
              </a:rPr>
              <a:t>C</a:t>
            </a: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r>
              <a:rPr lang="en-GB" b="1" dirty="0">
                <a:solidFill>
                  <a:srgbClr val="674EA7"/>
                </a:solidFill>
                <a:latin typeface="Roboto"/>
                <a:ea typeface="Roboto"/>
                <a:cs typeface="Roboto"/>
                <a:sym typeface="Roboto"/>
              </a:rPr>
              <a:t>Salary: </a:t>
            </a:r>
            <a:r>
              <a:rPr lang="en-GB" dirty="0">
                <a:latin typeface="Roboto"/>
                <a:ea typeface="Roboto"/>
                <a:cs typeface="Roboto"/>
                <a:sym typeface="Roboto"/>
              </a:rPr>
              <a:t> Inner London £</a:t>
            </a:r>
            <a:r>
              <a:rPr lang="en-GB" dirty="0" smtClean="0">
                <a:latin typeface="Roboto"/>
                <a:ea typeface="Roboto"/>
                <a:cs typeface="Roboto"/>
                <a:sym typeface="Roboto"/>
              </a:rPr>
              <a:t>30,845-£38,373 </a:t>
            </a:r>
            <a:r>
              <a:rPr lang="en-GB" dirty="0">
                <a:latin typeface="Roboto"/>
                <a:ea typeface="Roboto"/>
                <a:cs typeface="Roboto"/>
                <a:sym typeface="Roboto"/>
              </a:rPr>
              <a:t>and National </a:t>
            </a:r>
            <a:r>
              <a:rPr lang="en-GB" dirty="0" smtClean="0">
                <a:latin typeface="Roboto"/>
                <a:ea typeface="Roboto"/>
                <a:cs typeface="Roboto"/>
                <a:sym typeface="Roboto"/>
              </a:rPr>
              <a:t>£26,553</a:t>
            </a:r>
          </a:p>
          <a:p>
            <a:pPr marL="0" lvl="0" indent="0" algn="l" rtl="0">
              <a:spcBef>
                <a:spcPts val="0"/>
              </a:spcBef>
              <a:spcAft>
                <a:spcPts val="0"/>
              </a:spcAft>
              <a:buNone/>
            </a:pPr>
            <a:r>
              <a:rPr lang="en-GB" dirty="0" smtClean="0">
                <a:latin typeface="Roboto"/>
                <a:ea typeface="Roboto"/>
                <a:cs typeface="Roboto"/>
                <a:sym typeface="Roboto"/>
              </a:rPr>
              <a:t>-£34,105)</a:t>
            </a: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r>
              <a:rPr lang="en-GB" b="1" dirty="0">
                <a:solidFill>
                  <a:srgbClr val="674EA7"/>
                </a:solidFill>
                <a:latin typeface="Roboto"/>
                <a:ea typeface="Roboto"/>
                <a:cs typeface="Roboto"/>
                <a:sym typeface="Roboto"/>
              </a:rPr>
              <a:t>Duration:</a:t>
            </a:r>
            <a:r>
              <a:rPr lang="en-GB" dirty="0">
                <a:latin typeface="Roboto"/>
                <a:ea typeface="Roboto"/>
                <a:cs typeface="Roboto"/>
                <a:sym typeface="Roboto"/>
              </a:rPr>
              <a:t>  2 year loan/fixed term contract with the option of</a:t>
            </a:r>
            <a:endParaRPr dirty="0">
              <a:latin typeface="Roboto"/>
              <a:ea typeface="Roboto"/>
              <a:cs typeface="Roboto"/>
              <a:sym typeface="Roboto"/>
            </a:endParaRPr>
          </a:p>
          <a:p>
            <a:pPr marL="0" lvl="0" indent="0" algn="l" rtl="0">
              <a:spcBef>
                <a:spcPts val="0"/>
              </a:spcBef>
              <a:spcAft>
                <a:spcPts val="0"/>
              </a:spcAft>
              <a:buNone/>
            </a:pPr>
            <a:r>
              <a:rPr lang="en-GB" dirty="0">
                <a:latin typeface="Roboto"/>
                <a:ea typeface="Roboto"/>
                <a:cs typeface="Roboto"/>
                <a:sym typeface="Roboto"/>
              </a:rPr>
              <a:t>a third by mutual agreement</a:t>
            </a: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dirty="0">
                <a:latin typeface="Roboto"/>
                <a:ea typeface="Roboto"/>
                <a:cs typeface="Roboto"/>
                <a:sym typeface="Roboto"/>
              </a:rPr>
              <a:t> </a:t>
            </a:r>
            <a:endParaRPr dirty="0">
              <a:latin typeface="Roboto"/>
              <a:ea typeface="Roboto"/>
              <a:cs typeface="Roboto"/>
              <a:sym typeface="Roboto"/>
            </a:endParaRPr>
          </a:p>
          <a:p>
            <a:pPr marL="0" lvl="0" indent="0" algn="l" rtl="0">
              <a:spcBef>
                <a:spcPts val="0"/>
              </a:spcBef>
              <a:spcAft>
                <a:spcPts val="0"/>
              </a:spcAft>
              <a:buNone/>
            </a:pPr>
            <a:endParaRPr dirty="0">
              <a:latin typeface="Old Standard TT"/>
              <a:ea typeface="Old Standard TT"/>
              <a:cs typeface="Old Standard TT"/>
              <a:sym typeface="Old Standard TT"/>
            </a:endParaRPr>
          </a:p>
        </p:txBody>
      </p:sp>
      <p:pic>
        <p:nvPicPr>
          <p:cNvPr id="153" name="Google Shape;153;p22"/>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154" name="Google Shape;154;p22"/>
          <p:cNvSpPr txBox="1"/>
          <p:nvPr/>
        </p:nvSpPr>
        <p:spPr>
          <a:xfrm>
            <a:off x="5265100" y="2001400"/>
            <a:ext cx="3879000" cy="2188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dirty="0">
                <a:solidFill>
                  <a:srgbClr val="674EA7"/>
                </a:solidFill>
                <a:latin typeface="Roboto"/>
                <a:ea typeface="Roboto"/>
                <a:cs typeface="Roboto"/>
                <a:sym typeface="Roboto"/>
              </a:rPr>
              <a:t>Level of security required:</a:t>
            </a:r>
            <a:r>
              <a:rPr lang="en-GB" dirty="0">
                <a:solidFill>
                  <a:schemeClr val="dk1"/>
                </a:solidFill>
                <a:latin typeface="Roboto"/>
                <a:ea typeface="Roboto"/>
                <a:cs typeface="Roboto"/>
                <a:sym typeface="Roboto"/>
              </a:rPr>
              <a:t> Security Check (SC)</a:t>
            </a:r>
            <a:endParaRPr dirty="0">
              <a:solidFill>
                <a:schemeClr val="dk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b="1" dirty="0">
                <a:solidFill>
                  <a:srgbClr val="674EA7"/>
                </a:solidFill>
                <a:latin typeface="Roboto"/>
                <a:ea typeface="Roboto"/>
                <a:cs typeface="Roboto"/>
                <a:sym typeface="Roboto"/>
              </a:rPr>
              <a:t>Location: </a:t>
            </a:r>
            <a:r>
              <a:rPr lang="en-GB" dirty="0">
                <a:solidFill>
                  <a:schemeClr val="dk1"/>
                </a:solidFill>
                <a:latin typeface="Roboto"/>
                <a:ea typeface="Roboto"/>
                <a:cs typeface="Roboto"/>
                <a:sym typeface="Roboto"/>
              </a:rPr>
              <a:t>1 Horse Guards Road,, London or Stormont House, Stormont Estate, Belfast</a:t>
            </a:r>
            <a:endParaRPr dirty="0">
              <a:solidFill>
                <a:schemeClr val="dk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b="1" dirty="0">
                <a:solidFill>
                  <a:srgbClr val="674EA7"/>
                </a:solidFill>
                <a:latin typeface="Roboto"/>
                <a:ea typeface="Roboto"/>
                <a:cs typeface="Roboto"/>
                <a:sym typeface="Roboto"/>
              </a:rPr>
              <a:t>Working hours: </a:t>
            </a:r>
            <a:r>
              <a:rPr lang="en-GB" dirty="0">
                <a:solidFill>
                  <a:schemeClr val="dk1"/>
                </a:solidFill>
                <a:latin typeface="Roboto"/>
                <a:ea typeface="Roboto"/>
                <a:cs typeface="Roboto"/>
                <a:sym typeface="Roboto"/>
              </a:rPr>
              <a:t>37 hours a week</a:t>
            </a:r>
            <a:endParaRPr dirty="0">
              <a:solidFill>
                <a:schemeClr val="dk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b="1" dirty="0">
                <a:solidFill>
                  <a:srgbClr val="674EA7"/>
                </a:solidFill>
                <a:latin typeface="Roboto"/>
                <a:ea typeface="Roboto"/>
                <a:cs typeface="Roboto"/>
                <a:sym typeface="Roboto"/>
              </a:rPr>
              <a:t>Working pattern: </a:t>
            </a:r>
            <a:r>
              <a:rPr lang="en-GB" dirty="0" smtClean="0">
                <a:solidFill>
                  <a:schemeClr val="dk1"/>
                </a:solidFill>
                <a:latin typeface="Roboto"/>
                <a:ea typeface="Roboto"/>
                <a:cs typeface="Roboto"/>
                <a:sym typeface="Roboto"/>
              </a:rPr>
              <a:t>Full-time/ﬂexible </a:t>
            </a:r>
            <a:r>
              <a:rPr lang="en-GB" dirty="0">
                <a:solidFill>
                  <a:schemeClr val="dk1"/>
                </a:solidFill>
                <a:latin typeface="Roboto"/>
                <a:ea typeface="Roboto"/>
                <a:cs typeface="Roboto"/>
                <a:sym typeface="Roboto"/>
              </a:rPr>
              <a:t>working arrangements</a:t>
            </a:r>
            <a:endParaRPr dirty="0">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58"/>
        <p:cNvGrpSpPr/>
        <p:nvPr/>
      </p:nvGrpSpPr>
      <p:grpSpPr>
        <a:xfrm>
          <a:off x="0" y="0"/>
          <a:ext cx="0" cy="0"/>
          <a:chOff x="0" y="0"/>
          <a:chExt cx="0" cy="0"/>
        </a:xfrm>
      </p:grpSpPr>
      <p:sp>
        <p:nvSpPr>
          <p:cNvPr id="159" name="Google Shape;159;p23"/>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60" name="Google Shape;160;p23"/>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61" name="Google Shape;161;p23"/>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Essential requirements and desirable skills </a:t>
            </a:r>
            <a:endParaRPr sz="3100">
              <a:solidFill>
                <a:srgbClr val="FFFFFF"/>
              </a:solidFill>
            </a:endParaRPr>
          </a:p>
        </p:txBody>
      </p:sp>
      <p:sp>
        <p:nvSpPr>
          <p:cNvPr id="162" name="Google Shape;162;p23"/>
          <p:cNvSpPr txBox="1"/>
          <p:nvPr/>
        </p:nvSpPr>
        <p:spPr>
          <a:xfrm>
            <a:off x="349050" y="1227600"/>
            <a:ext cx="8445900" cy="3299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dirty="0">
                <a:latin typeface="Roboto"/>
                <a:ea typeface="Roboto"/>
                <a:cs typeface="Roboto"/>
                <a:sym typeface="Roboto"/>
              </a:rPr>
              <a:t>Essential Requirements - behaviours</a:t>
            </a:r>
            <a:endParaRPr sz="1000" b="1" dirty="0">
              <a:latin typeface="Roboto"/>
              <a:ea typeface="Roboto"/>
              <a:cs typeface="Roboto"/>
              <a:sym typeface="Roboto"/>
            </a:endParaRPr>
          </a:p>
          <a:p>
            <a:pPr marL="0" lvl="0" indent="0" algn="l" rtl="0">
              <a:spcBef>
                <a:spcPts val="1200"/>
              </a:spcBef>
              <a:spcAft>
                <a:spcPts val="0"/>
              </a:spcAft>
              <a:buNone/>
            </a:pPr>
            <a:endParaRPr lang="en-GB" sz="1000" b="1" dirty="0" smtClean="0">
              <a:latin typeface="Roboto"/>
              <a:ea typeface="Roboto"/>
              <a:cs typeface="Roboto"/>
              <a:sym typeface="Roboto"/>
            </a:endParaRPr>
          </a:p>
          <a:p>
            <a:pPr marL="0" lvl="0" indent="0" algn="l" rtl="0">
              <a:spcBef>
                <a:spcPts val="1200"/>
              </a:spcBef>
              <a:spcAft>
                <a:spcPts val="0"/>
              </a:spcAft>
              <a:buNone/>
            </a:pPr>
            <a:endParaRPr lang="en-GB" sz="1000" b="1" dirty="0">
              <a:latin typeface="Roboto"/>
              <a:ea typeface="Roboto"/>
              <a:cs typeface="Roboto"/>
              <a:sym typeface="Roboto"/>
            </a:endParaRPr>
          </a:p>
          <a:p>
            <a:pPr marL="0" lvl="0" indent="0" algn="l" rtl="0">
              <a:spcBef>
                <a:spcPts val="1200"/>
              </a:spcBef>
              <a:spcAft>
                <a:spcPts val="0"/>
              </a:spcAft>
              <a:buNone/>
            </a:pPr>
            <a:r>
              <a:rPr lang="en-GB" sz="1000" b="1" dirty="0" smtClean="0">
                <a:latin typeface="Roboto"/>
                <a:ea typeface="Roboto"/>
                <a:cs typeface="Roboto"/>
                <a:sym typeface="Roboto"/>
              </a:rPr>
              <a:t>Desirable </a:t>
            </a:r>
            <a:r>
              <a:rPr lang="en-GB" sz="1000" b="1" dirty="0">
                <a:latin typeface="Roboto"/>
                <a:ea typeface="Roboto"/>
                <a:cs typeface="Roboto"/>
                <a:sym typeface="Roboto"/>
              </a:rPr>
              <a:t>Skills</a:t>
            </a:r>
            <a:r>
              <a:rPr lang="en-GB" sz="1000" dirty="0">
                <a:latin typeface="Roboto"/>
                <a:ea typeface="Roboto"/>
                <a:cs typeface="Roboto"/>
                <a:sym typeface="Roboto"/>
              </a:rPr>
              <a:t> </a:t>
            </a:r>
            <a:endParaRPr sz="1000" dirty="0">
              <a:latin typeface="Roboto"/>
              <a:ea typeface="Roboto"/>
              <a:cs typeface="Roboto"/>
              <a:sym typeface="Roboto"/>
            </a:endParaRPr>
          </a:p>
          <a:p>
            <a:pPr marL="0" lvl="0" indent="0" algn="l" rtl="0">
              <a:spcBef>
                <a:spcPts val="0"/>
              </a:spcBef>
              <a:spcAft>
                <a:spcPts val="0"/>
              </a:spcAft>
              <a:buNone/>
            </a:pPr>
            <a:endParaRPr sz="1200" dirty="0">
              <a:latin typeface="Roboto"/>
              <a:ea typeface="Roboto"/>
              <a:cs typeface="Roboto"/>
              <a:sym typeface="Roboto"/>
            </a:endParaRPr>
          </a:p>
          <a:p>
            <a:pPr marL="0" lvl="0" indent="0" algn="l" rtl="0">
              <a:spcBef>
                <a:spcPts val="1200"/>
              </a:spcBef>
              <a:spcAft>
                <a:spcPts val="0"/>
              </a:spcAft>
              <a:buNone/>
            </a:pPr>
            <a:endParaRPr sz="1200" b="1" dirty="0">
              <a:latin typeface="Roboto"/>
              <a:ea typeface="Roboto"/>
              <a:cs typeface="Roboto"/>
              <a:sym typeface="Roboto"/>
            </a:endParaRPr>
          </a:p>
          <a:p>
            <a:pPr marL="0" lvl="0" indent="0" algn="l" rtl="0">
              <a:spcBef>
                <a:spcPts val="0"/>
              </a:spcBef>
              <a:spcAft>
                <a:spcPts val="0"/>
              </a:spcAft>
              <a:buNone/>
            </a:pPr>
            <a:endParaRPr sz="1200" b="1" dirty="0">
              <a:latin typeface="Roboto"/>
              <a:ea typeface="Roboto"/>
              <a:cs typeface="Roboto"/>
              <a:sym typeface="Roboto"/>
            </a:endParaRPr>
          </a:p>
          <a:p>
            <a:pPr marL="0" lvl="0" indent="0" algn="l" rtl="0">
              <a:spcBef>
                <a:spcPts val="0"/>
              </a:spcBef>
              <a:spcAft>
                <a:spcPts val="0"/>
              </a:spcAft>
              <a:buNone/>
            </a:pPr>
            <a:endParaRPr sz="1200" b="1" dirty="0">
              <a:latin typeface="Roboto"/>
              <a:ea typeface="Roboto"/>
              <a:cs typeface="Roboto"/>
              <a:sym typeface="Roboto"/>
            </a:endParaRPr>
          </a:p>
          <a:p>
            <a:pPr marL="0" lvl="0" indent="0" algn="l" rtl="0">
              <a:spcBef>
                <a:spcPts val="0"/>
              </a:spcBef>
              <a:spcAft>
                <a:spcPts val="0"/>
              </a:spcAft>
              <a:buNone/>
            </a:pPr>
            <a:endParaRPr sz="1200" b="1" dirty="0">
              <a:latin typeface="Roboto"/>
              <a:ea typeface="Roboto"/>
              <a:cs typeface="Roboto"/>
              <a:sym typeface="Roboto"/>
            </a:endParaRPr>
          </a:p>
          <a:p>
            <a:pPr marL="0" lvl="0" indent="0" algn="l" rtl="0">
              <a:spcBef>
                <a:spcPts val="0"/>
              </a:spcBef>
              <a:spcAft>
                <a:spcPts val="0"/>
              </a:spcAft>
              <a:buNone/>
            </a:pPr>
            <a:endParaRPr sz="12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dirty="0">
              <a:latin typeface="Old Standard TT"/>
              <a:ea typeface="Old Standard TT"/>
              <a:cs typeface="Old Standard TT"/>
              <a:sym typeface="Old Standard TT"/>
            </a:endParaRPr>
          </a:p>
          <a:p>
            <a:pPr marL="0" lvl="0" indent="0" algn="l" rtl="0">
              <a:spcBef>
                <a:spcPts val="0"/>
              </a:spcBef>
              <a:spcAft>
                <a:spcPts val="0"/>
              </a:spcAft>
              <a:buNone/>
            </a:pPr>
            <a:endParaRPr dirty="0">
              <a:latin typeface="Old Standard TT"/>
              <a:ea typeface="Old Standard TT"/>
              <a:cs typeface="Old Standard TT"/>
              <a:sym typeface="Old Standard TT"/>
            </a:endParaRPr>
          </a:p>
        </p:txBody>
      </p:sp>
      <p:pic>
        <p:nvPicPr>
          <p:cNvPr id="163" name="Google Shape;163;p23"/>
          <p:cNvPicPr preferRelativeResize="0"/>
          <p:nvPr/>
        </p:nvPicPr>
        <p:blipFill>
          <a:blip r:embed="rId3">
            <a:alphaModFix/>
          </a:blip>
          <a:stretch>
            <a:fillRect/>
          </a:stretch>
        </p:blipFill>
        <p:spPr>
          <a:xfrm>
            <a:off x="0" y="4840775"/>
            <a:ext cx="3878900" cy="302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67"/>
        <p:cNvGrpSpPr/>
        <p:nvPr/>
      </p:nvGrpSpPr>
      <p:grpSpPr>
        <a:xfrm>
          <a:off x="0" y="0"/>
          <a:ext cx="0" cy="0"/>
          <a:chOff x="0" y="0"/>
          <a:chExt cx="0" cy="0"/>
        </a:xfrm>
      </p:grpSpPr>
      <p:sp>
        <p:nvSpPr>
          <p:cNvPr id="168" name="Google Shape;168;p24"/>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69" name="Google Shape;169;p24"/>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dirty="0">
              <a:solidFill>
                <a:srgbClr val="FFFFFF"/>
              </a:solidFill>
              <a:latin typeface="Roboto"/>
              <a:ea typeface="Roboto"/>
              <a:cs typeface="Roboto"/>
              <a:sym typeface="Roboto"/>
            </a:endParaRPr>
          </a:p>
          <a:p>
            <a:pPr marL="0" lvl="0" indent="0" algn="ctr" rtl="0">
              <a:spcBef>
                <a:spcPts val="0"/>
              </a:spcBef>
              <a:spcAft>
                <a:spcPts val="0"/>
              </a:spcAft>
              <a:buNone/>
            </a:pPr>
            <a:r>
              <a:rPr lang="en-GB" sz="2200" b="1" dirty="0" err="1">
                <a:solidFill>
                  <a:srgbClr val="FFFFFF"/>
                </a:solidFill>
                <a:latin typeface="Roboto"/>
                <a:ea typeface="Roboto"/>
                <a:cs typeface="Roboto"/>
                <a:sym typeface="Roboto"/>
              </a:rPr>
              <a:t>iNiN</a:t>
            </a:r>
            <a:endParaRPr sz="2200" b="1" dirty="0">
              <a:solidFill>
                <a:srgbClr val="000000"/>
              </a:solidFill>
              <a:latin typeface="Roboto"/>
              <a:ea typeface="Roboto"/>
              <a:cs typeface="Roboto"/>
              <a:sym typeface="Roboto"/>
            </a:endParaRPr>
          </a:p>
        </p:txBody>
      </p:sp>
      <p:sp>
        <p:nvSpPr>
          <p:cNvPr id="170" name="Google Shape;170;p24"/>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Selection process details</a:t>
            </a:r>
            <a:endParaRPr sz="3100">
              <a:solidFill>
                <a:srgbClr val="FFFFFF"/>
              </a:solidFill>
            </a:endParaRPr>
          </a:p>
        </p:txBody>
      </p:sp>
      <p:sp>
        <p:nvSpPr>
          <p:cNvPr id="171" name="Google Shape;171;p24"/>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Old Standard TT"/>
                <a:ea typeface="Old Standard TT"/>
                <a:cs typeface="Old Standard TT"/>
                <a:sym typeface="Old Standard TT"/>
              </a:rPr>
              <a:t>I</a:t>
            </a:r>
            <a:endParaRPr>
              <a:latin typeface="Old Standard TT"/>
              <a:ea typeface="Old Standard TT"/>
              <a:cs typeface="Old Standard TT"/>
              <a:sym typeface="Old Standard TT"/>
            </a:endParaRPr>
          </a:p>
        </p:txBody>
      </p:sp>
      <p:pic>
        <p:nvPicPr>
          <p:cNvPr id="172" name="Google Shape;172;p24"/>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173" name="Google Shape;173;p24"/>
          <p:cNvSpPr txBox="1"/>
          <p:nvPr/>
        </p:nvSpPr>
        <p:spPr>
          <a:xfrm>
            <a:off x="400550" y="1420675"/>
            <a:ext cx="4017600" cy="3359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rgbClr val="674EA7"/>
                </a:solidFill>
                <a:latin typeface="Roboto"/>
                <a:ea typeface="Roboto"/>
                <a:cs typeface="Roboto"/>
                <a:sym typeface="Roboto"/>
              </a:rPr>
              <a:t>Application process</a:t>
            </a:r>
            <a:endParaRPr sz="1200" b="1" dirty="0">
              <a:solidFill>
                <a:srgbClr val="674EA7"/>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b="1" dirty="0">
              <a:solidFill>
                <a:srgbClr val="674EA7"/>
              </a:solidFill>
              <a:latin typeface="Roboto"/>
              <a:ea typeface="Roboto"/>
              <a:cs typeface="Roboto"/>
              <a:sym typeface="Roboto"/>
            </a:endParaRPr>
          </a:p>
          <a:p>
            <a:pPr marL="0" lvl="0" indent="0" algn="just" rtl="0">
              <a:spcBef>
                <a:spcPts val="0"/>
              </a:spcBef>
              <a:spcAft>
                <a:spcPts val="0"/>
              </a:spcAft>
              <a:buNone/>
            </a:pPr>
            <a:r>
              <a:rPr lang="en-GB" sz="1200" dirty="0">
                <a:latin typeface="Roboto"/>
                <a:ea typeface="Roboto"/>
                <a:cs typeface="Roboto"/>
                <a:sym typeface="Roboto"/>
              </a:rPr>
              <a:t>To apply for this post, you will need to submit your application form via the recruitment portal. This should be submitted via Civil Service Jobs and be completed no later than 23:55 on </a:t>
            </a:r>
            <a:r>
              <a:rPr lang="en-GB" sz="1200" dirty="0" smtClean="0">
                <a:latin typeface="Roboto"/>
                <a:ea typeface="Roboto"/>
                <a:cs typeface="Roboto"/>
                <a:sym typeface="Roboto"/>
              </a:rPr>
              <a:t>XX XXXXXXXXX </a:t>
            </a:r>
            <a:r>
              <a:rPr lang="en-GB" sz="1200" dirty="0">
                <a:latin typeface="Roboto"/>
                <a:ea typeface="Roboto"/>
                <a:cs typeface="Roboto"/>
                <a:sym typeface="Roboto"/>
              </a:rPr>
              <a:t>2020.</a:t>
            </a:r>
            <a:endParaRPr sz="1200" dirty="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dirty="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dirty="0">
                <a:latin typeface="Roboto"/>
                <a:ea typeface="Roboto"/>
                <a:cs typeface="Roboto"/>
                <a:sym typeface="Roboto"/>
              </a:rPr>
              <a:t>Provide </a:t>
            </a:r>
            <a:r>
              <a:rPr lang="en-GB" sz="1200" b="1" dirty="0">
                <a:solidFill>
                  <a:srgbClr val="674EA7"/>
                </a:solidFill>
                <a:latin typeface="Roboto"/>
                <a:ea typeface="Roboto"/>
                <a:cs typeface="Roboto"/>
                <a:sym typeface="Roboto"/>
              </a:rPr>
              <a:t>250</a:t>
            </a:r>
            <a:r>
              <a:rPr lang="en-GB" sz="1200" dirty="0">
                <a:latin typeface="Roboto"/>
                <a:ea typeface="Roboto"/>
                <a:cs typeface="Roboto"/>
                <a:sym typeface="Roboto"/>
              </a:rPr>
              <a:t> words in the Statement of Suitability section explaining how you meet the essential/desirable criteria. Behaviours form a part of the selection process, you will therefore be required to provide evidence against each of the selected behaviours. </a:t>
            </a:r>
            <a:endParaRPr sz="1200" dirty="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dirty="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dirty="0">
                <a:solidFill>
                  <a:schemeClr val="dk1"/>
                </a:solidFill>
                <a:latin typeface="Roboto"/>
                <a:ea typeface="Roboto"/>
                <a:cs typeface="Roboto"/>
                <a:sym typeface="Roboto"/>
              </a:rPr>
              <a:t>Part of the application process will require you to complete diversity questionnaire, you will have the option to select ‘prefer not to say’ but this information is very important to the Civil Service.</a:t>
            </a:r>
            <a:endParaRPr sz="1200" dirty="0">
              <a:solidFill>
                <a:schemeClr val="dk1"/>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dirty="0">
              <a:solidFill>
                <a:schemeClr val="dk1"/>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dirty="0">
              <a:latin typeface="Roboto"/>
              <a:ea typeface="Roboto"/>
              <a:cs typeface="Roboto"/>
              <a:sym typeface="Roboto"/>
            </a:endParaRPr>
          </a:p>
        </p:txBody>
      </p:sp>
      <p:sp>
        <p:nvSpPr>
          <p:cNvPr id="174" name="Google Shape;174;p24"/>
          <p:cNvSpPr txBox="1"/>
          <p:nvPr/>
        </p:nvSpPr>
        <p:spPr>
          <a:xfrm>
            <a:off x="4711325" y="1666400"/>
            <a:ext cx="4017600" cy="32490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200">
                <a:latin typeface="Roboto"/>
                <a:ea typeface="Roboto"/>
                <a:cs typeface="Roboto"/>
                <a:sym typeface="Roboto"/>
              </a:rPr>
              <a:t>Should you encounter any issues with your online application please get in touch with: </a:t>
            </a:r>
            <a:endParaRPr sz="1200">
              <a:latin typeface="Roboto"/>
              <a:ea typeface="Roboto"/>
              <a:cs typeface="Roboto"/>
              <a:sym typeface="Roboto"/>
            </a:endParaRPr>
          </a:p>
          <a:p>
            <a:pPr marL="0" lvl="0" indent="0" algn="just" rtl="0">
              <a:spcBef>
                <a:spcPts val="0"/>
              </a:spcBef>
              <a:spcAft>
                <a:spcPts val="0"/>
              </a:spcAft>
              <a:buNone/>
            </a:pPr>
            <a:r>
              <a:rPr lang="en-GB" sz="1200">
                <a:latin typeface="Roboto"/>
                <a:ea typeface="Roboto"/>
                <a:cs typeface="Roboto"/>
                <a:sym typeface="Roboto"/>
              </a:rPr>
              <a:t>moj-recruitment-vetting-enquiries@gov.sscl.com</a:t>
            </a:r>
            <a:endParaRPr sz="120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a:latin typeface="Roboto"/>
                <a:ea typeface="Roboto"/>
                <a:cs typeface="Roboto"/>
                <a:sym typeface="Roboto"/>
              </a:rPr>
              <a:t>If you do not receive acknowledgement of your application within 48 hours, please contact the above email address. </a:t>
            </a:r>
            <a:endParaRPr sz="12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Old Standard TT"/>
              <a:ea typeface="Old Standard TT"/>
              <a:cs typeface="Old Standard TT"/>
              <a:sym typeface="Old Standard T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78"/>
        <p:cNvGrpSpPr/>
        <p:nvPr/>
      </p:nvGrpSpPr>
      <p:grpSpPr>
        <a:xfrm>
          <a:off x="0" y="0"/>
          <a:ext cx="0" cy="0"/>
          <a:chOff x="0" y="0"/>
          <a:chExt cx="0" cy="0"/>
        </a:xfrm>
      </p:grpSpPr>
      <p:sp>
        <p:nvSpPr>
          <p:cNvPr id="179" name="Google Shape;179;p25"/>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80" name="Google Shape;180;p25"/>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81" name="Google Shape;181;p25"/>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Selection process details</a:t>
            </a:r>
            <a:endParaRPr sz="3100">
              <a:solidFill>
                <a:srgbClr val="FFFFFF"/>
              </a:solidFill>
            </a:endParaRPr>
          </a:p>
        </p:txBody>
      </p:sp>
      <p:sp>
        <p:nvSpPr>
          <p:cNvPr id="182" name="Google Shape;182;p25"/>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Old Standard TT"/>
                <a:ea typeface="Old Standard TT"/>
                <a:cs typeface="Old Standard TT"/>
                <a:sym typeface="Old Standard TT"/>
              </a:rPr>
              <a:t>I</a:t>
            </a:r>
            <a:endParaRPr>
              <a:latin typeface="Old Standard TT"/>
              <a:ea typeface="Old Standard TT"/>
              <a:cs typeface="Old Standard TT"/>
              <a:sym typeface="Old Standard TT"/>
            </a:endParaRPr>
          </a:p>
        </p:txBody>
      </p:sp>
      <p:pic>
        <p:nvPicPr>
          <p:cNvPr id="183" name="Google Shape;183;p25"/>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184" name="Google Shape;184;p25"/>
          <p:cNvSpPr txBox="1"/>
          <p:nvPr/>
        </p:nvSpPr>
        <p:spPr>
          <a:xfrm>
            <a:off x="2142425" y="1467350"/>
            <a:ext cx="4017600" cy="33597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200" b="1">
                <a:solidFill>
                  <a:srgbClr val="674EA7"/>
                </a:solidFill>
                <a:latin typeface="Roboto"/>
                <a:ea typeface="Roboto"/>
                <a:cs typeface="Roboto"/>
                <a:sym typeface="Roboto"/>
              </a:rPr>
              <a:t>Shortlist</a:t>
            </a:r>
            <a:endParaRPr sz="1200" b="1">
              <a:solidFill>
                <a:srgbClr val="674EA7"/>
              </a:solidFill>
              <a:latin typeface="Roboto"/>
              <a:ea typeface="Roboto"/>
              <a:cs typeface="Roboto"/>
              <a:sym typeface="Roboto"/>
            </a:endParaRPr>
          </a:p>
          <a:p>
            <a:pPr marL="0" lvl="0" indent="0" algn="just" rtl="0">
              <a:spcBef>
                <a:spcPts val="0"/>
              </a:spcBef>
              <a:spcAft>
                <a:spcPts val="0"/>
              </a:spcAft>
              <a:buNone/>
            </a:pPr>
            <a:endParaRPr sz="1200" b="1">
              <a:solidFill>
                <a:srgbClr val="674EA7"/>
              </a:solidFill>
              <a:latin typeface="Roboto"/>
              <a:ea typeface="Roboto"/>
              <a:cs typeface="Roboto"/>
              <a:sym typeface="Roboto"/>
            </a:endParaRPr>
          </a:p>
          <a:p>
            <a:pPr marL="0" lvl="0" indent="0" algn="just" rtl="0">
              <a:spcBef>
                <a:spcPts val="0"/>
              </a:spcBef>
              <a:spcAft>
                <a:spcPts val="0"/>
              </a:spcAft>
              <a:buNone/>
            </a:pPr>
            <a:r>
              <a:rPr lang="en-GB" sz="1200">
                <a:latin typeface="Roboto"/>
                <a:ea typeface="Roboto"/>
                <a:cs typeface="Roboto"/>
                <a:sym typeface="Roboto"/>
              </a:rPr>
              <a:t>At this stage, the panel, including the hiring manager, will assess your </a:t>
            </a:r>
            <a:r>
              <a:rPr lang="en-GB" sz="1200" b="1">
                <a:latin typeface="Roboto"/>
                <a:ea typeface="Roboto"/>
                <a:cs typeface="Roboto"/>
                <a:sym typeface="Roboto"/>
              </a:rPr>
              <a:t>behaviours</a:t>
            </a:r>
            <a:r>
              <a:rPr lang="en-GB" sz="1200">
                <a:latin typeface="Roboto"/>
                <a:ea typeface="Roboto"/>
                <a:cs typeface="Roboto"/>
                <a:sym typeface="Roboto"/>
              </a:rPr>
              <a:t> and select applicants demonstrating the best ﬁt with the role by considering the evidence you have provided against the criteria set out in the ‘Statement of Suitability’ section. </a:t>
            </a:r>
            <a:r>
              <a:rPr lang="en-GB" sz="1200"/>
              <a:t>It it therefore crucial you ensure all areas of the selection process are addressed as missing information may affect your application.</a:t>
            </a:r>
            <a:endParaRPr sz="1200"/>
          </a:p>
          <a:p>
            <a:pPr marL="0" lvl="0" indent="0" algn="just"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200" b="1">
                <a:solidFill>
                  <a:srgbClr val="674EA7"/>
                </a:solidFill>
                <a:latin typeface="Roboto"/>
                <a:ea typeface="Roboto"/>
                <a:cs typeface="Roboto"/>
                <a:sym typeface="Roboto"/>
              </a:rPr>
              <a:t>The Interview</a:t>
            </a:r>
            <a:endParaRPr sz="1200" b="1">
              <a:solidFill>
                <a:srgbClr val="674EA7"/>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b="1">
              <a:solidFill>
                <a:srgbClr val="674EA7"/>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200">
                <a:solidFill>
                  <a:schemeClr val="dk1"/>
                </a:solidFill>
                <a:latin typeface="Roboto"/>
                <a:ea typeface="Roboto"/>
                <a:cs typeface="Roboto"/>
                <a:sym typeface="Roboto"/>
              </a:rPr>
              <a:t>The interview will consist of questions where candidates will be expected to build on the information provided in their application. These interviews may take place virtually, depending on wider circumstances. </a:t>
            </a:r>
            <a:endParaRPr sz="1200">
              <a:solidFill>
                <a:schemeClr val="dk1"/>
              </a:solidFill>
              <a:latin typeface="Roboto"/>
              <a:ea typeface="Roboto"/>
              <a:cs typeface="Roboto"/>
              <a:sym typeface="Roboto"/>
            </a:endParaRPr>
          </a:p>
          <a:p>
            <a:pPr marL="0" lvl="0" indent="0" algn="just" rtl="0">
              <a:spcBef>
                <a:spcPts val="0"/>
              </a:spcBef>
              <a:spcAft>
                <a:spcPts val="0"/>
              </a:spcAft>
              <a:buNone/>
            </a:pPr>
            <a:endParaRPr sz="1200" b="1">
              <a:solidFill>
                <a:srgbClr val="674EA7"/>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90" name="Google Shape;190;p26"/>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91" name="Google Shape;191;p26"/>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Interview structure and how to prepare</a:t>
            </a:r>
            <a:endParaRPr sz="3100">
              <a:solidFill>
                <a:srgbClr val="FFFFFF"/>
              </a:solidFill>
            </a:endParaRPr>
          </a:p>
        </p:txBody>
      </p:sp>
      <p:sp>
        <p:nvSpPr>
          <p:cNvPr id="192" name="Google Shape;192;p26"/>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ld Standard TT"/>
              <a:ea typeface="Old Standard TT"/>
              <a:cs typeface="Old Standard TT"/>
              <a:sym typeface="Old Standard TT"/>
            </a:endParaRPr>
          </a:p>
        </p:txBody>
      </p:sp>
      <p:pic>
        <p:nvPicPr>
          <p:cNvPr id="193" name="Google Shape;193;p26"/>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194" name="Google Shape;194;p26"/>
          <p:cNvSpPr txBox="1"/>
          <p:nvPr/>
        </p:nvSpPr>
        <p:spPr>
          <a:xfrm>
            <a:off x="297450" y="1602200"/>
            <a:ext cx="4274700" cy="32385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200">
                <a:latin typeface="Roboto"/>
                <a:ea typeface="Roboto"/>
                <a:cs typeface="Roboto"/>
                <a:sym typeface="Roboto"/>
              </a:rPr>
              <a:t>Behaviour questions – Behaviours relate to whether applicants have the skills to carry out speciﬁc tasks by asking for examples of their experience. The following techniques/models may be useful when thinking through responses for interview and demonstrating capability.</a:t>
            </a:r>
            <a:endParaRPr sz="1200">
              <a:latin typeface="Roboto"/>
              <a:ea typeface="Roboto"/>
              <a:cs typeface="Roboto"/>
              <a:sym typeface="Roboto"/>
            </a:endParaRPr>
          </a:p>
          <a:p>
            <a:pPr marL="0" lvl="0" indent="0" algn="just"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latin typeface="Roboto"/>
              <a:ea typeface="Roboto"/>
              <a:cs typeface="Roboto"/>
              <a:sym typeface="Roboto"/>
            </a:endParaRPr>
          </a:p>
          <a:p>
            <a:pPr marL="0" lvl="0" indent="0" algn="l" rtl="0">
              <a:spcBef>
                <a:spcPts val="0"/>
              </a:spcBef>
              <a:spcAft>
                <a:spcPts val="0"/>
              </a:spcAft>
              <a:buNone/>
            </a:pPr>
            <a:r>
              <a:rPr lang="en-GB" sz="1200">
                <a:latin typeface="Roboto"/>
                <a:ea typeface="Roboto"/>
                <a:cs typeface="Roboto"/>
                <a:sym typeface="Roboto"/>
              </a:rPr>
              <a:t>An example of a behaviour question would be:</a:t>
            </a:r>
            <a:endParaRPr sz="12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200" i="1">
                <a:latin typeface="Roboto"/>
                <a:ea typeface="Roboto"/>
                <a:cs typeface="Roboto"/>
                <a:sym typeface="Roboto"/>
              </a:rPr>
              <a:t>‘Tell me about a time when you’ve had to deal with a diﬃcult customer requirement.’ </a:t>
            </a:r>
            <a:endParaRPr sz="1200" i="1">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a:latin typeface="Old Standard TT"/>
                <a:ea typeface="Old Standard TT"/>
                <a:cs typeface="Old Standard TT"/>
                <a:sym typeface="Old Standard TT"/>
              </a:rPr>
              <a:t> </a:t>
            </a:r>
            <a:endParaRPr>
              <a:latin typeface="Old Standard TT"/>
              <a:ea typeface="Old Standard TT"/>
              <a:cs typeface="Old Standard TT"/>
              <a:sym typeface="Old Standard TT"/>
            </a:endParaRPr>
          </a:p>
          <a:p>
            <a:pPr marL="0" lvl="0" indent="0" algn="l" rtl="0">
              <a:spcBef>
                <a:spcPts val="0"/>
              </a:spcBef>
              <a:spcAft>
                <a:spcPts val="0"/>
              </a:spcAft>
              <a:buClr>
                <a:schemeClr val="dk1"/>
              </a:buClr>
              <a:buSzPts val="1100"/>
              <a:buFont typeface="Arial"/>
              <a:buNone/>
            </a:pPr>
            <a:r>
              <a:rPr lang="en-GB">
                <a:latin typeface="Old Standard TT"/>
                <a:ea typeface="Old Standard TT"/>
                <a:cs typeface="Old Standard TT"/>
                <a:sym typeface="Old Standard TT"/>
              </a:rPr>
              <a:t> </a:t>
            </a:r>
            <a:endParaRPr>
              <a:latin typeface="Old Standard TT"/>
              <a:ea typeface="Old Standard TT"/>
              <a:cs typeface="Old Standard TT"/>
              <a:sym typeface="Old Standard TT"/>
            </a:endParaRPr>
          </a:p>
        </p:txBody>
      </p:sp>
      <p:sp>
        <p:nvSpPr>
          <p:cNvPr id="195" name="Google Shape;195;p26"/>
          <p:cNvSpPr txBox="1"/>
          <p:nvPr/>
        </p:nvSpPr>
        <p:spPr>
          <a:xfrm>
            <a:off x="4660050" y="1577725"/>
            <a:ext cx="3975000" cy="3090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Roboto"/>
                <a:ea typeface="Roboto"/>
                <a:cs typeface="Roboto"/>
                <a:sym typeface="Roboto"/>
              </a:rPr>
              <a:t>I</a:t>
            </a:r>
            <a:r>
              <a:rPr lang="en-GB" sz="1200">
                <a:latin typeface="Roboto"/>
                <a:ea typeface="Roboto"/>
                <a:cs typeface="Roboto"/>
                <a:sym typeface="Roboto"/>
              </a:rPr>
              <a:t>n your preparation for interview, please ensure  you refer to the </a:t>
            </a:r>
            <a:r>
              <a:rPr lang="en-GB" sz="1200" u="sng">
                <a:solidFill>
                  <a:schemeClr val="hlink"/>
                </a:solidFill>
                <a:latin typeface="Roboto"/>
                <a:ea typeface="Roboto"/>
                <a:cs typeface="Roboto"/>
                <a:sym typeface="Roboto"/>
                <a:hlinkClick r:id="rId4"/>
              </a:rPr>
              <a:t>Civil Service Success Proﬁles Behaviours framework.</a:t>
            </a:r>
            <a:r>
              <a:rPr lang="en-GB" sz="1200">
                <a:latin typeface="Roboto"/>
                <a:ea typeface="Roboto"/>
                <a:cs typeface="Roboto"/>
                <a:sym typeface="Roboto"/>
              </a:rPr>
              <a:t> This will provide you with an overview of the expected performance expectation for this post against the above behaviours at this level. </a:t>
            </a:r>
            <a:endParaRPr sz="1200">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latin typeface="Roboto"/>
              <a:ea typeface="Roboto"/>
              <a:cs typeface="Roboto"/>
              <a:sym typeface="Roboto"/>
            </a:endParaRPr>
          </a:p>
          <a:p>
            <a:pPr marL="0" lvl="0" indent="0" algn="l" rtl="0">
              <a:spcBef>
                <a:spcPts val="0"/>
              </a:spcBef>
              <a:spcAft>
                <a:spcPts val="0"/>
              </a:spcAft>
              <a:buNone/>
            </a:pPr>
            <a:r>
              <a:rPr lang="en-GB" sz="1200">
                <a:latin typeface="Roboto"/>
                <a:ea typeface="Roboto"/>
                <a:cs typeface="Roboto"/>
                <a:sym typeface="Roboto"/>
              </a:rPr>
              <a:t>Consider how you might articulate your experience against the behavioural expectation set out. When preparing and responding to behaviour based questions, we recommend you use the following model:</a:t>
            </a:r>
            <a:endParaRPr sz="12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200">
                <a:latin typeface="Roboto"/>
                <a:ea typeface="Roboto"/>
                <a:cs typeface="Roboto"/>
                <a:sym typeface="Roboto"/>
              </a:rPr>
              <a:t>● The ‘STAR’ model, (situation, task, action and result)</a:t>
            </a:r>
            <a:endParaRPr sz="12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99"/>
        <p:cNvGrpSpPr/>
        <p:nvPr/>
      </p:nvGrpSpPr>
      <p:grpSpPr>
        <a:xfrm>
          <a:off x="0" y="0"/>
          <a:ext cx="0" cy="0"/>
          <a:chOff x="0" y="0"/>
          <a:chExt cx="0" cy="0"/>
        </a:xfrm>
      </p:grpSpPr>
      <p:sp>
        <p:nvSpPr>
          <p:cNvPr id="200" name="Google Shape;200;p27"/>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01" name="Google Shape;201;p27"/>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02" name="Google Shape;202;p27"/>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Salary and benefits</a:t>
            </a:r>
            <a:endParaRPr sz="3100">
              <a:solidFill>
                <a:srgbClr val="FFFFFF"/>
              </a:solidFill>
            </a:endParaRPr>
          </a:p>
        </p:txBody>
      </p:sp>
      <p:sp>
        <p:nvSpPr>
          <p:cNvPr id="203" name="Google Shape;203;p27"/>
          <p:cNvSpPr txBox="1"/>
          <p:nvPr/>
        </p:nvSpPr>
        <p:spPr>
          <a:xfrm>
            <a:off x="400550" y="1244400"/>
            <a:ext cx="8445900" cy="3447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Old Standard TT"/>
              <a:ea typeface="Old Standard TT"/>
              <a:cs typeface="Old Standard TT"/>
              <a:sym typeface="Old Standard TT"/>
            </a:endParaRPr>
          </a:p>
          <a:p>
            <a:pPr marL="0" lvl="0" indent="0" algn="l" rtl="0">
              <a:spcBef>
                <a:spcPts val="0"/>
              </a:spcBef>
              <a:spcAft>
                <a:spcPts val="0"/>
              </a:spcAft>
              <a:buNone/>
            </a:pPr>
            <a:endParaRPr>
              <a:latin typeface="Old Standard TT"/>
              <a:ea typeface="Old Standard TT"/>
              <a:cs typeface="Old Standard TT"/>
              <a:sym typeface="Old Standard TT"/>
            </a:endParaRPr>
          </a:p>
        </p:txBody>
      </p:sp>
      <p:pic>
        <p:nvPicPr>
          <p:cNvPr id="204" name="Google Shape;204;p27"/>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205" name="Google Shape;205;p27"/>
          <p:cNvSpPr txBox="1"/>
          <p:nvPr/>
        </p:nvSpPr>
        <p:spPr>
          <a:xfrm>
            <a:off x="400550" y="1374150"/>
            <a:ext cx="3789000" cy="3447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b="1" dirty="0">
                <a:solidFill>
                  <a:srgbClr val="674EA7"/>
                </a:solidFill>
                <a:latin typeface="Roboto"/>
                <a:ea typeface="Roboto"/>
                <a:cs typeface="Roboto"/>
                <a:sym typeface="Roboto"/>
              </a:rPr>
              <a:t>Salary</a:t>
            </a:r>
            <a:endParaRPr sz="1100" b="1" dirty="0">
              <a:solidFill>
                <a:srgbClr val="674EA7"/>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100" dirty="0">
                <a:latin typeface="Roboto"/>
                <a:ea typeface="Roboto"/>
                <a:cs typeface="Roboto"/>
                <a:sym typeface="Roboto"/>
              </a:rPr>
              <a:t>The salary for this post is set within the Band </a:t>
            </a:r>
            <a:r>
              <a:rPr lang="en-GB" sz="1100" dirty="0" smtClean="0">
                <a:latin typeface="Roboto"/>
                <a:ea typeface="Roboto"/>
                <a:cs typeface="Roboto"/>
                <a:sym typeface="Roboto"/>
              </a:rPr>
              <a:t>C </a:t>
            </a:r>
            <a:r>
              <a:rPr lang="en-GB" sz="1100" dirty="0">
                <a:latin typeface="Roboto"/>
                <a:ea typeface="Roboto"/>
                <a:cs typeface="Roboto"/>
                <a:sym typeface="Roboto"/>
              </a:rPr>
              <a:t>pay range</a:t>
            </a:r>
            <a:r>
              <a:rPr lang="en-GB" sz="1100" b="1" dirty="0">
                <a:solidFill>
                  <a:schemeClr val="dk1"/>
                </a:solidFill>
                <a:latin typeface="Calibri"/>
                <a:ea typeface="Calibri"/>
                <a:cs typeface="Calibri"/>
                <a:sym typeface="Calibri"/>
              </a:rPr>
              <a:t>: Inner London </a:t>
            </a:r>
            <a:r>
              <a:rPr lang="en-GB" sz="1100" b="1" dirty="0" smtClean="0">
                <a:solidFill>
                  <a:schemeClr val="dk1"/>
                </a:solidFill>
                <a:latin typeface="Calibri"/>
                <a:ea typeface="Calibri"/>
                <a:cs typeface="Calibri"/>
                <a:sym typeface="Calibri"/>
              </a:rPr>
              <a:t>£30,845 - £38,373 and </a:t>
            </a:r>
            <a:r>
              <a:rPr lang="en-GB" sz="1100" b="1" dirty="0">
                <a:solidFill>
                  <a:schemeClr val="dk1"/>
                </a:solidFill>
                <a:latin typeface="Calibri"/>
                <a:ea typeface="Calibri"/>
                <a:cs typeface="Calibri"/>
                <a:sym typeface="Calibri"/>
              </a:rPr>
              <a:t>National </a:t>
            </a:r>
            <a:r>
              <a:rPr lang="en-GB" sz="1100" b="1" dirty="0" smtClean="0">
                <a:solidFill>
                  <a:schemeClr val="dk1"/>
                </a:solidFill>
                <a:latin typeface="Calibri"/>
                <a:ea typeface="Calibri"/>
                <a:cs typeface="Calibri"/>
                <a:sym typeface="Calibri"/>
              </a:rPr>
              <a:t>£26,553 - £34,105</a:t>
            </a:r>
            <a:endParaRPr sz="1100" b="1"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100" b="1"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GB" sz="1100" dirty="0">
                <a:latin typeface="Roboto"/>
                <a:ea typeface="Roboto"/>
                <a:cs typeface="Roboto"/>
                <a:sym typeface="Roboto"/>
              </a:rPr>
              <a:t>Salary for a serving Civil Servant will be within normal rules of appointment on level transfer or promotion. It is expected that new entrants to the Civil Service will start on the pay band minimum.</a:t>
            </a:r>
            <a:endParaRPr sz="1100" dirty="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100" dirty="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100" b="1" dirty="0">
                <a:solidFill>
                  <a:srgbClr val="674EA7"/>
                </a:solidFill>
                <a:latin typeface="Roboto"/>
                <a:ea typeface="Roboto"/>
                <a:cs typeface="Roboto"/>
                <a:sym typeface="Roboto"/>
              </a:rPr>
              <a:t>Beneﬁts </a:t>
            </a:r>
            <a:endParaRPr sz="1100" b="1" dirty="0">
              <a:solidFill>
                <a:srgbClr val="674EA7"/>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100" dirty="0">
                <a:latin typeface="Roboto"/>
                <a:ea typeface="Roboto"/>
                <a:cs typeface="Roboto"/>
                <a:sym typeface="Roboto"/>
              </a:rPr>
              <a:t>Whatever your role, we take your career and development seriously, and want to enable you to build a really successful career with the Department and wider Civil Service. It is crucial that our employees have the right skills to develop their careers and meet the challenges ahead, and you’ll beneﬁt from regular performance and development reviews to ensure this development is ongoing. As a Civil Service employee, you’ll be entitled to a large range of beneﬁts.</a:t>
            </a:r>
            <a:endParaRPr sz="1100" dirty="0">
              <a:latin typeface="Roboto"/>
              <a:ea typeface="Roboto"/>
              <a:cs typeface="Roboto"/>
              <a:sym typeface="Roboto"/>
            </a:endParaRPr>
          </a:p>
        </p:txBody>
      </p:sp>
      <p:sp>
        <p:nvSpPr>
          <p:cNvPr id="206" name="Google Shape;206;p27"/>
          <p:cNvSpPr txBox="1"/>
          <p:nvPr/>
        </p:nvSpPr>
        <p:spPr>
          <a:xfrm>
            <a:off x="4680200" y="1374150"/>
            <a:ext cx="3789000" cy="34479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sz="1100">
                <a:latin typeface="Roboto"/>
                <a:ea typeface="Roboto"/>
                <a:cs typeface="Roboto"/>
                <a:sym typeface="Roboto"/>
              </a:rPr>
              <a:t>This includes: </a:t>
            </a:r>
            <a:endParaRPr sz="110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100">
              <a:latin typeface="Roboto"/>
              <a:ea typeface="Roboto"/>
              <a:cs typeface="Roboto"/>
              <a:sym typeface="Roboto"/>
            </a:endParaRPr>
          </a:p>
          <a:p>
            <a:pPr marL="179999" lvl="0" indent="-159849" algn="just" rtl="0">
              <a:spcBef>
                <a:spcPts val="0"/>
              </a:spcBef>
              <a:spcAft>
                <a:spcPts val="0"/>
              </a:spcAft>
              <a:buSzPts val="1100"/>
              <a:buFont typeface="Roboto"/>
              <a:buChar char="●"/>
            </a:pPr>
            <a:r>
              <a:rPr lang="en-GB" sz="1100">
                <a:latin typeface="Roboto"/>
                <a:ea typeface="Roboto"/>
                <a:cs typeface="Roboto"/>
                <a:sym typeface="Roboto"/>
              </a:rPr>
              <a:t>25 days on appointment increasing to 30 days after 5 years service. Public/Privilege days will be notified locally according to location.</a:t>
            </a:r>
            <a:endParaRPr sz="1100">
              <a:latin typeface="Roboto"/>
              <a:ea typeface="Roboto"/>
              <a:cs typeface="Roboto"/>
              <a:sym typeface="Roboto"/>
            </a:endParaRPr>
          </a:p>
          <a:p>
            <a:pPr marL="457200" lvl="0" indent="0" algn="just" rtl="0">
              <a:spcBef>
                <a:spcPts val="0"/>
              </a:spcBef>
              <a:spcAft>
                <a:spcPts val="0"/>
              </a:spcAft>
              <a:buNone/>
            </a:pPr>
            <a:r>
              <a:rPr lang="en-GB" sz="1100">
                <a:latin typeface="Roboto"/>
                <a:ea typeface="Roboto"/>
                <a:cs typeface="Roboto"/>
                <a:sym typeface="Roboto"/>
              </a:rPr>
              <a:t> </a:t>
            </a:r>
            <a:endParaRPr sz="1100">
              <a:latin typeface="Roboto"/>
              <a:ea typeface="Roboto"/>
              <a:cs typeface="Roboto"/>
              <a:sym typeface="Roboto"/>
            </a:endParaRPr>
          </a:p>
          <a:p>
            <a:pPr marL="179999" lvl="0" indent="-159849" algn="just" rtl="0">
              <a:spcBef>
                <a:spcPts val="0"/>
              </a:spcBef>
              <a:spcAft>
                <a:spcPts val="0"/>
              </a:spcAft>
              <a:buSzPts val="1100"/>
              <a:buFont typeface="Roboto"/>
              <a:buChar char="●"/>
            </a:pPr>
            <a:r>
              <a:rPr lang="en-GB" sz="1100">
                <a:latin typeface="Roboto"/>
                <a:ea typeface="Roboto"/>
                <a:cs typeface="Roboto"/>
                <a:sym typeface="Roboto"/>
              </a:rPr>
              <a:t>A competitive contributory pension scheme that you can enter as soon as you join where we will make a signiﬁcant contribution to the cost of your pension; where your contributions come out of your salary before any tax is taken; and where your pension will continue to provide valuable beneﬁts for you and your family if you are too ill to continue to work or die before you retire.</a:t>
            </a:r>
            <a:endParaRPr sz="1100">
              <a:latin typeface="Roboto"/>
              <a:ea typeface="Roboto"/>
              <a:cs typeface="Roboto"/>
              <a:sym typeface="Roboto"/>
            </a:endParaRPr>
          </a:p>
          <a:p>
            <a:pPr marL="457200" lvl="0" indent="0" algn="just" rtl="0">
              <a:spcBef>
                <a:spcPts val="0"/>
              </a:spcBef>
              <a:spcAft>
                <a:spcPts val="0"/>
              </a:spcAft>
              <a:buNone/>
            </a:pPr>
            <a:endParaRPr sz="1100">
              <a:latin typeface="Roboto"/>
              <a:ea typeface="Roboto"/>
              <a:cs typeface="Roboto"/>
              <a:sym typeface="Roboto"/>
            </a:endParaRPr>
          </a:p>
          <a:p>
            <a:pPr marL="179999" lvl="0" indent="-159849" algn="just" rtl="0">
              <a:spcBef>
                <a:spcPts val="0"/>
              </a:spcBef>
              <a:spcAft>
                <a:spcPts val="0"/>
              </a:spcAft>
              <a:buSzPts val="1100"/>
              <a:buFont typeface="Roboto"/>
              <a:buChar char="●"/>
            </a:pPr>
            <a:r>
              <a:rPr lang="en-GB" sz="1100">
                <a:latin typeface="Roboto"/>
                <a:ea typeface="Roboto"/>
                <a:cs typeface="Roboto"/>
                <a:sym typeface="Roboto"/>
              </a:rPr>
              <a:t>Flexible working patterns including part- time and access to Flexible Working Schemes allowing you to vary your working day as long as you work your total hours.</a:t>
            </a:r>
            <a:endParaRPr sz="110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10"/>
        <p:cNvGrpSpPr/>
        <p:nvPr/>
      </p:nvGrpSpPr>
      <p:grpSpPr>
        <a:xfrm>
          <a:off x="0" y="0"/>
          <a:ext cx="0" cy="0"/>
          <a:chOff x="0" y="0"/>
          <a:chExt cx="0" cy="0"/>
        </a:xfrm>
      </p:grpSpPr>
      <p:sp>
        <p:nvSpPr>
          <p:cNvPr id="211" name="Google Shape;211;p28"/>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12" name="Google Shape;212;p28"/>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13" name="Google Shape;213;p28"/>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Salary and benefits </a:t>
            </a:r>
            <a:endParaRPr sz="3100">
              <a:solidFill>
                <a:srgbClr val="FFFFFF"/>
              </a:solidFill>
            </a:endParaRPr>
          </a:p>
        </p:txBody>
      </p:sp>
      <p:sp>
        <p:nvSpPr>
          <p:cNvPr id="214" name="Google Shape;214;p28"/>
          <p:cNvSpPr txBox="1"/>
          <p:nvPr/>
        </p:nvSpPr>
        <p:spPr>
          <a:xfrm>
            <a:off x="400550" y="1244400"/>
            <a:ext cx="8445900" cy="3447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Old Standard TT"/>
              <a:ea typeface="Old Standard TT"/>
              <a:cs typeface="Old Standard TT"/>
              <a:sym typeface="Old Standard TT"/>
            </a:endParaRPr>
          </a:p>
          <a:p>
            <a:pPr marL="0" lvl="0" indent="0" algn="l" rtl="0">
              <a:spcBef>
                <a:spcPts val="0"/>
              </a:spcBef>
              <a:spcAft>
                <a:spcPts val="0"/>
              </a:spcAft>
              <a:buNone/>
            </a:pPr>
            <a:endParaRPr>
              <a:latin typeface="Old Standard TT"/>
              <a:ea typeface="Old Standard TT"/>
              <a:cs typeface="Old Standard TT"/>
              <a:sym typeface="Old Standard TT"/>
            </a:endParaRPr>
          </a:p>
        </p:txBody>
      </p:sp>
      <p:pic>
        <p:nvPicPr>
          <p:cNvPr id="215" name="Google Shape;215;p28"/>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216" name="Google Shape;216;p28"/>
          <p:cNvSpPr txBox="1"/>
          <p:nvPr/>
        </p:nvSpPr>
        <p:spPr>
          <a:xfrm>
            <a:off x="297450" y="1392875"/>
            <a:ext cx="8549100" cy="3447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b="1">
                <a:solidFill>
                  <a:srgbClr val="674EA7"/>
                </a:solidFill>
                <a:latin typeface="Roboto"/>
                <a:ea typeface="Roboto"/>
                <a:cs typeface="Roboto"/>
                <a:sym typeface="Roboto"/>
              </a:rPr>
              <a:t>Continued:</a:t>
            </a:r>
            <a:endParaRPr sz="1200" b="1">
              <a:solidFill>
                <a:srgbClr val="674EA7"/>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a:latin typeface="Roboto"/>
              <a:ea typeface="Roboto"/>
              <a:cs typeface="Roboto"/>
              <a:sym typeface="Roboto"/>
            </a:endParaRPr>
          </a:p>
          <a:p>
            <a:pPr marL="179999" lvl="0" indent="-171450" algn="just" rtl="0">
              <a:spcBef>
                <a:spcPts val="0"/>
              </a:spcBef>
              <a:spcAft>
                <a:spcPts val="0"/>
              </a:spcAft>
              <a:buSzPts val="1200"/>
              <a:buFont typeface="Roboto"/>
              <a:buChar char="●"/>
            </a:pPr>
            <a:r>
              <a:rPr lang="en-GB" sz="1200">
                <a:latin typeface="Roboto"/>
                <a:ea typeface="Roboto"/>
                <a:cs typeface="Roboto"/>
                <a:sym typeface="Roboto"/>
              </a:rPr>
              <a:t>Generous paid maternity, adoption and shared parental leave which is notably more than the statutory minimum offered by many other employers. </a:t>
            </a:r>
            <a:endParaRPr sz="1200">
              <a:latin typeface="Roboto"/>
              <a:ea typeface="Roboto"/>
              <a:cs typeface="Roboto"/>
              <a:sym typeface="Roboto"/>
            </a:endParaRPr>
          </a:p>
          <a:p>
            <a:pPr marL="457200" lvl="0" indent="0" algn="just" rtl="0">
              <a:spcBef>
                <a:spcPts val="0"/>
              </a:spcBef>
              <a:spcAft>
                <a:spcPts val="0"/>
              </a:spcAft>
              <a:buNone/>
            </a:pPr>
            <a:endParaRPr sz="1200">
              <a:latin typeface="Roboto"/>
              <a:ea typeface="Roboto"/>
              <a:cs typeface="Roboto"/>
              <a:sym typeface="Roboto"/>
            </a:endParaRPr>
          </a:p>
          <a:p>
            <a:pPr marL="179999" lvl="0" indent="-171450" algn="just" rtl="0">
              <a:spcBef>
                <a:spcPts val="0"/>
              </a:spcBef>
              <a:spcAft>
                <a:spcPts val="0"/>
              </a:spcAft>
              <a:buSzPts val="1200"/>
              <a:buFont typeface="Roboto"/>
              <a:buChar char="●"/>
            </a:pPr>
            <a:r>
              <a:rPr lang="en-GB" sz="1200">
                <a:latin typeface="Roboto"/>
                <a:ea typeface="Roboto"/>
                <a:cs typeface="Roboto"/>
                <a:sym typeface="Roboto"/>
              </a:rPr>
              <a:t>Childcare beneﬁts (policy for new employees as of 5 April 2018): The government has introduced the Tax-Free Childcare (TFC) scheme. Working parents can open an online childcare account and for every £8 they pay in, the government adds £2, up to a maximum of £2000 a year for each child or £4000 for a disabled child. Parents then use the funds to pay for registered childcare. Existing employees may be able to continue to claim childcare vouchers, so please check how the policy would work for you here. </a:t>
            </a:r>
            <a:endParaRPr sz="1200">
              <a:latin typeface="Roboto"/>
              <a:ea typeface="Roboto"/>
              <a:cs typeface="Roboto"/>
              <a:sym typeface="Roboto"/>
            </a:endParaRPr>
          </a:p>
          <a:p>
            <a:pPr marL="457200" lvl="0" indent="0" algn="just" rtl="0">
              <a:spcBef>
                <a:spcPts val="0"/>
              </a:spcBef>
              <a:spcAft>
                <a:spcPts val="0"/>
              </a:spcAft>
              <a:buNone/>
            </a:pPr>
            <a:endParaRPr sz="1200">
              <a:latin typeface="Roboto"/>
              <a:ea typeface="Roboto"/>
              <a:cs typeface="Roboto"/>
              <a:sym typeface="Roboto"/>
            </a:endParaRPr>
          </a:p>
          <a:p>
            <a:pPr marL="179999" lvl="0" indent="-171450" algn="just" rtl="0">
              <a:spcBef>
                <a:spcPts val="0"/>
              </a:spcBef>
              <a:spcAft>
                <a:spcPts val="0"/>
              </a:spcAft>
              <a:buSzPts val="1200"/>
              <a:buFont typeface="Roboto"/>
              <a:buChar char="●"/>
            </a:pPr>
            <a:r>
              <a:rPr lang="en-GB" sz="1200">
                <a:latin typeface="Roboto"/>
                <a:ea typeface="Roboto"/>
                <a:cs typeface="Roboto"/>
                <a:sym typeface="Roboto"/>
              </a:rPr>
              <a:t>Interest-free loans allowing you to spread the cost of an annual travel season ticket or a new bicycle. </a:t>
            </a:r>
            <a:endParaRPr sz="1200">
              <a:latin typeface="Roboto"/>
              <a:ea typeface="Roboto"/>
              <a:cs typeface="Roboto"/>
              <a:sym typeface="Roboto"/>
            </a:endParaRPr>
          </a:p>
          <a:p>
            <a:pPr marL="457200" lvl="0" indent="0" algn="just" rtl="0">
              <a:spcBef>
                <a:spcPts val="0"/>
              </a:spcBef>
              <a:spcAft>
                <a:spcPts val="0"/>
              </a:spcAft>
              <a:buNone/>
            </a:pPr>
            <a:endParaRPr sz="1200">
              <a:latin typeface="Roboto"/>
              <a:ea typeface="Roboto"/>
              <a:cs typeface="Roboto"/>
              <a:sym typeface="Roboto"/>
            </a:endParaRPr>
          </a:p>
          <a:p>
            <a:pPr marL="179999" lvl="0" indent="-171450" algn="just" rtl="0">
              <a:spcBef>
                <a:spcPts val="0"/>
              </a:spcBef>
              <a:spcAft>
                <a:spcPts val="0"/>
              </a:spcAft>
              <a:buSzPts val="1200"/>
              <a:buFont typeface="Roboto"/>
              <a:buChar char="●"/>
            </a:pPr>
            <a:r>
              <a:rPr lang="en-GB" sz="1200">
                <a:latin typeface="Roboto"/>
                <a:ea typeface="Roboto"/>
                <a:cs typeface="Roboto"/>
                <a:sym typeface="Roboto"/>
              </a:rPr>
              <a:t>The opportunity to use onsite facilities including ﬁtness centres and staff canteens (where applicable). </a:t>
            </a:r>
            <a:endParaRPr sz="1200">
              <a:latin typeface="Roboto"/>
              <a:ea typeface="Roboto"/>
              <a:cs typeface="Roboto"/>
              <a:sym typeface="Roboto"/>
            </a:endParaRPr>
          </a:p>
          <a:p>
            <a:pPr marL="457200" lvl="0" indent="0" algn="just" rtl="0">
              <a:spcBef>
                <a:spcPts val="0"/>
              </a:spcBef>
              <a:spcAft>
                <a:spcPts val="0"/>
              </a:spcAft>
              <a:buNone/>
            </a:pPr>
            <a:endParaRPr sz="1200">
              <a:latin typeface="Roboto"/>
              <a:ea typeface="Roboto"/>
              <a:cs typeface="Roboto"/>
              <a:sym typeface="Roboto"/>
            </a:endParaRPr>
          </a:p>
          <a:p>
            <a:pPr marL="179999" lvl="0" indent="-171450" algn="just" rtl="0">
              <a:spcBef>
                <a:spcPts val="0"/>
              </a:spcBef>
              <a:spcAft>
                <a:spcPts val="0"/>
              </a:spcAft>
              <a:buSzPts val="1200"/>
              <a:buFont typeface="Roboto"/>
              <a:buChar char="●"/>
            </a:pPr>
            <a:r>
              <a:rPr lang="en-GB" sz="1200">
                <a:latin typeface="Roboto"/>
                <a:ea typeface="Roboto"/>
                <a:cs typeface="Roboto"/>
                <a:sym typeface="Roboto"/>
              </a:rPr>
              <a:t>Occupational sick pay.</a:t>
            </a:r>
            <a:endParaRPr sz="12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20"/>
        <p:cNvGrpSpPr/>
        <p:nvPr/>
      </p:nvGrpSpPr>
      <p:grpSpPr>
        <a:xfrm>
          <a:off x="0" y="0"/>
          <a:ext cx="0" cy="0"/>
          <a:chOff x="0" y="0"/>
          <a:chExt cx="0" cy="0"/>
        </a:xfrm>
      </p:grpSpPr>
      <p:sp>
        <p:nvSpPr>
          <p:cNvPr id="221" name="Google Shape;221;p29"/>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22" name="Google Shape;222;p29"/>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23" name="Google Shape;223;p29"/>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FAQs</a:t>
            </a:r>
            <a:endParaRPr sz="3100">
              <a:solidFill>
                <a:srgbClr val="FFFFFF"/>
              </a:solidFill>
            </a:endParaRPr>
          </a:p>
        </p:txBody>
      </p:sp>
      <p:sp>
        <p:nvSpPr>
          <p:cNvPr id="224" name="Google Shape;224;p29"/>
          <p:cNvSpPr txBox="1"/>
          <p:nvPr/>
        </p:nvSpPr>
        <p:spPr>
          <a:xfrm>
            <a:off x="297450" y="684000"/>
            <a:ext cx="4392600" cy="4146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674EA7"/>
                </a:solidFill>
                <a:latin typeface="Roboto"/>
                <a:ea typeface="Roboto"/>
                <a:cs typeface="Roboto"/>
                <a:sym typeface="Roboto"/>
              </a:rPr>
              <a:t>1. Can I apply if I am not currently a civil servant? </a:t>
            </a:r>
            <a:endParaRPr sz="1100" b="1">
              <a:solidFill>
                <a:srgbClr val="674EA7"/>
              </a:solidFill>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Yes.</a:t>
            </a: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0" lvl="0" indent="0" algn="l" rtl="0">
              <a:spcBef>
                <a:spcPts val="0"/>
              </a:spcBef>
              <a:spcAft>
                <a:spcPts val="0"/>
              </a:spcAft>
              <a:buNone/>
            </a:pPr>
            <a:r>
              <a:rPr lang="en-GB" sz="1100" b="1">
                <a:solidFill>
                  <a:srgbClr val="674EA7"/>
                </a:solidFill>
                <a:latin typeface="Roboto"/>
                <a:ea typeface="Roboto"/>
                <a:cs typeface="Roboto"/>
                <a:sym typeface="Roboto"/>
              </a:rPr>
              <a:t>2. Is this role permanent? </a:t>
            </a:r>
            <a:endParaRPr sz="1100" b="1">
              <a:solidFill>
                <a:srgbClr val="674EA7"/>
              </a:solidFill>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No, it is a 2 year posting. For civil servants from Other Government Departments it will be on the basis of a 2 year loan or secondment. </a:t>
            </a: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0" lvl="0" indent="0" algn="l" rtl="0">
              <a:spcBef>
                <a:spcPts val="0"/>
              </a:spcBef>
              <a:spcAft>
                <a:spcPts val="0"/>
              </a:spcAft>
              <a:buNone/>
            </a:pPr>
            <a:r>
              <a:rPr lang="en-GB" sz="1100" b="1">
                <a:solidFill>
                  <a:srgbClr val="674EA7"/>
                </a:solidFill>
                <a:latin typeface="Roboto"/>
                <a:ea typeface="Roboto"/>
                <a:cs typeface="Roboto"/>
                <a:sym typeface="Roboto"/>
              </a:rPr>
              <a:t>3. Is this role suitable for part-time working? </a:t>
            </a:r>
            <a:endParaRPr sz="1100" b="1">
              <a:solidFill>
                <a:srgbClr val="674EA7"/>
              </a:solidFill>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Flexible working arrangements are available but you should discuss your needs with the hiring manager if you are invited to interview. </a:t>
            </a: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0" lvl="0" indent="0" algn="l" rtl="0">
              <a:spcBef>
                <a:spcPts val="0"/>
              </a:spcBef>
              <a:spcAft>
                <a:spcPts val="0"/>
              </a:spcAft>
              <a:buNone/>
            </a:pPr>
            <a:r>
              <a:rPr lang="en-GB" sz="1100" b="1">
                <a:solidFill>
                  <a:srgbClr val="674EA7"/>
                </a:solidFill>
                <a:latin typeface="Roboto"/>
                <a:ea typeface="Roboto"/>
                <a:cs typeface="Roboto"/>
                <a:sym typeface="Roboto"/>
              </a:rPr>
              <a:t>4. Will the role involve travel? </a:t>
            </a:r>
            <a:endParaRPr sz="1100" b="1">
              <a:solidFill>
                <a:srgbClr val="674EA7"/>
              </a:solidFill>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Some occasional travel may be required for this role. </a:t>
            </a: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0" lvl="0" indent="0" algn="l" rtl="0">
              <a:spcBef>
                <a:spcPts val="0"/>
              </a:spcBef>
              <a:spcAft>
                <a:spcPts val="0"/>
              </a:spcAft>
              <a:buNone/>
            </a:pPr>
            <a:r>
              <a:rPr lang="en-GB" sz="1100" b="1">
                <a:solidFill>
                  <a:srgbClr val="674EA7"/>
                </a:solidFill>
                <a:latin typeface="Roboto"/>
                <a:ea typeface="Roboto"/>
                <a:cs typeface="Roboto"/>
                <a:sym typeface="Roboto"/>
              </a:rPr>
              <a:t>5. Where will the role be based?</a:t>
            </a:r>
            <a:r>
              <a:rPr lang="en-GB" sz="1100">
                <a:latin typeface="Roboto"/>
                <a:ea typeface="Roboto"/>
                <a:cs typeface="Roboto"/>
                <a:sym typeface="Roboto"/>
              </a:rPr>
              <a:t> </a:t>
            </a:r>
            <a:endParaRPr sz="1100">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If successful you will be based in either London or Belfast. Unfortunately relocation costs will not be reimbursed. </a:t>
            </a: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0" lvl="0" indent="0" algn="l" rtl="0">
              <a:spcBef>
                <a:spcPts val="0"/>
              </a:spcBef>
              <a:spcAft>
                <a:spcPts val="0"/>
              </a:spcAft>
              <a:buNone/>
            </a:pPr>
            <a:r>
              <a:rPr lang="en-GB" sz="1100" b="1">
                <a:solidFill>
                  <a:srgbClr val="674EA7"/>
                </a:solidFill>
                <a:latin typeface="Roboto"/>
                <a:ea typeface="Roboto"/>
                <a:cs typeface="Roboto"/>
                <a:sym typeface="Roboto"/>
              </a:rPr>
              <a:t>6. Can I claim back any expenses incurred during the recruitment process? </a:t>
            </a:r>
            <a:endParaRPr sz="1100" b="1">
              <a:solidFill>
                <a:srgbClr val="674EA7"/>
              </a:solidFill>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No. Unfortunately we will not be able to reimburse you, except in exceptional circumstances and only when agreed in advance.</a:t>
            </a:r>
            <a:endParaRPr sz="1100">
              <a:latin typeface="Roboto"/>
              <a:ea typeface="Roboto"/>
              <a:cs typeface="Roboto"/>
              <a:sym typeface="Roboto"/>
            </a:endParaRPr>
          </a:p>
        </p:txBody>
      </p:sp>
      <p:pic>
        <p:nvPicPr>
          <p:cNvPr id="225" name="Google Shape;225;p29"/>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226" name="Google Shape;226;p29"/>
          <p:cNvSpPr txBox="1"/>
          <p:nvPr/>
        </p:nvSpPr>
        <p:spPr>
          <a:xfrm>
            <a:off x="4773525" y="684000"/>
            <a:ext cx="4171500" cy="3988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674EA7"/>
                </a:solidFill>
                <a:latin typeface="Roboto"/>
                <a:ea typeface="Roboto"/>
                <a:cs typeface="Roboto"/>
                <a:sym typeface="Roboto"/>
              </a:rPr>
              <a:t>7. What nationality do I need to hold in order to apply? </a:t>
            </a:r>
            <a:endParaRPr sz="1100" b="1">
              <a:solidFill>
                <a:srgbClr val="674EA7"/>
              </a:solidFill>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To be eligible for employment to this role you must be a national from the following countries: </a:t>
            </a: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179999" marR="0" lvl="0" indent="-159849" algn="just" rtl="0">
              <a:lnSpc>
                <a:spcPct val="100000"/>
              </a:lnSpc>
              <a:spcBef>
                <a:spcPts val="0"/>
              </a:spcBef>
              <a:spcAft>
                <a:spcPts val="0"/>
              </a:spcAft>
              <a:buSzPts val="1100"/>
              <a:buFont typeface="Roboto"/>
              <a:buChar char="●"/>
            </a:pPr>
            <a:r>
              <a:rPr lang="en-GB" sz="1100">
                <a:latin typeface="Roboto"/>
                <a:ea typeface="Roboto"/>
                <a:cs typeface="Roboto"/>
                <a:sym typeface="Roboto"/>
              </a:rPr>
              <a:t>The United Kingdom </a:t>
            </a:r>
            <a:endParaRPr sz="1100">
              <a:latin typeface="Roboto"/>
              <a:ea typeface="Roboto"/>
              <a:cs typeface="Roboto"/>
              <a:sym typeface="Roboto"/>
            </a:endParaRPr>
          </a:p>
          <a:p>
            <a:pPr marL="457200" marR="0" lvl="0" indent="0" algn="just" rtl="0">
              <a:lnSpc>
                <a:spcPct val="100000"/>
              </a:lnSpc>
              <a:spcBef>
                <a:spcPts val="0"/>
              </a:spcBef>
              <a:spcAft>
                <a:spcPts val="0"/>
              </a:spcAft>
              <a:buNone/>
            </a:pPr>
            <a:endParaRPr sz="1100">
              <a:latin typeface="Roboto"/>
              <a:ea typeface="Roboto"/>
              <a:cs typeface="Roboto"/>
              <a:sym typeface="Roboto"/>
            </a:endParaRPr>
          </a:p>
          <a:p>
            <a:pPr marL="179999" marR="0" lvl="0" indent="-159849" algn="just" rtl="0">
              <a:lnSpc>
                <a:spcPct val="100000"/>
              </a:lnSpc>
              <a:spcBef>
                <a:spcPts val="0"/>
              </a:spcBef>
              <a:spcAft>
                <a:spcPts val="0"/>
              </a:spcAft>
              <a:buSzPts val="1100"/>
              <a:buFont typeface="Roboto"/>
              <a:buChar char="●"/>
            </a:pPr>
            <a:r>
              <a:rPr lang="en-GB" sz="1100">
                <a:latin typeface="Roboto"/>
                <a:ea typeface="Roboto"/>
                <a:cs typeface="Roboto"/>
                <a:sym typeface="Roboto"/>
              </a:rPr>
              <a:t>The Republic of Ireland </a:t>
            </a:r>
            <a:endParaRPr sz="1100">
              <a:latin typeface="Roboto"/>
              <a:ea typeface="Roboto"/>
              <a:cs typeface="Roboto"/>
              <a:sym typeface="Roboto"/>
            </a:endParaRPr>
          </a:p>
          <a:p>
            <a:pPr marL="457200" marR="0" lvl="0" indent="0" algn="just" rtl="0">
              <a:lnSpc>
                <a:spcPct val="100000"/>
              </a:lnSpc>
              <a:spcBef>
                <a:spcPts val="0"/>
              </a:spcBef>
              <a:spcAft>
                <a:spcPts val="0"/>
              </a:spcAft>
              <a:buNone/>
            </a:pPr>
            <a:endParaRPr sz="1100">
              <a:latin typeface="Roboto"/>
              <a:ea typeface="Roboto"/>
              <a:cs typeface="Roboto"/>
              <a:sym typeface="Roboto"/>
            </a:endParaRPr>
          </a:p>
          <a:p>
            <a:pPr marL="179999" marR="0" lvl="0" indent="-159849" algn="just" rtl="0">
              <a:lnSpc>
                <a:spcPct val="100000"/>
              </a:lnSpc>
              <a:spcBef>
                <a:spcPts val="0"/>
              </a:spcBef>
              <a:spcAft>
                <a:spcPts val="0"/>
              </a:spcAft>
              <a:buSzPts val="1100"/>
              <a:buFont typeface="Roboto"/>
              <a:buChar char="●"/>
            </a:pPr>
            <a:r>
              <a:rPr lang="en-GB" sz="1100">
                <a:latin typeface="Roboto"/>
                <a:ea typeface="Roboto"/>
                <a:cs typeface="Roboto"/>
                <a:sym typeface="Roboto"/>
              </a:rPr>
              <a:t>The Commonwealth*</a:t>
            </a:r>
            <a:endParaRPr sz="1100">
              <a:latin typeface="Roboto"/>
              <a:ea typeface="Roboto"/>
              <a:cs typeface="Roboto"/>
              <a:sym typeface="Roboto"/>
            </a:endParaRPr>
          </a:p>
          <a:p>
            <a:pPr marL="457200" marR="0" lvl="0" indent="0" algn="just" rtl="0">
              <a:lnSpc>
                <a:spcPct val="100000"/>
              </a:lnSpc>
              <a:spcBef>
                <a:spcPts val="0"/>
              </a:spcBef>
              <a:spcAft>
                <a:spcPts val="0"/>
              </a:spcAft>
              <a:buNone/>
            </a:pPr>
            <a:endParaRPr sz="1100">
              <a:latin typeface="Roboto"/>
              <a:ea typeface="Roboto"/>
              <a:cs typeface="Roboto"/>
              <a:sym typeface="Roboto"/>
            </a:endParaRPr>
          </a:p>
          <a:p>
            <a:pPr marL="179999" marR="0" lvl="0" indent="-159849" algn="just" rtl="0">
              <a:lnSpc>
                <a:spcPct val="100000"/>
              </a:lnSpc>
              <a:spcBef>
                <a:spcPts val="0"/>
              </a:spcBef>
              <a:spcAft>
                <a:spcPts val="0"/>
              </a:spcAft>
              <a:buSzPts val="1100"/>
              <a:buFont typeface="Roboto"/>
              <a:buChar char="●"/>
            </a:pPr>
            <a:r>
              <a:rPr lang="en-GB" sz="1100">
                <a:latin typeface="Roboto"/>
                <a:ea typeface="Roboto"/>
                <a:cs typeface="Roboto"/>
                <a:sym typeface="Roboto"/>
              </a:rPr>
              <a:t>A European Economic Area (EEA) Member State</a:t>
            </a:r>
            <a:endParaRPr sz="1100">
              <a:latin typeface="Roboto"/>
              <a:ea typeface="Roboto"/>
              <a:cs typeface="Roboto"/>
              <a:sym typeface="Roboto"/>
            </a:endParaRPr>
          </a:p>
          <a:p>
            <a:pPr marL="457200" marR="0" lvl="0" indent="0" algn="just" rtl="0">
              <a:lnSpc>
                <a:spcPct val="100000"/>
              </a:lnSpc>
              <a:spcBef>
                <a:spcPts val="0"/>
              </a:spcBef>
              <a:spcAft>
                <a:spcPts val="0"/>
              </a:spcAft>
              <a:buNone/>
            </a:pPr>
            <a:endParaRPr sz="1100">
              <a:latin typeface="Roboto"/>
              <a:ea typeface="Roboto"/>
              <a:cs typeface="Roboto"/>
              <a:sym typeface="Roboto"/>
            </a:endParaRPr>
          </a:p>
          <a:p>
            <a:pPr marL="179999" marR="0" lvl="0" indent="-159849" algn="just" rtl="0">
              <a:lnSpc>
                <a:spcPct val="100000"/>
              </a:lnSpc>
              <a:spcBef>
                <a:spcPts val="0"/>
              </a:spcBef>
              <a:spcAft>
                <a:spcPts val="0"/>
              </a:spcAft>
              <a:buSzPts val="1100"/>
              <a:buFont typeface="Roboto"/>
              <a:buChar char="●"/>
            </a:pPr>
            <a:r>
              <a:rPr lang="en-GB" sz="1100">
                <a:latin typeface="Roboto"/>
                <a:ea typeface="Roboto"/>
                <a:cs typeface="Roboto"/>
                <a:sym typeface="Roboto"/>
              </a:rPr>
              <a:t>Switzerland </a:t>
            </a: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179999" marR="0" lvl="0" indent="-159849" algn="just" rtl="0">
              <a:lnSpc>
                <a:spcPct val="100000"/>
              </a:lnSpc>
              <a:spcBef>
                <a:spcPts val="0"/>
              </a:spcBef>
              <a:spcAft>
                <a:spcPts val="0"/>
              </a:spcAft>
              <a:buSzPts val="1100"/>
              <a:buFont typeface="Roboto"/>
              <a:buChar char="●"/>
            </a:pPr>
            <a:r>
              <a:rPr lang="en-GB" sz="1100">
                <a:latin typeface="Roboto"/>
                <a:ea typeface="Roboto"/>
                <a:cs typeface="Roboto"/>
                <a:sym typeface="Roboto"/>
              </a:rPr>
              <a:t>Turkey Certain family members of EEA, Switzerland and Turkish nationals are also eligible to apply regardless of their nationality. (*Commonwealth citizens not yet in the UK, who have no right of abode in the UK and who do not have leave to enter the UK are ineligible to apply.) For further information on whether you are eligible to apply, please visit </a:t>
            </a:r>
            <a:r>
              <a:rPr lang="en-GB" sz="1100" u="sng">
                <a:solidFill>
                  <a:schemeClr val="hlink"/>
                </a:solidFill>
                <a:latin typeface="Roboto"/>
                <a:ea typeface="Roboto"/>
                <a:cs typeface="Roboto"/>
                <a:sym typeface="Roboto"/>
                <a:hlinkClick r:id="rId4"/>
              </a:rPr>
              <a:t>Gov.UK.</a:t>
            </a:r>
            <a:endParaRPr sz="11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Old Standard TT"/>
              <a:ea typeface="Old Standard TT"/>
              <a:cs typeface="Old Standard TT"/>
              <a:sym typeface="Old Standard T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30"/>
        <p:cNvGrpSpPr/>
        <p:nvPr/>
      </p:nvGrpSpPr>
      <p:grpSpPr>
        <a:xfrm>
          <a:off x="0" y="0"/>
          <a:ext cx="0" cy="0"/>
          <a:chOff x="0" y="0"/>
          <a:chExt cx="0" cy="0"/>
        </a:xfrm>
      </p:grpSpPr>
      <p:sp>
        <p:nvSpPr>
          <p:cNvPr id="231" name="Google Shape;231;p30"/>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32" name="Google Shape;232;p30"/>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33" name="Google Shape;233;p30"/>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FAQs</a:t>
            </a:r>
            <a:endParaRPr sz="3100">
              <a:solidFill>
                <a:srgbClr val="FFFFFF"/>
              </a:solidFill>
            </a:endParaRPr>
          </a:p>
        </p:txBody>
      </p:sp>
      <p:sp>
        <p:nvSpPr>
          <p:cNvPr id="234" name="Google Shape;234;p30"/>
          <p:cNvSpPr txBox="1"/>
          <p:nvPr/>
        </p:nvSpPr>
        <p:spPr>
          <a:xfrm>
            <a:off x="297450" y="694738"/>
            <a:ext cx="4171500" cy="4146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674EA7"/>
                </a:solidFill>
              </a:rPr>
              <a:t>8. Is security clearance required?</a:t>
            </a:r>
            <a:endParaRPr sz="1200" b="1">
              <a:solidFill>
                <a:srgbClr val="674EA7"/>
              </a:solidFill>
            </a:endParaRPr>
          </a:p>
          <a:p>
            <a:pPr marL="0" lvl="0" indent="0" algn="l" rtl="0">
              <a:spcBef>
                <a:spcPts val="0"/>
              </a:spcBef>
              <a:spcAft>
                <a:spcPts val="0"/>
              </a:spcAft>
              <a:buNone/>
            </a:pPr>
            <a:endParaRPr sz="1200" b="1">
              <a:solidFill>
                <a:srgbClr val="674EA7"/>
              </a:solidFill>
            </a:endParaRPr>
          </a:p>
          <a:p>
            <a:pPr marL="0" lvl="0" indent="0" algn="just" rtl="0">
              <a:spcBef>
                <a:spcPts val="0"/>
              </a:spcBef>
              <a:spcAft>
                <a:spcPts val="0"/>
              </a:spcAft>
              <a:buNone/>
            </a:pPr>
            <a:r>
              <a:rPr lang="en-GB" sz="1200"/>
              <a:t>Yes. If successful you must hold, or be willing to obtain, security clearance to SC level. More information about the vetting process can be found </a:t>
            </a:r>
            <a:r>
              <a:rPr lang="en-GB" sz="1200" u="sng">
                <a:solidFill>
                  <a:schemeClr val="hlink"/>
                </a:solidFill>
                <a:hlinkClick r:id="rId3"/>
              </a:rPr>
              <a:t>here.</a:t>
            </a:r>
            <a:r>
              <a:rPr lang="en-GB" sz="1200"/>
              <a:t> This is not a reserved post.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GB" sz="1200" b="1">
                <a:solidFill>
                  <a:srgbClr val="674EA7"/>
                </a:solidFill>
              </a:rPr>
              <a:t>9. What reasonable adjustments can be made if I have a disability? </a:t>
            </a:r>
            <a:endParaRPr sz="1200" b="1">
              <a:solidFill>
                <a:srgbClr val="674EA7"/>
              </a:solidFill>
            </a:endParaRPr>
          </a:p>
          <a:p>
            <a:pPr marL="0" lvl="0" indent="0" algn="l" rtl="0">
              <a:spcBef>
                <a:spcPts val="0"/>
              </a:spcBef>
              <a:spcAft>
                <a:spcPts val="0"/>
              </a:spcAft>
              <a:buNone/>
            </a:pPr>
            <a:endParaRPr sz="1200"/>
          </a:p>
          <a:p>
            <a:pPr marL="0" lvl="0" indent="0" algn="just" rtl="0">
              <a:spcBef>
                <a:spcPts val="0"/>
              </a:spcBef>
              <a:spcAft>
                <a:spcPts val="0"/>
              </a:spcAft>
              <a:buNone/>
            </a:pPr>
            <a:r>
              <a:rPr lang="en-GB" sz="1200"/>
              <a:t>We are committed to making reasonable adjustments in order to support disabled job applicants and ensure that you are not disadvantaged in the recruitment and assessment process. Reasonable adjustments could include; allowing extra time during selection tests; ensuring that information is provided in an accessible format or; by providing training.</a:t>
            </a:r>
            <a:endParaRPr sz="1200"/>
          </a:p>
          <a:p>
            <a:pPr marL="0" lvl="0" indent="0" algn="just" rtl="0">
              <a:spcBef>
                <a:spcPts val="0"/>
              </a:spcBef>
              <a:spcAft>
                <a:spcPts val="0"/>
              </a:spcAft>
              <a:buNone/>
            </a:pPr>
            <a:endParaRPr sz="1200"/>
          </a:p>
          <a:p>
            <a:pPr marL="0" lvl="0" indent="0" algn="just" rtl="0">
              <a:spcBef>
                <a:spcPts val="0"/>
              </a:spcBef>
              <a:spcAft>
                <a:spcPts val="0"/>
              </a:spcAft>
              <a:buClr>
                <a:schemeClr val="dk1"/>
              </a:buClr>
              <a:buSzPts val="1100"/>
              <a:buFont typeface="Arial"/>
              <a:buNone/>
            </a:pPr>
            <a:r>
              <a:rPr lang="en-GB" sz="1200"/>
              <a:t>If you feel that you may need a reasonable adjustment to be made, or you would like to discuss your requirements in more detail, please contact us in the ﬁrst instance.</a:t>
            </a:r>
            <a:endParaRPr sz="1200"/>
          </a:p>
          <a:p>
            <a:pPr marL="0" lvl="0" indent="0" algn="l" rtl="0">
              <a:spcBef>
                <a:spcPts val="0"/>
              </a:spcBef>
              <a:spcAft>
                <a:spcPts val="0"/>
              </a:spcAft>
              <a:buClr>
                <a:schemeClr val="dk1"/>
              </a:buClr>
              <a:buSzPts val="1100"/>
              <a:buFont typeface="Arial"/>
              <a:buNone/>
            </a:pPr>
            <a:endParaRPr/>
          </a:p>
        </p:txBody>
      </p:sp>
      <p:pic>
        <p:nvPicPr>
          <p:cNvPr id="235" name="Google Shape;235;p30"/>
          <p:cNvPicPr preferRelativeResize="0"/>
          <p:nvPr/>
        </p:nvPicPr>
        <p:blipFill>
          <a:blip r:embed="rId4">
            <a:alphaModFix/>
          </a:blip>
          <a:stretch>
            <a:fillRect/>
          </a:stretch>
        </p:blipFill>
        <p:spPr>
          <a:xfrm>
            <a:off x="0" y="4840775"/>
            <a:ext cx="3878900" cy="302725"/>
          </a:xfrm>
          <a:prstGeom prst="rect">
            <a:avLst/>
          </a:prstGeom>
          <a:noFill/>
          <a:ln>
            <a:noFill/>
          </a:ln>
        </p:spPr>
      </p:pic>
      <p:sp>
        <p:nvSpPr>
          <p:cNvPr id="236" name="Google Shape;236;p30"/>
          <p:cNvSpPr txBox="1"/>
          <p:nvPr/>
        </p:nvSpPr>
        <p:spPr>
          <a:xfrm>
            <a:off x="4822825" y="673000"/>
            <a:ext cx="4171500" cy="4189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latin typeface="Roboto"/>
                <a:ea typeface="Roboto"/>
                <a:cs typeface="Roboto"/>
                <a:sym typeface="Roboto"/>
              </a:rPr>
              <a:t>If you wish to receive a hard copy of the information, or in an alternative format e.g. Audio, Braille or large font then please contact:  (</a:t>
            </a:r>
            <a:r>
              <a:rPr lang="en-GB" sz="1200">
                <a:solidFill>
                  <a:schemeClr val="dk1"/>
                </a:solidFill>
                <a:latin typeface="Roboto"/>
                <a:ea typeface="Roboto"/>
                <a:cs typeface="Roboto"/>
                <a:sym typeface="Roboto"/>
              </a:rPr>
              <a:t>moj-recruitment-vetting-enquiries@gov.sscl.com</a:t>
            </a:r>
            <a:r>
              <a:rPr lang="en-GB" sz="1200">
                <a:latin typeface="Roboto"/>
                <a:ea typeface="Roboto"/>
                <a:cs typeface="Roboto"/>
                <a:sym typeface="Roboto"/>
              </a:rPr>
              <a:t>)</a:t>
            </a:r>
            <a:endParaRPr sz="1200">
              <a:latin typeface="Roboto"/>
              <a:ea typeface="Roboto"/>
              <a:cs typeface="Roboto"/>
              <a:sym typeface="Roboto"/>
            </a:endParaRPr>
          </a:p>
          <a:p>
            <a:pPr marL="0" lvl="0" indent="0" algn="just" rtl="0">
              <a:spcBef>
                <a:spcPts val="0"/>
              </a:spcBef>
              <a:spcAft>
                <a:spcPts val="0"/>
              </a:spcAft>
              <a:buNone/>
            </a:pPr>
            <a:endParaRPr sz="1200">
              <a:latin typeface="Roboto"/>
              <a:ea typeface="Roboto"/>
              <a:cs typeface="Roboto"/>
              <a:sym typeface="Roboto"/>
            </a:endParaRPr>
          </a:p>
          <a:p>
            <a:pPr marL="0" lvl="0" indent="0" algn="just" rtl="0">
              <a:spcBef>
                <a:spcPts val="0"/>
              </a:spcBef>
              <a:spcAft>
                <a:spcPts val="0"/>
              </a:spcAft>
              <a:buNone/>
            </a:pPr>
            <a:r>
              <a:rPr lang="en-GB" sz="1200">
                <a:latin typeface="Roboto"/>
                <a:ea typeface="Roboto"/>
                <a:cs typeface="Roboto"/>
                <a:sym typeface="Roboto"/>
              </a:rPr>
              <a:t>In the exceptional circumstance, citing reasons, that you cannot apply online, please post your application to: The Recruiting Managing, Stormont House, Stormont Estate, Belfast, BT4 3SH.. Please quote the vacancy reference on the envelope. </a:t>
            </a:r>
            <a:endParaRPr sz="1200">
              <a:latin typeface="Roboto"/>
              <a:ea typeface="Roboto"/>
              <a:cs typeface="Roboto"/>
              <a:sym typeface="Roboto"/>
            </a:endParaRPr>
          </a:p>
          <a:p>
            <a:pPr marL="0" lvl="0" indent="0" algn="just"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None/>
            </a:pPr>
            <a:endParaRPr sz="1200" b="1">
              <a:solidFill>
                <a:srgbClr val="674EA7"/>
              </a:solidFill>
              <a:latin typeface="Roboto"/>
              <a:ea typeface="Roboto"/>
              <a:cs typeface="Roboto"/>
              <a:sym typeface="Roboto"/>
            </a:endParaRPr>
          </a:p>
          <a:p>
            <a:pPr marL="0" lvl="0" indent="0" algn="l" rtl="0">
              <a:spcBef>
                <a:spcPts val="0"/>
              </a:spcBef>
              <a:spcAft>
                <a:spcPts val="0"/>
              </a:spcAft>
              <a:buNone/>
            </a:pPr>
            <a:endParaRPr sz="1200" b="1">
              <a:solidFill>
                <a:srgbClr val="674EA7"/>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40"/>
        <p:cNvGrpSpPr/>
        <p:nvPr/>
      </p:nvGrpSpPr>
      <p:grpSpPr>
        <a:xfrm>
          <a:off x="0" y="0"/>
          <a:ext cx="0" cy="0"/>
          <a:chOff x="0" y="0"/>
          <a:chExt cx="0" cy="0"/>
        </a:xfrm>
      </p:grpSpPr>
      <p:sp>
        <p:nvSpPr>
          <p:cNvPr id="241" name="Google Shape;241;p31"/>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42" name="Google Shape;242;p31"/>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43" name="Google Shape;243;p31"/>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FAQs</a:t>
            </a:r>
            <a:endParaRPr sz="3100">
              <a:solidFill>
                <a:srgbClr val="FFFFFF"/>
              </a:solidFill>
            </a:endParaRPr>
          </a:p>
        </p:txBody>
      </p:sp>
      <p:sp>
        <p:nvSpPr>
          <p:cNvPr id="244" name="Google Shape;244;p31"/>
          <p:cNvSpPr txBox="1"/>
          <p:nvPr/>
        </p:nvSpPr>
        <p:spPr>
          <a:xfrm>
            <a:off x="297450" y="694738"/>
            <a:ext cx="4171500" cy="41460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sz="1200" b="1">
                <a:solidFill>
                  <a:srgbClr val="674EA7"/>
                </a:solidFill>
                <a:latin typeface="Roboto"/>
                <a:ea typeface="Roboto"/>
                <a:cs typeface="Roboto"/>
                <a:sym typeface="Roboto"/>
              </a:rPr>
              <a:t>10. What is the role of the Civil Service Commission in relation to recruitment into the Civil Service? </a:t>
            </a:r>
            <a:endParaRPr sz="1200" b="1">
              <a:solidFill>
                <a:srgbClr val="674EA7"/>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a:solidFill>
                  <a:schemeClr val="dk1"/>
                </a:solidFill>
                <a:latin typeface="Roboto"/>
                <a:ea typeface="Roboto"/>
                <a:cs typeface="Roboto"/>
                <a:sym typeface="Roboto"/>
              </a:rPr>
              <a:t>The Civil Service Commission has two primary functions:</a:t>
            </a:r>
            <a:endParaRPr sz="1200">
              <a:solidFill>
                <a:schemeClr val="dk1"/>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a:solidFill>
                  <a:schemeClr val="dk1"/>
                </a:solidFill>
                <a:latin typeface="Roboto"/>
                <a:ea typeface="Roboto"/>
                <a:cs typeface="Roboto"/>
                <a:sym typeface="Roboto"/>
              </a:rPr>
              <a:t>● to provide assurance that selection for appointment to the Civil Service is on merit on the basis of fair and open competition as outlined in the </a:t>
            </a:r>
            <a:r>
              <a:rPr lang="en-GB" sz="1200" u="sng">
                <a:solidFill>
                  <a:schemeClr val="accent5"/>
                </a:solid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Civil Service Commission’s Recruitment Principles.</a:t>
            </a:r>
            <a:r>
              <a:rPr lang="en-GB" sz="1200">
                <a:solidFill>
                  <a:schemeClr val="dk1"/>
                </a:solidFill>
                <a:latin typeface="Roboto"/>
                <a:ea typeface="Roboto"/>
                <a:cs typeface="Roboto"/>
                <a:sym typeface="Roboto"/>
              </a:rPr>
              <a:t> For the most senior posts in the Civil Service, the Commission discharges its responsibilities directly by overseeing the recruitment process and by a Commissioner chairing the selection panel.</a:t>
            </a:r>
            <a:endParaRPr sz="1200">
              <a:solidFill>
                <a:schemeClr val="dk1"/>
              </a:solidFill>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r>
              <a:rPr lang="en-GB"/>
              <a:t>●</a:t>
            </a:r>
            <a:r>
              <a:rPr lang="en-GB" sz="1200"/>
              <a:t> to hear and determine appeals made by civil servants under the Civil Service Code which sets out the Civil Service values – Honesty, Integrity, Impartiality and Objectivity – and forms part of the relationship between civil servants and their employer. </a:t>
            </a:r>
            <a:endParaRPr sz="1200"/>
          </a:p>
          <a:p>
            <a:pPr marL="457200" lvl="0" indent="0" algn="l" rtl="0">
              <a:spcBef>
                <a:spcPts val="0"/>
              </a:spcBef>
              <a:spcAft>
                <a:spcPts val="0"/>
              </a:spcAft>
              <a:buNone/>
            </a:pPr>
            <a:endParaRPr sz="1200"/>
          </a:p>
          <a:p>
            <a:pPr marL="0" lvl="0" indent="0" algn="l" rtl="0">
              <a:spcBef>
                <a:spcPts val="0"/>
              </a:spcBef>
              <a:spcAft>
                <a:spcPts val="0"/>
              </a:spcAft>
              <a:buNone/>
            </a:pPr>
            <a:endParaRPr/>
          </a:p>
        </p:txBody>
      </p:sp>
      <p:pic>
        <p:nvPicPr>
          <p:cNvPr id="245" name="Google Shape;245;p31"/>
          <p:cNvPicPr preferRelativeResize="0"/>
          <p:nvPr/>
        </p:nvPicPr>
        <p:blipFill>
          <a:blip r:embed="rId4">
            <a:alphaModFix/>
          </a:blip>
          <a:stretch>
            <a:fillRect/>
          </a:stretch>
        </p:blipFill>
        <p:spPr>
          <a:xfrm>
            <a:off x="0" y="4840775"/>
            <a:ext cx="3878900" cy="302725"/>
          </a:xfrm>
          <a:prstGeom prst="rect">
            <a:avLst/>
          </a:prstGeom>
          <a:noFill/>
          <a:ln>
            <a:noFill/>
          </a:ln>
        </p:spPr>
      </p:pic>
      <p:sp>
        <p:nvSpPr>
          <p:cNvPr id="246" name="Google Shape;246;p31"/>
          <p:cNvSpPr txBox="1"/>
          <p:nvPr/>
        </p:nvSpPr>
        <p:spPr>
          <a:xfrm>
            <a:off x="4773525" y="746625"/>
            <a:ext cx="4171500" cy="4189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b="1">
                <a:solidFill>
                  <a:srgbClr val="674EA7"/>
                </a:solidFill>
              </a:rPr>
              <a:t>11. What do I do if I want to make a complaint? </a:t>
            </a:r>
            <a:endParaRPr sz="1200" b="1">
              <a:solidFill>
                <a:srgbClr val="674EA7"/>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The law requires that selection for appointment to the Civil Service is on merit on the basis of fair and open competition as outlined in the Civil Service Commission's Recruitment Principles. If you feel your application has not been treated in accordance with the Recruitment Principles, and you wish to make a complaint, you should contact Alison Logan (</a:t>
            </a:r>
            <a:r>
              <a:rPr lang="en-GB" sz="1200" u="sng">
                <a:solidFill>
                  <a:schemeClr val="accent5"/>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Alison.Logan@nio.gov.uk</a:t>
            </a:r>
            <a:r>
              <a:rPr lang="en-GB" sz="1200">
                <a:solidFill>
                  <a:schemeClr val="dk1"/>
                </a:solidFill>
              </a:rPr>
              <a:t>)  in the ﬁrst instance. If you are not satisﬁed with the response you receive from the Department, you can contact the Civil Service Commission at: </a:t>
            </a:r>
            <a:r>
              <a:rPr lang="en-GB" sz="1200" u="sng">
                <a:solidFill>
                  <a:schemeClr val="accent5"/>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https://civilservicecommission.independent.gov.uk/recruitment/c ivilservicerecruitmentcomplaints/</a:t>
            </a:r>
            <a:endParaRPr sz="12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7" name="Google Shape;67;p14"/>
          <p:cNvSpPr txBox="1">
            <a:spLocks noGrp="1"/>
          </p:cNvSpPr>
          <p:nvPr>
            <p:ph type="subTitle" idx="1"/>
          </p:nvPr>
        </p:nvSpPr>
        <p:spPr>
          <a:xfrm>
            <a:off x="0" y="-125"/>
            <a:ext cx="9144000" cy="5143500"/>
          </a:xfrm>
          <a:prstGeom prst="rect">
            <a:avLst/>
          </a:prstGeom>
          <a:solidFill>
            <a:srgbClr val="674EA7"/>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endParaRPr sz="2200" b="1">
              <a:solidFill>
                <a:srgbClr val="FFFFFF"/>
              </a:solidFill>
              <a:latin typeface="Roboto"/>
              <a:ea typeface="Roboto"/>
              <a:cs typeface="Roboto"/>
              <a:sym typeface="Roboto"/>
            </a:endParaRPr>
          </a:p>
        </p:txBody>
      </p:sp>
      <p:sp>
        <p:nvSpPr>
          <p:cNvPr id="68" name="Google Shape;68;p14"/>
          <p:cNvSpPr txBox="1"/>
          <p:nvPr/>
        </p:nvSpPr>
        <p:spPr>
          <a:xfrm>
            <a:off x="2426575" y="12775"/>
            <a:ext cx="66264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FFFFFF"/>
                </a:solidFill>
                <a:latin typeface="Roboto"/>
                <a:ea typeface="Roboto"/>
                <a:cs typeface="Roboto"/>
                <a:sym typeface="Roboto"/>
              </a:rPr>
              <a:t>Welcome message from Madeleine Alessandri</a:t>
            </a:r>
            <a:endParaRPr sz="1200" b="1">
              <a:solidFill>
                <a:srgbClr val="FFFFFF"/>
              </a:solidFill>
              <a:latin typeface="Roboto"/>
              <a:ea typeface="Roboto"/>
              <a:cs typeface="Roboto"/>
              <a:sym typeface="Roboto"/>
            </a:endParaRPr>
          </a:p>
          <a:p>
            <a:pPr marL="0" lvl="0" indent="0" algn="l" rtl="0">
              <a:spcBef>
                <a:spcPts val="0"/>
              </a:spcBef>
              <a:spcAft>
                <a:spcPts val="0"/>
              </a:spcAft>
              <a:buNone/>
            </a:pPr>
            <a:endParaRPr sz="1200">
              <a:solidFill>
                <a:srgbClr val="FFFFFF"/>
              </a:solidFill>
              <a:latin typeface="Roboto"/>
              <a:ea typeface="Roboto"/>
              <a:cs typeface="Roboto"/>
              <a:sym typeface="Roboto"/>
            </a:endParaRPr>
          </a:p>
          <a:p>
            <a:pPr marL="0" lvl="0" indent="0" algn="l" rtl="0">
              <a:spcBef>
                <a:spcPts val="0"/>
              </a:spcBef>
              <a:spcAft>
                <a:spcPts val="0"/>
              </a:spcAft>
              <a:buNone/>
            </a:pPr>
            <a:r>
              <a:rPr lang="en-GB" sz="1200">
                <a:solidFill>
                  <a:srgbClr val="FFFFFF"/>
                </a:solidFill>
                <a:latin typeface="Roboto"/>
                <a:ea typeface="Roboto"/>
                <a:cs typeface="Roboto"/>
                <a:sym typeface="Roboto"/>
              </a:rPr>
              <a:t>Thank you for your interest in the Northern Ireland Office.</a:t>
            </a:r>
            <a:endParaRPr sz="1200">
              <a:solidFill>
                <a:srgbClr val="FFFFFF"/>
              </a:solidFill>
              <a:latin typeface="Roboto"/>
              <a:ea typeface="Roboto"/>
              <a:cs typeface="Roboto"/>
              <a:sym typeface="Roboto"/>
            </a:endParaRPr>
          </a:p>
          <a:p>
            <a:pPr marL="0" lvl="0" indent="0" algn="l" rtl="0">
              <a:spcBef>
                <a:spcPts val="0"/>
              </a:spcBef>
              <a:spcAft>
                <a:spcPts val="0"/>
              </a:spcAft>
              <a:buNone/>
            </a:pPr>
            <a:endParaRPr sz="1200">
              <a:solidFill>
                <a:srgbClr val="FFFFFF"/>
              </a:solidFill>
              <a:latin typeface="Roboto"/>
              <a:ea typeface="Roboto"/>
              <a:cs typeface="Roboto"/>
              <a:sym typeface="Roboto"/>
            </a:endParaRPr>
          </a:p>
          <a:p>
            <a:pPr marL="0" lvl="0" indent="0" algn="just" rtl="0">
              <a:spcBef>
                <a:spcPts val="0"/>
              </a:spcBef>
              <a:spcAft>
                <a:spcPts val="0"/>
              </a:spcAft>
              <a:buNone/>
            </a:pPr>
            <a:r>
              <a:rPr lang="en-GB" sz="1200">
                <a:solidFill>
                  <a:srgbClr val="FFFFFF"/>
                </a:solidFill>
                <a:latin typeface="Roboto"/>
                <a:ea typeface="Roboto"/>
                <a:cs typeface="Roboto"/>
                <a:sym typeface="Roboto"/>
              </a:rPr>
              <a:t>Whether you are at the beginning of your career, returning after a break or looking for a change of direction, the NIO offers a wide range of exciting opportunities. It is a very special place to work. We are a small department with a lot going on and you will be working with a great team of people </a:t>
            </a:r>
            <a:r>
              <a:rPr lang="en-GB" sz="1200">
                <a:solidFill>
                  <a:schemeClr val="lt1"/>
                </a:solidFill>
                <a:latin typeface="Roboto"/>
                <a:ea typeface="Roboto"/>
                <a:cs typeface="Roboto"/>
                <a:sym typeface="Roboto"/>
              </a:rPr>
              <a:t>supporting the delivery of the UK Government’s priorities for Northern Ireland.</a:t>
            </a:r>
            <a:endParaRPr sz="1200">
              <a:solidFill>
                <a:srgbClr val="FFFFFF"/>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a:solidFill>
                  <a:srgbClr val="FFFFFF"/>
                </a:solidFill>
                <a:latin typeface="Roboto"/>
                <a:ea typeface="Roboto"/>
                <a:cs typeface="Roboto"/>
                <a:sym typeface="Roboto"/>
              </a:rPr>
              <a:t> </a:t>
            </a:r>
            <a:endParaRPr sz="1200">
              <a:solidFill>
                <a:srgbClr val="FFFFFF"/>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a:solidFill>
                  <a:srgbClr val="FFFFFF"/>
                </a:solidFill>
                <a:latin typeface="Roboto"/>
                <a:ea typeface="Roboto"/>
                <a:cs typeface="Roboto"/>
                <a:sym typeface="Roboto"/>
              </a:rPr>
              <a:t>For a small department, we have a significant role in a number of policy areas that are at the heart of the government’s agenda: from dealing with the legacy of the Troubles to building a strong economic future for Northern Ireland and much more in between.  You will find great opportunities with us to learn and develop your professional skills, working on some of the most complex policy challenges to deliver real world outcomes.</a:t>
            </a:r>
            <a:endParaRPr sz="1200">
              <a:solidFill>
                <a:srgbClr val="FFFFFF"/>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a:solidFill>
                <a:srgbClr val="FFFFFF"/>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a:solidFill>
                  <a:srgbClr val="FFFFFF"/>
                </a:solidFill>
                <a:latin typeface="Roboto"/>
                <a:ea typeface="Roboto"/>
                <a:cs typeface="Roboto"/>
                <a:sym typeface="Roboto"/>
              </a:rPr>
              <a:t>We are an organisation whose success is wholly dependent on our people. At the NIO we strive to create an environment where everyone can bring their whole self to work each and every day. We encourage flexible working and have a ‘virtual by default’ approach to the way we work. We are ambitious to increase our diversity of experience, background and thought to harness the value and benefits that different perspectives bring to the policy challenges we face.</a:t>
            </a:r>
            <a:endParaRPr sz="1200">
              <a:solidFill>
                <a:srgbClr val="FFFFFF"/>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a:solidFill>
                <a:srgbClr val="FFFFFF"/>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a:solidFill>
                  <a:srgbClr val="FFFFFF"/>
                </a:solidFill>
                <a:latin typeface="Roboto"/>
                <a:ea typeface="Roboto"/>
                <a:cs typeface="Roboto"/>
                <a:sym typeface="Roboto"/>
              </a:rPr>
              <a:t>I  hope you will consider joining us for this exciting opportunity.  </a:t>
            </a:r>
            <a:endParaRPr sz="1200">
              <a:solidFill>
                <a:srgbClr val="FFFFFF"/>
              </a:solidFill>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a:solidFill>
                <a:srgbClr val="FFFFFF"/>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200">
                <a:solidFill>
                  <a:srgbClr val="FFFFFF"/>
                </a:solidFill>
                <a:latin typeface="Roboto"/>
                <a:ea typeface="Roboto"/>
                <a:cs typeface="Roboto"/>
                <a:sym typeface="Roboto"/>
              </a:rPr>
              <a:t>Madeleine Alessandri</a:t>
            </a:r>
            <a:endParaRPr sz="1200">
              <a:solidFill>
                <a:srgbClr val="FFFFFF"/>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200">
                <a:solidFill>
                  <a:srgbClr val="FFFFFF"/>
                </a:solidFill>
                <a:latin typeface="Roboto"/>
                <a:ea typeface="Roboto"/>
                <a:cs typeface="Roboto"/>
                <a:sym typeface="Roboto"/>
              </a:rPr>
              <a:t>Permanent Secretary</a:t>
            </a:r>
            <a:endParaRPr sz="1200">
              <a:solidFill>
                <a:srgbClr val="FFFFFF"/>
              </a:solidFill>
              <a:latin typeface="Roboto"/>
              <a:ea typeface="Roboto"/>
              <a:cs typeface="Roboto"/>
              <a:sym typeface="Roboto"/>
            </a:endParaRPr>
          </a:p>
        </p:txBody>
      </p:sp>
      <p:grpSp>
        <p:nvGrpSpPr>
          <p:cNvPr id="69" name="Google Shape;69;p14"/>
          <p:cNvGrpSpPr/>
          <p:nvPr/>
        </p:nvGrpSpPr>
        <p:grpSpPr>
          <a:xfrm>
            <a:off x="0" y="0"/>
            <a:ext cx="3890675" cy="5169025"/>
            <a:chOff x="0" y="0"/>
            <a:chExt cx="3890675" cy="5169025"/>
          </a:xfrm>
        </p:grpSpPr>
        <p:pic>
          <p:nvPicPr>
            <p:cNvPr id="70" name="Google Shape;70;p14"/>
            <p:cNvPicPr preferRelativeResize="0"/>
            <p:nvPr/>
          </p:nvPicPr>
          <p:blipFill>
            <a:blip r:embed="rId3">
              <a:alphaModFix/>
            </a:blip>
            <a:stretch>
              <a:fillRect/>
            </a:stretch>
          </p:blipFill>
          <p:spPr>
            <a:xfrm>
              <a:off x="87000" y="0"/>
              <a:ext cx="2308450" cy="3082100"/>
            </a:xfrm>
            <a:prstGeom prst="rect">
              <a:avLst/>
            </a:prstGeom>
            <a:noFill/>
            <a:ln>
              <a:noFill/>
            </a:ln>
          </p:spPr>
        </p:pic>
        <p:pic>
          <p:nvPicPr>
            <p:cNvPr id="71" name="Google Shape;71;p14"/>
            <p:cNvPicPr preferRelativeResize="0"/>
            <p:nvPr/>
          </p:nvPicPr>
          <p:blipFill>
            <a:blip r:embed="rId4">
              <a:alphaModFix/>
            </a:blip>
            <a:stretch>
              <a:fillRect/>
            </a:stretch>
          </p:blipFill>
          <p:spPr>
            <a:xfrm>
              <a:off x="0" y="4865370"/>
              <a:ext cx="3890675" cy="303656"/>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50"/>
        <p:cNvGrpSpPr/>
        <p:nvPr/>
      </p:nvGrpSpPr>
      <p:grpSpPr>
        <a:xfrm>
          <a:off x="0" y="0"/>
          <a:ext cx="0" cy="0"/>
          <a:chOff x="0" y="0"/>
          <a:chExt cx="0" cy="0"/>
        </a:xfrm>
      </p:grpSpPr>
      <p:sp>
        <p:nvSpPr>
          <p:cNvPr id="251" name="Google Shape;251;p32"/>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52" name="Google Shape;252;p32"/>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53" name="Google Shape;253;p32"/>
          <p:cNvSpPr/>
          <p:nvPr/>
        </p:nvSpPr>
        <p:spPr>
          <a:xfrm>
            <a:off x="297450" y="206000"/>
            <a:ext cx="8549100" cy="509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Further Information</a:t>
            </a:r>
            <a:endParaRPr sz="3100">
              <a:solidFill>
                <a:srgbClr val="FFFFFF"/>
              </a:solidFill>
            </a:endParaRPr>
          </a:p>
        </p:txBody>
      </p:sp>
      <p:sp>
        <p:nvSpPr>
          <p:cNvPr id="254" name="Google Shape;254;p32"/>
          <p:cNvSpPr txBox="1"/>
          <p:nvPr/>
        </p:nvSpPr>
        <p:spPr>
          <a:xfrm>
            <a:off x="255950" y="715400"/>
            <a:ext cx="4462500" cy="4159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674EA7"/>
                </a:solidFill>
                <a:latin typeface="Roboto"/>
                <a:ea typeface="Roboto"/>
                <a:cs typeface="Roboto"/>
                <a:sym typeface="Roboto"/>
              </a:rPr>
              <a:t>Terms of Appointment</a:t>
            </a:r>
            <a:endParaRPr sz="1100" b="1">
              <a:solidFill>
                <a:srgbClr val="674EA7"/>
              </a:solidFill>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Appointments through this campaign will be on the basis of a loan or secondment for a period of 2 years for candidates from Other Government Departments. </a:t>
            </a:r>
            <a:endParaRPr sz="11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Fixed-term appointments are temporary appointments often used to employ individuals for a set period of time. </a:t>
            </a:r>
            <a:endParaRPr sz="11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Terms of appointment for a serving Civil Servant would be by agreement between the individual and their current department, and within normal rules of appointment on level transfer or promotion.</a:t>
            </a:r>
            <a:endParaRPr sz="11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The expectation within the NIO is that staff will normally remain in post for a minimum of 12 months for band C, 18 months for band B and 24 months for band A, and you will not be eligible to apply for NIO roles on level transfer during that time.</a:t>
            </a:r>
            <a:endParaRPr sz="1100">
              <a:latin typeface="Roboto"/>
              <a:ea typeface="Roboto"/>
              <a:cs typeface="Roboto"/>
              <a:sym typeface="Roboto"/>
            </a:endParaRPr>
          </a:p>
          <a:p>
            <a:pPr marL="0" lvl="0" indent="0" algn="l" rtl="0">
              <a:spcBef>
                <a:spcPts val="0"/>
              </a:spcBef>
              <a:spcAft>
                <a:spcPts val="0"/>
              </a:spcAft>
              <a:buNone/>
            </a:pPr>
            <a:endParaRPr sz="1100" b="1">
              <a:solidFill>
                <a:srgbClr val="351C75"/>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100" b="1">
                <a:solidFill>
                  <a:srgbClr val="351C75"/>
                </a:solidFill>
                <a:latin typeface="Roboto"/>
                <a:ea typeface="Roboto"/>
                <a:cs typeface="Roboto"/>
                <a:sym typeface="Roboto"/>
              </a:rPr>
              <a:t>Feedback</a:t>
            </a:r>
            <a:endParaRPr sz="1100" b="1">
              <a:solidFill>
                <a:srgbClr val="351C75"/>
              </a:solidFill>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Only candidates invited to interview or assessment will receive feedback on their application.</a:t>
            </a:r>
            <a:endParaRPr sz="11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100">
                <a:latin typeface="Roboto"/>
                <a:ea typeface="Roboto"/>
                <a:cs typeface="Roboto"/>
                <a:sym typeface="Roboto"/>
              </a:rPr>
              <a:t>If we identify more appointable candidates than we have roles for at this time, we will operate a reserve list for 6 months.</a:t>
            </a:r>
            <a:endParaRPr sz="11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a:latin typeface="Old Standard TT"/>
              <a:ea typeface="Old Standard TT"/>
              <a:cs typeface="Old Standard TT"/>
              <a:sym typeface="Old Standard TT"/>
            </a:endParaRPr>
          </a:p>
        </p:txBody>
      </p:sp>
      <p:pic>
        <p:nvPicPr>
          <p:cNvPr id="255" name="Google Shape;255;p32"/>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256" name="Google Shape;256;p32"/>
          <p:cNvSpPr txBox="1"/>
          <p:nvPr/>
        </p:nvSpPr>
        <p:spPr>
          <a:xfrm>
            <a:off x="5008700" y="801050"/>
            <a:ext cx="3737100" cy="4159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674EA7"/>
                </a:solidFill>
                <a:latin typeface="Roboto"/>
                <a:ea typeface="Roboto"/>
                <a:cs typeface="Roboto"/>
                <a:sym typeface="Roboto"/>
              </a:rPr>
              <a:t>Equal Opportunities</a:t>
            </a:r>
            <a:endParaRPr sz="1100" b="1">
              <a:solidFill>
                <a:srgbClr val="674EA7"/>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b="1">
              <a:solidFill>
                <a:srgbClr val="674EA7"/>
              </a:solidFill>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The Northern Ireland Office (NIO) values equality and diversity in employment. We are committed to being an organisation in which fairness and equality of opportunity is central to the approach in business and working relationships and where the organisational culture reﬂects and supports these values. In the NIO you have the right to a working environment free from discrimination, harassment, bullying and victimisation regardless of race, ethnic or national origin, age, religion, sex, gender identity, marital status, disability, sexual orientation, working hours, trade union membership or trade union activity.</a:t>
            </a:r>
            <a:endParaRPr sz="11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a:latin typeface="Roboto"/>
              <a:ea typeface="Roboto"/>
              <a:cs typeface="Roboto"/>
              <a:sym typeface="Roboto"/>
            </a:endParaRPr>
          </a:p>
          <a:p>
            <a:pPr marL="0" lvl="0" indent="0" algn="l" rtl="0">
              <a:spcBef>
                <a:spcPts val="0"/>
              </a:spcBef>
              <a:spcAft>
                <a:spcPts val="0"/>
              </a:spcAft>
              <a:buNone/>
            </a:pPr>
            <a:r>
              <a:rPr lang="en-GB" sz="1100" b="1">
                <a:solidFill>
                  <a:srgbClr val="674EA7"/>
                </a:solidFill>
                <a:latin typeface="Roboto"/>
                <a:ea typeface="Roboto"/>
                <a:cs typeface="Roboto"/>
                <a:sym typeface="Roboto"/>
              </a:rPr>
              <a:t>Guaranteed Interview Scheme for Disabled Persons</a:t>
            </a:r>
            <a:endParaRPr sz="1100" b="1">
              <a:solidFill>
                <a:srgbClr val="674EA7"/>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b="1">
              <a:solidFill>
                <a:srgbClr val="674EA7"/>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1100">
                <a:latin typeface="Roboto"/>
                <a:ea typeface="Roboto"/>
                <a:cs typeface="Roboto"/>
                <a:sym typeface="Roboto"/>
              </a:rPr>
              <a:t>Disabled applicants who meet the essential criteria in the job speciﬁcation are guaranteed an interview. Selection will be on merit. If you wish to claim a guaranteed interview under the Disability Commitment, you should complete the Equality and Diversity section. It is not necessary to state the nature of your disability.</a:t>
            </a:r>
            <a:endParaRPr sz="11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a:latin typeface="Old Standard TT"/>
              <a:ea typeface="Old Standard TT"/>
              <a:cs typeface="Old Standard TT"/>
              <a:sym typeface="Old Standard T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60"/>
        <p:cNvGrpSpPr/>
        <p:nvPr/>
      </p:nvGrpSpPr>
      <p:grpSpPr>
        <a:xfrm>
          <a:off x="0" y="0"/>
          <a:ext cx="0" cy="0"/>
          <a:chOff x="0" y="0"/>
          <a:chExt cx="0" cy="0"/>
        </a:xfrm>
      </p:grpSpPr>
      <p:sp>
        <p:nvSpPr>
          <p:cNvPr id="261" name="Google Shape;261;p33"/>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62" name="Google Shape;262;p33"/>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63" name="Google Shape;263;p33"/>
          <p:cNvSpPr/>
          <p:nvPr/>
        </p:nvSpPr>
        <p:spPr>
          <a:xfrm>
            <a:off x="297450" y="206000"/>
            <a:ext cx="8549100" cy="506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Further Information</a:t>
            </a:r>
            <a:endParaRPr sz="3100">
              <a:solidFill>
                <a:srgbClr val="FFFFFF"/>
              </a:solidFill>
            </a:endParaRPr>
          </a:p>
        </p:txBody>
      </p:sp>
      <p:sp>
        <p:nvSpPr>
          <p:cNvPr id="264" name="Google Shape;264;p33"/>
          <p:cNvSpPr txBox="1"/>
          <p:nvPr/>
        </p:nvSpPr>
        <p:spPr>
          <a:xfrm>
            <a:off x="255950" y="891825"/>
            <a:ext cx="4462500" cy="3983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674EA7"/>
                </a:solidFill>
                <a:latin typeface="Roboto"/>
                <a:ea typeface="Roboto"/>
                <a:cs typeface="Roboto"/>
                <a:sym typeface="Roboto"/>
              </a:rPr>
              <a:t>Pension Scheme</a:t>
            </a:r>
            <a:endParaRPr sz="1200" b="1">
              <a:solidFill>
                <a:srgbClr val="674EA7"/>
              </a:solidFill>
              <a:latin typeface="Roboto"/>
              <a:ea typeface="Roboto"/>
              <a:cs typeface="Roboto"/>
              <a:sym typeface="Roboto"/>
            </a:endParaRPr>
          </a:p>
          <a:p>
            <a:pPr marL="0" lvl="0" indent="0" algn="l" rtl="0">
              <a:spcBef>
                <a:spcPts val="0"/>
              </a:spcBef>
              <a:spcAft>
                <a:spcPts val="0"/>
              </a:spcAft>
              <a:buNone/>
            </a:pPr>
            <a:endParaRPr sz="1200" b="1">
              <a:solidFill>
                <a:srgbClr val="674EA7"/>
              </a:solidFill>
              <a:latin typeface="Roboto"/>
              <a:ea typeface="Roboto"/>
              <a:cs typeface="Roboto"/>
              <a:sym typeface="Roboto"/>
            </a:endParaRPr>
          </a:p>
          <a:p>
            <a:pPr marL="0" lvl="0" indent="0" algn="just" rtl="0">
              <a:spcBef>
                <a:spcPts val="0"/>
              </a:spcBef>
              <a:spcAft>
                <a:spcPts val="0"/>
              </a:spcAft>
              <a:buNone/>
            </a:pPr>
            <a:r>
              <a:rPr lang="en-GB" sz="1100">
                <a:latin typeface="Roboto"/>
                <a:ea typeface="Roboto"/>
                <a:cs typeface="Roboto"/>
                <a:sym typeface="Roboto"/>
              </a:rPr>
              <a:t>The appointment will be pensionable from the outset. The Civil Service offers excellent pension arrangements and pensions are an important part of the reward package. </a:t>
            </a:r>
            <a:endParaRPr sz="1100">
              <a:latin typeface="Roboto"/>
              <a:ea typeface="Roboto"/>
              <a:cs typeface="Roboto"/>
              <a:sym typeface="Roboto"/>
            </a:endParaRPr>
          </a:p>
          <a:p>
            <a:pPr marL="0" lvl="0" indent="0" algn="just" rtl="0">
              <a:spcBef>
                <a:spcPts val="0"/>
              </a:spcBef>
              <a:spcAft>
                <a:spcPts val="0"/>
              </a:spcAft>
              <a:buNone/>
            </a:pPr>
            <a:endParaRPr sz="1100">
              <a:latin typeface="Roboto"/>
              <a:ea typeface="Roboto"/>
              <a:cs typeface="Roboto"/>
              <a:sym typeface="Roboto"/>
            </a:endParaRPr>
          </a:p>
          <a:p>
            <a:pPr marL="0" lvl="0" indent="0" algn="l" rtl="0">
              <a:spcBef>
                <a:spcPts val="0"/>
              </a:spcBef>
              <a:spcAft>
                <a:spcPts val="0"/>
              </a:spcAft>
              <a:buNone/>
            </a:pPr>
            <a:r>
              <a:rPr lang="en-GB" sz="1100">
                <a:latin typeface="Roboto"/>
                <a:ea typeface="Roboto"/>
                <a:cs typeface="Roboto"/>
                <a:sym typeface="Roboto"/>
              </a:rPr>
              <a:t>For detailed information, please visit </a:t>
            </a:r>
            <a:r>
              <a:rPr lang="en-GB" sz="1100" u="sng">
                <a:solidFill>
                  <a:schemeClr val="hlink"/>
                </a:solidFill>
                <a:latin typeface="Roboto"/>
                <a:ea typeface="Roboto"/>
                <a:cs typeface="Roboto"/>
                <a:sym typeface="Roboto"/>
                <a:hlinkClick r:id="rId3"/>
              </a:rPr>
              <a:t>http://www.civilservicepensionscheme.org.uk/.</a:t>
            </a: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0" lvl="0" indent="0" algn="l" rtl="0">
              <a:spcBef>
                <a:spcPts val="0"/>
              </a:spcBef>
              <a:spcAft>
                <a:spcPts val="0"/>
              </a:spcAft>
              <a:buNone/>
            </a:pPr>
            <a:endParaRPr sz="1100">
              <a:latin typeface="Roboto"/>
              <a:ea typeface="Roboto"/>
              <a:cs typeface="Roboto"/>
              <a:sym typeface="Roboto"/>
            </a:endParaRPr>
          </a:p>
          <a:p>
            <a:pPr marL="0" lvl="0" indent="0" algn="l" rtl="0">
              <a:spcBef>
                <a:spcPts val="0"/>
              </a:spcBef>
              <a:spcAft>
                <a:spcPts val="0"/>
              </a:spcAft>
              <a:buNone/>
            </a:pPr>
            <a:r>
              <a:rPr lang="en-GB" sz="1200" b="1">
                <a:solidFill>
                  <a:srgbClr val="674EA7"/>
                </a:solidFill>
                <a:latin typeface="Roboto"/>
                <a:ea typeface="Roboto"/>
                <a:cs typeface="Roboto"/>
                <a:sym typeface="Roboto"/>
              </a:rPr>
              <a:t>Conﬂicts of Interest</a:t>
            </a:r>
            <a:endParaRPr sz="1200" b="1">
              <a:solidFill>
                <a:srgbClr val="674EA7"/>
              </a:solidFill>
              <a:latin typeface="Roboto"/>
              <a:ea typeface="Roboto"/>
              <a:cs typeface="Roboto"/>
              <a:sym typeface="Roboto"/>
            </a:endParaRPr>
          </a:p>
          <a:p>
            <a:pPr marL="0" lvl="0" indent="0" algn="l" rtl="0">
              <a:spcBef>
                <a:spcPts val="0"/>
              </a:spcBef>
              <a:spcAft>
                <a:spcPts val="0"/>
              </a:spcAft>
              <a:buNone/>
            </a:pPr>
            <a:endParaRPr sz="1200" b="1">
              <a:solidFill>
                <a:srgbClr val="674EA7"/>
              </a:solidFill>
              <a:latin typeface="Roboto"/>
              <a:ea typeface="Roboto"/>
              <a:cs typeface="Roboto"/>
              <a:sym typeface="Roboto"/>
            </a:endParaRPr>
          </a:p>
          <a:p>
            <a:pPr marL="0" lvl="0" indent="0" algn="just" rtl="0">
              <a:spcBef>
                <a:spcPts val="0"/>
              </a:spcBef>
              <a:spcAft>
                <a:spcPts val="0"/>
              </a:spcAft>
              <a:buNone/>
            </a:pPr>
            <a:r>
              <a:rPr lang="en-GB" sz="1100">
                <a:latin typeface="Roboto"/>
                <a:ea typeface="Roboto"/>
                <a:cs typeface="Roboto"/>
                <a:sym typeface="Roboto"/>
              </a:rPr>
              <a:t>Candidates must declare any interests they may have that might cause questions to be raised about their approach to the business of the Department. They are required to declare any relevant business interests, shareholdings, positions of authority, retainers, consultancy arrangements or other connections with commercial, public or voluntary bodies, both for themselves and for their spouses/partners. The successful candidate will be required to give up any conﬂicting interests and his/her other business and ﬁnancial interests may be published.</a:t>
            </a:r>
            <a:endParaRPr sz="1100">
              <a:latin typeface="Roboto"/>
              <a:ea typeface="Roboto"/>
              <a:cs typeface="Roboto"/>
              <a:sym typeface="Roboto"/>
            </a:endParaRPr>
          </a:p>
        </p:txBody>
      </p:sp>
      <p:pic>
        <p:nvPicPr>
          <p:cNvPr id="265" name="Google Shape;265;p33"/>
          <p:cNvPicPr preferRelativeResize="0"/>
          <p:nvPr/>
        </p:nvPicPr>
        <p:blipFill>
          <a:blip r:embed="rId4">
            <a:alphaModFix/>
          </a:blip>
          <a:stretch>
            <a:fillRect/>
          </a:stretch>
        </p:blipFill>
        <p:spPr>
          <a:xfrm>
            <a:off x="0" y="4840775"/>
            <a:ext cx="3878900" cy="302725"/>
          </a:xfrm>
          <a:prstGeom prst="rect">
            <a:avLst/>
          </a:prstGeom>
          <a:noFill/>
          <a:ln>
            <a:noFill/>
          </a:ln>
        </p:spPr>
      </p:pic>
      <p:sp>
        <p:nvSpPr>
          <p:cNvPr id="266" name="Google Shape;266;p33"/>
          <p:cNvSpPr txBox="1"/>
          <p:nvPr/>
        </p:nvSpPr>
        <p:spPr>
          <a:xfrm>
            <a:off x="4905000" y="712100"/>
            <a:ext cx="3941700" cy="974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674EA7"/>
                </a:solidFill>
                <a:latin typeface="Roboto"/>
                <a:ea typeface="Roboto"/>
                <a:cs typeface="Roboto"/>
                <a:sym typeface="Roboto"/>
              </a:rPr>
              <a:t>Security Clearance </a:t>
            </a:r>
            <a:endParaRPr sz="1200" b="1">
              <a:solidFill>
                <a:srgbClr val="674EA7"/>
              </a:solidFill>
              <a:latin typeface="Roboto"/>
              <a:ea typeface="Roboto"/>
              <a:cs typeface="Roboto"/>
              <a:sym typeface="Roboto"/>
            </a:endParaRPr>
          </a:p>
          <a:p>
            <a:pPr marL="0" lvl="0" indent="0" algn="l" rtl="0">
              <a:spcBef>
                <a:spcPts val="0"/>
              </a:spcBef>
              <a:spcAft>
                <a:spcPts val="0"/>
              </a:spcAft>
              <a:buNone/>
            </a:pPr>
            <a:endParaRPr sz="1200" b="1">
              <a:solidFill>
                <a:srgbClr val="674EA7"/>
              </a:solidFill>
              <a:latin typeface="Roboto"/>
              <a:ea typeface="Roboto"/>
              <a:cs typeface="Roboto"/>
              <a:sym typeface="Roboto"/>
            </a:endParaRPr>
          </a:p>
          <a:p>
            <a:pPr marL="0" lvl="0" indent="0" algn="just" rtl="0">
              <a:spcBef>
                <a:spcPts val="0"/>
              </a:spcBef>
              <a:spcAft>
                <a:spcPts val="0"/>
              </a:spcAft>
              <a:buNone/>
            </a:pPr>
            <a:r>
              <a:rPr lang="en-GB" sz="1100">
                <a:latin typeface="Roboto"/>
                <a:ea typeface="Roboto"/>
                <a:cs typeface="Roboto"/>
                <a:sym typeface="Roboto"/>
              </a:rPr>
              <a:t>Candidates should have, or expect to undergo SC level security clearance to take up this post. Further information about security vetting can be found </a:t>
            </a:r>
            <a:r>
              <a:rPr lang="en-GB" sz="1100" u="sng">
                <a:solidFill>
                  <a:schemeClr val="hlink"/>
                </a:solidFill>
                <a:latin typeface="Roboto"/>
                <a:ea typeface="Roboto"/>
                <a:cs typeface="Roboto"/>
                <a:sym typeface="Roboto"/>
                <a:hlinkClick r:id="rId5"/>
              </a:rPr>
              <a:t>here.</a:t>
            </a:r>
            <a:endParaRPr sz="1100">
              <a:latin typeface="Roboto"/>
              <a:ea typeface="Roboto"/>
              <a:cs typeface="Roboto"/>
              <a:sym typeface="Roboto"/>
            </a:endParaRPr>
          </a:p>
          <a:p>
            <a:pPr marL="0" lvl="0" indent="0" algn="l" rtl="0">
              <a:spcBef>
                <a:spcPts val="0"/>
              </a:spcBef>
              <a:spcAft>
                <a:spcPts val="0"/>
              </a:spcAft>
              <a:buNone/>
            </a:pPr>
            <a:r>
              <a:rPr lang="en-GB" sz="1100">
                <a:latin typeface="Old Standard TT"/>
                <a:ea typeface="Old Standard TT"/>
                <a:cs typeface="Old Standard TT"/>
                <a:sym typeface="Old Standard TT"/>
              </a:rPr>
              <a:t> </a:t>
            </a:r>
            <a:endParaRPr sz="1100">
              <a:latin typeface="Old Standard TT"/>
              <a:ea typeface="Old Standard TT"/>
              <a:cs typeface="Old Standard TT"/>
              <a:sym typeface="Old Standard TT"/>
            </a:endParaRPr>
          </a:p>
        </p:txBody>
      </p:sp>
      <p:sp>
        <p:nvSpPr>
          <p:cNvPr id="267" name="Google Shape;267;p33"/>
          <p:cNvSpPr txBox="1"/>
          <p:nvPr/>
        </p:nvSpPr>
        <p:spPr>
          <a:xfrm>
            <a:off x="4905000" y="1686800"/>
            <a:ext cx="4002900" cy="3456300"/>
          </a:xfrm>
          <a:prstGeom prst="rect">
            <a:avLst/>
          </a:prstGeom>
          <a:solidFill>
            <a:srgbClr val="D9D2E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900" b="1">
                <a:latin typeface="Roboto"/>
                <a:ea typeface="Roboto"/>
                <a:cs typeface="Roboto"/>
                <a:sym typeface="Roboto"/>
              </a:rPr>
              <a:t>You may wish to be aware that there are various factors (noted below) that may affect the length of time the check takes, or ultimately affect whether a candidate is eligible for security clearance.</a:t>
            </a:r>
            <a:endParaRPr sz="900" b="1">
              <a:latin typeface="Roboto"/>
              <a:ea typeface="Roboto"/>
              <a:cs typeface="Roboto"/>
              <a:sym typeface="Roboto"/>
            </a:endParaRPr>
          </a:p>
          <a:p>
            <a:pPr marL="0" lvl="0" indent="0" algn="ctr" rtl="0">
              <a:spcBef>
                <a:spcPts val="0"/>
              </a:spcBef>
              <a:spcAft>
                <a:spcPts val="0"/>
              </a:spcAft>
              <a:buNone/>
            </a:pPr>
            <a:endParaRPr sz="900" b="1">
              <a:latin typeface="Roboto"/>
              <a:ea typeface="Roboto"/>
              <a:cs typeface="Roboto"/>
              <a:sym typeface="Roboto"/>
            </a:endParaRPr>
          </a:p>
          <a:p>
            <a:pPr marL="0" lvl="0" indent="0" algn="l" rtl="0">
              <a:spcBef>
                <a:spcPts val="0"/>
              </a:spcBef>
              <a:spcAft>
                <a:spcPts val="0"/>
              </a:spcAft>
              <a:buNone/>
            </a:pPr>
            <a:r>
              <a:rPr lang="en-GB" sz="900" b="1">
                <a:latin typeface="Roboto"/>
                <a:ea typeface="Roboto"/>
                <a:cs typeface="Roboto"/>
                <a:sym typeface="Roboto"/>
              </a:rPr>
              <a:t>Lived outside UK: </a:t>
            </a:r>
            <a:r>
              <a:rPr lang="en-GB" sz="900">
                <a:latin typeface="Roboto"/>
                <a:ea typeface="Roboto"/>
                <a:cs typeface="Roboto"/>
                <a:sym typeface="Roboto"/>
              </a:rPr>
              <a:t>For meaningful checks to be carried out individuals should have been resident in the United Kingdom for the last 3 years for Counter Terrorist Check (CTC), 5 years for Security Clearance (SC) and 10 years for Developed Vetting (DV). </a:t>
            </a:r>
            <a:endParaRPr sz="900">
              <a:latin typeface="Roboto"/>
              <a:ea typeface="Roboto"/>
              <a:cs typeface="Roboto"/>
              <a:sym typeface="Roboto"/>
            </a:endParaRPr>
          </a:p>
          <a:p>
            <a:pPr marL="0" lvl="0" indent="0" algn="l" rtl="0">
              <a:spcBef>
                <a:spcPts val="0"/>
              </a:spcBef>
              <a:spcAft>
                <a:spcPts val="0"/>
              </a:spcAft>
              <a:buNone/>
            </a:pPr>
            <a:endParaRPr sz="900">
              <a:latin typeface="Roboto"/>
              <a:ea typeface="Roboto"/>
              <a:cs typeface="Roboto"/>
              <a:sym typeface="Roboto"/>
            </a:endParaRPr>
          </a:p>
          <a:p>
            <a:pPr marL="0" lvl="0" indent="0" algn="l" rtl="0">
              <a:spcBef>
                <a:spcPts val="0"/>
              </a:spcBef>
              <a:spcAft>
                <a:spcPts val="0"/>
              </a:spcAft>
              <a:buNone/>
            </a:pPr>
            <a:r>
              <a:rPr lang="en-GB" sz="900" b="1">
                <a:latin typeface="Roboto"/>
                <a:ea typeface="Roboto"/>
                <a:cs typeface="Roboto"/>
                <a:sym typeface="Roboto"/>
              </a:rPr>
              <a:t>Employee records</a:t>
            </a:r>
            <a:r>
              <a:rPr lang="en-GB" sz="900">
                <a:latin typeface="Roboto"/>
                <a:ea typeface="Roboto"/>
                <a:cs typeface="Roboto"/>
                <a:sym typeface="Roboto"/>
              </a:rPr>
              <a:t>: Any indication of unreliability, relevant in a security context   </a:t>
            </a:r>
            <a:endParaRPr sz="900">
              <a:latin typeface="Roboto"/>
              <a:ea typeface="Roboto"/>
              <a:cs typeface="Roboto"/>
              <a:sym typeface="Roboto"/>
            </a:endParaRPr>
          </a:p>
          <a:p>
            <a:pPr marL="0" lvl="0" indent="0" algn="l" rtl="0">
              <a:spcBef>
                <a:spcPts val="0"/>
              </a:spcBef>
              <a:spcAft>
                <a:spcPts val="0"/>
              </a:spcAft>
              <a:buNone/>
            </a:pPr>
            <a:endParaRPr sz="900">
              <a:latin typeface="Roboto"/>
              <a:ea typeface="Roboto"/>
              <a:cs typeface="Roboto"/>
              <a:sym typeface="Roboto"/>
            </a:endParaRPr>
          </a:p>
          <a:p>
            <a:pPr marL="0" lvl="0" indent="0" algn="l" rtl="0">
              <a:spcBef>
                <a:spcPts val="0"/>
              </a:spcBef>
              <a:spcAft>
                <a:spcPts val="0"/>
              </a:spcAft>
              <a:buNone/>
            </a:pPr>
            <a:r>
              <a:rPr lang="en-GB" sz="900" b="1">
                <a:latin typeface="Roboto"/>
                <a:ea typeface="Roboto"/>
                <a:cs typeface="Roboto"/>
                <a:sym typeface="Roboto"/>
              </a:rPr>
              <a:t>Criminal record information:</a:t>
            </a:r>
            <a:r>
              <a:rPr lang="en-GB" sz="900">
                <a:latin typeface="Roboto"/>
                <a:ea typeface="Roboto"/>
                <a:cs typeface="Roboto"/>
                <a:sym typeface="Roboto"/>
              </a:rPr>
              <a:t> It is important to be honest about any offences committed in the past. Having a criminal record is not an automatic bar, each case will be considered individually  </a:t>
            </a:r>
            <a:endParaRPr sz="900">
              <a:latin typeface="Roboto"/>
              <a:ea typeface="Roboto"/>
              <a:cs typeface="Roboto"/>
              <a:sym typeface="Roboto"/>
            </a:endParaRPr>
          </a:p>
          <a:p>
            <a:pPr marL="0" lvl="0" indent="0" algn="l" rtl="0">
              <a:spcBef>
                <a:spcPts val="0"/>
              </a:spcBef>
              <a:spcAft>
                <a:spcPts val="0"/>
              </a:spcAft>
              <a:buNone/>
            </a:pPr>
            <a:endParaRPr sz="900">
              <a:latin typeface="Roboto"/>
              <a:ea typeface="Roboto"/>
              <a:cs typeface="Roboto"/>
              <a:sym typeface="Roboto"/>
            </a:endParaRPr>
          </a:p>
          <a:p>
            <a:pPr marL="0" lvl="0" indent="0" algn="l" rtl="0">
              <a:spcBef>
                <a:spcPts val="0"/>
              </a:spcBef>
              <a:spcAft>
                <a:spcPts val="0"/>
              </a:spcAft>
              <a:buNone/>
            </a:pPr>
            <a:r>
              <a:rPr lang="en-GB" sz="900" b="1">
                <a:latin typeface="Roboto"/>
                <a:ea typeface="Roboto"/>
                <a:cs typeface="Roboto"/>
                <a:sym typeface="Roboto"/>
              </a:rPr>
              <a:t>Security Service records:</a:t>
            </a:r>
            <a:r>
              <a:rPr lang="en-GB" sz="900">
                <a:latin typeface="Roboto"/>
                <a:ea typeface="Roboto"/>
                <a:cs typeface="Roboto"/>
                <a:sym typeface="Roboto"/>
              </a:rPr>
              <a:t> Concerns arising from checks undertaken by the Security Service.   </a:t>
            </a:r>
            <a:endParaRPr sz="900">
              <a:latin typeface="Roboto"/>
              <a:ea typeface="Roboto"/>
              <a:cs typeface="Roboto"/>
              <a:sym typeface="Roboto"/>
            </a:endParaRPr>
          </a:p>
          <a:p>
            <a:pPr marL="0" lvl="0" indent="0" algn="l" rtl="0">
              <a:spcBef>
                <a:spcPts val="0"/>
              </a:spcBef>
              <a:spcAft>
                <a:spcPts val="0"/>
              </a:spcAft>
              <a:buNone/>
            </a:pPr>
            <a:endParaRPr sz="900">
              <a:latin typeface="Roboto"/>
              <a:ea typeface="Roboto"/>
              <a:cs typeface="Roboto"/>
              <a:sym typeface="Roboto"/>
            </a:endParaRPr>
          </a:p>
          <a:p>
            <a:pPr marL="0" lvl="0" indent="0" algn="l" rtl="0">
              <a:spcBef>
                <a:spcPts val="0"/>
              </a:spcBef>
              <a:spcAft>
                <a:spcPts val="0"/>
              </a:spcAft>
              <a:buNone/>
            </a:pPr>
            <a:r>
              <a:rPr lang="en-GB" sz="900" b="1">
                <a:latin typeface="Roboto"/>
                <a:ea typeface="Roboto"/>
                <a:cs typeface="Roboto"/>
                <a:sym typeface="Roboto"/>
              </a:rPr>
              <a:t>Financial irregularities: </a:t>
            </a:r>
            <a:r>
              <a:rPr lang="en-GB" sz="900">
                <a:latin typeface="Roboto"/>
                <a:ea typeface="Roboto"/>
                <a:cs typeface="Roboto"/>
                <a:sym typeface="Roboto"/>
              </a:rPr>
              <a:t>For SC or DV clearance only - Poor financial judgment or management, excessive expenditure, or high levels of indebtedness. </a:t>
            </a:r>
            <a:endParaRPr sz="900">
              <a:latin typeface="Roboto"/>
              <a:ea typeface="Roboto"/>
              <a:cs typeface="Roboto"/>
              <a:sym typeface="Roboto"/>
            </a:endParaRPr>
          </a:p>
          <a:p>
            <a:pPr marL="0" lvl="0" indent="0" algn="l" rtl="0">
              <a:spcBef>
                <a:spcPts val="0"/>
              </a:spcBef>
              <a:spcAft>
                <a:spcPts val="0"/>
              </a:spcAft>
              <a:buNone/>
            </a:pPr>
            <a:r>
              <a:rPr lang="en-GB" sz="900">
                <a:latin typeface="Roboto"/>
                <a:ea typeface="Roboto"/>
                <a:cs typeface="Roboto"/>
                <a:sym typeface="Roboto"/>
              </a:rPr>
              <a:t>  </a:t>
            </a:r>
            <a:endParaRPr sz="900">
              <a:latin typeface="Roboto"/>
              <a:ea typeface="Roboto"/>
              <a:cs typeface="Roboto"/>
              <a:sym typeface="Roboto"/>
            </a:endParaRPr>
          </a:p>
          <a:p>
            <a:pPr marL="0" lvl="0" indent="0" algn="l" rtl="0">
              <a:spcBef>
                <a:spcPts val="0"/>
              </a:spcBef>
              <a:spcAft>
                <a:spcPts val="0"/>
              </a:spcAft>
              <a:buNone/>
            </a:pPr>
            <a:r>
              <a:rPr lang="en-GB" sz="900" b="1">
                <a:latin typeface="Roboto"/>
                <a:ea typeface="Roboto"/>
                <a:cs typeface="Roboto"/>
                <a:sym typeface="Roboto"/>
              </a:rPr>
              <a:t>Other factors:</a:t>
            </a:r>
            <a:r>
              <a:rPr lang="en-GB" sz="900">
                <a:latin typeface="Roboto"/>
                <a:ea typeface="Roboto"/>
                <a:cs typeface="Roboto"/>
                <a:sym typeface="Roboto"/>
              </a:rPr>
              <a:t> Inconsistencies, discrepancies or gaps in information provided, personal circumstances, personality and lifestyle. </a:t>
            </a:r>
            <a:endParaRPr sz="9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77" name="Google Shape;77;p15"/>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endParaRPr sz="2200" b="1">
              <a:solidFill>
                <a:srgbClr val="FFFFFF"/>
              </a:solidFill>
              <a:latin typeface="Roboto"/>
              <a:ea typeface="Roboto"/>
              <a:cs typeface="Roboto"/>
              <a:sym typeface="Roboto"/>
            </a:endParaRPr>
          </a:p>
        </p:txBody>
      </p:sp>
      <p:sp>
        <p:nvSpPr>
          <p:cNvPr id="78" name="Google Shape;78;p15"/>
          <p:cNvSpPr/>
          <p:nvPr/>
        </p:nvSpPr>
        <p:spPr>
          <a:xfrm>
            <a:off x="297450" y="206000"/>
            <a:ext cx="8549100" cy="779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About the Northern Ireland Office</a:t>
            </a:r>
            <a:endParaRPr sz="3100">
              <a:solidFill>
                <a:srgbClr val="FFFFFF"/>
              </a:solidFill>
            </a:endParaRPr>
          </a:p>
        </p:txBody>
      </p:sp>
      <p:pic>
        <p:nvPicPr>
          <p:cNvPr id="79" name="Google Shape;79;p15"/>
          <p:cNvPicPr preferRelativeResize="0"/>
          <p:nvPr/>
        </p:nvPicPr>
        <p:blipFill>
          <a:blip r:embed="rId3">
            <a:alphaModFix/>
          </a:blip>
          <a:stretch>
            <a:fillRect/>
          </a:stretch>
        </p:blipFill>
        <p:spPr>
          <a:xfrm>
            <a:off x="0" y="4839720"/>
            <a:ext cx="3890675" cy="303656"/>
          </a:xfrm>
          <a:prstGeom prst="rect">
            <a:avLst/>
          </a:prstGeom>
          <a:noFill/>
          <a:ln>
            <a:noFill/>
          </a:ln>
        </p:spPr>
      </p:pic>
      <p:sp>
        <p:nvSpPr>
          <p:cNvPr id="80" name="Google Shape;80;p15"/>
          <p:cNvSpPr txBox="1"/>
          <p:nvPr/>
        </p:nvSpPr>
        <p:spPr>
          <a:xfrm>
            <a:off x="297450" y="1010263"/>
            <a:ext cx="8600100" cy="38043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sz="1200">
                <a:latin typeface="Roboto"/>
                <a:ea typeface="Roboto"/>
                <a:cs typeface="Roboto"/>
                <a:sym typeface="Roboto"/>
              </a:rPr>
              <a:t>The Northern Ireland Office (NIO) is at the heart of the government’s EU Exit and Economic agendas. In addition there are significant policy portfolios on security and dealing the legacy of the past. We also have a full range of corporate services led by qualified professionals.</a:t>
            </a:r>
            <a:endParaRPr sz="120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endParaRPr sz="1200">
              <a:latin typeface="Roboto"/>
              <a:ea typeface="Roboto"/>
              <a:cs typeface="Roboto"/>
              <a:sym typeface="Roboto"/>
            </a:endParaRPr>
          </a:p>
          <a:p>
            <a:pPr marL="0" lvl="0" indent="0" algn="just" rtl="0">
              <a:lnSpc>
                <a:spcPct val="100000"/>
              </a:lnSpc>
              <a:spcBef>
                <a:spcPts val="0"/>
              </a:spcBef>
              <a:spcAft>
                <a:spcPts val="0"/>
              </a:spcAft>
              <a:buClr>
                <a:schemeClr val="dk1"/>
              </a:buClr>
              <a:buSzPts val="1100"/>
              <a:buFont typeface="Arial"/>
              <a:buNone/>
            </a:pPr>
            <a:r>
              <a:rPr lang="en-GB" sz="1200">
                <a:solidFill>
                  <a:srgbClr val="0B0C0C"/>
                </a:solidFill>
                <a:highlight>
                  <a:srgbClr val="FFFFFF"/>
                </a:highlight>
                <a:latin typeface="Roboto"/>
                <a:ea typeface="Roboto"/>
                <a:cs typeface="Roboto"/>
                <a:sym typeface="Roboto"/>
              </a:rPr>
              <a:t>The Northern Ireland Office supports the Secretary of State for Northern Ireland in promoting the best interests of Northern Ireland within a stronger United Kingdom. It ensures Northern Ireland’s interests are fully and effectively represented at UK Government level, and the Government’s responsibilities are fully and effectively represented in Northern Ireland.</a:t>
            </a:r>
            <a:endParaRPr sz="1200">
              <a:solidFill>
                <a:srgbClr val="0B0C0C"/>
              </a:solidFill>
              <a:highlight>
                <a:srgbClr val="FFFFFF"/>
              </a:highlight>
              <a:latin typeface="Roboto"/>
              <a:ea typeface="Roboto"/>
              <a:cs typeface="Roboto"/>
              <a:sym typeface="Roboto"/>
            </a:endParaRPr>
          </a:p>
          <a:p>
            <a:pPr marL="0" lvl="0" indent="0" algn="just" rtl="0">
              <a:lnSpc>
                <a:spcPct val="100000"/>
              </a:lnSpc>
              <a:spcBef>
                <a:spcPts val="1500"/>
              </a:spcBef>
              <a:spcAft>
                <a:spcPts val="0"/>
              </a:spcAft>
              <a:buClr>
                <a:schemeClr val="dk1"/>
              </a:buClr>
              <a:buSzPts val="1100"/>
              <a:buFont typeface="Arial"/>
              <a:buNone/>
            </a:pPr>
            <a:r>
              <a:rPr lang="en-GB" sz="1200">
                <a:solidFill>
                  <a:srgbClr val="0B0C0C"/>
                </a:solidFill>
                <a:highlight>
                  <a:srgbClr val="FFFFFF"/>
                </a:highlight>
                <a:latin typeface="Roboto"/>
                <a:ea typeface="Roboto"/>
                <a:cs typeface="Roboto"/>
                <a:sym typeface="Roboto"/>
              </a:rPr>
              <a:t>Our key purpose is to make politics work by working alongside the Northern Ireland Executive to help improve the effectiveness and delivery of the devolved institutions; to ensure a more secure Northern Ireland; deliver a growing economy including rebalancing the economy; and ensure a stronger society by supporting initiatives designed to build better community relations and a genuinely shared future.</a:t>
            </a:r>
            <a:endParaRPr sz="1200">
              <a:solidFill>
                <a:srgbClr val="0B0C0C"/>
              </a:solidFill>
              <a:highlight>
                <a:srgbClr val="FFFFFF"/>
              </a:highlight>
              <a:latin typeface="Roboto"/>
              <a:ea typeface="Roboto"/>
              <a:cs typeface="Roboto"/>
              <a:sym typeface="Roboto"/>
            </a:endParaRPr>
          </a:p>
          <a:p>
            <a:pPr marL="0" lvl="0" indent="0" algn="just" rtl="0">
              <a:spcBef>
                <a:spcPts val="1500"/>
              </a:spcBef>
              <a:spcAft>
                <a:spcPts val="0"/>
              </a:spcAft>
              <a:buClr>
                <a:schemeClr val="dk1"/>
              </a:buClr>
              <a:buSzPts val="1100"/>
              <a:buFont typeface="Arial"/>
              <a:buNone/>
            </a:pPr>
            <a:r>
              <a:rPr lang="en-GB" sz="1200">
                <a:latin typeface="Roboto"/>
                <a:ea typeface="Roboto"/>
                <a:cs typeface="Roboto"/>
                <a:sym typeface="Roboto"/>
              </a:rPr>
              <a:t>We are a Department that values its staff. We work hard to create an environment that speaks to our values; </a:t>
            </a:r>
            <a:r>
              <a:rPr lang="en-GB" sz="1200" b="1" i="1">
                <a:latin typeface="Roboto"/>
                <a:ea typeface="Roboto"/>
                <a:cs typeface="Roboto"/>
                <a:sym typeface="Roboto"/>
              </a:rPr>
              <a:t>flexible, empowering, inclusive.</a:t>
            </a:r>
            <a:r>
              <a:rPr lang="en-GB" sz="1200">
                <a:latin typeface="Roboto"/>
                <a:ea typeface="Roboto"/>
                <a:cs typeface="Roboto"/>
                <a:sym typeface="Roboto"/>
              </a:rPr>
              <a:t> We have a range of active staff groups including our Staff Engagement Group, Wellbeing, and Diversity &amp; Inclusion networks. We encourage flexible working and work “virtually by default”. We are a small, friendly department, passionate about Northern Ireland and passionate about our people.</a:t>
            </a:r>
            <a:endParaRPr sz="1200">
              <a:latin typeface="Roboto"/>
              <a:ea typeface="Roboto"/>
              <a:cs typeface="Roboto"/>
              <a:sym typeface="Roboto"/>
            </a:endParaRPr>
          </a:p>
          <a:p>
            <a:pPr marL="0" lvl="0" indent="0" algn="just" rtl="0">
              <a:spcBef>
                <a:spcPts val="0"/>
              </a:spcBef>
              <a:spcAft>
                <a:spcPts val="0"/>
              </a:spcAft>
              <a:buClr>
                <a:schemeClr val="dk1"/>
              </a:buClr>
              <a:buSzPts val="1100"/>
              <a:buFont typeface="Arial"/>
              <a:buNone/>
            </a:pPr>
            <a:r>
              <a:rPr lang="en-GB" sz="1200">
                <a:latin typeface="Roboto"/>
                <a:ea typeface="Roboto"/>
                <a:cs typeface="Roboto"/>
                <a:sym typeface="Roboto"/>
              </a:rPr>
              <a:t> </a:t>
            </a:r>
            <a:endParaRPr sz="12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86" name="Google Shape;86;p16"/>
          <p:cNvSpPr txBox="1">
            <a:spLocks noGrp="1"/>
          </p:cNvSpPr>
          <p:nvPr>
            <p:ph type="subTitle" idx="1"/>
          </p:nvPr>
        </p:nvSpPr>
        <p:spPr>
          <a:xfrm>
            <a:off x="0" y="-12"/>
            <a:ext cx="9144000" cy="5143500"/>
          </a:xfrm>
          <a:prstGeom prst="rect">
            <a:avLst/>
          </a:prstGeom>
          <a:solidFill>
            <a:srgbClr val="674EA7"/>
          </a:solidFill>
        </p:spPr>
        <p:txBody>
          <a:bodyPr spcFirstLastPara="1" wrap="square" lIns="91425" tIns="91425" rIns="91425" bIns="91425" anchor="t" anchorCtr="0">
            <a:noAutofit/>
          </a:bodyPr>
          <a:lstStyle/>
          <a:p>
            <a:pPr marL="0" lvl="0" indent="0" algn="l" rtl="0">
              <a:spcBef>
                <a:spcPts val="0"/>
              </a:spcBef>
              <a:spcAft>
                <a:spcPts val="0"/>
              </a:spcAft>
              <a:buNone/>
            </a:pPr>
            <a:r>
              <a:rPr lang="en-GB" sz="2200" b="1">
                <a:solidFill>
                  <a:srgbClr val="FFFFFF"/>
                </a:solidFill>
                <a:latin typeface="Roboto"/>
                <a:ea typeface="Roboto"/>
                <a:cs typeface="Roboto"/>
                <a:sym typeface="Roboto"/>
              </a:rPr>
              <a:t>Director biography</a:t>
            </a:r>
            <a:endParaRPr sz="2200" b="1">
              <a:solidFill>
                <a:srgbClr val="FFFFFF"/>
              </a:solidFill>
              <a:latin typeface="Roboto"/>
              <a:ea typeface="Roboto"/>
              <a:cs typeface="Roboto"/>
              <a:sym typeface="Roboto"/>
            </a:endParaRPr>
          </a:p>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Add photo</a:t>
            </a:r>
            <a:endParaRPr sz="2200" b="1">
              <a:solidFill>
                <a:srgbClr val="FFFFFF"/>
              </a:solidFill>
              <a:latin typeface="Roboto"/>
              <a:ea typeface="Roboto"/>
              <a:cs typeface="Roboto"/>
              <a:sym typeface="Roboto"/>
            </a:endParaRPr>
          </a:p>
        </p:txBody>
      </p:sp>
      <p:sp>
        <p:nvSpPr>
          <p:cNvPr id="87" name="Google Shape;87;p16"/>
          <p:cNvSpPr txBox="1"/>
          <p:nvPr/>
        </p:nvSpPr>
        <p:spPr>
          <a:xfrm>
            <a:off x="3890675" y="0"/>
            <a:ext cx="52533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b="1">
              <a:solidFill>
                <a:srgbClr val="FFFFFF"/>
              </a:solidFill>
              <a:latin typeface="Roboto"/>
              <a:ea typeface="Roboto"/>
              <a:cs typeface="Roboto"/>
              <a:sym typeface="Roboto"/>
            </a:endParaRPr>
          </a:p>
        </p:txBody>
      </p:sp>
      <p:pic>
        <p:nvPicPr>
          <p:cNvPr id="88" name="Google Shape;88;p16"/>
          <p:cNvPicPr preferRelativeResize="0"/>
          <p:nvPr/>
        </p:nvPicPr>
        <p:blipFill>
          <a:blip r:embed="rId3">
            <a:alphaModFix/>
          </a:blip>
          <a:stretch>
            <a:fillRect/>
          </a:stretch>
        </p:blipFill>
        <p:spPr>
          <a:xfrm>
            <a:off x="3890700" y="0"/>
            <a:ext cx="5253300" cy="5143500"/>
          </a:xfrm>
          <a:prstGeom prst="rect">
            <a:avLst/>
          </a:prstGeom>
          <a:noFill/>
          <a:ln>
            <a:noFill/>
          </a:ln>
        </p:spPr>
      </p:pic>
      <p:pic>
        <p:nvPicPr>
          <p:cNvPr id="89" name="Google Shape;89;p16"/>
          <p:cNvPicPr preferRelativeResize="0"/>
          <p:nvPr/>
        </p:nvPicPr>
        <p:blipFill>
          <a:blip r:embed="rId4">
            <a:alphaModFix/>
          </a:blip>
          <a:stretch>
            <a:fillRect/>
          </a:stretch>
        </p:blipFill>
        <p:spPr>
          <a:xfrm>
            <a:off x="0" y="4840775"/>
            <a:ext cx="3878900" cy="302725"/>
          </a:xfrm>
          <a:prstGeom prst="rect">
            <a:avLst/>
          </a:prstGeom>
          <a:noFill/>
          <a:ln>
            <a:noFill/>
          </a:ln>
        </p:spPr>
      </p:pic>
      <p:sp>
        <p:nvSpPr>
          <p:cNvPr id="90" name="Google Shape;90;p16"/>
          <p:cNvSpPr txBox="1"/>
          <p:nvPr/>
        </p:nvSpPr>
        <p:spPr>
          <a:xfrm>
            <a:off x="201825" y="471200"/>
            <a:ext cx="3563400" cy="4244100"/>
          </a:xfrm>
          <a:prstGeom prst="rect">
            <a:avLst/>
          </a:prstGeom>
          <a:solidFill>
            <a:srgbClr val="674EA7"/>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dirty="0"/>
          </a:p>
          <a:p>
            <a:pPr marL="0" lvl="0" indent="0" algn="l" rtl="0">
              <a:spcBef>
                <a:spcPts val="0"/>
              </a:spcBef>
              <a:spcAft>
                <a:spcPts val="0"/>
              </a:spcAft>
              <a:buNone/>
            </a:pPr>
            <a:endParaRPr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94"/>
        <p:cNvGrpSpPr/>
        <p:nvPr/>
      </p:nvGrpSpPr>
      <p:grpSpPr>
        <a:xfrm>
          <a:off x="0" y="0"/>
          <a:ext cx="0" cy="0"/>
          <a:chOff x="0" y="0"/>
          <a:chExt cx="0" cy="0"/>
        </a:xfrm>
      </p:grpSpPr>
      <p:sp>
        <p:nvSpPr>
          <p:cNvPr id="95" name="Google Shape;95;p17"/>
          <p:cNvSpPr txBox="1">
            <a:spLocks noGrp="1"/>
          </p:cNvSpPr>
          <p:nvPr>
            <p:ph type="ctrTitle"/>
          </p:nvPr>
        </p:nvSpPr>
        <p:spPr>
          <a:xfrm>
            <a:off x="51850" y="0"/>
            <a:ext cx="90921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96" name="Google Shape;96;p17"/>
          <p:cNvSpPr txBox="1">
            <a:spLocks noGrp="1"/>
          </p:cNvSpPr>
          <p:nvPr>
            <p:ph type="subTitle" idx="1"/>
          </p:nvPr>
        </p:nvSpPr>
        <p:spPr>
          <a:xfrm>
            <a:off x="0" y="-41600"/>
            <a:ext cx="9144000" cy="5143500"/>
          </a:xfrm>
          <a:prstGeom prst="rect">
            <a:avLst/>
          </a:prstGeom>
          <a:solidFill>
            <a:srgbClr val="674EA7"/>
          </a:solidFill>
        </p:spPr>
        <p:txBody>
          <a:bodyPr spcFirstLastPara="1" wrap="square" lIns="91425" tIns="91425" rIns="91425" bIns="91425" anchor="t" anchorCtr="0">
            <a:noAutofit/>
          </a:bodyPr>
          <a:lstStyle/>
          <a:p>
            <a:pPr marL="0" lvl="0" indent="0" algn="ctr" rtl="0">
              <a:spcBef>
                <a:spcPts val="0"/>
              </a:spcBef>
              <a:spcAft>
                <a:spcPts val="0"/>
              </a:spcAft>
              <a:buNone/>
            </a:pPr>
            <a:r>
              <a:rPr lang="en-GB" sz="2200" b="1" dirty="0">
                <a:solidFill>
                  <a:srgbClr val="FFFFFF"/>
                </a:solidFill>
                <a:latin typeface="Roboto"/>
                <a:ea typeface="Roboto"/>
                <a:cs typeface="Roboto"/>
                <a:sym typeface="Roboto"/>
              </a:rPr>
              <a:t>  Overview of the </a:t>
            </a:r>
            <a:r>
              <a:rPr lang="en-GB" sz="2200" b="1" dirty="0" err="1" smtClean="0">
                <a:solidFill>
                  <a:srgbClr val="FFFFFF"/>
                </a:solidFill>
                <a:latin typeface="Roboto"/>
                <a:ea typeface="Roboto"/>
                <a:cs typeface="Roboto"/>
                <a:sym typeface="Roboto"/>
              </a:rPr>
              <a:t>xxxx</a:t>
            </a:r>
            <a:r>
              <a:rPr lang="en-GB" sz="2200" b="1" dirty="0" smtClean="0">
                <a:solidFill>
                  <a:srgbClr val="FFFFFF"/>
                </a:solidFill>
                <a:latin typeface="Roboto"/>
                <a:ea typeface="Roboto"/>
                <a:cs typeface="Roboto"/>
                <a:sym typeface="Roboto"/>
              </a:rPr>
              <a:t> team</a:t>
            </a:r>
            <a:endParaRPr sz="2200" b="1" dirty="0">
              <a:solidFill>
                <a:srgbClr val="FFFFFF"/>
              </a:solidFill>
              <a:latin typeface="Roboto"/>
              <a:ea typeface="Roboto"/>
              <a:cs typeface="Roboto"/>
              <a:sym typeface="Roboto"/>
            </a:endParaRPr>
          </a:p>
          <a:p>
            <a:pPr marL="0" lvl="0" indent="0" algn="ctr" rtl="0">
              <a:spcBef>
                <a:spcPts val="0"/>
              </a:spcBef>
              <a:spcAft>
                <a:spcPts val="0"/>
              </a:spcAft>
              <a:buNone/>
            </a:pPr>
            <a:endParaRPr sz="2200" b="1" dirty="0">
              <a:solidFill>
                <a:srgbClr val="FFFFFF"/>
              </a:solidFill>
              <a:latin typeface="Roboto"/>
              <a:ea typeface="Roboto"/>
              <a:cs typeface="Roboto"/>
              <a:sym typeface="Roboto"/>
            </a:endParaRPr>
          </a:p>
        </p:txBody>
      </p:sp>
      <p:sp>
        <p:nvSpPr>
          <p:cNvPr id="97" name="Google Shape;97;p17"/>
          <p:cNvSpPr/>
          <p:nvPr/>
        </p:nvSpPr>
        <p:spPr>
          <a:xfrm>
            <a:off x="150" y="4572550"/>
            <a:ext cx="9195600" cy="570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a:p>
            <a:pPr marL="0" lvl="0" indent="0" algn="l" rtl="0">
              <a:spcBef>
                <a:spcPts val="0"/>
              </a:spcBef>
              <a:spcAft>
                <a:spcPts val="0"/>
              </a:spcAft>
              <a:buNone/>
            </a:pPr>
            <a:r>
              <a:rPr lang="en-GB" sz="1200"/>
              <a:t>  </a:t>
            </a:r>
            <a:r>
              <a:rPr lang="en-GB" sz="1100"/>
              <a:t>Find out more about the work of the NIO on the following platforms:</a:t>
            </a:r>
            <a:endParaRPr sz="11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pic>
        <p:nvPicPr>
          <p:cNvPr id="98" name="Google Shape;98;p17"/>
          <p:cNvPicPr preferRelativeResize="0"/>
          <p:nvPr/>
        </p:nvPicPr>
        <p:blipFill>
          <a:blip r:embed="rId3">
            <a:alphaModFix/>
          </a:blip>
          <a:stretch>
            <a:fillRect/>
          </a:stretch>
        </p:blipFill>
        <p:spPr>
          <a:xfrm>
            <a:off x="0" y="4840775"/>
            <a:ext cx="3878900" cy="302725"/>
          </a:xfrm>
          <a:prstGeom prst="rect">
            <a:avLst/>
          </a:prstGeom>
          <a:noFill/>
          <a:ln>
            <a:noFill/>
          </a:ln>
        </p:spPr>
      </p:pic>
      <p:pic>
        <p:nvPicPr>
          <p:cNvPr id="99" name="Google Shape;99;p17">
            <a:hlinkClick r:id="rId4"/>
          </p:cNvPr>
          <p:cNvPicPr preferRelativeResize="0"/>
          <p:nvPr/>
        </p:nvPicPr>
        <p:blipFill>
          <a:blip r:embed="rId5">
            <a:alphaModFix/>
          </a:blip>
          <a:stretch>
            <a:fillRect/>
          </a:stretch>
        </p:blipFill>
        <p:spPr>
          <a:xfrm>
            <a:off x="3978225" y="4739293"/>
            <a:ext cx="433219" cy="362607"/>
          </a:xfrm>
          <a:prstGeom prst="rect">
            <a:avLst/>
          </a:prstGeom>
          <a:noFill/>
          <a:ln>
            <a:noFill/>
          </a:ln>
        </p:spPr>
      </p:pic>
      <p:pic>
        <p:nvPicPr>
          <p:cNvPr id="100" name="Google Shape;100;p17">
            <a:hlinkClick r:id="rId6"/>
          </p:cNvPr>
          <p:cNvPicPr preferRelativeResize="0"/>
          <p:nvPr/>
        </p:nvPicPr>
        <p:blipFill>
          <a:blip r:embed="rId7">
            <a:alphaModFix/>
          </a:blip>
          <a:stretch>
            <a:fillRect/>
          </a:stretch>
        </p:blipFill>
        <p:spPr>
          <a:xfrm>
            <a:off x="4507900" y="4739293"/>
            <a:ext cx="366284" cy="306582"/>
          </a:xfrm>
          <a:prstGeom prst="rect">
            <a:avLst/>
          </a:prstGeom>
          <a:noFill/>
          <a:ln>
            <a:noFill/>
          </a:ln>
        </p:spPr>
      </p:pic>
      <p:pic>
        <p:nvPicPr>
          <p:cNvPr id="101" name="Google Shape;101;p17">
            <a:hlinkClick r:id="rId8"/>
          </p:cNvPr>
          <p:cNvPicPr preferRelativeResize="0"/>
          <p:nvPr/>
        </p:nvPicPr>
        <p:blipFill>
          <a:blip r:embed="rId9">
            <a:alphaModFix/>
          </a:blip>
          <a:stretch>
            <a:fillRect/>
          </a:stretch>
        </p:blipFill>
        <p:spPr>
          <a:xfrm>
            <a:off x="4970641" y="4732225"/>
            <a:ext cx="366284" cy="306582"/>
          </a:xfrm>
          <a:prstGeom prst="rect">
            <a:avLst/>
          </a:prstGeom>
          <a:noFill/>
          <a:ln>
            <a:noFill/>
          </a:ln>
        </p:spPr>
      </p:pic>
      <p:sp>
        <p:nvSpPr>
          <p:cNvPr id="102" name="Google Shape;102;p17"/>
          <p:cNvSpPr txBox="1"/>
          <p:nvPr/>
        </p:nvSpPr>
        <p:spPr>
          <a:xfrm>
            <a:off x="806750" y="625075"/>
            <a:ext cx="7181100" cy="3830400"/>
          </a:xfrm>
          <a:prstGeom prst="rect">
            <a:avLst/>
          </a:prstGeom>
          <a:solidFill>
            <a:srgbClr val="674EA7"/>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06"/>
        <p:cNvGrpSpPr/>
        <p:nvPr/>
      </p:nvGrpSpPr>
      <p:grpSpPr>
        <a:xfrm>
          <a:off x="0" y="0"/>
          <a:ext cx="0" cy="0"/>
          <a:chOff x="0" y="0"/>
          <a:chExt cx="0" cy="0"/>
        </a:xfrm>
      </p:grpSpPr>
      <p:sp>
        <p:nvSpPr>
          <p:cNvPr id="107" name="Google Shape;107;p18"/>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08" name="Google Shape;108;p18"/>
          <p:cNvSpPr txBox="1">
            <a:spLocks noGrp="1"/>
          </p:cNvSpPr>
          <p:nvPr>
            <p:ph type="subTitle" idx="1"/>
          </p:nvPr>
        </p:nvSpPr>
        <p:spPr>
          <a:xfrm>
            <a:off x="0" y="-125"/>
            <a:ext cx="9144000" cy="5143500"/>
          </a:xfrm>
          <a:prstGeom prst="rect">
            <a:avLst/>
          </a:prstGeom>
          <a:solidFill>
            <a:srgbClr val="674EA7"/>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dirty="0">
              <a:solidFill>
                <a:srgbClr val="FFFFFF"/>
              </a:solidFill>
              <a:latin typeface="Roboto"/>
              <a:ea typeface="Roboto"/>
              <a:cs typeface="Roboto"/>
              <a:sym typeface="Roboto"/>
            </a:endParaRPr>
          </a:p>
          <a:p>
            <a:pPr marL="0" lvl="0" indent="0" algn="ctr" rtl="0">
              <a:spcBef>
                <a:spcPts val="0"/>
              </a:spcBef>
              <a:spcAft>
                <a:spcPts val="0"/>
              </a:spcAft>
              <a:buNone/>
            </a:pPr>
            <a:r>
              <a:rPr lang="en-GB" sz="2200" b="1" dirty="0">
                <a:solidFill>
                  <a:srgbClr val="FFFFFF"/>
                </a:solidFill>
                <a:latin typeface="Roboto"/>
                <a:ea typeface="Roboto"/>
                <a:cs typeface="Roboto"/>
                <a:sym typeface="Roboto"/>
              </a:rPr>
              <a:t>About the role</a:t>
            </a:r>
            <a:endParaRPr sz="2200" b="1" dirty="0">
              <a:solidFill>
                <a:srgbClr val="FFFFFF"/>
              </a:solidFill>
              <a:latin typeface="Roboto"/>
              <a:ea typeface="Roboto"/>
              <a:cs typeface="Roboto"/>
              <a:sym typeface="Roboto"/>
            </a:endParaRPr>
          </a:p>
          <a:p>
            <a:pPr marL="0" lvl="0" indent="0" algn="ctr" rtl="0">
              <a:spcBef>
                <a:spcPts val="0"/>
              </a:spcBef>
              <a:spcAft>
                <a:spcPts val="0"/>
              </a:spcAft>
              <a:buNone/>
            </a:pPr>
            <a:endParaRPr sz="2200" b="1" dirty="0">
              <a:solidFill>
                <a:srgbClr val="FFFFFF"/>
              </a:solidFill>
              <a:latin typeface="Roboto"/>
              <a:ea typeface="Roboto"/>
              <a:cs typeface="Roboto"/>
              <a:sym typeface="Roboto"/>
            </a:endParaRPr>
          </a:p>
        </p:txBody>
      </p:sp>
      <p:sp>
        <p:nvSpPr>
          <p:cNvPr id="109" name="Google Shape;109;p18"/>
          <p:cNvSpPr/>
          <p:nvPr/>
        </p:nvSpPr>
        <p:spPr>
          <a:xfrm>
            <a:off x="150" y="4177175"/>
            <a:ext cx="9144000" cy="966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a:p>
            <a:pPr marL="0" lvl="0" indent="0" algn="l" rtl="0">
              <a:spcBef>
                <a:spcPts val="0"/>
              </a:spcBef>
              <a:spcAft>
                <a:spcPts val="0"/>
              </a:spcAft>
              <a:buNone/>
            </a:pPr>
            <a:r>
              <a:rPr lang="en-GB" sz="1200"/>
              <a:t>  </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pic>
        <p:nvPicPr>
          <p:cNvPr id="110" name="Google Shape;110;p18"/>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111" name="Google Shape;111;p18"/>
          <p:cNvSpPr txBox="1"/>
          <p:nvPr/>
        </p:nvSpPr>
        <p:spPr>
          <a:xfrm>
            <a:off x="1126125" y="855875"/>
            <a:ext cx="7181100" cy="3984900"/>
          </a:xfrm>
          <a:prstGeom prst="rect">
            <a:avLst/>
          </a:prstGeom>
          <a:solidFill>
            <a:srgbClr val="674EA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dirty="0" smtClean="0"/>
              <a:t> </a:t>
            </a:r>
            <a:endParaRPr sz="1100" dirty="0"/>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None/>
            </a:pPr>
            <a:endParaRPr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15"/>
        <p:cNvGrpSpPr/>
        <p:nvPr/>
      </p:nvGrpSpPr>
      <p:grpSpPr>
        <a:xfrm>
          <a:off x="0" y="0"/>
          <a:ext cx="0" cy="0"/>
          <a:chOff x="0" y="0"/>
          <a:chExt cx="0" cy="0"/>
        </a:xfrm>
      </p:grpSpPr>
      <p:sp>
        <p:nvSpPr>
          <p:cNvPr id="116" name="Google Shape;116;p19"/>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17" name="Google Shape;117;p19"/>
          <p:cNvSpPr txBox="1">
            <a:spLocks noGrp="1"/>
          </p:cNvSpPr>
          <p:nvPr>
            <p:ph type="subTitle" idx="1"/>
          </p:nvPr>
        </p:nvSpPr>
        <p:spPr>
          <a:xfrm>
            <a:off x="62225" y="0"/>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endParaRPr sz="2200" b="1">
              <a:solidFill>
                <a:srgbClr val="FFFFFF"/>
              </a:solidFill>
              <a:latin typeface="Roboto"/>
              <a:ea typeface="Roboto"/>
              <a:cs typeface="Roboto"/>
              <a:sym typeface="Roboto"/>
            </a:endParaRPr>
          </a:p>
        </p:txBody>
      </p:sp>
      <p:sp>
        <p:nvSpPr>
          <p:cNvPr id="118" name="Google Shape;118;p19"/>
          <p:cNvSpPr/>
          <p:nvPr/>
        </p:nvSpPr>
        <p:spPr>
          <a:xfrm>
            <a:off x="240163" y="126700"/>
            <a:ext cx="8549100" cy="6666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2800">
                <a:solidFill>
                  <a:srgbClr val="FFFFFF"/>
                </a:solidFill>
              </a:rPr>
              <a:t>Our Values</a:t>
            </a:r>
            <a:endParaRPr sz="2800">
              <a:solidFill>
                <a:srgbClr val="FFFFFF"/>
              </a:solidFill>
            </a:endParaRPr>
          </a:p>
        </p:txBody>
      </p:sp>
      <p:sp>
        <p:nvSpPr>
          <p:cNvPr id="119" name="Google Shape;119;p19"/>
          <p:cNvSpPr txBox="1"/>
          <p:nvPr/>
        </p:nvSpPr>
        <p:spPr>
          <a:xfrm>
            <a:off x="235200" y="886250"/>
            <a:ext cx="8496900" cy="3881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latin typeface="Roboto"/>
                <a:ea typeface="Roboto"/>
                <a:cs typeface="Roboto"/>
                <a:sym typeface="Roboto"/>
              </a:rPr>
              <a:t>We developed our values through extensive engagement across the office, ensuring that we captured the values and behaviours that matter most to us. Our sense of commitment to Northern Ireland and our shared values are at the heart of what we do and how we do it.</a:t>
            </a:r>
            <a:endParaRPr sz="1200">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highlight>
                <a:srgbClr val="FFFF00"/>
              </a:highlight>
              <a:latin typeface="Roboto"/>
              <a:ea typeface="Roboto"/>
              <a:cs typeface="Roboto"/>
              <a:sym typeface="Roboto"/>
            </a:endParaRPr>
          </a:p>
        </p:txBody>
      </p:sp>
      <p:pic>
        <p:nvPicPr>
          <p:cNvPr id="120" name="Google Shape;120;p19"/>
          <p:cNvPicPr preferRelativeResize="0"/>
          <p:nvPr/>
        </p:nvPicPr>
        <p:blipFill>
          <a:blip r:embed="rId3">
            <a:alphaModFix/>
          </a:blip>
          <a:stretch>
            <a:fillRect/>
          </a:stretch>
        </p:blipFill>
        <p:spPr>
          <a:xfrm>
            <a:off x="0" y="4840775"/>
            <a:ext cx="3878900" cy="302725"/>
          </a:xfrm>
          <a:prstGeom prst="rect">
            <a:avLst/>
          </a:prstGeom>
          <a:noFill/>
          <a:ln>
            <a:noFill/>
          </a:ln>
        </p:spPr>
      </p:pic>
      <p:pic>
        <p:nvPicPr>
          <p:cNvPr id="121" name="Google Shape;121;p19"/>
          <p:cNvPicPr preferRelativeResize="0"/>
          <p:nvPr/>
        </p:nvPicPr>
        <p:blipFill>
          <a:blip r:embed="rId3">
            <a:alphaModFix/>
          </a:blip>
          <a:stretch>
            <a:fillRect/>
          </a:stretch>
        </p:blipFill>
        <p:spPr>
          <a:xfrm>
            <a:off x="2324873" y="167075"/>
            <a:ext cx="6407225" cy="585850"/>
          </a:xfrm>
          <a:prstGeom prst="rect">
            <a:avLst/>
          </a:prstGeom>
          <a:noFill/>
          <a:ln>
            <a:noFill/>
          </a:ln>
        </p:spPr>
      </p:pic>
      <p:graphicFrame>
        <p:nvGraphicFramePr>
          <p:cNvPr id="122" name="Google Shape;122;p19"/>
          <p:cNvGraphicFramePr/>
          <p:nvPr/>
        </p:nvGraphicFramePr>
        <p:xfrm>
          <a:off x="266350" y="1381300"/>
          <a:ext cx="8496750" cy="5732450"/>
        </p:xfrm>
        <a:graphic>
          <a:graphicData uri="http://schemas.openxmlformats.org/drawingml/2006/table">
            <a:tbl>
              <a:tblPr>
                <a:noFill/>
                <a:tableStyleId>{EEE8FE25-32CE-418A-900B-A53FC3842855}</a:tableStyleId>
              </a:tblPr>
              <a:tblGrid>
                <a:gridCol w="2730275">
                  <a:extLst>
                    <a:ext uri="{9D8B030D-6E8A-4147-A177-3AD203B41FA5}">
                      <a16:colId xmlns:a16="http://schemas.microsoft.com/office/drawing/2014/main" val="20000"/>
                    </a:ext>
                  </a:extLst>
                </a:gridCol>
                <a:gridCol w="3364775">
                  <a:extLst>
                    <a:ext uri="{9D8B030D-6E8A-4147-A177-3AD203B41FA5}">
                      <a16:colId xmlns:a16="http://schemas.microsoft.com/office/drawing/2014/main" val="20001"/>
                    </a:ext>
                  </a:extLst>
                </a:gridCol>
                <a:gridCol w="2401700">
                  <a:extLst>
                    <a:ext uri="{9D8B030D-6E8A-4147-A177-3AD203B41FA5}">
                      <a16:colId xmlns:a16="http://schemas.microsoft.com/office/drawing/2014/main" val="20002"/>
                    </a:ext>
                  </a:extLst>
                </a:gridCol>
              </a:tblGrid>
              <a:tr h="5732450">
                <a:tc>
                  <a:txBody>
                    <a:bodyPr/>
                    <a:lstStyle/>
                    <a:p>
                      <a:pPr marL="0" lvl="0" indent="0" algn="l" rtl="0">
                        <a:lnSpc>
                          <a:spcPct val="115000"/>
                        </a:lnSpc>
                        <a:spcBef>
                          <a:spcPts val="1200"/>
                        </a:spcBef>
                        <a:spcAft>
                          <a:spcPts val="0"/>
                        </a:spcAft>
                        <a:buClr>
                          <a:schemeClr val="dk1"/>
                        </a:buClr>
                        <a:buSzPts val="1100"/>
                        <a:buFont typeface="Arial"/>
                        <a:buNone/>
                      </a:pPr>
                      <a:r>
                        <a:rPr lang="en-GB" sz="1100" b="1">
                          <a:solidFill>
                            <a:schemeClr val="dk1"/>
                          </a:solidFill>
                        </a:rPr>
                        <a:t>      Flexible</a:t>
                      </a:r>
                      <a:endParaRPr sz="1100" b="1">
                        <a:solidFill>
                          <a:schemeClr val="dk1"/>
                        </a:solidFill>
                      </a:endParaRPr>
                    </a:p>
                    <a:p>
                      <a:pPr marL="269999" lvl="0" indent="-298450" algn="l" rtl="0">
                        <a:lnSpc>
                          <a:spcPct val="100000"/>
                        </a:lnSpc>
                        <a:spcBef>
                          <a:spcPts val="1200"/>
                        </a:spcBef>
                        <a:spcAft>
                          <a:spcPts val="0"/>
                        </a:spcAft>
                        <a:buClr>
                          <a:schemeClr val="dk1"/>
                        </a:buClr>
                        <a:buSzPts val="1100"/>
                        <a:buChar char="●"/>
                      </a:pPr>
                      <a:r>
                        <a:rPr lang="en-GB" sz="1100">
                          <a:solidFill>
                            <a:schemeClr val="dk1"/>
                          </a:solidFill>
                        </a:rPr>
                        <a:t>We are flexible in how we think and how we work</a:t>
                      </a:r>
                      <a:endParaRPr sz="1100">
                        <a:solidFill>
                          <a:schemeClr val="dk1"/>
                        </a:solidFill>
                      </a:endParaRPr>
                    </a:p>
                    <a:p>
                      <a:pPr marL="269999" lvl="0" indent="-298450" algn="l" rtl="0">
                        <a:lnSpc>
                          <a:spcPct val="100000"/>
                        </a:lnSpc>
                        <a:spcBef>
                          <a:spcPts val="0"/>
                        </a:spcBef>
                        <a:spcAft>
                          <a:spcPts val="0"/>
                        </a:spcAft>
                        <a:buClr>
                          <a:schemeClr val="dk1"/>
                        </a:buClr>
                        <a:buSzPts val="1100"/>
                        <a:buChar char="●"/>
                      </a:pPr>
                      <a:r>
                        <a:rPr lang="en-GB" sz="1100">
                          <a:solidFill>
                            <a:schemeClr val="dk1"/>
                          </a:solidFill>
                        </a:rPr>
                        <a:t>We are agile in our approach to emerging situations </a:t>
                      </a:r>
                      <a:endParaRPr sz="1100">
                        <a:solidFill>
                          <a:schemeClr val="dk1"/>
                        </a:solidFill>
                      </a:endParaRPr>
                    </a:p>
                    <a:p>
                      <a:pPr marL="269999" lvl="0" indent="-298450" algn="l" rtl="0">
                        <a:lnSpc>
                          <a:spcPct val="100000"/>
                        </a:lnSpc>
                        <a:spcBef>
                          <a:spcPts val="0"/>
                        </a:spcBef>
                        <a:spcAft>
                          <a:spcPts val="0"/>
                        </a:spcAft>
                        <a:buClr>
                          <a:schemeClr val="dk1"/>
                        </a:buClr>
                        <a:buSzPts val="1100"/>
                        <a:buChar char="●"/>
                      </a:pPr>
                      <a:r>
                        <a:rPr lang="en-GB" sz="1100">
                          <a:solidFill>
                            <a:schemeClr val="dk1"/>
                          </a:solidFill>
                        </a:rPr>
                        <a:t>We find solutions</a:t>
                      </a:r>
                      <a:endParaRPr sz="1100">
                        <a:solidFill>
                          <a:schemeClr val="dk1"/>
                        </a:solidFill>
                      </a:endParaRPr>
                    </a:p>
                    <a:p>
                      <a:pPr marL="269999" lvl="0" indent="-298450" algn="l" rtl="0">
                        <a:lnSpc>
                          <a:spcPct val="100000"/>
                        </a:lnSpc>
                        <a:spcBef>
                          <a:spcPts val="0"/>
                        </a:spcBef>
                        <a:spcAft>
                          <a:spcPts val="0"/>
                        </a:spcAft>
                        <a:buClr>
                          <a:schemeClr val="dk1"/>
                        </a:buClr>
                        <a:buSzPts val="1100"/>
                        <a:buChar char="●"/>
                      </a:pPr>
                      <a:r>
                        <a:rPr lang="en-GB" sz="1100">
                          <a:solidFill>
                            <a:schemeClr val="dk1"/>
                          </a:solidFill>
                        </a:rPr>
                        <a:t>We are creative and innovative </a:t>
                      </a:r>
                      <a:endParaRPr sz="1100">
                        <a:solidFill>
                          <a:schemeClr val="dk1"/>
                        </a:solidFill>
                      </a:endParaRPr>
                    </a:p>
                    <a:p>
                      <a:pPr marL="269999" lvl="0" indent="-298450" algn="l" rtl="0">
                        <a:lnSpc>
                          <a:spcPct val="100000"/>
                        </a:lnSpc>
                        <a:spcBef>
                          <a:spcPts val="0"/>
                        </a:spcBef>
                        <a:spcAft>
                          <a:spcPts val="0"/>
                        </a:spcAft>
                        <a:buClr>
                          <a:schemeClr val="dk1"/>
                        </a:buClr>
                        <a:buSzPts val="1100"/>
                        <a:buChar char="●"/>
                      </a:pPr>
                      <a:r>
                        <a:rPr lang="en-GB" sz="1100">
                          <a:solidFill>
                            <a:schemeClr val="dk1"/>
                          </a:solidFill>
                        </a:rPr>
                        <a:t>We embrace change </a:t>
                      </a:r>
                      <a:endParaRPr sz="1100">
                        <a:solidFill>
                          <a:schemeClr val="dk1"/>
                        </a:solidFill>
                      </a:endParaRPr>
                    </a:p>
                    <a:p>
                      <a:pPr marL="269999" lvl="0" indent="-298450" algn="l" rtl="0">
                        <a:lnSpc>
                          <a:spcPct val="100000"/>
                        </a:lnSpc>
                        <a:spcBef>
                          <a:spcPts val="0"/>
                        </a:spcBef>
                        <a:spcAft>
                          <a:spcPts val="0"/>
                        </a:spcAft>
                        <a:buClr>
                          <a:schemeClr val="dk1"/>
                        </a:buClr>
                        <a:buSzPts val="1100"/>
                        <a:buChar char="●"/>
                      </a:pPr>
                      <a:r>
                        <a:rPr lang="en-GB" sz="1100">
                          <a:solidFill>
                            <a:schemeClr val="dk1"/>
                          </a:solidFill>
                        </a:rPr>
                        <a:t>We allow ourselves the flex to think strategically about the future, as well as responding at a pace to the immediate when required</a:t>
                      </a:r>
                      <a:endParaRPr sz="1100">
                        <a:solidFill>
                          <a:schemeClr val="dk1"/>
                        </a:solidFill>
                      </a:endParaRPr>
                    </a:p>
                    <a:p>
                      <a:pPr marL="0" lvl="0" indent="0" algn="l" rtl="0">
                        <a:spcBef>
                          <a:spcPts val="0"/>
                        </a:spcBef>
                        <a:spcAft>
                          <a:spcPts val="0"/>
                        </a:spcAft>
                        <a:buNone/>
                      </a:pPr>
                      <a:endParaRPr sz="11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1200"/>
                        </a:spcBef>
                        <a:spcAft>
                          <a:spcPts val="0"/>
                        </a:spcAft>
                        <a:buClr>
                          <a:schemeClr val="dk1"/>
                        </a:buClr>
                        <a:buSzPts val="1100"/>
                        <a:buFont typeface="Arial"/>
                        <a:buNone/>
                      </a:pPr>
                      <a:r>
                        <a:rPr lang="en-GB" sz="1100" b="1">
                          <a:solidFill>
                            <a:schemeClr val="dk1"/>
                          </a:solidFill>
                        </a:rPr>
                        <a:t>       Empowering</a:t>
                      </a:r>
                      <a:endParaRPr sz="1100" b="1">
                        <a:solidFill>
                          <a:schemeClr val="dk1"/>
                        </a:solidFill>
                      </a:endParaRPr>
                    </a:p>
                    <a:p>
                      <a:pPr marL="269999" lvl="0" indent="-298450" algn="l" rtl="0">
                        <a:lnSpc>
                          <a:spcPct val="115000"/>
                        </a:lnSpc>
                        <a:spcBef>
                          <a:spcPts val="1200"/>
                        </a:spcBef>
                        <a:spcAft>
                          <a:spcPts val="0"/>
                        </a:spcAft>
                        <a:buClr>
                          <a:schemeClr val="dk1"/>
                        </a:buClr>
                        <a:buSzPts val="1100"/>
                        <a:buChar char="●"/>
                      </a:pPr>
                      <a:r>
                        <a:rPr lang="en-GB" sz="1100">
                          <a:solidFill>
                            <a:schemeClr val="dk1"/>
                          </a:solidFill>
                        </a:rPr>
                        <a:t>We empower ourselves through our focus on personal development, seizing opportunities to grow and broaden our experiences</a:t>
                      </a:r>
                      <a:endParaRPr sz="110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a:solidFill>
                            <a:schemeClr val="dk1"/>
                          </a:solidFill>
                        </a:rPr>
                        <a:t>We empower decisions to be taken at the lowest appropriate level</a:t>
                      </a:r>
                      <a:endParaRPr sz="110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a:solidFill>
                            <a:schemeClr val="dk1"/>
                          </a:solidFill>
                        </a:rPr>
                        <a:t>We understand our levels of responsibility and accountability  </a:t>
                      </a:r>
                      <a:endParaRPr sz="110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a:solidFill>
                            <a:schemeClr val="dk1"/>
                          </a:solidFill>
                        </a:rPr>
                        <a:t>We are recognised for our expertise and take personal responsibility for developing our skills. </a:t>
                      </a:r>
                      <a:endParaRPr sz="110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a:solidFill>
                            <a:schemeClr val="dk1"/>
                          </a:solidFill>
                        </a:rPr>
                        <a:t>We empower those around us through responsible delegation and creating an environment where new ideas are encouraged  </a:t>
                      </a:r>
                      <a:endParaRPr sz="110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a:solidFill>
                            <a:schemeClr val="dk1"/>
                          </a:solidFill>
                        </a:rPr>
                        <a:t>We are comfortable to challenge and be challenged </a:t>
                      </a:r>
                      <a:endParaRPr sz="1100">
                        <a:solidFill>
                          <a:schemeClr val="dk1"/>
                        </a:solidFill>
                      </a:endParaRPr>
                    </a:p>
                    <a:p>
                      <a:pPr marL="0" lvl="0" indent="0" algn="l" rtl="0">
                        <a:spcBef>
                          <a:spcPts val="1200"/>
                        </a:spcBef>
                        <a:spcAft>
                          <a:spcPts val="0"/>
                        </a:spcAft>
                        <a:buNone/>
                      </a:pPr>
                      <a:endParaRPr sz="11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1200"/>
                        </a:spcBef>
                        <a:spcAft>
                          <a:spcPts val="0"/>
                        </a:spcAft>
                        <a:buClr>
                          <a:schemeClr val="dk1"/>
                        </a:buClr>
                        <a:buSzPts val="1100"/>
                        <a:buFont typeface="Arial"/>
                        <a:buNone/>
                      </a:pPr>
                      <a:r>
                        <a:rPr lang="en-GB" sz="1100" b="1">
                          <a:solidFill>
                            <a:schemeClr val="dk1"/>
                          </a:solidFill>
                        </a:rPr>
                        <a:t>      Inclusive</a:t>
                      </a:r>
                      <a:endParaRPr sz="1100" b="1">
                        <a:solidFill>
                          <a:schemeClr val="dk1"/>
                        </a:solidFill>
                      </a:endParaRPr>
                    </a:p>
                    <a:p>
                      <a:pPr marL="269999" lvl="0" indent="-298450" algn="l" rtl="0">
                        <a:lnSpc>
                          <a:spcPct val="115000"/>
                        </a:lnSpc>
                        <a:spcBef>
                          <a:spcPts val="1200"/>
                        </a:spcBef>
                        <a:spcAft>
                          <a:spcPts val="0"/>
                        </a:spcAft>
                        <a:buClr>
                          <a:schemeClr val="dk1"/>
                        </a:buClr>
                        <a:buSzPts val="1100"/>
                        <a:buChar char="●"/>
                      </a:pPr>
                      <a:r>
                        <a:rPr lang="en-GB" sz="1100">
                          <a:solidFill>
                            <a:schemeClr val="dk1"/>
                          </a:solidFill>
                        </a:rPr>
                        <a:t>We create an environment where everyone can bring their true selves to work every day and flourish</a:t>
                      </a:r>
                      <a:endParaRPr sz="110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a:solidFill>
                            <a:schemeClr val="dk1"/>
                          </a:solidFill>
                        </a:rPr>
                        <a:t>We ensure everyone has a voice</a:t>
                      </a:r>
                      <a:endParaRPr sz="110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a:solidFill>
                            <a:schemeClr val="dk1"/>
                          </a:solidFill>
                        </a:rPr>
                        <a:t>We listen to all voices</a:t>
                      </a:r>
                      <a:endParaRPr sz="110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a:solidFill>
                            <a:schemeClr val="dk1"/>
                          </a:solidFill>
                        </a:rPr>
                        <a:t>We prize diversity of all kinds for the strength it brings to our team</a:t>
                      </a:r>
                      <a:endParaRPr sz="1100">
                        <a:solidFill>
                          <a:schemeClr val="dk1"/>
                        </a:solidFill>
                      </a:endParaRPr>
                    </a:p>
                    <a:p>
                      <a:pPr marL="269999" lvl="0" indent="-298450" algn="l" rtl="0">
                        <a:lnSpc>
                          <a:spcPct val="115000"/>
                        </a:lnSpc>
                        <a:spcBef>
                          <a:spcPts val="0"/>
                        </a:spcBef>
                        <a:spcAft>
                          <a:spcPts val="0"/>
                        </a:spcAft>
                        <a:buClr>
                          <a:schemeClr val="dk1"/>
                        </a:buClr>
                        <a:buSzPts val="1100"/>
                        <a:buChar char="●"/>
                      </a:pPr>
                      <a:r>
                        <a:rPr lang="en-GB" sz="1100">
                          <a:solidFill>
                            <a:schemeClr val="dk1"/>
                          </a:solidFill>
                        </a:rPr>
                        <a:t>We are respectful of differences. We create an environment where everyone can bring their true selves to work every day and flourish</a:t>
                      </a:r>
                      <a:endParaRPr sz="1100">
                        <a:solidFill>
                          <a:schemeClr val="dk1"/>
                        </a:solidFill>
                      </a:endParaRPr>
                    </a:p>
                    <a:p>
                      <a:pPr marL="0" lvl="0" indent="0" algn="l" rtl="0">
                        <a:spcBef>
                          <a:spcPts val="1200"/>
                        </a:spcBef>
                        <a:spcAft>
                          <a:spcPts val="0"/>
                        </a:spcAft>
                        <a:buNone/>
                      </a:pPr>
                      <a:endParaRPr sz="11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p:nvPr/>
        </p:nvSpPr>
        <p:spPr>
          <a:xfrm>
            <a:off x="240163" y="126700"/>
            <a:ext cx="8549100" cy="6666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2800">
                <a:solidFill>
                  <a:srgbClr val="FFFFFF"/>
                </a:solidFill>
              </a:rPr>
              <a:t>Our Values</a:t>
            </a:r>
            <a:endParaRPr sz="2800">
              <a:solidFill>
                <a:srgbClr val="FFFFFF"/>
              </a:solidFill>
            </a:endParaRPr>
          </a:p>
        </p:txBody>
      </p:sp>
      <p:pic>
        <p:nvPicPr>
          <p:cNvPr id="128" name="Google Shape;128;p20"/>
          <p:cNvPicPr preferRelativeResize="0"/>
          <p:nvPr/>
        </p:nvPicPr>
        <p:blipFill>
          <a:blip r:embed="rId3">
            <a:alphaModFix/>
          </a:blip>
          <a:stretch>
            <a:fillRect/>
          </a:stretch>
        </p:blipFill>
        <p:spPr>
          <a:xfrm>
            <a:off x="2324873" y="167075"/>
            <a:ext cx="6407225" cy="585850"/>
          </a:xfrm>
          <a:prstGeom prst="rect">
            <a:avLst/>
          </a:prstGeom>
          <a:noFill/>
          <a:ln>
            <a:noFill/>
          </a:ln>
        </p:spPr>
      </p:pic>
      <p:pic>
        <p:nvPicPr>
          <p:cNvPr id="129" name="Google Shape;129;p20"/>
          <p:cNvPicPr preferRelativeResize="0"/>
          <p:nvPr/>
        </p:nvPicPr>
        <p:blipFill>
          <a:blip r:embed="rId4">
            <a:alphaModFix/>
          </a:blip>
          <a:stretch>
            <a:fillRect/>
          </a:stretch>
        </p:blipFill>
        <p:spPr>
          <a:xfrm>
            <a:off x="2829625" y="1177900"/>
            <a:ext cx="4304274" cy="3660549"/>
          </a:xfrm>
          <a:prstGeom prst="rect">
            <a:avLst/>
          </a:prstGeom>
          <a:noFill/>
          <a:ln w="28575" cap="flat" cmpd="sng">
            <a:solidFill>
              <a:srgbClr val="674EA7"/>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33"/>
        <p:cNvGrpSpPr/>
        <p:nvPr/>
      </p:nvGrpSpPr>
      <p:grpSpPr>
        <a:xfrm>
          <a:off x="0" y="0"/>
          <a:ext cx="0" cy="0"/>
          <a:chOff x="0" y="0"/>
          <a:chExt cx="0" cy="0"/>
        </a:xfrm>
      </p:grpSpPr>
      <p:sp>
        <p:nvSpPr>
          <p:cNvPr id="134" name="Google Shape;134;p21"/>
          <p:cNvSpPr txBox="1">
            <a:spLocks noGrp="1"/>
          </p:cNvSpPr>
          <p:nvPr>
            <p:ph type="ctrTitle"/>
          </p:nvPr>
        </p:nvSpPr>
        <p:spPr>
          <a:xfrm>
            <a:off x="0" y="0"/>
            <a:ext cx="9144000" cy="1738200"/>
          </a:xfrm>
          <a:prstGeom prst="rect">
            <a:avLst/>
          </a:prstGeom>
          <a:solidFill>
            <a:srgbClr val="FFFFFF"/>
          </a:solidFill>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35" name="Google Shape;135;p21"/>
          <p:cNvSpPr txBox="1">
            <a:spLocks noGrp="1"/>
          </p:cNvSpPr>
          <p:nvPr>
            <p:ph type="subTitle" idx="1"/>
          </p:nvPr>
        </p:nvSpPr>
        <p:spPr>
          <a:xfrm>
            <a:off x="0" y="-125"/>
            <a:ext cx="9144000" cy="514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rgbClr val="FFFFFF"/>
              </a:solidFill>
              <a:latin typeface="Roboto"/>
              <a:ea typeface="Roboto"/>
              <a:cs typeface="Roboto"/>
              <a:sym typeface="Roboto"/>
            </a:endParaRPr>
          </a:p>
          <a:p>
            <a:pPr marL="0" lvl="0" indent="0" algn="ctr" rtl="0">
              <a:spcBef>
                <a:spcPts val="0"/>
              </a:spcBef>
              <a:spcAft>
                <a:spcPts val="0"/>
              </a:spcAft>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36" name="Google Shape;136;p21"/>
          <p:cNvSpPr/>
          <p:nvPr/>
        </p:nvSpPr>
        <p:spPr>
          <a:xfrm>
            <a:off x="245850" y="133400"/>
            <a:ext cx="8672400" cy="551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3100">
                <a:solidFill>
                  <a:srgbClr val="FFFFFF"/>
                </a:solidFill>
              </a:rPr>
              <a:t>Diversity &amp; Inclusion</a:t>
            </a:r>
            <a:endParaRPr sz="3100">
              <a:solidFill>
                <a:srgbClr val="FFFFFF"/>
              </a:solidFill>
            </a:endParaRPr>
          </a:p>
        </p:txBody>
      </p:sp>
      <p:sp>
        <p:nvSpPr>
          <p:cNvPr id="137" name="Google Shape;137;p21"/>
          <p:cNvSpPr txBox="1"/>
          <p:nvPr/>
        </p:nvSpPr>
        <p:spPr>
          <a:xfrm>
            <a:off x="174025" y="798475"/>
            <a:ext cx="8796000" cy="40860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200">
                <a:latin typeface="Roboto"/>
                <a:ea typeface="Roboto"/>
                <a:cs typeface="Roboto"/>
                <a:sym typeface="Roboto"/>
              </a:rPr>
              <a:t>The Northern Ireland Office is committed to being an inclusive employer with a diverse workforce. We encourage applications from people from the widest possible diversity of backgrounds, cultures and experiences. We are focused on building an organisation that understands and values staff with a diversity of backgrounds, ideas, skills and experience, as they contribute to greater creativity, innovation and effective decision making in meeting our strategic objectives.</a:t>
            </a:r>
            <a:endParaRPr sz="1200">
              <a:latin typeface="Roboto"/>
              <a:ea typeface="Roboto"/>
              <a:cs typeface="Roboto"/>
              <a:sym typeface="Roboto"/>
            </a:endParaRPr>
          </a:p>
          <a:p>
            <a:pPr marL="0" lvl="0" indent="0" algn="just" rtl="0">
              <a:spcBef>
                <a:spcPts val="0"/>
              </a:spcBef>
              <a:spcAft>
                <a:spcPts val="0"/>
              </a:spcAft>
              <a:buNone/>
            </a:pPr>
            <a:endParaRPr sz="1200">
              <a:latin typeface="Roboto"/>
              <a:ea typeface="Roboto"/>
              <a:cs typeface="Roboto"/>
              <a:sym typeface="Roboto"/>
            </a:endParaRPr>
          </a:p>
          <a:p>
            <a:pPr marL="0" lvl="0" indent="0" algn="just" rtl="0">
              <a:spcBef>
                <a:spcPts val="0"/>
              </a:spcBef>
              <a:spcAft>
                <a:spcPts val="0"/>
              </a:spcAft>
              <a:buNone/>
            </a:pPr>
            <a:r>
              <a:rPr lang="en-GB" sz="1200">
                <a:latin typeface="Roboto"/>
                <a:ea typeface="Roboto"/>
                <a:cs typeface="Roboto"/>
                <a:sym typeface="Roboto"/>
              </a:rPr>
              <a:t>By joining us, you will become part of an all encompassing organisation that is passionate about Northern Ireland and in equal measure passionate about how our behaviours reflect our commitment to our embedded values - flexible, empowering and inclusive. </a:t>
            </a:r>
            <a:endParaRPr sz="1200">
              <a:latin typeface="Roboto"/>
              <a:ea typeface="Roboto"/>
              <a:cs typeface="Roboto"/>
              <a:sym typeface="Roboto"/>
            </a:endParaRPr>
          </a:p>
          <a:p>
            <a:pPr marL="0" lvl="0" indent="0" algn="just" rtl="0">
              <a:spcBef>
                <a:spcPts val="0"/>
              </a:spcBef>
              <a:spcAft>
                <a:spcPts val="0"/>
              </a:spcAft>
              <a:buNone/>
            </a:pPr>
            <a:endParaRPr sz="1200">
              <a:latin typeface="Roboto"/>
              <a:ea typeface="Roboto"/>
              <a:cs typeface="Roboto"/>
              <a:sym typeface="Roboto"/>
            </a:endParaRPr>
          </a:p>
          <a:p>
            <a:pPr marL="0" lvl="0" indent="0" algn="just" rtl="0">
              <a:spcBef>
                <a:spcPts val="0"/>
              </a:spcBef>
              <a:spcAft>
                <a:spcPts val="0"/>
              </a:spcAft>
              <a:buNone/>
            </a:pPr>
            <a:endParaRPr sz="1200">
              <a:latin typeface="Roboto"/>
              <a:ea typeface="Roboto"/>
              <a:cs typeface="Roboto"/>
              <a:sym typeface="Roboto"/>
            </a:endParaRPr>
          </a:p>
          <a:p>
            <a:pPr marL="0" lvl="0" indent="0" algn="just" rtl="0">
              <a:spcBef>
                <a:spcPts val="0"/>
              </a:spcBef>
              <a:spcAft>
                <a:spcPts val="0"/>
              </a:spcAft>
              <a:buNone/>
            </a:pPr>
            <a:endParaRPr sz="1200">
              <a:latin typeface="Roboto"/>
              <a:ea typeface="Roboto"/>
              <a:cs typeface="Roboto"/>
              <a:sym typeface="Roboto"/>
            </a:endParaRPr>
          </a:p>
        </p:txBody>
      </p:sp>
      <p:pic>
        <p:nvPicPr>
          <p:cNvPr id="138" name="Google Shape;138;p21"/>
          <p:cNvPicPr preferRelativeResize="0"/>
          <p:nvPr/>
        </p:nvPicPr>
        <p:blipFill>
          <a:blip r:embed="rId3">
            <a:alphaModFix/>
          </a:blip>
          <a:stretch>
            <a:fillRect/>
          </a:stretch>
        </p:blipFill>
        <p:spPr>
          <a:xfrm>
            <a:off x="0" y="4840775"/>
            <a:ext cx="3878900" cy="302725"/>
          </a:xfrm>
          <a:prstGeom prst="rect">
            <a:avLst/>
          </a:prstGeom>
          <a:noFill/>
          <a:ln>
            <a:noFill/>
          </a:ln>
        </p:spPr>
      </p:pic>
      <p:sp>
        <p:nvSpPr>
          <p:cNvPr id="139" name="Google Shape;139;p21"/>
          <p:cNvSpPr txBox="1"/>
          <p:nvPr/>
        </p:nvSpPr>
        <p:spPr>
          <a:xfrm>
            <a:off x="349050" y="3007275"/>
            <a:ext cx="902100" cy="696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ld Standard TT"/>
              <a:ea typeface="Old Standard TT"/>
              <a:cs typeface="Old Standard TT"/>
              <a:sym typeface="Old Standard TT"/>
            </a:endParaRPr>
          </a:p>
        </p:txBody>
      </p:sp>
      <p:sp>
        <p:nvSpPr>
          <p:cNvPr id="140" name="Google Shape;140;p21"/>
          <p:cNvSpPr txBox="1"/>
          <p:nvPr/>
        </p:nvSpPr>
        <p:spPr>
          <a:xfrm>
            <a:off x="2113950" y="2373550"/>
            <a:ext cx="6527100" cy="12342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200" b="1"/>
              <a:t>Lloyd Ryan - Senior Security Advisor</a:t>
            </a:r>
            <a:r>
              <a:rPr lang="en-GB" sz="1200"/>
              <a:t> - I have only been with the Northern Ireland Office for a few months but have felt at home right from the start. I feel like I have joined a family where everyone is positively looking out for each other and genuinely cares about me. I feel valued and respected for my contribution to the NIO, it is a great place to work.</a:t>
            </a:r>
            <a:endParaRPr sz="1200"/>
          </a:p>
        </p:txBody>
      </p:sp>
      <p:sp>
        <p:nvSpPr>
          <p:cNvPr id="141" name="Google Shape;141;p21"/>
          <p:cNvSpPr txBox="1"/>
          <p:nvPr/>
        </p:nvSpPr>
        <p:spPr>
          <a:xfrm>
            <a:off x="566950" y="4053075"/>
            <a:ext cx="902100" cy="696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Old Standard TT"/>
                <a:ea typeface="Old Standard TT"/>
                <a:cs typeface="Old Standard TT"/>
                <a:sym typeface="Old Standard TT"/>
              </a:rPr>
              <a:t>Photo</a:t>
            </a:r>
            <a:endParaRPr>
              <a:latin typeface="Old Standard TT"/>
              <a:ea typeface="Old Standard TT"/>
              <a:cs typeface="Old Standard TT"/>
              <a:sym typeface="Old Standard TT"/>
            </a:endParaRPr>
          </a:p>
        </p:txBody>
      </p:sp>
      <p:pic>
        <p:nvPicPr>
          <p:cNvPr id="142" name="Google Shape;142;p21"/>
          <p:cNvPicPr preferRelativeResize="0"/>
          <p:nvPr/>
        </p:nvPicPr>
        <p:blipFill>
          <a:blip r:embed="rId4">
            <a:alphaModFix/>
          </a:blip>
          <a:stretch>
            <a:fillRect/>
          </a:stretch>
        </p:blipFill>
        <p:spPr>
          <a:xfrm>
            <a:off x="232625" y="2497175"/>
            <a:ext cx="1570754" cy="986950"/>
          </a:xfrm>
          <a:prstGeom prst="rect">
            <a:avLst/>
          </a:prstGeom>
          <a:noFill/>
          <a:ln>
            <a:noFill/>
          </a:ln>
        </p:spPr>
      </p:pic>
      <p:sp>
        <p:nvSpPr>
          <p:cNvPr id="143" name="Google Shape;143;p21"/>
          <p:cNvSpPr txBox="1"/>
          <p:nvPr/>
        </p:nvSpPr>
        <p:spPr>
          <a:xfrm>
            <a:off x="2181450" y="3559575"/>
            <a:ext cx="6459600" cy="11904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200" b="1">
                <a:solidFill>
                  <a:srgbClr val="222222"/>
                </a:solidFill>
                <a:highlight>
                  <a:srgbClr val="FFFFFF"/>
                </a:highlight>
              </a:rPr>
              <a:t>Becky Nicholas-Ludkin - Policy Advisor - </a:t>
            </a:r>
            <a:r>
              <a:rPr lang="en-GB" sz="1200">
                <a:solidFill>
                  <a:srgbClr val="222222"/>
                </a:solidFill>
                <a:highlight>
                  <a:srgbClr val="FFFFFF"/>
                </a:highlight>
              </a:rPr>
              <a:t>I joined the NIO in 1991.  In 2002 I was diagnosed with MS.  As my needs and mobility changed, the NIO has adapted with me and supported me with a variety of reasonable adjustments, including variable working patterns, online training courses and interviews and all the IT and office equipment that I need to work from home.  I know my opinions are valued and listened to.  I am the Disability Advocate and part of the Diversity and Inclusion Group.</a:t>
            </a:r>
            <a:endParaRPr sz="1200"/>
          </a:p>
        </p:txBody>
      </p:sp>
      <p:pic>
        <p:nvPicPr>
          <p:cNvPr id="144" name="Google Shape;144;p21"/>
          <p:cNvPicPr preferRelativeResize="0"/>
          <p:nvPr/>
        </p:nvPicPr>
        <p:blipFill>
          <a:blip r:embed="rId5">
            <a:alphaModFix/>
          </a:blip>
          <a:stretch>
            <a:fillRect/>
          </a:stretch>
        </p:blipFill>
        <p:spPr>
          <a:xfrm>
            <a:off x="308925" y="3695650"/>
            <a:ext cx="1160125" cy="9869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3580</Words>
  <Application>Microsoft Office PowerPoint</Application>
  <PresentationFormat>On-screen Show (16:9)</PresentationFormat>
  <Paragraphs>312</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Old Standard TT</vt:lpstr>
      <vt:lpstr>Arial</vt:lpstr>
      <vt:lpstr>Roboto</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Coffey, Amanda</dc:creator>
  <cp:lastModifiedBy>Amanda Coffey</cp:lastModifiedBy>
  <cp:revision>3</cp:revision>
  <dcterms:modified xsi:type="dcterms:W3CDTF">2021-03-30T10:50:27Z</dcterms:modified>
</cp:coreProperties>
</file>