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Old Standard TT" panose="020B0604020202020204" charset="0"/>
      <p:regular r:id="rId23"/>
      <p:bold r:id="rId24"/>
      <p:italic r:id="rId25"/>
    </p:embeddedFont>
    <p:embeddedFont>
      <p:font typeface="Roboto"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2C6293-0E71-4165-9937-BE4D8DCB8486}">
  <a:tblStyle styleId="{A52C6293-0E71-4165-9937-BE4D8DCB848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assets.publishing.service.gov.uk/government/uploads/system/uploads/attachment_data/file/717275/CS_Behaviours_2018.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gov.uk/government/publications/nationality-rul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14017/HMG_Personnel_Security_Controls_-_May_2018.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civilservicecommission.independent.gov.uk/recruitment/recruitment-principl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civilservicecommission.independent.gov.uk/recruitment/c" TargetMode="External"/><Relationship Id="rId5" Type="http://schemas.openxmlformats.org/officeDocument/2006/relationships/hyperlink" Target="mailto:Alison.Logan@nio.gov.uk"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civilservicepensionscheme.org.u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www.gov.uk/guidance/security-vetting-and-clearance"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53"/>
        <p:cNvGrpSpPr/>
        <p:nvPr/>
      </p:nvGrpSpPr>
      <p:grpSpPr>
        <a:xfrm>
          <a:off x="0" y="0"/>
          <a:ext cx="0" cy="0"/>
          <a:chOff x="0" y="0"/>
          <a:chExt cx="0" cy="0"/>
        </a:xfrm>
      </p:grpSpPr>
      <p:sp>
        <p:nvSpPr>
          <p:cNvPr id="54" name="Google Shape;54;p13"/>
          <p:cNvSpPr/>
          <p:nvPr/>
        </p:nvSpPr>
        <p:spPr>
          <a:xfrm>
            <a:off x="100" y="-42025"/>
            <a:ext cx="9144000" cy="1780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subTitle" idx="1"/>
          </p:nvPr>
        </p:nvSpPr>
        <p:spPr>
          <a:xfrm>
            <a:off x="0" y="1738200"/>
            <a:ext cx="9144000" cy="28353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smtClean="0">
                <a:solidFill>
                  <a:srgbClr val="FFFFFF"/>
                </a:solidFill>
                <a:latin typeface="Roboto"/>
                <a:ea typeface="Roboto"/>
                <a:cs typeface="Roboto"/>
                <a:sym typeface="Roboto"/>
              </a:rPr>
              <a:t>Assistant Private Secretary/Special Advisers to</a:t>
            </a:r>
          </a:p>
          <a:p>
            <a:pPr marL="0" lvl="0" indent="0" algn="ctr" rtl="0">
              <a:lnSpc>
                <a:spcPct val="100000"/>
              </a:lnSpc>
              <a:spcBef>
                <a:spcPts val="0"/>
              </a:spcBef>
              <a:spcAft>
                <a:spcPts val="0"/>
              </a:spcAft>
              <a:buSzPts val="2800"/>
              <a:buNone/>
            </a:pPr>
            <a:r>
              <a:rPr lang="en-GB" sz="2200" b="1" dirty="0" smtClean="0">
                <a:solidFill>
                  <a:srgbClr val="FFFFFF"/>
                </a:solidFill>
                <a:latin typeface="Roboto"/>
                <a:ea typeface="Roboto"/>
                <a:cs typeface="Roboto"/>
                <a:sym typeface="Roboto"/>
              </a:rPr>
              <a:t>Secretary of State for Northern Ireland</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Grade D</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Closing Date: </a:t>
            </a:r>
            <a:endParaRPr sz="2200" b="1" dirty="0">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dirty="0">
                <a:solidFill>
                  <a:srgbClr val="FFFFFF"/>
                </a:solidFill>
                <a:latin typeface="Roboto"/>
                <a:ea typeface="Roboto"/>
                <a:cs typeface="Roboto"/>
                <a:sym typeface="Roboto"/>
              </a:rPr>
              <a:t>23:59 on </a:t>
            </a:r>
            <a:r>
              <a:rPr lang="en-GB" sz="2200" b="1" dirty="0" smtClean="0">
                <a:solidFill>
                  <a:srgbClr val="FFFFFF"/>
                </a:solidFill>
                <a:latin typeface="Roboto"/>
                <a:ea typeface="Roboto"/>
                <a:cs typeface="Roboto"/>
                <a:sym typeface="Roboto"/>
              </a:rPr>
              <a:t>2 August 2021</a:t>
            </a:r>
            <a:endParaRPr sz="2200" b="1" dirty="0">
              <a:solidFill>
                <a:srgbClr val="FFFFFF"/>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a:stretch/>
        </p:blipFill>
        <p:spPr>
          <a:xfrm>
            <a:off x="2439400" y="81484"/>
            <a:ext cx="1393339" cy="1144941"/>
          </a:xfrm>
          <a:prstGeom prst="rect">
            <a:avLst/>
          </a:prstGeom>
          <a:noFill/>
          <a:ln>
            <a:noFill/>
          </a:ln>
        </p:spPr>
      </p:pic>
      <p:pic>
        <p:nvPicPr>
          <p:cNvPr id="57" name="Google Shape;57;p13"/>
          <p:cNvPicPr preferRelativeResize="0"/>
          <p:nvPr/>
        </p:nvPicPr>
        <p:blipFill rotWithShape="1">
          <a:blip r:embed="rId4">
            <a:alphaModFix/>
          </a:blip>
          <a:srcRect/>
          <a:stretch/>
        </p:blipFill>
        <p:spPr>
          <a:xfrm>
            <a:off x="3923468" y="150603"/>
            <a:ext cx="1781422" cy="1006696"/>
          </a:xfrm>
          <a:prstGeom prst="rect">
            <a:avLst/>
          </a:prstGeom>
          <a:noFill/>
          <a:ln>
            <a:noFill/>
          </a:ln>
        </p:spPr>
      </p:pic>
      <p:pic>
        <p:nvPicPr>
          <p:cNvPr id="58" name="Google Shape;58;p13"/>
          <p:cNvPicPr preferRelativeResize="0"/>
          <p:nvPr/>
        </p:nvPicPr>
        <p:blipFill rotWithShape="1">
          <a:blip r:embed="rId5">
            <a:alphaModFix/>
          </a:blip>
          <a:srcRect/>
          <a:stretch/>
        </p:blipFill>
        <p:spPr>
          <a:xfrm>
            <a:off x="5888950" y="58975"/>
            <a:ext cx="1336624" cy="1098327"/>
          </a:xfrm>
          <a:prstGeom prst="rect">
            <a:avLst/>
          </a:prstGeom>
          <a:noFill/>
          <a:ln>
            <a:noFill/>
          </a:ln>
        </p:spPr>
      </p:pic>
      <p:pic>
        <p:nvPicPr>
          <p:cNvPr id="59" name="Google Shape;59;p13"/>
          <p:cNvPicPr preferRelativeResize="0"/>
          <p:nvPr/>
        </p:nvPicPr>
        <p:blipFill rotWithShape="1">
          <a:blip r:embed="rId6">
            <a:alphaModFix/>
          </a:blip>
          <a:srcRect/>
          <a:stretch/>
        </p:blipFill>
        <p:spPr>
          <a:xfrm>
            <a:off x="7265378" y="236694"/>
            <a:ext cx="1731294" cy="742889"/>
          </a:xfrm>
          <a:prstGeom prst="rect">
            <a:avLst/>
          </a:prstGeom>
          <a:noFill/>
          <a:ln>
            <a:noFill/>
          </a:ln>
        </p:spPr>
      </p:pic>
      <p:pic>
        <p:nvPicPr>
          <p:cNvPr id="60" name="Google Shape;60;p13"/>
          <p:cNvPicPr preferRelativeResize="0"/>
          <p:nvPr/>
        </p:nvPicPr>
        <p:blipFill rotWithShape="1">
          <a:blip r:embed="rId7">
            <a:alphaModFix/>
          </a:blip>
          <a:srcRect/>
          <a:stretch/>
        </p:blipFill>
        <p:spPr>
          <a:xfrm>
            <a:off x="322225" y="326175"/>
            <a:ext cx="1181100" cy="1085850"/>
          </a:xfrm>
          <a:prstGeom prst="rect">
            <a:avLst/>
          </a:prstGeom>
          <a:noFill/>
          <a:ln>
            <a:noFill/>
          </a:ln>
        </p:spPr>
      </p:pic>
      <p:pic>
        <p:nvPicPr>
          <p:cNvPr id="61" name="Google Shape;61;p13"/>
          <p:cNvPicPr preferRelativeResize="0"/>
          <p:nvPr/>
        </p:nvPicPr>
        <p:blipFill rotWithShape="1">
          <a:blip r:embed="rId8">
            <a:alphaModFix/>
          </a:blip>
          <a:srcRect/>
          <a:stretch/>
        </p:blipFill>
        <p:spPr>
          <a:xfrm>
            <a:off x="2439400" y="1226425"/>
            <a:ext cx="6557276" cy="51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48"/>
        <p:cNvGrpSpPr/>
        <p:nvPr/>
      </p:nvGrpSpPr>
      <p:grpSpPr>
        <a:xfrm>
          <a:off x="0" y="0"/>
          <a:ext cx="0" cy="0"/>
          <a:chOff x="0" y="0"/>
          <a:chExt cx="0" cy="0"/>
        </a:xfrm>
      </p:grpSpPr>
      <p:sp>
        <p:nvSpPr>
          <p:cNvPr id="149" name="Google Shape;149;p22"/>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50" name="Google Shape;150;p22"/>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51" name="Google Shape;151;p22"/>
          <p:cNvSpPr txBox="1"/>
          <p:nvPr/>
        </p:nvSpPr>
        <p:spPr>
          <a:xfrm>
            <a:off x="349050" y="1227600"/>
            <a:ext cx="8445900" cy="329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200" b="1" i="0" u="none" strike="noStrike" cap="none" dirty="0">
                <a:solidFill>
                  <a:srgbClr val="000000"/>
                </a:solidFill>
                <a:latin typeface="Roboto"/>
                <a:ea typeface="Roboto"/>
                <a:cs typeface="Roboto"/>
                <a:sym typeface="Roboto"/>
              </a:rPr>
              <a:t>Essential Requirements </a:t>
            </a:r>
            <a:r>
              <a:rPr lang="en-GB" sz="1200" b="1" i="0" u="none" strike="noStrike" cap="none" dirty="0" smtClean="0">
                <a:solidFill>
                  <a:srgbClr val="000000"/>
                </a:solidFill>
                <a:latin typeface="Roboto"/>
                <a:ea typeface="Roboto"/>
                <a:cs typeface="Roboto"/>
                <a:sym typeface="Roboto"/>
              </a:rPr>
              <a:t>– behaviours</a:t>
            </a:r>
          </a:p>
          <a:p>
            <a:pPr marL="0" marR="0" lvl="0" indent="0" algn="l" rtl="0">
              <a:lnSpc>
                <a:spcPct val="100000"/>
              </a:lnSpc>
              <a:spcBef>
                <a:spcPts val="0"/>
              </a:spcBef>
              <a:spcAft>
                <a:spcPts val="0"/>
              </a:spcAft>
              <a:buClr>
                <a:srgbClr val="000000"/>
              </a:buClr>
              <a:buSzPts val="1000"/>
              <a:buFont typeface="Arial"/>
              <a:buNone/>
            </a:pPr>
            <a:endParaRPr sz="1200" b="1" i="0" u="none" strike="noStrike" cap="none" dirty="0">
              <a:solidFill>
                <a:srgbClr val="000000"/>
              </a:solidFill>
              <a:latin typeface="Roboto"/>
              <a:ea typeface="Roboto"/>
              <a:cs typeface="Roboto"/>
              <a:sym typeface="Roboto"/>
            </a:endParaRPr>
          </a:p>
          <a:p>
            <a:pPr marL="457200" lvl="0" indent="-304800">
              <a:buSzPts val="1200"/>
              <a:buChar char="●"/>
            </a:pPr>
            <a:r>
              <a:rPr lang="en-GB" sz="1200" dirty="0"/>
              <a:t>Ability to manage competing priorities</a:t>
            </a:r>
          </a:p>
          <a:p>
            <a:pPr marL="457200" lvl="0" indent="-304800">
              <a:buSzPts val="1200"/>
              <a:buChar char="●"/>
            </a:pPr>
            <a:r>
              <a:rPr lang="en-GB" sz="1200" dirty="0"/>
              <a:t>Excellent oral and written communication skills</a:t>
            </a:r>
          </a:p>
          <a:p>
            <a:pPr marL="457200" lvl="0" indent="-304800">
              <a:buSzPts val="1200"/>
              <a:buChar char="●"/>
            </a:pPr>
            <a:r>
              <a:rPr lang="en-GB" sz="1200" dirty="0"/>
              <a:t>Ability to work effectively within a team</a:t>
            </a:r>
          </a:p>
          <a:p>
            <a:pPr marL="457200" lvl="0" indent="-304800">
              <a:buSzPts val="1200"/>
              <a:buChar char="●"/>
            </a:pPr>
            <a:r>
              <a:rPr lang="en-GB" sz="1200" dirty="0"/>
              <a:t>Strong planning and organisational skills</a:t>
            </a:r>
          </a:p>
          <a:p>
            <a:pPr marL="457200" lvl="0" indent="-304800">
              <a:buSzPts val="1200"/>
              <a:buChar char="●"/>
            </a:pPr>
            <a:r>
              <a:rPr lang="en-GB" sz="1200" dirty="0"/>
              <a:t>Willing to undergo SC clearance</a:t>
            </a:r>
          </a:p>
          <a:p>
            <a:pPr marL="152400" lvl="0" algn="l" rtl="0">
              <a:spcBef>
                <a:spcPts val="0"/>
              </a:spcBef>
              <a:spcAft>
                <a:spcPts val="0"/>
              </a:spcAft>
              <a:buSzPts val="1200"/>
            </a:pPr>
            <a:endParaRPr sz="1200" b="1" dirty="0">
              <a:latin typeface="Roboto"/>
              <a:ea typeface="Roboto"/>
              <a:cs typeface="Roboto"/>
              <a:sym typeface="Roboto"/>
            </a:endParaRPr>
          </a:p>
          <a:p>
            <a:pPr marL="0" marR="0" lvl="0" indent="0" algn="l" rtl="0">
              <a:lnSpc>
                <a:spcPct val="100000"/>
              </a:lnSpc>
              <a:spcBef>
                <a:spcPts val="1200"/>
              </a:spcBef>
              <a:spcAft>
                <a:spcPts val="0"/>
              </a:spcAft>
              <a:buClr>
                <a:srgbClr val="000000"/>
              </a:buClr>
              <a:buSzPts val="1000"/>
              <a:buFont typeface="Arial"/>
              <a:buNone/>
            </a:pPr>
            <a:r>
              <a:rPr lang="en-GB" sz="1200" b="1" i="0" u="none" strike="noStrike" cap="none" dirty="0">
                <a:solidFill>
                  <a:srgbClr val="000000"/>
                </a:solidFill>
                <a:latin typeface="Roboto"/>
                <a:ea typeface="Roboto"/>
                <a:cs typeface="Roboto"/>
                <a:sym typeface="Roboto"/>
              </a:rPr>
              <a:t>Desirable Skills</a:t>
            </a:r>
            <a:r>
              <a:rPr lang="en-GB" sz="1200" b="0" i="0" u="none" strike="noStrike" cap="none" dirty="0">
                <a:solidFill>
                  <a:srgbClr val="000000"/>
                </a:solidFill>
                <a:latin typeface="Roboto"/>
                <a:ea typeface="Roboto"/>
                <a:cs typeface="Roboto"/>
                <a:sym typeface="Roboto"/>
              </a:rPr>
              <a:t> </a:t>
            </a: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Roboto"/>
              <a:ea typeface="Roboto"/>
              <a:cs typeface="Roboto"/>
              <a:sym typeface="Roboto"/>
            </a:endParaRPr>
          </a:p>
          <a:p>
            <a:pPr marL="317500" lvl="0" indent="-292100">
              <a:spcBef>
                <a:spcPts val="1100"/>
              </a:spcBef>
              <a:buClr>
                <a:schemeClr val="dk1"/>
              </a:buClr>
              <a:buSzPts val="1000"/>
              <a:buFont typeface="Noto Sans Symbols"/>
              <a:buChar char="●"/>
            </a:pPr>
            <a:r>
              <a:rPr lang="en-GB" sz="1200" dirty="0">
                <a:solidFill>
                  <a:schemeClr val="dk1"/>
                </a:solidFill>
              </a:rPr>
              <a:t>Previous experience of working within a Private Office</a:t>
            </a:r>
          </a:p>
          <a:p>
            <a:pPr marL="0" marR="0" lvl="0" indent="0" algn="l" rtl="0">
              <a:lnSpc>
                <a:spcPct val="100000"/>
              </a:lnSpc>
              <a:spcBef>
                <a:spcPts val="1900"/>
              </a:spcBef>
              <a:spcAft>
                <a:spcPts val="0"/>
              </a:spcAft>
              <a:buClr>
                <a:srgbClr val="000000"/>
              </a:buClr>
              <a:buSzPts val="1200"/>
              <a:buFont typeface="Arial"/>
              <a:buNone/>
            </a:pPr>
            <a:endParaRPr sz="1200" b="1" dirty="0">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ld Standard TT"/>
              <a:ea typeface="Old Standard TT"/>
              <a:cs typeface="Old Standard TT"/>
              <a:sym typeface="Old Standard TT"/>
            </a:endParaRPr>
          </a:p>
        </p:txBody>
      </p:sp>
      <p:pic>
        <p:nvPicPr>
          <p:cNvPr id="152" name="Google Shape;152;p22"/>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53" name="Google Shape;153;p22"/>
          <p:cNvSpPr/>
          <p:nvPr/>
        </p:nvSpPr>
        <p:spPr>
          <a:xfrm>
            <a:off x="240163" y="126700"/>
            <a:ext cx="8549100" cy="6666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100"/>
              <a:buFont typeface="Arial"/>
              <a:buNone/>
            </a:pPr>
            <a:r>
              <a:rPr lang="en-GB" sz="3100">
                <a:solidFill>
                  <a:schemeClr val="lt1"/>
                </a:solidFill>
              </a:rPr>
              <a:t>Essential requirements and desirable skills</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57"/>
        <p:cNvGrpSpPr/>
        <p:nvPr/>
      </p:nvGrpSpPr>
      <p:grpSpPr>
        <a:xfrm>
          <a:off x="0" y="0"/>
          <a:ext cx="0" cy="0"/>
          <a:chOff x="0" y="0"/>
          <a:chExt cx="0" cy="0"/>
        </a:xfrm>
      </p:grpSpPr>
      <p:sp>
        <p:nvSpPr>
          <p:cNvPr id="158" name="Google Shape;158;p23"/>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59" name="Google Shape;159;p23"/>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60" name="Google Shape;160;p23"/>
          <p:cNvSpPr txBox="1"/>
          <p:nvPr/>
        </p:nvSpPr>
        <p:spPr>
          <a:xfrm>
            <a:off x="400550" y="1221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Old Standard TT"/>
                <a:ea typeface="Old Standard TT"/>
                <a:cs typeface="Old Standard TT"/>
                <a:sym typeface="Old Standard TT"/>
              </a:rPr>
              <a:t>I</a:t>
            </a:r>
            <a:endParaRPr sz="1400" b="0" i="0" u="none" strike="noStrike" cap="none">
              <a:solidFill>
                <a:srgbClr val="000000"/>
              </a:solidFill>
              <a:latin typeface="Old Standard TT"/>
              <a:ea typeface="Old Standard TT"/>
              <a:cs typeface="Old Standard TT"/>
              <a:sym typeface="Old Standard TT"/>
            </a:endParaRPr>
          </a:p>
        </p:txBody>
      </p:sp>
      <p:pic>
        <p:nvPicPr>
          <p:cNvPr id="161" name="Google Shape;161;p23"/>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62" name="Google Shape;162;p23"/>
          <p:cNvSpPr txBox="1"/>
          <p:nvPr/>
        </p:nvSpPr>
        <p:spPr>
          <a:xfrm>
            <a:off x="400550" y="1039675"/>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rgbClr val="674EA7"/>
                </a:solidFill>
                <a:latin typeface="Roboto"/>
                <a:ea typeface="Roboto"/>
                <a:cs typeface="Roboto"/>
                <a:sym typeface="Roboto"/>
              </a:rPr>
              <a:t>Application process</a:t>
            </a:r>
            <a:endParaRPr sz="12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23:55 on </a:t>
            </a:r>
            <a:r>
              <a:rPr lang="en-GB" sz="1200" dirty="0" smtClean="0">
                <a:latin typeface="Roboto"/>
                <a:ea typeface="Roboto"/>
                <a:cs typeface="Roboto"/>
                <a:sym typeface="Roboto"/>
              </a:rPr>
              <a:t>2 August</a:t>
            </a:r>
            <a:r>
              <a:rPr lang="en-GB" sz="1200" b="0" i="0" u="none" strike="noStrike" cap="none" dirty="0" smtClean="0">
                <a:solidFill>
                  <a:srgbClr val="000000"/>
                </a:solidFill>
                <a:latin typeface="Roboto"/>
                <a:ea typeface="Roboto"/>
                <a:cs typeface="Roboto"/>
                <a:sym typeface="Roboto"/>
              </a:rPr>
              <a:t> </a:t>
            </a:r>
            <a:r>
              <a:rPr lang="en-GB" sz="1200" b="0" i="0" u="none" strike="noStrike" cap="none" dirty="0">
                <a:solidFill>
                  <a:srgbClr val="000000"/>
                </a:solidFill>
                <a:latin typeface="Roboto"/>
                <a:ea typeface="Roboto"/>
                <a:cs typeface="Roboto"/>
                <a:sym typeface="Roboto"/>
              </a:rPr>
              <a:t>2021.</a:t>
            </a: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dirty="0">
                <a:solidFill>
                  <a:srgbClr val="000000"/>
                </a:solidFill>
                <a:latin typeface="Roboto"/>
                <a:ea typeface="Roboto"/>
                <a:cs typeface="Roboto"/>
                <a:sym typeface="Roboto"/>
              </a:rPr>
              <a:t>Provide </a:t>
            </a:r>
            <a:r>
              <a:rPr lang="en-GB" sz="1200" b="1" i="0" u="none" strike="noStrike" cap="none" dirty="0">
                <a:solidFill>
                  <a:srgbClr val="674EA7"/>
                </a:solidFill>
                <a:latin typeface="Roboto"/>
                <a:ea typeface="Roboto"/>
                <a:cs typeface="Roboto"/>
                <a:sym typeface="Roboto"/>
              </a:rPr>
              <a:t>250</a:t>
            </a:r>
            <a:r>
              <a:rPr lang="en-GB" sz="1200" b="0" i="0" u="none" strike="noStrike" cap="none" dirty="0">
                <a:solidFill>
                  <a:srgbClr val="000000"/>
                </a:solidFill>
                <a:latin typeface="Roboto"/>
                <a:ea typeface="Roboto"/>
                <a:cs typeface="Roboto"/>
                <a:sym typeface="Roboto"/>
              </a:rPr>
              <a:t> words in the Statement of Suitability section explaining how you meet the essential/desirable criteria. Behaviours form a part of the selection process, you will therefore be required to provide evidence against each of the selected behaviours. </a:t>
            </a: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dirty="0">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sz="12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dirty="0">
              <a:solidFill>
                <a:srgbClr val="000000"/>
              </a:solidFill>
              <a:latin typeface="Roboto"/>
              <a:ea typeface="Roboto"/>
              <a:cs typeface="Roboto"/>
              <a:sym typeface="Roboto"/>
            </a:endParaRPr>
          </a:p>
        </p:txBody>
      </p:sp>
      <p:sp>
        <p:nvSpPr>
          <p:cNvPr id="163" name="Google Shape;163;p23"/>
          <p:cNvSpPr txBox="1"/>
          <p:nvPr/>
        </p:nvSpPr>
        <p:spPr>
          <a:xfrm>
            <a:off x="4711325" y="1437800"/>
            <a:ext cx="4017600" cy="3249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Should you encounter any issues with your online application please get in touch with: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moj-recruitment-vetting-enquiries@gov.sscl.com</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If you do not receive acknowledgement of your application within 48 hours, please contact the above email address.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
        <p:nvSpPr>
          <p:cNvPr id="164" name="Google Shape;164;p23"/>
          <p:cNvSpPr/>
          <p:nvPr/>
        </p:nvSpPr>
        <p:spPr>
          <a:xfrm>
            <a:off x="240163" y="126700"/>
            <a:ext cx="8549100" cy="6666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100"/>
              <a:buFont typeface="Arial"/>
              <a:buNone/>
            </a:pPr>
            <a:r>
              <a:rPr lang="en-GB" sz="3100">
                <a:solidFill>
                  <a:schemeClr val="lt1"/>
                </a:solidFill>
              </a:rPr>
              <a:t>Selection process details</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68"/>
        <p:cNvGrpSpPr/>
        <p:nvPr/>
      </p:nvGrpSpPr>
      <p:grpSpPr>
        <a:xfrm>
          <a:off x="0" y="0"/>
          <a:ext cx="0" cy="0"/>
          <a:chOff x="0" y="0"/>
          <a:chExt cx="0" cy="0"/>
        </a:xfrm>
      </p:grpSpPr>
      <p:sp>
        <p:nvSpPr>
          <p:cNvPr id="169" name="Google Shape;169;p2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70" name="Google Shape;170;p24"/>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71" name="Google Shape;171;p24"/>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72" name="Google Shape;172;p24"/>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73" name="Google Shape;173;p24"/>
          <p:cNvSpPr txBox="1"/>
          <p:nvPr/>
        </p:nvSpPr>
        <p:spPr>
          <a:xfrm>
            <a:off x="2142425" y="1162550"/>
            <a:ext cx="4017600" cy="33597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Shortlist</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At this stage, the panel, including the hiring manager, will assess your </a:t>
            </a:r>
            <a:r>
              <a:rPr lang="en-GB" sz="1200" b="1" i="0" u="none" strike="noStrike" cap="none">
                <a:solidFill>
                  <a:srgbClr val="000000"/>
                </a:solidFill>
                <a:latin typeface="Roboto"/>
                <a:ea typeface="Roboto"/>
                <a:cs typeface="Roboto"/>
                <a:sym typeface="Roboto"/>
              </a:rPr>
              <a:t>behaviours</a:t>
            </a:r>
            <a:r>
              <a:rPr lang="en-GB" sz="1200" b="0" i="0" u="none" strike="noStrike" cap="none">
                <a:solidFill>
                  <a:srgbClr val="000000"/>
                </a:solidFill>
                <a:latin typeface="Roboto"/>
                <a:ea typeface="Roboto"/>
                <a:cs typeface="Roboto"/>
                <a:sym typeface="Roboto"/>
              </a:rPr>
              <a:t> and select applicants demonstrating the best ﬁt with the role by considering the evidence you have provided against the criteria set out in the ‘Statement of Suitability’ section. </a:t>
            </a:r>
            <a:r>
              <a:rPr lang="en-GB" sz="1200" b="0" i="0" u="none" strike="noStrike" cap="none">
                <a:solidFill>
                  <a:srgbClr val="000000"/>
                </a:solidFill>
                <a:latin typeface="Arial"/>
                <a:ea typeface="Arial"/>
                <a:cs typeface="Arial"/>
                <a:sym typeface="Arial"/>
              </a:rPr>
              <a:t>It it therefore crucial you ensure all areas of the selection process are addressed as missing information may affect your application.</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The Interview</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The interview will consist of questions where candidates will be expected to build on the information provided in their application. These interviews may take place virtually, depending on wider circumstances. </a:t>
            </a: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p:txBody>
      </p:sp>
      <p:sp>
        <p:nvSpPr>
          <p:cNvPr id="174" name="Google Shape;174;p24"/>
          <p:cNvSpPr/>
          <p:nvPr/>
        </p:nvSpPr>
        <p:spPr>
          <a:xfrm>
            <a:off x="240163" y="126700"/>
            <a:ext cx="8549100" cy="6666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100"/>
              <a:buFont typeface="Arial"/>
              <a:buNone/>
            </a:pPr>
            <a:r>
              <a:rPr lang="en-GB" sz="3100">
                <a:solidFill>
                  <a:schemeClr val="lt1"/>
                </a:solidFill>
              </a:rPr>
              <a:t>Selection process details</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78"/>
        <p:cNvGrpSpPr/>
        <p:nvPr/>
      </p:nvGrpSpPr>
      <p:grpSpPr>
        <a:xfrm>
          <a:off x="0" y="0"/>
          <a:ext cx="0" cy="0"/>
          <a:chOff x="0" y="0"/>
          <a:chExt cx="0" cy="0"/>
        </a:xfrm>
      </p:grpSpPr>
      <p:sp>
        <p:nvSpPr>
          <p:cNvPr id="179" name="Google Shape;179;p2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80" name="Google Shape;180;p2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81" name="Google Shape;181;p25"/>
          <p:cNvSpPr txBox="1"/>
          <p:nvPr/>
        </p:nvSpPr>
        <p:spPr>
          <a:xfrm>
            <a:off x="400550" y="1602200"/>
            <a:ext cx="84459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82" name="Google Shape;182;p25"/>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83" name="Google Shape;183;p25"/>
          <p:cNvSpPr txBox="1"/>
          <p:nvPr/>
        </p:nvSpPr>
        <p:spPr>
          <a:xfrm>
            <a:off x="297450" y="1602200"/>
            <a:ext cx="4274700" cy="32385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An example of a behaviour question would be:</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1" u="none" strike="noStrike" cap="none">
                <a:solidFill>
                  <a:srgbClr val="000000"/>
                </a:solidFill>
                <a:latin typeface="Roboto"/>
                <a:ea typeface="Roboto"/>
                <a:cs typeface="Roboto"/>
                <a:sym typeface="Roboto"/>
              </a:rPr>
              <a:t>‘Tell me about a time when you’ve had to deal with a diﬃcult customer requirement.’ </a:t>
            </a:r>
            <a:endParaRPr sz="1200" b="0" i="1"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rgbClr val="000000"/>
                </a:solidFill>
                <a:latin typeface="Old Standard TT"/>
                <a:ea typeface="Old Standard TT"/>
                <a:cs typeface="Old Standard TT"/>
                <a:sym typeface="Old Standard TT"/>
              </a:rPr>
              <a:t> </a:t>
            </a:r>
            <a:endParaRPr sz="1400" b="0" i="0" u="none" strike="noStrike" cap="none">
              <a:solidFill>
                <a:srgbClr val="000000"/>
              </a:solidFill>
              <a:latin typeface="Old Standard TT"/>
              <a:ea typeface="Old Standard TT"/>
              <a:cs typeface="Old Standard TT"/>
              <a:sym typeface="Old Standard TT"/>
            </a:endParaRPr>
          </a:p>
        </p:txBody>
      </p:sp>
      <p:sp>
        <p:nvSpPr>
          <p:cNvPr id="184" name="Google Shape;184;p25"/>
          <p:cNvSpPr txBox="1"/>
          <p:nvPr/>
        </p:nvSpPr>
        <p:spPr>
          <a:xfrm>
            <a:off x="4660050" y="1577725"/>
            <a:ext cx="3975000" cy="309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Roboto"/>
                <a:ea typeface="Roboto"/>
                <a:cs typeface="Roboto"/>
                <a:sym typeface="Roboto"/>
              </a:rPr>
              <a:t>I</a:t>
            </a:r>
            <a:r>
              <a:rPr lang="en-GB" sz="1200" b="0" i="0" u="none" strike="noStrike" cap="none">
                <a:solidFill>
                  <a:srgbClr val="000000"/>
                </a:solidFill>
                <a:latin typeface="Roboto"/>
                <a:ea typeface="Roboto"/>
                <a:cs typeface="Roboto"/>
                <a:sym typeface="Roboto"/>
              </a:rPr>
              <a:t>n your preparation for interview, please ensure  you refer to the </a:t>
            </a:r>
            <a:r>
              <a:rPr lang="en-GB" sz="1200" b="0" i="0" u="sng" strike="noStrike" cap="none">
                <a:solidFill>
                  <a:schemeClr val="hlink"/>
                </a:solidFill>
                <a:latin typeface="Roboto"/>
                <a:ea typeface="Roboto"/>
                <a:cs typeface="Roboto"/>
                <a:sym typeface="Roboto"/>
                <a:hlinkClick r:id="rId4"/>
              </a:rPr>
              <a:t>Civil Service Success Proﬁles Behaviours framework.</a:t>
            </a:r>
            <a:r>
              <a:rPr lang="en-GB" sz="1200" b="0" i="0" u="none" strike="noStrike" cap="non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 The ‘STAR’ model, (situation, task, action and result)</a:t>
            </a:r>
            <a:endParaRPr sz="1200" b="0" i="0" u="none" strike="noStrike" cap="none">
              <a:solidFill>
                <a:srgbClr val="000000"/>
              </a:solidFill>
              <a:latin typeface="Roboto"/>
              <a:ea typeface="Roboto"/>
              <a:cs typeface="Roboto"/>
              <a:sym typeface="Roboto"/>
            </a:endParaRPr>
          </a:p>
        </p:txBody>
      </p:sp>
      <p:sp>
        <p:nvSpPr>
          <p:cNvPr id="185" name="Google Shape;185;p25"/>
          <p:cNvSpPr/>
          <p:nvPr/>
        </p:nvSpPr>
        <p:spPr>
          <a:xfrm>
            <a:off x="240163" y="126700"/>
            <a:ext cx="8549100" cy="6666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100"/>
              <a:buFont typeface="Arial"/>
              <a:buNone/>
            </a:pPr>
            <a:r>
              <a:rPr lang="en-GB" sz="3100">
                <a:solidFill>
                  <a:schemeClr val="lt1"/>
                </a:solidFill>
              </a:rPr>
              <a:t>Interview structure and how to prepare</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89"/>
        <p:cNvGrpSpPr/>
        <p:nvPr/>
      </p:nvGrpSpPr>
      <p:grpSpPr>
        <a:xfrm>
          <a:off x="0" y="0"/>
          <a:ext cx="0" cy="0"/>
          <a:chOff x="0" y="0"/>
          <a:chExt cx="0" cy="0"/>
        </a:xfrm>
      </p:grpSpPr>
      <p:sp>
        <p:nvSpPr>
          <p:cNvPr id="190" name="Google Shape;190;p26"/>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91" name="Google Shape;191;p26"/>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92" name="Google Shape;192;p26"/>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193" name="Google Shape;193;p26"/>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94" name="Google Shape;194;p26"/>
          <p:cNvSpPr txBox="1"/>
          <p:nvPr/>
        </p:nvSpPr>
        <p:spPr>
          <a:xfrm>
            <a:off x="400550" y="10693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Salary</a:t>
            </a: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The salary for this post is set within the Band D pay range</a:t>
            </a:r>
            <a:r>
              <a:rPr lang="en-GB" sz="1100" b="1" i="0" u="none" strike="noStrike" cap="none" dirty="0">
                <a:solidFill>
                  <a:schemeClr val="dk1"/>
                </a:solidFill>
                <a:latin typeface="Calibri"/>
                <a:ea typeface="Calibri"/>
                <a:cs typeface="Calibri"/>
                <a:sym typeface="Calibri"/>
              </a:rPr>
              <a:t>: Inner London £26,411 - £30,324 </a:t>
            </a:r>
            <a:r>
              <a:rPr lang="en-GB" sz="1100" b="1" i="0" u="none" strike="noStrike" cap="none" dirty="0" smtClean="0">
                <a:solidFill>
                  <a:schemeClr val="dk1"/>
                </a:solidFill>
                <a:latin typeface="Calibri"/>
                <a:ea typeface="Calibri"/>
                <a:cs typeface="Calibri"/>
                <a:sym typeface="Calibri"/>
              </a:rPr>
              <a:t>/ Belfast £22,566 - £26,901</a:t>
            </a:r>
          </a:p>
          <a:p>
            <a:pPr marL="0" marR="0" lvl="0" indent="0" algn="just" rtl="0">
              <a:lnSpc>
                <a:spcPct val="100000"/>
              </a:lnSpc>
              <a:spcBef>
                <a:spcPts val="0"/>
              </a:spcBef>
              <a:spcAft>
                <a:spcPts val="0"/>
              </a:spcAft>
              <a:buClr>
                <a:schemeClr val="dk1"/>
              </a:buClr>
              <a:buSzPts val="1100"/>
              <a:buFont typeface="Arial"/>
              <a:buNone/>
            </a:pPr>
            <a:r>
              <a:rPr lang="en-GB" sz="1100" b="1" dirty="0" smtClean="0">
                <a:solidFill>
                  <a:schemeClr val="dk1"/>
                </a:solidFill>
                <a:latin typeface="Calibri"/>
                <a:ea typeface="Calibri"/>
                <a:cs typeface="Calibri"/>
                <a:sym typeface="Calibri"/>
              </a:rPr>
              <a:t>PO Allowance of £2,562 payable</a:t>
            </a:r>
            <a:endParaRPr sz="11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1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1" i="0" u="none" strike="noStrike" cap="none" dirty="0">
                <a:solidFill>
                  <a:srgbClr val="674EA7"/>
                </a:solidFill>
                <a:latin typeface="Roboto"/>
                <a:ea typeface="Roboto"/>
                <a:cs typeface="Roboto"/>
                <a:sym typeface="Roboto"/>
              </a:rPr>
              <a:t>Beneﬁts </a:t>
            </a:r>
            <a:endParaRPr sz="1100" b="1" i="0" u="none" strike="noStrike" cap="none" dirty="0">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sz="1100" b="0" i="0" u="none" strike="noStrike" cap="none" dirty="0">
              <a:solidFill>
                <a:srgbClr val="000000"/>
              </a:solidFill>
              <a:latin typeface="Roboto"/>
              <a:ea typeface="Roboto"/>
              <a:cs typeface="Roboto"/>
              <a:sym typeface="Roboto"/>
            </a:endParaRPr>
          </a:p>
        </p:txBody>
      </p:sp>
      <p:sp>
        <p:nvSpPr>
          <p:cNvPr id="195" name="Google Shape;195;p26"/>
          <p:cNvSpPr txBox="1"/>
          <p:nvPr/>
        </p:nvSpPr>
        <p:spPr>
          <a:xfrm>
            <a:off x="4680200" y="1069350"/>
            <a:ext cx="37890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This includes: </a:t>
            </a: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dirty="0">
                <a:solidFill>
                  <a:srgbClr val="000000"/>
                </a:solidFill>
                <a:latin typeface="Roboto"/>
                <a:ea typeface="Roboto"/>
                <a:cs typeface="Roboto"/>
                <a:sym typeface="Roboto"/>
              </a:rPr>
              <a:t>25 days on appointment increasing to 30 days after 5 years service. Public/Privilege days will be notified locally according to location.</a:t>
            </a:r>
            <a:endParaRPr sz="1100" b="0" i="0" u="none" strike="noStrike" cap="none" dirty="0">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 </a:t>
            </a:r>
            <a:endParaRPr sz="1100" b="0" i="0" u="none" strike="noStrike" cap="none" dirty="0">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dirty="0">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sz="1100" b="0" i="0" u="none" strike="noStrike" cap="none" dirty="0">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dirty="0">
                <a:solidFill>
                  <a:srgbClr val="000000"/>
                </a:solidFill>
                <a:latin typeface="Roboto"/>
                <a:ea typeface="Roboto"/>
                <a:cs typeface="Roboto"/>
                <a:sym typeface="Roboto"/>
              </a:rPr>
              <a:t>Flexible working patterns </a:t>
            </a:r>
            <a:r>
              <a:rPr lang="en-GB" sz="1100" b="0" i="0" u="none" strike="noStrike" cap="none" dirty="0" smtClean="0">
                <a:solidFill>
                  <a:srgbClr val="000000"/>
                </a:solidFill>
                <a:latin typeface="Roboto"/>
                <a:ea typeface="Roboto"/>
                <a:cs typeface="Roboto"/>
                <a:sym typeface="Roboto"/>
              </a:rPr>
              <a:t>where possible allow </a:t>
            </a:r>
            <a:r>
              <a:rPr lang="en-GB" sz="1100" b="0" i="0" u="none" strike="noStrike" cap="none" dirty="0">
                <a:solidFill>
                  <a:srgbClr val="000000"/>
                </a:solidFill>
                <a:latin typeface="Roboto"/>
                <a:ea typeface="Roboto"/>
                <a:cs typeface="Roboto"/>
                <a:sym typeface="Roboto"/>
              </a:rPr>
              <a:t>you to vary your working day as long as you work your total hours.</a:t>
            </a:r>
            <a:endParaRPr sz="1100" b="0" i="0" u="none" strike="noStrike" cap="none" dirty="0">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dirty="0">
              <a:solidFill>
                <a:srgbClr val="000000"/>
              </a:solidFill>
              <a:latin typeface="Old Standard TT"/>
              <a:ea typeface="Old Standard TT"/>
              <a:cs typeface="Old Standard TT"/>
              <a:sym typeface="Old Standard TT"/>
            </a:endParaRPr>
          </a:p>
        </p:txBody>
      </p:sp>
      <p:sp>
        <p:nvSpPr>
          <p:cNvPr id="196" name="Google Shape;196;p26"/>
          <p:cNvSpPr/>
          <p:nvPr/>
        </p:nvSpPr>
        <p:spPr>
          <a:xfrm>
            <a:off x="240163" y="126700"/>
            <a:ext cx="8549100" cy="6666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100"/>
              <a:buFont typeface="Arial"/>
              <a:buNone/>
            </a:pPr>
            <a:r>
              <a:rPr lang="en-GB" sz="3100">
                <a:solidFill>
                  <a:schemeClr val="lt1"/>
                </a:solidFill>
              </a:rPr>
              <a:t>Salary and Benefits</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00"/>
        <p:cNvGrpSpPr/>
        <p:nvPr/>
      </p:nvGrpSpPr>
      <p:grpSpPr>
        <a:xfrm>
          <a:off x="0" y="0"/>
          <a:ext cx="0" cy="0"/>
          <a:chOff x="0" y="0"/>
          <a:chExt cx="0" cy="0"/>
        </a:xfrm>
      </p:grpSpPr>
      <p:sp>
        <p:nvSpPr>
          <p:cNvPr id="201" name="Google Shape;201;p27"/>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02" name="Google Shape;202;p27"/>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03" name="Google Shape;203;p27"/>
          <p:cNvSpPr txBox="1"/>
          <p:nvPr/>
        </p:nvSpPr>
        <p:spPr>
          <a:xfrm>
            <a:off x="400550" y="1244400"/>
            <a:ext cx="84459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pic>
        <p:nvPicPr>
          <p:cNvPr id="204" name="Google Shape;204;p27"/>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05" name="Google Shape;205;p27"/>
          <p:cNvSpPr txBox="1"/>
          <p:nvPr/>
        </p:nvSpPr>
        <p:spPr>
          <a:xfrm>
            <a:off x="297450" y="1011875"/>
            <a:ext cx="8549100" cy="3447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Continued:</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Interest-free loans allowing you to spread the cost of an annual travel season ticket or a new bicycle.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The opportunity to use onsite facilities including ﬁtness centres and staff canteens (where applicable). </a:t>
            </a:r>
            <a:endParaRPr sz="12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179999" marR="0" lvl="0" indent="-171450" algn="just" rtl="0">
              <a:lnSpc>
                <a:spcPct val="100000"/>
              </a:lnSpc>
              <a:spcBef>
                <a:spcPts val="0"/>
              </a:spcBef>
              <a:spcAft>
                <a:spcPts val="0"/>
              </a:spcAft>
              <a:buClr>
                <a:srgbClr val="000000"/>
              </a:buClr>
              <a:buSzPts val="1200"/>
              <a:buFont typeface="Roboto"/>
              <a:buChar char="●"/>
            </a:pPr>
            <a:r>
              <a:rPr lang="en-GB" sz="1200" b="0" i="0" u="none" strike="noStrike" cap="none">
                <a:solidFill>
                  <a:srgbClr val="000000"/>
                </a:solidFill>
                <a:latin typeface="Roboto"/>
                <a:ea typeface="Roboto"/>
                <a:cs typeface="Roboto"/>
                <a:sym typeface="Roboto"/>
              </a:rPr>
              <a:t>Occupational sick pay.</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p:txBody>
      </p:sp>
      <p:sp>
        <p:nvSpPr>
          <p:cNvPr id="206" name="Google Shape;206;p27"/>
          <p:cNvSpPr/>
          <p:nvPr/>
        </p:nvSpPr>
        <p:spPr>
          <a:xfrm>
            <a:off x="240163" y="126700"/>
            <a:ext cx="8549100" cy="6666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100"/>
              <a:buFont typeface="Arial"/>
              <a:buNone/>
            </a:pPr>
            <a:r>
              <a:rPr lang="en-GB" sz="3100">
                <a:solidFill>
                  <a:schemeClr val="lt1"/>
                </a:solidFill>
              </a:rPr>
              <a:t>Salary and Benefits</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10"/>
        <p:cNvGrpSpPr/>
        <p:nvPr/>
      </p:nvGrpSpPr>
      <p:grpSpPr>
        <a:xfrm>
          <a:off x="0" y="0"/>
          <a:ext cx="0" cy="0"/>
          <a:chOff x="0" y="0"/>
          <a:chExt cx="0" cy="0"/>
        </a:xfrm>
      </p:grpSpPr>
      <p:sp>
        <p:nvSpPr>
          <p:cNvPr id="211" name="Google Shape;211;p2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12" name="Google Shape;212;p28"/>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13" name="Google Shape;213;p28"/>
          <p:cNvSpPr txBox="1"/>
          <p:nvPr/>
        </p:nvSpPr>
        <p:spPr>
          <a:xfrm>
            <a:off x="297450" y="684000"/>
            <a:ext cx="43926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1. Can I apply if I am not currently a civil servant?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Yes.</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2. Is this role permanent?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smtClean="0">
                <a:solidFill>
                  <a:srgbClr val="000000"/>
                </a:solidFill>
                <a:latin typeface="Roboto"/>
                <a:ea typeface="Roboto"/>
                <a:cs typeface="Roboto"/>
                <a:sym typeface="Roboto"/>
              </a:rPr>
              <a:t>Yes</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3. Is this role suitable for part-time working?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Flexible working arrangements are available but you should discuss your needs with the hiring manager if you are invited to interview.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4. Will the role involve travel?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Some occasional travel may be required for this role.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5. Where will the role be based?</a:t>
            </a:r>
            <a:r>
              <a:rPr lang="en-GB" sz="1100" b="0" i="0" u="none" strike="noStrike" cap="none" dirty="0">
                <a:solidFill>
                  <a:srgbClr val="000000"/>
                </a:solidFill>
                <a:latin typeface="Roboto"/>
                <a:ea typeface="Roboto"/>
                <a:cs typeface="Roboto"/>
                <a:sym typeface="Roboto"/>
              </a:rPr>
              <a:t>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If successful you will be based in either </a:t>
            </a:r>
            <a:r>
              <a:rPr lang="en-GB" sz="1100" b="0" i="0" u="none" strike="noStrike" cap="none" dirty="0" smtClean="0">
                <a:solidFill>
                  <a:srgbClr val="000000"/>
                </a:solidFill>
                <a:latin typeface="Roboto"/>
                <a:ea typeface="Roboto"/>
                <a:cs typeface="Roboto"/>
                <a:sym typeface="Roboto"/>
              </a:rPr>
              <a:t>London or Belfast.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Unfortunately relocation costs will not be reimbursed.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6. Can I claim back any expenses incurred during the recruitment process? </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No. Unfortunately we will not be able to reimburse you, except in exceptional circumstances and only when agreed in advance.</a:t>
            </a:r>
            <a:endParaRPr sz="1100" b="0" i="0" u="none" strike="noStrike" cap="none" dirty="0">
              <a:solidFill>
                <a:srgbClr val="000000"/>
              </a:solidFill>
              <a:latin typeface="Roboto"/>
              <a:ea typeface="Roboto"/>
              <a:cs typeface="Roboto"/>
              <a:sym typeface="Roboto"/>
            </a:endParaRPr>
          </a:p>
        </p:txBody>
      </p:sp>
      <p:pic>
        <p:nvPicPr>
          <p:cNvPr id="214" name="Google Shape;214;p28"/>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15" name="Google Shape;215;p28"/>
          <p:cNvSpPr txBox="1"/>
          <p:nvPr/>
        </p:nvSpPr>
        <p:spPr>
          <a:xfrm>
            <a:off x="4773525" y="684000"/>
            <a:ext cx="4171500" cy="398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7. What nationality do I need to hold in order to apply? </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To be eligible for employment to this role you must be a national from the following countries: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United Kingdom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Republic of Ireland </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The Commonwealth*</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A European Economic Area (EEA) Member State</a:t>
            </a:r>
            <a:endParaRPr sz="1100" b="0" i="0" u="none" strike="noStrike" cap="none">
              <a:solidFill>
                <a:srgbClr val="000000"/>
              </a:solidFill>
              <a:latin typeface="Roboto"/>
              <a:ea typeface="Roboto"/>
              <a:cs typeface="Roboto"/>
              <a:sym typeface="Roboto"/>
            </a:endParaRPr>
          </a:p>
          <a:p>
            <a:pPr marL="4572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Switzerland </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179999" marR="0" lvl="0" indent="-159849" algn="just" rtl="0">
              <a:lnSpc>
                <a:spcPct val="100000"/>
              </a:lnSpc>
              <a:spcBef>
                <a:spcPts val="0"/>
              </a:spcBef>
              <a:spcAft>
                <a:spcPts val="0"/>
              </a:spcAft>
              <a:buClr>
                <a:srgbClr val="000000"/>
              </a:buClr>
              <a:buSzPts val="1100"/>
              <a:buFont typeface="Roboto"/>
              <a:buChar char="●"/>
            </a:pPr>
            <a:r>
              <a:rPr lang="en-GB" sz="1100" b="0" i="0" u="none" strike="noStrike" cap="non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lang="en-GB" sz="1100" b="0" i="0" u="sng" strike="noStrike" cap="none">
                <a:solidFill>
                  <a:schemeClr val="hlink"/>
                </a:solidFill>
                <a:latin typeface="Roboto"/>
                <a:ea typeface="Roboto"/>
                <a:cs typeface="Roboto"/>
                <a:sym typeface="Roboto"/>
                <a:hlinkClick r:id="rId4"/>
              </a:rPr>
              <a:t>Gov.UK.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ld Standard TT"/>
              <a:ea typeface="Old Standard TT"/>
              <a:cs typeface="Old Standard TT"/>
              <a:sym typeface="Old Standard TT"/>
            </a:endParaRPr>
          </a:p>
        </p:txBody>
      </p:sp>
      <p:sp>
        <p:nvSpPr>
          <p:cNvPr id="216" name="Google Shape;216;p28"/>
          <p:cNvSpPr/>
          <p:nvPr/>
        </p:nvSpPr>
        <p:spPr>
          <a:xfrm>
            <a:off x="240175" y="126700"/>
            <a:ext cx="8549100" cy="5574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100"/>
              <a:buFont typeface="Arial"/>
              <a:buNone/>
            </a:pPr>
            <a:r>
              <a:rPr lang="en-GB" sz="3100">
                <a:solidFill>
                  <a:schemeClr val="lt1"/>
                </a:solidFill>
              </a:rPr>
              <a:t>FAQs</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20"/>
        <p:cNvGrpSpPr/>
        <p:nvPr/>
      </p:nvGrpSpPr>
      <p:grpSpPr>
        <a:xfrm>
          <a:off x="0" y="0"/>
          <a:ext cx="0" cy="0"/>
          <a:chOff x="0" y="0"/>
          <a:chExt cx="0" cy="0"/>
        </a:xfrm>
      </p:grpSpPr>
      <p:sp>
        <p:nvSpPr>
          <p:cNvPr id="221" name="Google Shape;221;p29"/>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22" name="Google Shape;222;p29"/>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23" name="Google Shape;223;p29"/>
          <p:cNvSpPr txBox="1"/>
          <p:nvPr/>
        </p:nvSpPr>
        <p:spPr>
          <a:xfrm>
            <a:off x="297450"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Arial"/>
                <a:ea typeface="Arial"/>
                <a:cs typeface="Arial"/>
                <a:sym typeface="Arial"/>
              </a:rPr>
              <a:t>8. Is security clearance required?</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Yes. If successful you must hold, or be willing to obtain, security clearance to SC level. More information about the vetting process can be found </a:t>
            </a:r>
            <a:r>
              <a:rPr lang="en-GB" sz="1200" b="0" i="0" u="sng" strike="noStrike" cap="none">
                <a:solidFill>
                  <a:schemeClr val="hlink"/>
                </a:solidFill>
                <a:latin typeface="Arial"/>
                <a:ea typeface="Arial"/>
                <a:cs typeface="Arial"/>
                <a:sym typeface="Arial"/>
                <a:hlinkClick r:id="rId3"/>
              </a:rPr>
              <a:t>here.</a:t>
            </a:r>
            <a:r>
              <a:rPr lang="en-GB" sz="1200" b="0" i="0" u="none" strike="noStrike" cap="none">
                <a:solidFill>
                  <a:srgbClr val="000000"/>
                </a:solidFill>
                <a:latin typeface="Arial"/>
                <a:ea typeface="Arial"/>
                <a:cs typeface="Arial"/>
                <a:sym typeface="Arial"/>
              </a:rPr>
              <a:t> This is not a reserved post.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Arial"/>
                <a:ea typeface="Arial"/>
                <a:cs typeface="Arial"/>
                <a:sym typeface="Arial"/>
              </a:rPr>
              <a:t>9. What reasonable adjustments can be made if I have a disability? </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Arial"/>
                <a:ea typeface="Arial"/>
                <a:cs typeface="Arial"/>
                <a:sym typeface="Arial"/>
              </a:rPr>
              <a:t>If you feel that you may need a reasonable adjustment to be made, or you would like to discuss your requirements in more detail, please contact us in the ﬁrst instance.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pic>
        <p:nvPicPr>
          <p:cNvPr id="224" name="Google Shape;224;p29"/>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25" name="Google Shape;225;p29"/>
          <p:cNvSpPr txBox="1"/>
          <p:nvPr/>
        </p:nvSpPr>
        <p:spPr>
          <a:xfrm>
            <a:off x="4822825" y="673000"/>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If you wish to receive a hard copy of the information, or in an alternative format e.g. Audio, Braille or large font then please contact:  (</a:t>
            </a:r>
            <a:r>
              <a:rPr lang="en-GB" sz="1200" b="0" i="0" u="none" strike="noStrike" cap="none">
                <a:solidFill>
                  <a:schemeClr val="dk1"/>
                </a:solidFill>
                <a:latin typeface="Roboto"/>
                <a:ea typeface="Roboto"/>
                <a:cs typeface="Roboto"/>
                <a:sym typeface="Roboto"/>
              </a:rPr>
              <a:t>moj-recruitment-vetting-enquiries@gov.sscl.com</a:t>
            </a:r>
            <a:r>
              <a:rPr lang="en-GB" sz="1200" b="0" i="0" u="none" strike="noStrike" cap="none">
                <a:solidFill>
                  <a:srgbClr val="000000"/>
                </a:solidFill>
                <a:latin typeface="Roboto"/>
                <a:ea typeface="Roboto"/>
                <a:cs typeface="Roboto"/>
                <a:sym typeface="Roboto"/>
              </a:rPr>
              <a:t>)</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p:txBody>
      </p:sp>
      <p:sp>
        <p:nvSpPr>
          <p:cNvPr id="226" name="Google Shape;226;p29"/>
          <p:cNvSpPr/>
          <p:nvPr/>
        </p:nvSpPr>
        <p:spPr>
          <a:xfrm>
            <a:off x="240175" y="126700"/>
            <a:ext cx="8549100" cy="5574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100"/>
              <a:buFont typeface="Arial"/>
              <a:buNone/>
            </a:pPr>
            <a:r>
              <a:rPr lang="en-GB" sz="3100">
                <a:solidFill>
                  <a:schemeClr val="lt1"/>
                </a:solidFill>
              </a:rPr>
              <a:t>FAQs</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30"/>
        <p:cNvGrpSpPr/>
        <p:nvPr/>
      </p:nvGrpSpPr>
      <p:grpSpPr>
        <a:xfrm>
          <a:off x="0" y="0"/>
          <a:ext cx="0" cy="0"/>
          <a:chOff x="0" y="0"/>
          <a:chExt cx="0" cy="0"/>
        </a:xfrm>
      </p:grpSpPr>
      <p:sp>
        <p:nvSpPr>
          <p:cNvPr id="231" name="Google Shape;231;p30"/>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32" name="Google Shape;232;p30"/>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33" name="Google Shape;233;p30"/>
          <p:cNvSpPr txBox="1"/>
          <p:nvPr/>
        </p:nvSpPr>
        <p:spPr>
          <a:xfrm>
            <a:off x="297450" y="694738"/>
            <a:ext cx="4171500" cy="414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Roboto"/>
                <a:ea typeface="Roboto"/>
                <a:cs typeface="Roboto"/>
                <a:sym typeface="Roboto"/>
              </a:rPr>
              <a:t>10. What is the role of the Civil Service Commission in relation to recruitment into the Civil Service? </a:t>
            </a: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The Civil Service Commission has two primary functions:</a:t>
            </a: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lang="en-GB" sz="1200" b="0" i="0" u="sng" strike="noStrike" cap="none">
                <a:solidFill>
                  <a:schemeClr val="hlink"/>
                </a:solidFill>
                <a:latin typeface="Roboto"/>
                <a:ea typeface="Roboto"/>
                <a:cs typeface="Roboto"/>
                <a:sym typeface="Roboto"/>
                <a:hlinkClick r:id="rId3"/>
              </a:rPr>
              <a:t>Civil Service Commission’s Recruitment Principles.</a:t>
            </a:r>
            <a:r>
              <a:rPr lang="en-GB" sz="1200" b="0" i="0" u="none" strike="noStrike" cap="non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a:t>
            </a:r>
            <a:r>
              <a:rPr lang="en-GB" sz="1200" b="0" i="0" u="none" strike="noStrike" cap="non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sz="12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30"/>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35" name="Google Shape;235;p30"/>
          <p:cNvSpPr txBox="1"/>
          <p:nvPr/>
        </p:nvSpPr>
        <p:spPr>
          <a:xfrm>
            <a:off x="4773525" y="746625"/>
            <a:ext cx="4171500" cy="418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674EA7"/>
                </a:solidFill>
                <a:latin typeface="Arial"/>
                <a:ea typeface="Arial"/>
                <a:cs typeface="Arial"/>
                <a:sym typeface="Arial"/>
              </a:rPr>
              <a:t>11. What do I do if I want to make a complaint? </a:t>
            </a:r>
            <a:endParaRPr sz="1200" b="1" i="0" u="none" strike="noStrike" cap="none">
              <a:solidFill>
                <a:srgbClr val="674EA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Arial"/>
                <a:ea typeface="Arial"/>
                <a:cs typeface="Arial"/>
                <a:sym typeface="Arial"/>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lang="en-GB" sz="1200" b="0" i="0" u="sng" strike="noStrike" cap="none">
                <a:solidFill>
                  <a:schemeClr val="hlink"/>
                </a:solidFill>
                <a:latin typeface="Arial"/>
                <a:ea typeface="Arial"/>
                <a:cs typeface="Arial"/>
                <a:sym typeface="Arial"/>
                <a:hlinkClick r:id="rId5"/>
              </a:rPr>
              <a:t>Alison.Logan@nio.gov.uk</a:t>
            </a:r>
            <a:r>
              <a:rPr lang="en-GB" sz="1200" b="0" i="0" u="none" strike="noStrike" cap="none">
                <a:solidFill>
                  <a:schemeClr val="dk1"/>
                </a:solidFill>
                <a:latin typeface="Arial"/>
                <a:ea typeface="Arial"/>
                <a:cs typeface="Arial"/>
                <a:sym typeface="Arial"/>
              </a:rPr>
              <a:t>)  in the ﬁrst instance. If you are not satisﬁed with the response you receive from the Department, you can contact the Civil Service Commission at: </a:t>
            </a:r>
            <a:r>
              <a:rPr lang="en-GB" sz="1200" b="0" i="0" u="sng" strike="noStrike" cap="none">
                <a:solidFill>
                  <a:schemeClr val="hlink"/>
                </a:solidFill>
                <a:latin typeface="Arial"/>
                <a:ea typeface="Arial"/>
                <a:cs typeface="Arial"/>
                <a:sym typeface="Arial"/>
                <a:hlinkClick r:id="rId6"/>
              </a:rPr>
              <a:t>https://civilservicecommission.independent.gov.uk/recruitment/c ivilservicerecruitmentcomplaints/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p:txBody>
      </p:sp>
      <p:sp>
        <p:nvSpPr>
          <p:cNvPr id="236" name="Google Shape;236;p30"/>
          <p:cNvSpPr/>
          <p:nvPr/>
        </p:nvSpPr>
        <p:spPr>
          <a:xfrm>
            <a:off x="240175" y="126700"/>
            <a:ext cx="8549100" cy="5574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100"/>
              <a:buFont typeface="Arial"/>
              <a:buNone/>
            </a:pPr>
            <a:r>
              <a:rPr lang="en-GB" sz="3100">
                <a:solidFill>
                  <a:schemeClr val="lt1"/>
                </a:solidFill>
              </a:rPr>
              <a:t>FAQs</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40"/>
        <p:cNvGrpSpPr/>
        <p:nvPr/>
      </p:nvGrpSpPr>
      <p:grpSpPr>
        <a:xfrm>
          <a:off x="0" y="0"/>
          <a:ext cx="0" cy="0"/>
          <a:chOff x="0" y="0"/>
          <a:chExt cx="0" cy="0"/>
        </a:xfrm>
      </p:grpSpPr>
      <p:sp>
        <p:nvSpPr>
          <p:cNvPr id="241" name="Google Shape;241;p3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42" name="Google Shape;242;p3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43" name="Google Shape;243;p31"/>
          <p:cNvSpPr txBox="1"/>
          <p:nvPr/>
        </p:nvSpPr>
        <p:spPr>
          <a:xfrm>
            <a:off x="255950" y="715400"/>
            <a:ext cx="44625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dirty="0">
                <a:solidFill>
                  <a:srgbClr val="674EA7"/>
                </a:solidFill>
                <a:latin typeface="Roboto"/>
                <a:ea typeface="Roboto"/>
                <a:cs typeface="Roboto"/>
                <a:sym typeface="Roboto"/>
              </a:rPr>
              <a:t>Terms of Appointment</a:t>
            </a:r>
            <a:endParaRPr sz="1100" b="1" i="0" u="none" strike="noStrike" cap="none" dirty="0">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smtClean="0">
                <a:solidFill>
                  <a:srgbClr val="000000"/>
                </a:solidFill>
                <a:latin typeface="Roboto"/>
                <a:ea typeface="Roboto"/>
                <a:cs typeface="Roboto"/>
                <a:sym typeface="Roboto"/>
              </a:rPr>
              <a:t>Appointments </a:t>
            </a:r>
            <a:r>
              <a:rPr lang="en-GB" sz="1100" b="0" i="0" u="none" strike="noStrike" cap="none" dirty="0">
                <a:solidFill>
                  <a:srgbClr val="000000"/>
                </a:solidFill>
                <a:latin typeface="Roboto"/>
                <a:ea typeface="Roboto"/>
                <a:cs typeface="Roboto"/>
                <a:sym typeface="Roboto"/>
              </a:rPr>
              <a:t>through this campaign </a:t>
            </a:r>
            <a:r>
              <a:rPr lang="en-GB" sz="1100" b="0" i="0" u="none" strike="noStrike" cap="none" dirty="0" smtClean="0">
                <a:solidFill>
                  <a:srgbClr val="000000"/>
                </a:solidFill>
                <a:latin typeface="Roboto"/>
                <a:ea typeface="Roboto"/>
                <a:cs typeface="Roboto"/>
                <a:sym typeface="Roboto"/>
              </a:rPr>
              <a:t>will </a:t>
            </a:r>
            <a:r>
              <a:rPr lang="en-GB" sz="1100" b="0" i="0" u="none" strike="noStrike" cap="none" dirty="0">
                <a:solidFill>
                  <a:srgbClr val="000000"/>
                </a:solidFill>
                <a:latin typeface="Roboto"/>
                <a:ea typeface="Roboto"/>
                <a:cs typeface="Roboto"/>
                <a:sym typeface="Roboto"/>
              </a:rPr>
              <a:t>be </a:t>
            </a:r>
            <a:r>
              <a:rPr lang="en-GB" sz="1100" b="0" i="0" u="none" strike="noStrike" cap="none" dirty="0" smtClean="0">
                <a:solidFill>
                  <a:srgbClr val="000000"/>
                </a:solidFill>
                <a:latin typeface="Roboto"/>
                <a:ea typeface="Roboto"/>
                <a:cs typeface="Roboto"/>
                <a:sym typeface="Roboto"/>
              </a:rPr>
              <a:t>on the basis of a loan or secondment for a period of 2 years for candidates from Other Government Departments.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Fixed-term appointments are temporary appointments often used to employ individuals for a set period of time. </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1" i="0" u="none" strike="noStrike" cap="none" dirty="0">
                <a:solidFill>
                  <a:srgbClr val="351C75"/>
                </a:solidFill>
                <a:latin typeface="Roboto"/>
                <a:ea typeface="Roboto"/>
                <a:cs typeface="Roboto"/>
                <a:sym typeface="Roboto"/>
              </a:rPr>
              <a:t>Feedback</a:t>
            </a:r>
            <a:endParaRPr sz="1100" b="1" i="0" u="none" strike="noStrike" cap="none" dirty="0">
              <a:solidFill>
                <a:srgbClr val="351C75"/>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Roboto"/>
                <a:ea typeface="Roboto"/>
                <a:cs typeface="Roboto"/>
                <a:sym typeface="Roboto"/>
              </a:rPr>
              <a:t>Only candidates invited to interview or assessment will receive feedback on their application.</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dirty="0">
                <a:solidFill>
                  <a:srgbClr val="000000"/>
                </a:solidFill>
                <a:latin typeface="Roboto"/>
                <a:ea typeface="Roboto"/>
                <a:cs typeface="Roboto"/>
                <a:sym typeface="Roboto"/>
              </a:rPr>
              <a:t>If we identify more appointable candidates than we have roles for at this time, we will operate a reserve list for 6 months.</a:t>
            </a:r>
            <a:endParaRPr sz="11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latin typeface="Old Standard TT"/>
              <a:ea typeface="Old Standard TT"/>
              <a:cs typeface="Old Standard TT"/>
              <a:sym typeface="Old Standard TT"/>
            </a:endParaRPr>
          </a:p>
        </p:txBody>
      </p:sp>
      <p:pic>
        <p:nvPicPr>
          <p:cNvPr id="244" name="Google Shape;244;p31"/>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245" name="Google Shape;245;p31"/>
          <p:cNvSpPr txBox="1"/>
          <p:nvPr/>
        </p:nvSpPr>
        <p:spPr>
          <a:xfrm>
            <a:off x="5008700" y="801050"/>
            <a:ext cx="3737100" cy="4159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Equal Opportunities</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674EA7"/>
                </a:solidFill>
                <a:latin typeface="Roboto"/>
                <a:ea typeface="Roboto"/>
                <a:cs typeface="Roboto"/>
                <a:sym typeface="Roboto"/>
              </a:rPr>
              <a:t>Guaranteed Interview Scheme for Disabled Persons</a:t>
            </a: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Old Standard TT"/>
              <a:ea typeface="Old Standard TT"/>
              <a:cs typeface="Old Standard TT"/>
              <a:sym typeface="Old Standard TT"/>
            </a:endParaRPr>
          </a:p>
        </p:txBody>
      </p:sp>
      <p:sp>
        <p:nvSpPr>
          <p:cNvPr id="246" name="Google Shape;246;p31"/>
          <p:cNvSpPr/>
          <p:nvPr/>
        </p:nvSpPr>
        <p:spPr>
          <a:xfrm>
            <a:off x="240175" y="126700"/>
            <a:ext cx="8549100" cy="5574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100"/>
              <a:buFont typeface="Arial"/>
              <a:buNone/>
            </a:pPr>
            <a:r>
              <a:rPr lang="en-GB" sz="3100">
                <a:solidFill>
                  <a:schemeClr val="lt1"/>
                </a:solidFill>
              </a:rPr>
              <a:t>Further Information</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67" name="Google Shape;67;p14"/>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68" name="Google Shape;68;p14"/>
          <p:cNvSpPr txBox="1"/>
          <p:nvPr/>
        </p:nvSpPr>
        <p:spPr>
          <a:xfrm>
            <a:off x="2426575" y="12775"/>
            <a:ext cx="6626400" cy="5143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latin typeface="Roboto"/>
                <a:ea typeface="Roboto"/>
                <a:cs typeface="Roboto"/>
                <a:sym typeface="Roboto"/>
              </a:rPr>
              <a:t>Welcome message from Madeleine Alessandri</a:t>
            </a:r>
            <a:endParaRPr sz="1200" b="1" i="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latin typeface="Roboto"/>
                <a:ea typeface="Roboto"/>
                <a:cs typeface="Roboto"/>
                <a:sym typeface="Roboto"/>
              </a:rPr>
              <a:t>Thank you for your interest in the Northern Ireland Office.</a:t>
            </a:r>
            <a:endParaRPr sz="1200" b="0" i="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supporting the delivery of the UK Government’s priorities for Northern Ireland.</a:t>
            </a:r>
            <a:endParaRPr sz="1200" b="0" i="0" u="none" strike="noStrike" cap="none">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latin typeface="Roboto"/>
                <a:ea typeface="Roboto"/>
                <a:cs typeface="Roboto"/>
                <a:sym typeface="Roboto"/>
              </a:rPr>
              <a:t> </a:t>
            </a:r>
            <a:endParaRPr sz="1200" b="0" i="0" u="none" strike="noStrike" cap="none">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sz="1200" b="0" i="0" u="none" strike="noStrike" cap="none">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sz="1200" b="0" i="0" u="none" strike="noStrike" cap="none">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latin typeface="Roboto"/>
                <a:ea typeface="Roboto"/>
                <a:cs typeface="Roboto"/>
                <a:sym typeface="Roboto"/>
              </a:rPr>
              <a:t>I  hope you will consider joining us for this exciting opportunity.  </a:t>
            </a:r>
            <a:endParaRPr sz="1200" b="0" i="0" u="none" strike="noStrike" cap="none">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latin typeface="Roboto"/>
                <a:ea typeface="Roboto"/>
                <a:cs typeface="Roboto"/>
                <a:sym typeface="Roboto"/>
              </a:rPr>
              <a:t>Madeleine Alessandri</a:t>
            </a:r>
            <a:endParaRPr sz="1200" b="0" i="0" u="none" strike="noStrike" cap="none">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latin typeface="Roboto"/>
                <a:ea typeface="Roboto"/>
                <a:cs typeface="Roboto"/>
                <a:sym typeface="Roboto"/>
              </a:rPr>
              <a:t>Permanent Secretary</a:t>
            </a:r>
            <a:endParaRPr sz="1200" b="0" i="0" u="none" strike="noStrike" cap="none">
              <a:latin typeface="Roboto"/>
              <a:ea typeface="Roboto"/>
              <a:cs typeface="Roboto"/>
              <a:sym typeface="Roboto"/>
            </a:endParaRPr>
          </a:p>
        </p:txBody>
      </p:sp>
      <p:grpSp>
        <p:nvGrpSpPr>
          <p:cNvPr id="69" name="Google Shape;69;p14"/>
          <p:cNvGrpSpPr/>
          <p:nvPr/>
        </p:nvGrpSpPr>
        <p:grpSpPr>
          <a:xfrm>
            <a:off x="0" y="0"/>
            <a:ext cx="3890675" cy="5169026"/>
            <a:chOff x="0" y="0"/>
            <a:chExt cx="3890675" cy="5169026"/>
          </a:xfrm>
        </p:grpSpPr>
        <p:pic>
          <p:nvPicPr>
            <p:cNvPr id="70" name="Google Shape;70;p14"/>
            <p:cNvPicPr preferRelativeResize="0"/>
            <p:nvPr/>
          </p:nvPicPr>
          <p:blipFill rotWithShape="1">
            <a:blip r:embed="rId3">
              <a:alphaModFix/>
            </a:blip>
            <a:srcRect/>
            <a:stretch/>
          </p:blipFill>
          <p:spPr>
            <a:xfrm>
              <a:off x="87000" y="0"/>
              <a:ext cx="2308450" cy="3082100"/>
            </a:xfrm>
            <a:prstGeom prst="rect">
              <a:avLst/>
            </a:prstGeom>
            <a:noFill/>
            <a:ln>
              <a:noFill/>
            </a:ln>
          </p:spPr>
        </p:pic>
        <p:pic>
          <p:nvPicPr>
            <p:cNvPr id="71" name="Google Shape;71;p14"/>
            <p:cNvPicPr preferRelativeResize="0"/>
            <p:nvPr/>
          </p:nvPicPr>
          <p:blipFill rotWithShape="1">
            <a:blip r:embed="rId4">
              <a:alphaModFix/>
            </a:blip>
            <a:srcRect/>
            <a:stretch/>
          </p:blipFill>
          <p:spPr>
            <a:xfrm>
              <a:off x="0" y="4865370"/>
              <a:ext cx="3890675" cy="30365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50"/>
        <p:cNvGrpSpPr/>
        <p:nvPr/>
      </p:nvGrpSpPr>
      <p:grpSpPr>
        <a:xfrm>
          <a:off x="0" y="0"/>
          <a:ext cx="0" cy="0"/>
          <a:chOff x="0" y="0"/>
          <a:chExt cx="0" cy="0"/>
        </a:xfrm>
      </p:grpSpPr>
      <p:sp>
        <p:nvSpPr>
          <p:cNvPr id="251" name="Google Shape;251;p32"/>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252" name="Google Shape;252;p32"/>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253" name="Google Shape;253;p32"/>
          <p:cNvSpPr txBox="1"/>
          <p:nvPr/>
        </p:nvSpPr>
        <p:spPr>
          <a:xfrm>
            <a:off x="255950" y="891825"/>
            <a:ext cx="4462500" cy="39831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Pension Scheme</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sz="11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For detailed information, please visit </a:t>
            </a:r>
            <a:r>
              <a:rPr lang="en-GB" sz="1100" b="0" i="0" u="sng" strike="noStrike" cap="none">
                <a:solidFill>
                  <a:schemeClr val="hlink"/>
                </a:solidFill>
                <a:latin typeface="Roboto"/>
                <a:ea typeface="Roboto"/>
                <a:cs typeface="Roboto"/>
                <a:sym typeface="Roboto"/>
                <a:hlinkClick r:id="rId3"/>
              </a:rPr>
              <a:t>http://www.civilservicepensionscheme.org.uk/.</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Conﬂicts of Interest</a:t>
            </a:r>
            <a:endParaRPr sz="1200" b="1" i="0" u="none" strike="noStrike" cap="none">
              <a:solidFill>
                <a:srgbClr val="674EA7"/>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sz="1100" b="0" i="0" u="none" strike="noStrike" cap="none">
              <a:solidFill>
                <a:srgbClr val="000000"/>
              </a:solidFill>
              <a:latin typeface="Roboto"/>
              <a:ea typeface="Roboto"/>
              <a:cs typeface="Roboto"/>
              <a:sym typeface="Roboto"/>
            </a:endParaRPr>
          </a:p>
        </p:txBody>
      </p:sp>
      <p:pic>
        <p:nvPicPr>
          <p:cNvPr id="254" name="Google Shape;254;p32"/>
          <p:cNvPicPr preferRelativeResize="0"/>
          <p:nvPr/>
        </p:nvPicPr>
        <p:blipFill rotWithShape="1">
          <a:blip r:embed="rId4">
            <a:alphaModFix/>
          </a:blip>
          <a:srcRect/>
          <a:stretch/>
        </p:blipFill>
        <p:spPr>
          <a:xfrm>
            <a:off x="0" y="4840775"/>
            <a:ext cx="3878900" cy="302725"/>
          </a:xfrm>
          <a:prstGeom prst="rect">
            <a:avLst/>
          </a:prstGeom>
          <a:noFill/>
          <a:ln>
            <a:noFill/>
          </a:ln>
        </p:spPr>
      </p:pic>
      <p:sp>
        <p:nvSpPr>
          <p:cNvPr id="255" name="Google Shape;255;p32"/>
          <p:cNvSpPr txBox="1"/>
          <p:nvPr/>
        </p:nvSpPr>
        <p:spPr>
          <a:xfrm>
            <a:off x="4905000" y="712100"/>
            <a:ext cx="3941700" cy="974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674EA7"/>
                </a:solidFill>
                <a:latin typeface="Roboto"/>
                <a:ea typeface="Roboto"/>
                <a:cs typeface="Roboto"/>
                <a:sym typeface="Roboto"/>
              </a:rPr>
              <a:t>Security Clearance </a:t>
            </a:r>
            <a:endParaRPr sz="1200" b="1">
              <a:solidFill>
                <a:srgbClr val="674EA7"/>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Roboto"/>
                <a:ea typeface="Roboto"/>
                <a:cs typeface="Roboto"/>
                <a:sym typeface="Roboto"/>
              </a:rPr>
              <a:t>Candidates should have, or expect to undergo SC level security clearance to take up this post. Further information about security vetting can be found </a:t>
            </a:r>
            <a:r>
              <a:rPr lang="en-GB" sz="1100" b="0" i="0" u="sng" strike="noStrike" cap="none">
                <a:solidFill>
                  <a:schemeClr val="hlink"/>
                </a:solidFill>
                <a:latin typeface="Roboto"/>
                <a:ea typeface="Roboto"/>
                <a:cs typeface="Roboto"/>
                <a:sym typeface="Roboto"/>
                <a:hlinkClick r:id="rId5"/>
              </a:rPr>
              <a:t>here.</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Old Standard TT"/>
                <a:ea typeface="Old Standard TT"/>
                <a:cs typeface="Old Standard TT"/>
                <a:sym typeface="Old Standard TT"/>
              </a:rPr>
              <a:t> </a:t>
            </a:r>
            <a:endParaRPr sz="1100" b="0" i="0" u="none" strike="noStrike" cap="none">
              <a:solidFill>
                <a:srgbClr val="000000"/>
              </a:solidFill>
              <a:latin typeface="Old Standard TT"/>
              <a:ea typeface="Old Standard TT"/>
              <a:cs typeface="Old Standard TT"/>
              <a:sym typeface="Old Standard TT"/>
            </a:endParaRPr>
          </a:p>
        </p:txBody>
      </p:sp>
      <p:sp>
        <p:nvSpPr>
          <p:cNvPr id="256" name="Google Shape;256;p32"/>
          <p:cNvSpPr txBox="1"/>
          <p:nvPr/>
        </p:nvSpPr>
        <p:spPr>
          <a:xfrm>
            <a:off x="4905000" y="1496700"/>
            <a:ext cx="4002900" cy="3608700"/>
          </a:xfrm>
          <a:prstGeom prst="rect">
            <a:avLst/>
          </a:prstGeom>
          <a:solidFill>
            <a:srgbClr val="D9D2E9"/>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sz="9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Lived outside UK: </a:t>
            </a:r>
            <a:r>
              <a:rPr lang="en-GB" sz="900" b="0" i="0" u="none" strike="noStrike" cap="non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Employee records</a:t>
            </a:r>
            <a:r>
              <a:rPr lang="en-GB" sz="900" b="0" i="0" u="none" strike="noStrike" cap="none">
                <a:solidFill>
                  <a:srgbClr val="000000"/>
                </a:solidFill>
                <a:latin typeface="Roboto"/>
                <a:ea typeface="Roboto"/>
                <a:cs typeface="Roboto"/>
                <a:sym typeface="Roboto"/>
              </a:rPr>
              <a:t>: Any indication of unreliability, relevant in a security context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Criminal record information:</a:t>
            </a:r>
            <a:r>
              <a:rPr lang="en-GB" sz="900" b="0" i="0" u="none" strike="noStrike" cap="non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Security Service records:</a:t>
            </a:r>
            <a:r>
              <a:rPr lang="en-GB" sz="900" b="0" i="0" u="none" strike="noStrike" cap="none">
                <a:solidFill>
                  <a:srgbClr val="000000"/>
                </a:solidFill>
                <a:latin typeface="Roboto"/>
                <a:ea typeface="Roboto"/>
                <a:cs typeface="Roboto"/>
                <a:sym typeface="Roboto"/>
              </a:rPr>
              <a:t> Concerns arising from checks undertaken by the Security Service.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Financial irregularities: </a:t>
            </a:r>
            <a:r>
              <a:rPr lang="en-GB" sz="900" b="0" i="0" u="none" strike="noStrike" cap="none">
                <a:solidFill>
                  <a:srgbClr val="000000"/>
                </a:solidFill>
                <a:latin typeface="Roboto"/>
                <a:ea typeface="Roboto"/>
                <a:cs typeface="Roboto"/>
                <a:sym typeface="Roboto"/>
              </a:rPr>
              <a:t>For SC or DV clearance only - Poor financial judgment or management, excessive expenditure, or high levels of indebtedness.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Roboto"/>
                <a:ea typeface="Roboto"/>
                <a:cs typeface="Roboto"/>
                <a:sym typeface="Roboto"/>
              </a:rPr>
              <a:t>  </a:t>
            </a:r>
            <a:endParaRPr sz="9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rgbClr val="000000"/>
                </a:solidFill>
                <a:latin typeface="Roboto"/>
                <a:ea typeface="Roboto"/>
                <a:cs typeface="Roboto"/>
                <a:sym typeface="Roboto"/>
              </a:rPr>
              <a:t>Other factors:</a:t>
            </a:r>
            <a:r>
              <a:rPr lang="en-GB" sz="900" b="0" i="0" u="none" strike="noStrike" cap="none">
                <a:solidFill>
                  <a:srgbClr val="000000"/>
                </a:solidFill>
                <a:latin typeface="Roboto"/>
                <a:ea typeface="Roboto"/>
                <a:cs typeface="Roboto"/>
                <a:sym typeface="Roboto"/>
              </a:rPr>
              <a:t> Inconsistencies, discrepancies or gaps in information provided, personal circumstances, personality and lifestyle. </a:t>
            </a:r>
            <a:endParaRPr sz="900" b="0" i="0" u="none" strike="noStrike" cap="none">
              <a:solidFill>
                <a:srgbClr val="000000"/>
              </a:solidFill>
              <a:latin typeface="Roboto"/>
              <a:ea typeface="Roboto"/>
              <a:cs typeface="Roboto"/>
              <a:sym typeface="Roboto"/>
            </a:endParaRPr>
          </a:p>
        </p:txBody>
      </p:sp>
      <p:sp>
        <p:nvSpPr>
          <p:cNvPr id="257" name="Google Shape;257;p32"/>
          <p:cNvSpPr/>
          <p:nvPr/>
        </p:nvSpPr>
        <p:spPr>
          <a:xfrm>
            <a:off x="240175" y="126700"/>
            <a:ext cx="8549100" cy="5574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100"/>
              <a:buFont typeface="Arial"/>
              <a:buNone/>
            </a:pPr>
            <a:r>
              <a:rPr lang="en-GB" sz="3100">
                <a:solidFill>
                  <a:schemeClr val="lt1"/>
                </a:solidFill>
              </a:rPr>
              <a:t>Further Information</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77" name="Google Shape;77;p15"/>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78" name="Google Shape;78;p15"/>
          <p:cNvSpPr/>
          <p:nvPr/>
        </p:nvSpPr>
        <p:spPr>
          <a:xfrm>
            <a:off x="297450" y="206000"/>
            <a:ext cx="8549100" cy="779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About the Northern Ireland Office</a:t>
            </a:r>
            <a:endParaRPr sz="3100" b="0" i="0" u="none" strike="noStrike" cap="none">
              <a:solidFill>
                <a:srgbClr val="FFFFFF"/>
              </a:solidFill>
              <a:latin typeface="Arial"/>
              <a:ea typeface="Arial"/>
              <a:cs typeface="Arial"/>
              <a:sym typeface="Arial"/>
            </a:endParaRPr>
          </a:p>
        </p:txBody>
      </p:sp>
      <p:pic>
        <p:nvPicPr>
          <p:cNvPr id="79" name="Google Shape;79;p15"/>
          <p:cNvPicPr preferRelativeResize="0"/>
          <p:nvPr/>
        </p:nvPicPr>
        <p:blipFill rotWithShape="1">
          <a:blip r:embed="rId3">
            <a:alphaModFix/>
          </a:blip>
          <a:srcRect/>
          <a:stretch/>
        </p:blipFill>
        <p:spPr>
          <a:xfrm>
            <a:off x="0" y="4839720"/>
            <a:ext cx="3890675" cy="303656"/>
          </a:xfrm>
          <a:prstGeom prst="rect">
            <a:avLst/>
          </a:prstGeom>
          <a:noFill/>
          <a:ln>
            <a:noFill/>
          </a:ln>
        </p:spPr>
      </p:pic>
      <p:sp>
        <p:nvSpPr>
          <p:cNvPr id="80" name="Google Shape;80;p15"/>
          <p:cNvSpPr txBox="1"/>
          <p:nvPr/>
        </p:nvSpPr>
        <p:spPr>
          <a:xfrm>
            <a:off x="297450" y="1010263"/>
            <a:ext cx="8600100" cy="38043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sz="12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200" b="0" i="0" u="none" strike="noStrike" cap="non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sz="1200" b="0" i="0" u="none" strike="noStrike" cap="none">
              <a:solidFill>
                <a:srgbClr val="0B0C0C"/>
              </a:solidFill>
              <a:highlight>
                <a:srgbClr val="FFFFFF"/>
              </a:highlight>
              <a:latin typeface="Roboto"/>
              <a:ea typeface="Roboto"/>
              <a:cs typeface="Roboto"/>
              <a:sym typeface="Roboto"/>
            </a:endParaRPr>
          </a:p>
          <a:p>
            <a:pPr marL="0" marR="0" lvl="0" indent="0" algn="just" rtl="0">
              <a:lnSpc>
                <a:spcPct val="100000"/>
              </a:lnSpc>
              <a:spcBef>
                <a:spcPts val="150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We are a Department that values its staff. We work hard to create an environment that speaks to our values; </a:t>
            </a:r>
            <a:r>
              <a:rPr lang="en-GB" sz="1200" b="1" i="1" u="none" strike="noStrike" cap="none">
                <a:solidFill>
                  <a:srgbClr val="000000"/>
                </a:solidFill>
                <a:latin typeface="Roboto"/>
                <a:ea typeface="Roboto"/>
                <a:cs typeface="Roboto"/>
                <a:sym typeface="Roboto"/>
              </a:rPr>
              <a:t>flexible, empowering, inclusive.</a:t>
            </a:r>
            <a:r>
              <a:rPr lang="en-GB" sz="1200" b="0" i="0" u="none" strike="noStrike" cap="non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Roboto"/>
                <a:ea typeface="Roboto"/>
                <a:cs typeface="Roboto"/>
                <a:sym typeface="Roboto"/>
              </a:rPr>
              <a:t> </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51850" y="0"/>
            <a:ext cx="90921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86" name="Google Shape;86;p16"/>
          <p:cNvSpPr txBox="1">
            <a:spLocks noGrp="1"/>
          </p:cNvSpPr>
          <p:nvPr>
            <p:ph type="subTitle" idx="1"/>
          </p:nvPr>
        </p:nvSpPr>
        <p:spPr>
          <a:xfrm>
            <a:off x="0" y="0"/>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200" b="1">
                <a:solidFill>
                  <a:srgbClr val="000000"/>
                </a:solidFill>
                <a:latin typeface="Roboto"/>
                <a:ea typeface="Roboto"/>
                <a:cs typeface="Roboto"/>
                <a:sym typeface="Roboto"/>
              </a:rPr>
              <a:t>  Overview of the SoS Private Office team</a:t>
            </a:r>
            <a:endParaRPr sz="2200" b="1">
              <a:solidFill>
                <a:srgbClr val="000000"/>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pic>
        <p:nvPicPr>
          <p:cNvPr id="87" name="Google Shape;87;p16"/>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88" name="Google Shape;88;p16"/>
          <p:cNvSpPr txBox="1"/>
          <p:nvPr/>
        </p:nvSpPr>
        <p:spPr>
          <a:xfrm>
            <a:off x="3119425" y="785775"/>
            <a:ext cx="2733600" cy="3693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Principal Private Secretary </a:t>
            </a:r>
            <a:endParaRPr sz="1200">
              <a:solidFill>
                <a:srgbClr val="FFFFFF"/>
              </a:solidFill>
            </a:endParaRPr>
          </a:p>
        </p:txBody>
      </p:sp>
      <p:sp>
        <p:nvSpPr>
          <p:cNvPr id="89" name="Google Shape;89;p16"/>
          <p:cNvSpPr txBox="1"/>
          <p:nvPr/>
        </p:nvSpPr>
        <p:spPr>
          <a:xfrm>
            <a:off x="276675" y="1468625"/>
            <a:ext cx="3238500" cy="3693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Private Secretary to the Secretary of State</a:t>
            </a:r>
            <a:endParaRPr sz="1200">
              <a:solidFill>
                <a:srgbClr val="FFFFFF"/>
              </a:solidFill>
            </a:endParaRPr>
          </a:p>
        </p:txBody>
      </p:sp>
      <p:sp>
        <p:nvSpPr>
          <p:cNvPr id="90" name="Google Shape;90;p16"/>
          <p:cNvSpPr txBox="1"/>
          <p:nvPr/>
        </p:nvSpPr>
        <p:spPr>
          <a:xfrm>
            <a:off x="96825" y="2151475"/>
            <a:ext cx="1614900" cy="7389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200">
                <a:solidFill>
                  <a:srgbClr val="FFFFFF"/>
                </a:solidFill>
              </a:rPr>
              <a:t>Assistant Private Secretary to the Secretary of State</a:t>
            </a:r>
            <a:endParaRPr>
              <a:solidFill>
                <a:srgbClr val="FFFFFF"/>
              </a:solidFill>
            </a:endParaRPr>
          </a:p>
        </p:txBody>
      </p:sp>
      <p:sp>
        <p:nvSpPr>
          <p:cNvPr id="91" name="Google Shape;91;p16"/>
          <p:cNvSpPr txBox="1"/>
          <p:nvPr/>
        </p:nvSpPr>
        <p:spPr>
          <a:xfrm>
            <a:off x="2136825" y="2151475"/>
            <a:ext cx="1614900" cy="7389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Private Secretary to the Special Advisors</a:t>
            </a:r>
            <a:endParaRPr sz="1200">
              <a:solidFill>
                <a:srgbClr val="FFFFFF"/>
              </a:solidFill>
            </a:endParaRPr>
          </a:p>
        </p:txBody>
      </p:sp>
      <p:sp>
        <p:nvSpPr>
          <p:cNvPr id="92" name="Google Shape;92;p16"/>
          <p:cNvSpPr txBox="1"/>
          <p:nvPr/>
        </p:nvSpPr>
        <p:spPr>
          <a:xfrm>
            <a:off x="2136825" y="3454750"/>
            <a:ext cx="1614900" cy="9234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Assistant Private Secretary to the Special Advisors</a:t>
            </a:r>
            <a:endParaRPr sz="1200">
              <a:solidFill>
                <a:srgbClr val="FFFFFF"/>
              </a:solidFill>
            </a:endParaRPr>
          </a:p>
        </p:txBody>
      </p:sp>
      <p:sp>
        <p:nvSpPr>
          <p:cNvPr id="93" name="Google Shape;93;p16"/>
          <p:cNvSpPr txBox="1"/>
          <p:nvPr/>
        </p:nvSpPr>
        <p:spPr>
          <a:xfrm>
            <a:off x="96825" y="3454750"/>
            <a:ext cx="1614900" cy="9234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Diary Manager to the Secretary of State</a:t>
            </a:r>
            <a:endParaRPr sz="1200">
              <a:solidFill>
                <a:srgbClr val="FFFFFF"/>
              </a:solidFill>
            </a:endParaRPr>
          </a:p>
        </p:txBody>
      </p:sp>
      <p:sp>
        <p:nvSpPr>
          <p:cNvPr id="94" name="Google Shape;94;p16"/>
          <p:cNvSpPr txBox="1"/>
          <p:nvPr/>
        </p:nvSpPr>
        <p:spPr>
          <a:xfrm>
            <a:off x="5248475" y="2172650"/>
            <a:ext cx="1516200" cy="7389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Assistant Private Secretary to the Secretary of State</a:t>
            </a:r>
            <a:endParaRPr>
              <a:solidFill>
                <a:srgbClr val="FFFFFF"/>
              </a:solidFill>
            </a:endParaRPr>
          </a:p>
        </p:txBody>
      </p:sp>
      <p:sp>
        <p:nvSpPr>
          <p:cNvPr id="95" name="Google Shape;95;p16"/>
          <p:cNvSpPr txBox="1"/>
          <p:nvPr/>
        </p:nvSpPr>
        <p:spPr>
          <a:xfrm>
            <a:off x="6969800" y="2172650"/>
            <a:ext cx="1928100" cy="7389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Private Secretary to the Minister of State</a:t>
            </a:r>
            <a:endParaRPr sz="1200">
              <a:solidFill>
                <a:srgbClr val="FFFFFF"/>
              </a:solidFill>
            </a:endParaRPr>
          </a:p>
        </p:txBody>
      </p:sp>
      <p:sp>
        <p:nvSpPr>
          <p:cNvPr id="96" name="Google Shape;96;p16"/>
          <p:cNvSpPr txBox="1"/>
          <p:nvPr/>
        </p:nvSpPr>
        <p:spPr>
          <a:xfrm>
            <a:off x="6969800" y="3444950"/>
            <a:ext cx="1928100" cy="9234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Diary Manager / Assistant Private Secretary to the Minister of State</a:t>
            </a:r>
            <a:endParaRPr sz="1200">
              <a:solidFill>
                <a:srgbClr val="FFFFFF"/>
              </a:solidFill>
            </a:endParaRPr>
          </a:p>
        </p:txBody>
      </p:sp>
      <p:sp>
        <p:nvSpPr>
          <p:cNvPr id="97" name="Google Shape;97;p16"/>
          <p:cNvSpPr txBox="1"/>
          <p:nvPr/>
        </p:nvSpPr>
        <p:spPr>
          <a:xfrm>
            <a:off x="5248475" y="3444950"/>
            <a:ext cx="1476300" cy="9234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Correspondence Manager for the Northern Ireland Office</a:t>
            </a:r>
            <a:endParaRPr sz="1200">
              <a:solidFill>
                <a:srgbClr val="FFFFFF"/>
              </a:solidFill>
            </a:endParaRPr>
          </a:p>
        </p:txBody>
      </p:sp>
      <p:sp>
        <p:nvSpPr>
          <p:cNvPr id="98" name="Google Shape;98;p16"/>
          <p:cNvSpPr txBox="1"/>
          <p:nvPr/>
        </p:nvSpPr>
        <p:spPr>
          <a:xfrm>
            <a:off x="5515425" y="1468625"/>
            <a:ext cx="3238500" cy="3693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Private Secretary to the Secretary of State</a:t>
            </a:r>
            <a:endParaRPr sz="1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02"/>
        <p:cNvGrpSpPr/>
        <p:nvPr/>
      </p:nvGrpSpPr>
      <p:grpSpPr>
        <a:xfrm>
          <a:off x="0" y="0"/>
          <a:ext cx="0" cy="0"/>
          <a:chOff x="0" y="0"/>
          <a:chExt cx="0" cy="0"/>
        </a:xfrm>
      </p:grpSpPr>
      <p:sp>
        <p:nvSpPr>
          <p:cNvPr id="103" name="Google Shape;103;p17"/>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04" name="Google Shape;104;p17"/>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000000"/>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000000"/>
                </a:solidFill>
                <a:latin typeface="Roboto"/>
                <a:ea typeface="Roboto"/>
                <a:cs typeface="Roboto"/>
                <a:sym typeface="Roboto"/>
              </a:rPr>
              <a:t>About the role</a:t>
            </a:r>
            <a:endParaRPr sz="2200" b="1">
              <a:solidFill>
                <a:srgbClr val="000000"/>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000000"/>
              </a:solidFill>
              <a:latin typeface="Roboto"/>
              <a:ea typeface="Roboto"/>
              <a:cs typeface="Roboto"/>
              <a:sym typeface="Roboto"/>
            </a:endParaRPr>
          </a:p>
        </p:txBody>
      </p:sp>
      <p:pic>
        <p:nvPicPr>
          <p:cNvPr id="105" name="Google Shape;105;p17"/>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06" name="Google Shape;106;p17"/>
          <p:cNvSpPr txBox="1"/>
          <p:nvPr/>
        </p:nvSpPr>
        <p:spPr>
          <a:xfrm>
            <a:off x="1126125" y="855875"/>
            <a:ext cx="7181100" cy="3984900"/>
          </a:xfrm>
          <a:prstGeom prst="rect">
            <a:avLst/>
          </a:prstGeom>
          <a:solidFill>
            <a:srgbClr val="FFFFFF"/>
          </a:solidFill>
          <a:ln>
            <a:noFill/>
          </a:ln>
        </p:spPr>
        <p:txBody>
          <a:bodyPr spcFirstLastPara="1" wrap="square" lIns="91425" tIns="91425" rIns="91425" bIns="91425" anchor="t" anchorCtr="0">
            <a:noAutofit/>
          </a:bodyPr>
          <a:lstStyle/>
          <a:p>
            <a:r>
              <a:rPr lang="en-GB" dirty="0"/>
              <a:t>An exciting opportunity has arisen to work as the Assistant Private Secretary to the Special Advisers in the Office of the Secretary of State for Northern Ireland. </a:t>
            </a:r>
            <a:endParaRPr lang="en-GB" sz="1100" dirty="0"/>
          </a:p>
          <a:p>
            <a:r>
              <a:rPr lang="en-GB" dirty="0"/>
              <a:t>This fast-paced post is an integral role in the wider Private Office team and directly supports the delivery of ministerial priorities. It also provides an excellent opportunity for anyone who would like to gain a real insight into the work of Ministers, how the department and the wider Government operates, and how the UK Government works collaboratively with the Northern Ireland Executive</a:t>
            </a:r>
            <a:r>
              <a:rPr lang="en-GB" dirty="0" smtClean="0"/>
              <a:t>.</a:t>
            </a:r>
          </a:p>
          <a:p>
            <a:endParaRPr lang="en-GB" sz="1100" dirty="0"/>
          </a:p>
          <a:p>
            <a:r>
              <a:rPr lang="en-GB" dirty="0"/>
              <a:t>The successful candidate will need to be assertive and confident in their ability to prioritise a busy workload and work with Ministers, Special Advisers and colleagues at all levels. Excellent communications skills, sound judgment, and the ability to remain calm and reliable under pressure are also essential skills. In return, this role offers the opportunity to be at the heart of a busy, friendly team and gain valuable core experience of departmental working at the centre of Government.</a:t>
            </a:r>
            <a:endParaRPr lang="en-GB" sz="1100" dirty="0"/>
          </a:p>
          <a:p>
            <a:r>
              <a:rPr lang="en-GB" sz="1100" dirty="0"/>
              <a:t/>
            </a:r>
            <a:br>
              <a:rPr lang="en-GB" sz="1100" dirty="0"/>
            </a:br>
            <a:endParaRPr sz="1100" b="1"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10"/>
        <p:cNvGrpSpPr/>
        <p:nvPr/>
      </p:nvGrpSpPr>
      <p:grpSpPr>
        <a:xfrm>
          <a:off x="0" y="0"/>
          <a:ext cx="0" cy="0"/>
          <a:chOff x="0" y="0"/>
          <a:chExt cx="0" cy="0"/>
        </a:xfrm>
      </p:grpSpPr>
      <p:sp>
        <p:nvSpPr>
          <p:cNvPr id="111" name="Google Shape;111;p18"/>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12" name="Google Shape;112;p18"/>
          <p:cNvSpPr txBox="1">
            <a:spLocks noGrp="1"/>
          </p:cNvSpPr>
          <p:nvPr>
            <p:ph type="subTitle" idx="1"/>
          </p:nvPr>
        </p:nvSpPr>
        <p:spPr>
          <a:xfrm>
            <a:off x="0" y="0"/>
            <a:ext cx="92061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p:txBody>
      </p:sp>
      <p:sp>
        <p:nvSpPr>
          <p:cNvPr id="113" name="Google Shape;113;p18"/>
          <p:cNvSpPr/>
          <p:nvPr/>
        </p:nvSpPr>
        <p:spPr>
          <a:xfrm>
            <a:off x="240163" y="126700"/>
            <a:ext cx="8549100" cy="6666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FFFFFF"/>
                </a:solidFill>
                <a:latin typeface="Arial"/>
                <a:ea typeface="Arial"/>
                <a:cs typeface="Arial"/>
                <a:sym typeface="Arial"/>
              </a:rPr>
              <a:t>Our Values</a:t>
            </a:r>
            <a:endParaRPr sz="2800" b="0" i="0" u="none" strike="noStrike" cap="none">
              <a:solidFill>
                <a:srgbClr val="FFFFFF"/>
              </a:solidFill>
              <a:latin typeface="Arial"/>
              <a:ea typeface="Arial"/>
              <a:cs typeface="Arial"/>
              <a:sym typeface="Arial"/>
            </a:endParaRPr>
          </a:p>
        </p:txBody>
      </p:sp>
      <p:sp>
        <p:nvSpPr>
          <p:cNvPr id="114" name="Google Shape;114;p18"/>
          <p:cNvSpPr txBox="1"/>
          <p:nvPr/>
        </p:nvSpPr>
        <p:spPr>
          <a:xfrm>
            <a:off x="235200" y="886250"/>
            <a:ext cx="8496900" cy="3881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Roboto"/>
              <a:ea typeface="Roboto"/>
              <a:cs typeface="Roboto"/>
              <a:sym typeface="Roboto"/>
            </a:endParaRPr>
          </a:p>
        </p:txBody>
      </p:sp>
      <p:pic>
        <p:nvPicPr>
          <p:cNvPr id="115" name="Google Shape;115;p18"/>
          <p:cNvPicPr preferRelativeResize="0"/>
          <p:nvPr/>
        </p:nvPicPr>
        <p:blipFill rotWithShape="1">
          <a:blip r:embed="rId3">
            <a:alphaModFix/>
          </a:blip>
          <a:srcRect/>
          <a:stretch/>
        </p:blipFill>
        <p:spPr>
          <a:xfrm>
            <a:off x="0" y="4840775"/>
            <a:ext cx="3878900" cy="302725"/>
          </a:xfrm>
          <a:prstGeom prst="rect">
            <a:avLst/>
          </a:prstGeom>
          <a:noFill/>
          <a:ln>
            <a:noFill/>
          </a:ln>
        </p:spPr>
      </p:pic>
      <p:graphicFrame>
        <p:nvGraphicFramePr>
          <p:cNvPr id="116" name="Google Shape;116;p18"/>
          <p:cNvGraphicFramePr/>
          <p:nvPr/>
        </p:nvGraphicFramePr>
        <p:xfrm>
          <a:off x="266350" y="1381300"/>
          <a:ext cx="8496750" cy="5732450"/>
        </p:xfrm>
        <a:graphic>
          <a:graphicData uri="http://schemas.openxmlformats.org/drawingml/2006/table">
            <a:tbl>
              <a:tblPr>
                <a:noFill/>
                <a:tableStyleId>{A52C6293-0E71-4165-9937-BE4D8DCB8486}</a:tableStyleId>
              </a:tblPr>
              <a:tblGrid>
                <a:gridCol w="2730275">
                  <a:extLst>
                    <a:ext uri="{9D8B030D-6E8A-4147-A177-3AD203B41FA5}">
                      <a16:colId xmlns:a16="http://schemas.microsoft.com/office/drawing/2014/main" val="20000"/>
                    </a:ext>
                  </a:extLst>
                </a:gridCol>
                <a:gridCol w="3364775">
                  <a:extLst>
                    <a:ext uri="{9D8B030D-6E8A-4147-A177-3AD203B41FA5}">
                      <a16:colId xmlns:a16="http://schemas.microsoft.com/office/drawing/2014/main" val="20001"/>
                    </a:ext>
                  </a:extLst>
                </a:gridCol>
                <a:gridCol w="2401700">
                  <a:extLst>
                    <a:ext uri="{9D8B030D-6E8A-4147-A177-3AD203B41FA5}">
                      <a16:colId xmlns:a16="http://schemas.microsoft.com/office/drawing/2014/main" val="20002"/>
                    </a:ext>
                  </a:extLst>
                </a:gridCol>
              </a:tblGrid>
              <a:tr h="5732450">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a:t>
                      </a:r>
                      <a:endParaRPr sz="1100" b="1"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Flexible</a:t>
                      </a:r>
                      <a:endParaRPr sz="1100" b="1" u="none" strike="noStrike" cap="none">
                        <a:solidFill>
                          <a:schemeClr val="dk1"/>
                        </a:solidFill>
                      </a:endParaRPr>
                    </a:p>
                    <a:p>
                      <a:pPr marL="269999" marR="0" lvl="0" indent="-269999" algn="l" rtl="0">
                        <a:lnSpc>
                          <a:spcPct val="100000"/>
                        </a:lnSpc>
                        <a:spcBef>
                          <a:spcPts val="1200"/>
                        </a:spcBef>
                        <a:spcAft>
                          <a:spcPts val="0"/>
                        </a:spcAft>
                        <a:buClr>
                          <a:schemeClr val="dk1"/>
                        </a:buClr>
                        <a:buSzPts val="1100"/>
                        <a:buFont typeface="Arial"/>
                        <a:buChar char="●"/>
                      </a:pPr>
                      <a:r>
                        <a:rPr lang="en-GB" sz="1100" u="none" strike="noStrike" cap="none">
                          <a:solidFill>
                            <a:schemeClr val="dk1"/>
                          </a:solidFill>
                        </a:rPr>
                        <a:t>We are flexible in how we think and how we work</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agile in our approach to emerging situations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find solutions</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are creative and innovative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embrace change </a:t>
                      </a:r>
                      <a:endParaRPr sz="1100" u="none" strike="noStrike" cap="none">
                        <a:solidFill>
                          <a:schemeClr val="dk1"/>
                        </a:solidFill>
                      </a:endParaRPr>
                    </a:p>
                    <a:p>
                      <a:pPr marL="269999" marR="0" lvl="0" indent="-269999" algn="l" rtl="0">
                        <a:lnSpc>
                          <a:spcPct val="100000"/>
                        </a:lnSpc>
                        <a:spcBef>
                          <a:spcPts val="0"/>
                        </a:spcBef>
                        <a:spcAft>
                          <a:spcPts val="0"/>
                        </a:spcAft>
                        <a:buClr>
                          <a:schemeClr val="dk1"/>
                        </a:buClr>
                        <a:buSzPts val="1100"/>
                        <a:buFont typeface="Arial"/>
                        <a:buChar char="●"/>
                      </a:pPr>
                      <a:r>
                        <a:rPr lang="en-GB" sz="1100" u="none" strike="noStrike" cap="none">
                          <a:solidFill>
                            <a:schemeClr val="dk1"/>
                          </a:solidFill>
                        </a:rPr>
                        <a:t>We allow ourselves the flex to think strategically about the future, as well as responding at a pace to the immediate when required</a:t>
                      </a:r>
                      <a:endParaRPr sz="110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a:t>
                      </a:r>
                      <a:endParaRPr sz="1100" b="1"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Empowering</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empower ourselves through our focus on personal development, seizing opportunities to grow and broaden our experiences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decisions to be taken at the lowest appropriate level</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understand our levels of responsibility and accountability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recognised for our expertise and take personal responsibility for developing our skills.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empower those around us through responsible delegation and creating an environment where new ideas are encouraged  </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comfortable to challenge and be challenged </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a:t>
                      </a:r>
                      <a:endParaRPr sz="1100" b="1" u="none" strike="noStrike" cap="none">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GB" sz="1100" b="1" u="none" strike="noStrike" cap="none">
                          <a:solidFill>
                            <a:schemeClr val="dk1"/>
                          </a:solidFill>
                        </a:rPr>
                        <a:t> Inclusive</a:t>
                      </a:r>
                      <a:endParaRPr sz="1100" b="1" u="none" strike="noStrike" cap="none">
                        <a:solidFill>
                          <a:schemeClr val="dk1"/>
                        </a:solidFill>
                      </a:endParaRPr>
                    </a:p>
                    <a:p>
                      <a:pPr marL="269999" marR="0" lvl="0" indent="-269999" algn="l" rtl="0">
                        <a:lnSpc>
                          <a:spcPct val="115000"/>
                        </a:lnSpc>
                        <a:spcBef>
                          <a:spcPts val="1200"/>
                        </a:spcBef>
                        <a:spcAft>
                          <a:spcPts val="0"/>
                        </a:spcAft>
                        <a:buClr>
                          <a:schemeClr val="dk1"/>
                        </a:buClr>
                        <a:buSzPts val="1100"/>
                        <a:buFont typeface="Arial"/>
                        <a:buChar char="●"/>
                      </a:pPr>
                      <a:r>
                        <a:rPr lang="en-GB" sz="1100" u="none" strike="noStrike" cap="none">
                          <a:solidFill>
                            <a:schemeClr val="dk1"/>
                          </a:solidFill>
                        </a:rPr>
                        <a:t>We create an environment where everyone can bring their true selves to work every day and flourish</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ensure everyone has a voice</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listen to all voices</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prize diversity of all kinds for the strength it brings to our team</a:t>
                      </a:r>
                      <a:endParaRPr sz="1100" u="none" strike="noStrike" cap="none">
                        <a:solidFill>
                          <a:schemeClr val="dk1"/>
                        </a:solidFill>
                      </a:endParaRPr>
                    </a:p>
                    <a:p>
                      <a:pPr marL="269999" marR="0" lvl="0" indent="-269999" algn="l" rtl="0">
                        <a:lnSpc>
                          <a:spcPct val="115000"/>
                        </a:lnSpc>
                        <a:spcBef>
                          <a:spcPts val="0"/>
                        </a:spcBef>
                        <a:spcAft>
                          <a:spcPts val="0"/>
                        </a:spcAft>
                        <a:buClr>
                          <a:schemeClr val="dk1"/>
                        </a:buClr>
                        <a:buSzPts val="1100"/>
                        <a:buFont typeface="Arial"/>
                        <a:buChar char="●"/>
                      </a:pPr>
                      <a:r>
                        <a:rPr lang="en-GB" sz="1100" u="none" strike="noStrike" cap="none">
                          <a:solidFill>
                            <a:schemeClr val="dk1"/>
                          </a:solidFill>
                        </a:rPr>
                        <a:t>We are respectful of differences. We create an environment where everyone can bring their true selves to work every day and flourish</a:t>
                      </a:r>
                      <a:endParaRPr sz="1100" u="none" strike="noStrike" cap="none">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p:nvPr/>
        </p:nvSpPr>
        <p:spPr>
          <a:xfrm>
            <a:off x="240163" y="126700"/>
            <a:ext cx="8549100" cy="6666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FFFFFF"/>
                </a:solidFill>
                <a:latin typeface="Arial"/>
                <a:ea typeface="Arial"/>
                <a:cs typeface="Arial"/>
                <a:sym typeface="Arial"/>
              </a:rPr>
              <a:t>Our Values</a:t>
            </a:r>
            <a:endParaRPr sz="2800" b="0" i="0" u="none" strike="noStrike" cap="none">
              <a:solidFill>
                <a:srgbClr val="FFFFFF"/>
              </a:solidFill>
              <a:latin typeface="Arial"/>
              <a:ea typeface="Arial"/>
              <a:cs typeface="Arial"/>
              <a:sym typeface="Arial"/>
            </a:endParaRPr>
          </a:p>
        </p:txBody>
      </p:sp>
      <p:pic>
        <p:nvPicPr>
          <p:cNvPr id="122" name="Google Shape;122;p19"/>
          <p:cNvPicPr preferRelativeResize="0"/>
          <p:nvPr/>
        </p:nvPicPr>
        <p:blipFill rotWithShape="1">
          <a:blip r:embed="rId3">
            <a:alphaModFix/>
          </a:blip>
          <a:srcRect/>
          <a:stretch/>
        </p:blipFill>
        <p:spPr>
          <a:xfrm>
            <a:off x="2829625" y="1177900"/>
            <a:ext cx="4304274" cy="3660549"/>
          </a:xfrm>
          <a:prstGeom prst="rect">
            <a:avLst/>
          </a:prstGeom>
          <a:noFill/>
          <a:ln w="28575" cap="flat" cmpd="sng">
            <a:solidFill>
              <a:srgbClr val="674EA7"/>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28" name="Google Shape;128;p20"/>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29" name="Google Shape;129;p20"/>
          <p:cNvSpPr/>
          <p:nvPr/>
        </p:nvSpPr>
        <p:spPr>
          <a:xfrm>
            <a:off x="245850" y="133400"/>
            <a:ext cx="8672400" cy="5511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100"/>
              <a:buFont typeface="Arial"/>
              <a:buNone/>
            </a:pPr>
            <a:r>
              <a:rPr lang="en-GB" sz="3100" b="0" i="0" u="none" strike="noStrike" cap="none">
                <a:solidFill>
                  <a:srgbClr val="FFFFFF"/>
                </a:solidFill>
                <a:latin typeface="Arial"/>
                <a:ea typeface="Arial"/>
                <a:cs typeface="Arial"/>
                <a:sym typeface="Arial"/>
              </a:rPr>
              <a:t>Diversity &amp; Inclusion</a:t>
            </a:r>
            <a:endParaRPr sz="3100" b="0" i="0" u="none" strike="noStrike" cap="none">
              <a:solidFill>
                <a:srgbClr val="FFFFFF"/>
              </a:solidFill>
              <a:latin typeface="Arial"/>
              <a:ea typeface="Arial"/>
              <a:cs typeface="Arial"/>
              <a:sym typeface="Arial"/>
            </a:endParaRPr>
          </a:p>
        </p:txBody>
      </p:sp>
      <p:sp>
        <p:nvSpPr>
          <p:cNvPr id="130" name="Google Shape;130;p20"/>
          <p:cNvSpPr txBox="1"/>
          <p:nvPr/>
        </p:nvSpPr>
        <p:spPr>
          <a:xfrm>
            <a:off x="174025" y="798475"/>
            <a:ext cx="8796000" cy="40860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The Northern Ireland Office is committed to being an inclusive employer with a diverse workforce. We encourage applications from people from the widest possible diversity of backgrounds, cultures and experiences. We are focused on building an organisation that understands and values staff with a diversity of backgrounds, ideas, skills and experience, as they contribute to greater creativity, innovation and effective decision making in meeting our strategic objectives.</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Roboto"/>
                <a:ea typeface="Roboto"/>
                <a:cs typeface="Roboto"/>
                <a:sym typeface="Roboto"/>
              </a:rPr>
              <a:t>By joining us, you will become part of an all encompassing organisation that is passionate about Northern Ireland and in equal measure passionate about how our behaviours reflect our commitment to our embedded values - flexible, empowering and inclusive. </a:t>
            </a: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pic>
        <p:nvPicPr>
          <p:cNvPr id="131" name="Google Shape;131;p20"/>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32" name="Google Shape;132;p20"/>
          <p:cNvSpPr txBox="1"/>
          <p:nvPr/>
        </p:nvSpPr>
        <p:spPr>
          <a:xfrm>
            <a:off x="349050" y="3007275"/>
            <a:ext cx="902100" cy="696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ld Standard TT"/>
              <a:ea typeface="Old Standard TT"/>
              <a:cs typeface="Old Standard TT"/>
              <a:sym typeface="Old Standard TT"/>
            </a:endParaRPr>
          </a:p>
        </p:txBody>
      </p:sp>
      <p:sp>
        <p:nvSpPr>
          <p:cNvPr id="133" name="Google Shape;133;p20"/>
          <p:cNvSpPr txBox="1"/>
          <p:nvPr/>
        </p:nvSpPr>
        <p:spPr>
          <a:xfrm>
            <a:off x="2169992" y="2990650"/>
            <a:ext cx="6527100" cy="12342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Lloyd Ryan - Senior Security Advisor</a:t>
            </a:r>
            <a:r>
              <a:rPr lang="en-GB" sz="1200" b="0" i="0" u="none" strike="noStrike" cap="none">
                <a:solidFill>
                  <a:srgbClr val="000000"/>
                </a:solidFill>
                <a:latin typeface="Arial"/>
                <a:ea typeface="Arial"/>
                <a:cs typeface="Arial"/>
                <a:sym typeface="Arial"/>
              </a:rPr>
              <a:t> - I have only been with the Northern Ireland Office for a few months but have felt at home right from the start. I feel like I have joined a family where everyone is positively looking out for each other and genuinely cares about me. I feel valued and respected for my contribution to the NIO, it is a great place to work.</a:t>
            </a:r>
            <a:endParaRPr sz="1200" b="0" i="0" u="none" strike="noStrike" cap="none">
              <a:solidFill>
                <a:srgbClr val="000000"/>
              </a:solidFill>
              <a:latin typeface="Arial"/>
              <a:ea typeface="Arial"/>
              <a:cs typeface="Arial"/>
              <a:sym typeface="Arial"/>
            </a:endParaRPr>
          </a:p>
        </p:txBody>
      </p:sp>
      <p:pic>
        <p:nvPicPr>
          <p:cNvPr id="134" name="Google Shape;134;p20"/>
          <p:cNvPicPr preferRelativeResize="0"/>
          <p:nvPr/>
        </p:nvPicPr>
        <p:blipFill rotWithShape="1">
          <a:blip r:embed="rId4">
            <a:alphaModFix/>
          </a:blip>
          <a:srcRect/>
          <a:stretch/>
        </p:blipFill>
        <p:spPr>
          <a:xfrm>
            <a:off x="326305" y="3114275"/>
            <a:ext cx="1570754" cy="986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138"/>
        <p:cNvGrpSpPr/>
        <p:nvPr/>
      </p:nvGrpSpPr>
      <p:grpSpPr>
        <a:xfrm>
          <a:off x="0" y="0"/>
          <a:ext cx="0" cy="0"/>
          <a:chOff x="0" y="0"/>
          <a:chExt cx="0" cy="0"/>
        </a:xfrm>
      </p:grpSpPr>
      <p:sp>
        <p:nvSpPr>
          <p:cNvPr id="139" name="Google Shape;139;p21"/>
          <p:cNvSpPr txBox="1">
            <a:spLocks noGrp="1"/>
          </p:cNvSpPr>
          <p:nvPr>
            <p:ph type="ctrTitle"/>
          </p:nvPr>
        </p:nvSpPr>
        <p:spPr>
          <a:xfrm>
            <a:off x="0" y="0"/>
            <a:ext cx="9144000" cy="17382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40" name="Google Shape;140;p21"/>
          <p:cNvSpPr txBox="1">
            <a:spLocks noGrp="1"/>
          </p:cNvSpPr>
          <p:nvPr>
            <p:ph type="subTitle" idx="1"/>
          </p:nvPr>
        </p:nvSpPr>
        <p:spPr>
          <a:xfrm>
            <a:off x="0" y="-125"/>
            <a:ext cx="9144000" cy="5143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endParaRPr sz="2200" b="1">
              <a:solidFill>
                <a:srgbClr val="FFFFFF"/>
              </a:solidFill>
              <a:latin typeface="Roboto"/>
              <a:ea typeface="Roboto"/>
              <a:cs typeface="Roboto"/>
              <a:sym typeface="Roboto"/>
            </a:endParaRPr>
          </a:p>
          <a:p>
            <a:pPr marL="0" lvl="0" indent="0" algn="ctr" rtl="0">
              <a:lnSpc>
                <a:spcPct val="100000"/>
              </a:lnSpc>
              <a:spcBef>
                <a:spcPts val="0"/>
              </a:spcBef>
              <a:spcAft>
                <a:spcPts val="0"/>
              </a:spcAft>
              <a:buSzPts val="2800"/>
              <a:buNone/>
            </a:pPr>
            <a:r>
              <a:rPr lang="en-GB" sz="2200" b="1">
                <a:solidFill>
                  <a:srgbClr val="FFFFFF"/>
                </a:solidFill>
                <a:latin typeface="Roboto"/>
                <a:ea typeface="Roboto"/>
                <a:cs typeface="Roboto"/>
                <a:sym typeface="Roboto"/>
              </a:rPr>
              <a:t>iNiN</a:t>
            </a:r>
            <a:endParaRPr sz="2200" b="1">
              <a:solidFill>
                <a:srgbClr val="000000"/>
              </a:solidFill>
              <a:latin typeface="Roboto"/>
              <a:ea typeface="Roboto"/>
              <a:cs typeface="Roboto"/>
              <a:sym typeface="Roboto"/>
            </a:endParaRPr>
          </a:p>
        </p:txBody>
      </p:sp>
      <p:sp>
        <p:nvSpPr>
          <p:cNvPr id="141" name="Google Shape;141;p21"/>
          <p:cNvSpPr txBox="1"/>
          <p:nvPr/>
        </p:nvSpPr>
        <p:spPr>
          <a:xfrm>
            <a:off x="400550" y="1368825"/>
            <a:ext cx="8621400" cy="36399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Roboto"/>
                <a:ea typeface="Roboto"/>
                <a:cs typeface="Roboto"/>
                <a:sym typeface="Roboto"/>
              </a:rPr>
              <a:t>The following sections will provide the detailed breakdown of the role to support your application</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674EA7"/>
                </a:solidFill>
                <a:latin typeface="Roboto"/>
                <a:ea typeface="Roboto"/>
                <a:cs typeface="Roboto"/>
                <a:sym typeface="Roboto"/>
              </a:rPr>
              <a:t>Job title: </a:t>
            </a:r>
            <a:r>
              <a:rPr lang="en-GB" b="1" dirty="0" smtClean="0">
                <a:solidFill>
                  <a:srgbClr val="674EA7"/>
                </a:solidFill>
                <a:latin typeface="Roboto"/>
                <a:ea typeface="Roboto"/>
                <a:cs typeface="Roboto"/>
                <a:sym typeface="Roboto"/>
              </a:rPr>
              <a:t>Assistant Private Secretary</a:t>
            </a:r>
          </a:p>
          <a:p>
            <a:pPr marL="0" marR="0" lvl="0" indent="0" algn="l" rtl="0">
              <a:lnSpc>
                <a:spcPct val="100000"/>
              </a:lnSpc>
              <a:spcBef>
                <a:spcPts val="0"/>
              </a:spcBef>
              <a:spcAft>
                <a:spcPts val="0"/>
              </a:spcAft>
              <a:buClr>
                <a:srgbClr val="000000"/>
              </a:buClr>
              <a:buSzPts val="1400"/>
              <a:buFont typeface="Arial"/>
              <a:buNone/>
            </a:pPr>
            <a:r>
              <a:rPr lang="en-GB" b="1" dirty="0" smtClean="0">
                <a:solidFill>
                  <a:srgbClr val="674EA7"/>
                </a:solidFill>
                <a:latin typeface="Roboto"/>
                <a:ea typeface="Roboto"/>
                <a:cs typeface="Roboto"/>
                <a:sym typeface="Roboto"/>
              </a:rPr>
              <a:t>to the Special Advisers </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674EA7"/>
                </a:solidFill>
                <a:latin typeface="Roboto"/>
                <a:ea typeface="Roboto"/>
                <a:cs typeface="Roboto"/>
                <a:sym typeface="Roboto"/>
              </a:rPr>
              <a:t>Number of roles:</a:t>
            </a:r>
            <a:r>
              <a:rPr lang="en-GB" sz="1400" b="0" i="0" u="none" strike="noStrike" cap="none" dirty="0">
                <a:solidFill>
                  <a:srgbClr val="000000"/>
                </a:solidFill>
                <a:latin typeface="Roboto"/>
                <a:ea typeface="Roboto"/>
                <a:cs typeface="Roboto"/>
                <a:sym typeface="Roboto"/>
              </a:rPr>
              <a:t> </a:t>
            </a:r>
            <a:r>
              <a:rPr lang="en-GB" dirty="0">
                <a:latin typeface="Roboto"/>
                <a:ea typeface="Roboto"/>
                <a:cs typeface="Roboto"/>
                <a:sym typeface="Roboto"/>
              </a:rPr>
              <a:t>1</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674EA7"/>
                </a:solidFill>
                <a:latin typeface="Roboto"/>
                <a:ea typeface="Roboto"/>
                <a:cs typeface="Roboto"/>
                <a:sym typeface="Roboto"/>
              </a:rPr>
              <a:t>Grade:</a:t>
            </a:r>
            <a:r>
              <a:rPr lang="en-GB" sz="1400" b="0" i="0" u="none" strike="noStrike" cap="none" dirty="0">
                <a:solidFill>
                  <a:srgbClr val="000000"/>
                </a:solidFill>
                <a:latin typeface="Roboto"/>
                <a:ea typeface="Roboto"/>
                <a:cs typeface="Roboto"/>
                <a:sym typeface="Roboto"/>
              </a:rPr>
              <a:t> D</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674EA7"/>
                </a:solidFill>
                <a:latin typeface="Roboto"/>
                <a:ea typeface="Roboto"/>
                <a:cs typeface="Roboto"/>
                <a:sym typeface="Roboto"/>
              </a:rPr>
              <a:t>Salary: </a:t>
            </a:r>
            <a:r>
              <a:rPr lang="en-GB" sz="1400" b="0" i="0" u="none" strike="noStrike" cap="none" dirty="0">
                <a:solidFill>
                  <a:srgbClr val="000000"/>
                </a:solidFill>
                <a:latin typeface="Roboto"/>
                <a:ea typeface="Roboto"/>
                <a:cs typeface="Roboto"/>
                <a:sym typeface="Roboto"/>
              </a:rPr>
              <a:t> Inner London £26,411 - £</a:t>
            </a:r>
            <a:r>
              <a:rPr lang="en-GB" sz="1400" b="0" i="0" u="none" strike="noStrike" cap="none" dirty="0" smtClean="0">
                <a:solidFill>
                  <a:srgbClr val="000000"/>
                </a:solidFill>
                <a:latin typeface="Roboto"/>
                <a:ea typeface="Roboto"/>
                <a:cs typeface="Roboto"/>
                <a:sym typeface="Roboto"/>
              </a:rPr>
              <a:t>30,324</a:t>
            </a:r>
          </a:p>
          <a:p>
            <a:pPr marL="0" marR="0" lvl="0" indent="0" algn="l" rtl="0">
              <a:lnSpc>
                <a:spcPct val="100000"/>
              </a:lnSpc>
              <a:spcBef>
                <a:spcPts val="0"/>
              </a:spcBef>
              <a:spcAft>
                <a:spcPts val="0"/>
              </a:spcAft>
              <a:buClr>
                <a:srgbClr val="000000"/>
              </a:buClr>
              <a:buSzPts val="1400"/>
              <a:buFont typeface="Arial"/>
              <a:buNone/>
            </a:pPr>
            <a:r>
              <a:rPr lang="en-GB" dirty="0" smtClean="0">
                <a:latin typeface="Roboto"/>
                <a:ea typeface="Roboto"/>
                <a:cs typeface="Roboto"/>
                <a:sym typeface="Roboto"/>
              </a:rPr>
              <a:t>Belfast £22,566 – 26,901</a:t>
            </a:r>
            <a:endParaRPr sz="1400" b="0" i="0" u="none" strike="noStrike" cap="none" dirty="0">
              <a:solidFill>
                <a:srgbClr val="000000"/>
              </a:solidFill>
              <a:latin typeface="Roboto"/>
              <a:ea typeface="Roboto"/>
              <a:cs typeface="Roboto"/>
              <a:sym typeface="Roboto"/>
            </a:endParaRPr>
          </a:p>
          <a:p>
            <a:pPr lvl="0">
              <a:buSzPts val="1400"/>
            </a:pPr>
            <a:r>
              <a:rPr lang="en-GB" dirty="0">
                <a:latin typeface="Roboto"/>
                <a:ea typeface="Roboto"/>
                <a:cs typeface="Roboto"/>
                <a:sym typeface="Roboto"/>
              </a:rPr>
              <a:t>PO Allowance of £2,562 payable</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674EA7"/>
                </a:solidFill>
                <a:latin typeface="Roboto"/>
                <a:ea typeface="Roboto"/>
                <a:cs typeface="Roboto"/>
                <a:sym typeface="Roboto"/>
              </a:rPr>
              <a:t>Duration:</a:t>
            </a:r>
            <a:r>
              <a:rPr lang="en-GB" sz="1400" b="0" i="0" u="none" strike="noStrike" cap="none" dirty="0">
                <a:solidFill>
                  <a:srgbClr val="000000"/>
                </a:solidFill>
                <a:latin typeface="Roboto"/>
                <a:ea typeface="Roboto"/>
                <a:cs typeface="Roboto"/>
                <a:sym typeface="Roboto"/>
              </a:rPr>
              <a:t>  </a:t>
            </a:r>
            <a:r>
              <a:rPr lang="en-GB" sz="1400" b="0" i="0" u="none" strike="noStrike" cap="none" dirty="0" smtClean="0">
                <a:solidFill>
                  <a:srgbClr val="000000"/>
                </a:solidFill>
                <a:latin typeface="Roboto"/>
                <a:ea typeface="Roboto"/>
                <a:cs typeface="Roboto"/>
                <a:sym typeface="Roboto"/>
              </a:rPr>
              <a:t>Permanent</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dirty="0">
                <a:solidFill>
                  <a:srgbClr val="000000"/>
                </a:solidFill>
                <a:latin typeface="Roboto"/>
                <a:ea typeface="Roboto"/>
                <a:cs typeface="Roboto"/>
                <a:sym typeface="Roboto"/>
              </a:rPr>
              <a:t> </a:t>
            </a:r>
            <a:endParaRPr sz="14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ld Standard TT"/>
              <a:ea typeface="Old Standard TT"/>
              <a:cs typeface="Old Standard TT"/>
              <a:sym typeface="Old Standard TT"/>
            </a:endParaRPr>
          </a:p>
        </p:txBody>
      </p:sp>
      <p:pic>
        <p:nvPicPr>
          <p:cNvPr id="142" name="Google Shape;142;p21"/>
          <p:cNvPicPr preferRelativeResize="0"/>
          <p:nvPr/>
        </p:nvPicPr>
        <p:blipFill rotWithShape="1">
          <a:blip r:embed="rId3">
            <a:alphaModFix/>
          </a:blip>
          <a:srcRect/>
          <a:stretch/>
        </p:blipFill>
        <p:spPr>
          <a:xfrm>
            <a:off x="0" y="4840775"/>
            <a:ext cx="3878900" cy="302725"/>
          </a:xfrm>
          <a:prstGeom prst="rect">
            <a:avLst/>
          </a:prstGeom>
          <a:noFill/>
          <a:ln>
            <a:noFill/>
          </a:ln>
        </p:spPr>
      </p:pic>
      <p:sp>
        <p:nvSpPr>
          <p:cNvPr id="143" name="Google Shape;143;p21"/>
          <p:cNvSpPr txBox="1"/>
          <p:nvPr/>
        </p:nvSpPr>
        <p:spPr>
          <a:xfrm>
            <a:off x="5265100" y="2001400"/>
            <a:ext cx="3879000" cy="2188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674EA7"/>
                </a:solidFill>
                <a:latin typeface="Roboto"/>
                <a:ea typeface="Roboto"/>
                <a:cs typeface="Roboto"/>
                <a:sym typeface="Roboto"/>
              </a:rPr>
              <a:t>Level of security required:</a:t>
            </a:r>
            <a:r>
              <a:rPr lang="en-GB" sz="1400" b="0" i="0" u="none" strike="noStrike" cap="none" dirty="0">
                <a:solidFill>
                  <a:schemeClr val="dk1"/>
                </a:solidFill>
                <a:latin typeface="Roboto"/>
                <a:ea typeface="Roboto"/>
                <a:cs typeface="Roboto"/>
                <a:sym typeface="Roboto"/>
              </a:rPr>
              <a:t> Security Check (SC)</a:t>
            </a: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674EA7"/>
                </a:solidFill>
                <a:latin typeface="Roboto"/>
                <a:ea typeface="Roboto"/>
                <a:cs typeface="Roboto"/>
                <a:sym typeface="Roboto"/>
              </a:rPr>
              <a:t>Location: </a:t>
            </a:r>
            <a:r>
              <a:rPr lang="en-GB" sz="1400" b="0" i="0" u="none" strike="noStrike" cap="none" dirty="0">
                <a:solidFill>
                  <a:schemeClr val="dk1"/>
                </a:solidFill>
                <a:latin typeface="Roboto"/>
                <a:ea typeface="Roboto"/>
                <a:cs typeface="Roboto"/>
                <a:sym typeface="Roboto"/>
              </a:rPr>
              <a:t>1 Horse Guards Road, </a:t>
            </a:r>
            <a:r>
              <a:rPr lang="en-GB" sz="1400" b="0" i="0" u="none" strike="noStrike" cap="none" dirty="0" smtClean="0">
                <a:solidFill>
                  <a:schemeClr val="dk1"/>
                </a:solidFill>
                <a:latin typeface="Roboto"/>
                <a:ea typeface="Roboto"/>
                <a:cs typeface="Roboto"/>
                <a:sym typeface="Roboto"/>
              </a:rPr>
              <a:t>London or Stormont House, Stormont Estate, Belfast</a:t>
            </a: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674EA7"/>
                </a:solidFill>
                <a:latin typeface="Roboto"/>
                <a:ea typeface="Roboto"/>
                <a:cs typeface="Roboto"/>
                <a:sym typeface="Roboto"/>
              </a:rPr>
              <a:t>Working hours: </a:t>
            </a:r>
            <a:r>
              <a:rPr lang="en-GB" sz="1400" b="0" i="0" u="none" strike="noStrike" cap="none" dirty="0">
                <a:solidFill>
                  <a:schemeClr val="dk1"/>
                </a:solidFill>
                <a:latin typeface="Roboto"/>
                <a:ea typeface="Roboto"/>
                <a:cs typeface="Roboto"/>
                <a:sym typeface="Roboto"/>
              </a:rPr>
              <a:t>37 hours a week</a:t>
            </a: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674EA7"/>
                </a:solidFill>
                <a:latin typeface="Roboto"/>
                <a:ea typeface="Roboto"/>
                <a:cs typeface="Roboto"/>
                <a:sym typeface="Roboto"/>
              </a:rPr>
              <a:t>Working pattern: </a:t>
            </a:r>
            <a:r>
              <a:rPr lang="en-GB" sz="1400" b="0" i="0" u="none" strike="noStrike" cap="none" dirty="0" smtClean="0">
                <a:solidFill>
                  <a:schemeClr val="dk1"/>
                </a:solidFill>
                <a:latin typeface="Roboto"/>
                <a:ea typeface="Roboto"/>
                <a:cs typeface="Roboto"/>
                <a:sym typeface="Roboto"/>
              </a:rPr>
              <a:t>Full-time/ﬂexible </a:t>
            </a:r>
            <a:r>
              <a:rPr lang="en-GB" sz="1400" b="0" i="0" u="none" strike="noStrike" cap="none" dirty="0">
                <a:solidFill>
                  <a:schemeClr val="dk1"/>
                </a:solidFill>
                <a:latin typeface="Roboto"/>
                <a:ea typeface="Roboto"/>
                <a:cs typeface="Roboto"/>
                <a:sym typeface="Roboto"/>
              </a:rPr>
              <a:t>working arrangements</a:t>
            </a:r>
            <a:endParaRPr sz="1400" b="0" i="0" u="none" strike="noStrike" cap="none" dirty="0">
              <a:solidFill>
                <a:srgbClr val="000000"/>
              </a:solidFill>
              <a:latin typeface="Old Standard TT"/>
              <a:ea typeface="Old Standard TT"/>
              <a:cs typeface="Old Standard TT"/>
              <a:sym typeface="Old Standard TT"/>
            </a:endParaRPr>
          </a:p>
        </p:txBody>
      </p:sp>
      <p:sp>
        <p:nvSpPr>
          <p:cNvPr id="144" name="Google Shape;144;p21"/>
          <p:cNvSpPr/>
          <p:nvPr/>
        </p:nvSpPr>
        <p:spPr>
          <a:xfrm>
            <a:off x="240163" y="126700"/>
            <a:ext cx="8549100" cy="666600"/>
          </a:xfrm>
          <a:prstGeom prst="rect">
            <a:avLst/>
          </a:prstGeom>
          <a:solidFill>
            <a:srgbClr val="674E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a:solidFill>
                  <a:srgbClr val="FFFFFF"/>
                </a:solidFill>
              </a:rPr>
              <a:t>Job Details</a:t>
            </a:r>
            <a:endParaRPr sz="2800" b="0" i="0" u="none" strike="noStrike" cap="non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3740</Words>
  <Application>Microsoft Office PowerPoint</Application>
  <PresentationFormat>On-screen Show (16:9)</PresentationFormat>
  <Paragraphs>326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Old Standard TT</vt:lpstr>
      <vt:lpstr>Arial</vt:lpstr>
      <vt:lpstr>Noto Sans Symbols</vt:lpstr>
      <vt:lpstr>Roboto</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Coffey, Amanda</cp:lastModifiedBy>
  <cp:revision>2</cp:revision>
  <dcterms:modified xsi:type="dcterms:W3CDTF">2021-07-16T13:42:50Z</dcterms:modified>
</cp:coreProperties>
</file>