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p:regular r:id="rId27"/>
      <p:bold r:id="rId28"/>
      <p:italic r:id="rId29"/>
      <p:boldItalic r:id="rId30"/>
    </p:embeddedFont>
    <p:embeddedFont>
      <p:font typeface="Old Standard TT"/>
      <p:regular r:id="rId31"/>
      <p:bold r:id="rId32"/>
      <p: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FCCD5DD-053B-4CA7-A6B4-920A8082F086}">
  <a:tblStyle styleId="{DFCCD5DD-053B-4CA7-A6B4-920A8082F08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ldStandardTT-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OldStandardTT-italic.fntdata"/><Relationship Id="rId10" Type="http://schemas.openxmlformats.org/officeDocument/2006/relationships/slide" Target="slides/slide4.xml"/><Relationship Id="rId32" Type="http://schemas.openxmlformats.org/officeDocument/2006/relationships/font" Target="fonts/OldStandardTT-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assets.publishing.service.gov.uk/government/uploads/system/uploads/attachment_data/file/717275/CS_Behaviours_2018.pdf"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hyperlink" Target="https://assets.publishing.service.gov.uk/government/uploads/system/uploads/attachment_data/file/717275/CS_Behaviours_2018.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hyperlink" Target="https://www.gov.uk/government/publications/nationality-rul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assets.publishing.service.gov.uk/government/uploads/system/uploads/attachment_data/file/714017/HMG_Personnel_Security_Controls_-_May_2018.pdf"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civilservicecommission.independent.gov.uk/recruitment/recruitment-principles/" TargetMode="External"/><Relationship Id="rId4" Type="http://schemas.openxmlformats.org/officeDocument/2006/relationships/image" Target="../media/image7.png"/><Relationship Id="rId5" Type="http://schemas.openxmlformats.org/officeDocument/2006/relationships/hyperlink" Target="mailto:Alison.Logan@nio.gov.uk" TargetMode="External"/><Relationship Id="rId6" Type="http://schemas.openxmlformats.org/officeDocument/2006/relationships/hyperlink" Target="https://civilservicecommission.independent.gov.uk/recruitment/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ww.civilservicepensionscheme.org.uk/" TargetMode="External"/><Relationship Id="rId4" Type="http://schemas.openxmlformats.org/officeDocument/2006/relationships/image" Target="../media/image7.png"/><Relationship Id="rId5" Type="http://schemas.openxmlformats.org/officeDocument/2006/relationships/hyperlink" Target="https://www.gov.uk/guidance/security-vetting-and-clearan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hyperlink" Target="https://twitter.com/NIOgov" TargetMode="External"/><Relationship Id="rId9"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hyperlink" Target="https://www.instagram.com/northernirelandoffice/" TargetMode="External"/><Relationship Id="rId7" Type="http://schemas.openxmlformats.org/officeDocument/2006/relationships/image" Target="../media/image9.png"/><Relationship Id="rId8" Type="http://schemas.openxmlformats.org/officeDocument/2006/relationships/hyperlink" Target="https://www.linkedin.com/company/northern-ireland-office/?viewAsMember=tru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0.jp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55" name="Google Shape;55;p13"/>
          <p:cNvSpPr txBox="1"/>
          <p:nvPr>
            <p:ph idx="1" type="subTitle"/>
          </p:nvPr>
        </p:nvSpPr>
        <p:spPr>
          <a:xfrm>
            <a:off x="0" y="1738075"/>
            <a:ext cx="9144000" cy="28353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Policy Advisor, Political Affairs</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Grade B</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Closing Date: 23:55 on 14 May 2021</a:t>
            </a:r>
            <a:endParaRPr b="1" sz="2200">
              <a:solidFill>
                <a:srgbClr val="FFFFFF"/>
              </a:solidFill>
              <a:latin typeface="Roboto"/>
              <a:ea typeface="Roboto"/>
              <a:cs typeface="Roboto"/>
              <a:sym typeface="Roboto"/>
            </a:endParaRPr>
          </a:p>
        </p:txBody>
      </p:sp>
      <p:pic>
        <p:nvPicPr>
          <p:cNvPr id="56" name="Google Shape;56;p13"/>
          <p:cNvPicPr preferRelativeResize="0"/>
          <p:nvPr/>
        </p:nvPicPr>
        <p:blipFill rotWithShape="1">
          <a:blip r:embed="rId3">
            <a:alphaModFix/>
          </a:blip>
          <a:srcRect b="0" l="0" r="0" t="0"/>
          <a:stretch/>
        </p:blipFill>
        <p:spPr>
          <a:xfrm>
            <a:off x="2439400" y="81484"/>
            <a:ext cx="1393339" cy="1144941"/>
          </a:xfrm>
          <a:prstGeom prst="rect">
            <a:avLst/>
          </a:prstGeom>
          <a:noFill/>
          <a:ln>
            <a:noFill/>
          </a:ln>
        </p:spPr>
      </p:pic>
      <p:pic>
        <p:nvPicPr>
          <p:cNvPr id="57" name="Google Shape;57;p13"/>
          <p:cNvPicPr preferRelativeResize="0"/>
          <p:nvPr/>
        </p:nvPicPr>
        <p:blipFill rotWithShape="1">
          <a:blip r:embed="rId4">
            <a:alphaModFix/>
          </a:blip>
          <a:srcRect b="0" l="0" r="0" t="0"/>
          <a:stretch/>
        </p:blipFill>
        <p:spPr>
          <a:xfrm>
            <a:off x="3923468" y="150603"/>
            <a:ext cx="1781422" cy="1006696"/>
          </a:xfrm>
          <a:prstGeom prst="rect">
            <a:avLst/>
          </a:prstGeom>
          <a:noFill/>
          <a:ln>
            <a:noFill/>
          </a:ln>
        </p:spPr>
      </p:pic>
      <p:pic>
        <p:nvPicPr>
          <p:cNvPr id="58" name="Google Shape;58;p13"/>
          <p:cNvPicPr preferRelativeResize="0"/>
          <p:nvPr/>
        </p:nvPicPr>
        <p:blipFill rotWithShape="1">
          <a:blip r:embed="rId5">
            <a:alphaModFix/>
          </a:blip>
          <a:srcRect b="0" l="0" r="0" t="0"/>
          <a:stretch/>
        </p:blipFill>
        <p:spPr>
          <a:xfrm>
            <a:off x="5888950" y="58975"/>
            <a:ext cx="1336624" cy="1098327"/>
          </a:xfrm>
          <a:prstGeom prst="rect">
            <a:avLst/>
          </a:prstGeom>
          <a:noFill/>
          <a:ln>
            <a:noFill/>
          </a:ln>
        </p:spPr>
      </p:pic>
      <p:pic>
        <p:nvPicPr>
          <p:cNvPr id="59" name="Google Shape;59;p13"/>
          <p:cNvPicPr preferRelativeResize="0"/>
          <p:nvPr/>
        </p:nvPicPr>
        <p:blipFill rotWithShape="1">
          <a:blip r:embed="rId6">
            <a:alphaModFix/>
          </a:blip>
          <a:srcRect b="0" l="0" r="0" t="0"/>
          <a:stretch/>
        </p:blipFill>
        <p:spPr>
          <a:xfrm>
            <a:off x="7265378" y="236694"/>
            <a:ext cx="1731294" cy="742889"/>
          </a:xfrm>
          <a:prstGeom prst="rect">
            <a:avLst/>
          </a:prstGeom>
          <a:noFill/>
          <a:ln>
            <a:noFill/>
          </a:ln>
        </p:spPr>
      </p:pic>
      <p:pic>
        <p:nvPicPr>
          <p:cNvPr id="60" name="Google Shape;60;p13"/>
          <p:cNvPicPr preferRelativeResize="0"/>
          <p:nvPr/>
        </p:nvPicPr>
        <p:blipFill rotWithShape="1">
          <a:blip r:embed="rId7">
            <a:alphaModFix/>
          </a:blip>
          <a:srcRect b="0" l="0" r="0" t="0"/>
          <a:stretch/>
        </p:blipFill>
        <p:spPr>
          <a:xfrm>
            <a:off x="322225" y="326175"/>
            <a:ext cx="1181100" cy="1085850"/>
          </a:xfrm>
          <a:prstGeom prst="rect">
            <a:avLst/>
          </a:prstGeom>
          <a:noFill/>
          <a:ln>
            <a:noFill/>
          </a:ln>
        </p:spPr>
      </p:pic>
      <p:pic>
        <p:nvPicPr>
          <p:cNvPr id="61" name="Google Shape;61;p13"/>
          <p:cNvPicPr preferRelativeResize="0"/>
          <p:nvPr/>
        </p:nvPicPr>
        <p:blipFill rotWithShape="1">
          <a:blip r:embed="rId8">
            <a:alphaModFix/>
          </a:blip>
          <a:srcRect b="0" l="0" r="0" t="0"/>
          <a:stretch/>
        </p:blipFill>
        <p:spPr>
          <a:xfrm>
            <a:off x="2439400" y="1226425"/>
            <a:ext cx="6557276" cy="51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49" name="Shape 149"/>
        <p:cNvGrpSpPr/>
        <p:nvPr/>
      </p:nvGrpSpPr>
      <p:grpSpPr>
        <a:xfrm>
          <a:off x="0" y="0"/>
          <a:ext cx="0" cy="0"/>
          <a:chOff x="0" y="0"/>
          <a:chExt cx="0" cy="0"/>
        </a:xfrm>
      </p:grpSpPr>
      <p:sp>
        <p:nvSpPr>
          <p:cNvPr id="150" name="Google Shape;150;p22"/>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51" name="Google Shape;151;p22"/>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52" name="Google Shape;152;p22"/>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Essential requirements and desirable skills </a:t>
            </a:r>
            <a:endParaRPr b="0" i="0" sz="3100" u="none" cap="none" strike="noStrike">
              <a:solidFill>
                <a:srgbClr val="FFFFFF"/>
              </a:solidFill>
              <a:latin typeface="Arial"/>
              <a:ea typeface="Arial"/>
              <a:cs typeface="Arial"/>
              <a:sym typeface="Arial"/>
            </a:endParaRPr>
          </a:p>
        </p:txBody>
      </p:sp>
      <p:sp>
        <p:nvSpPr>
          <p:cNvPr id="153" name="Google Shape;153;p22"/>
          <p:cNvSpPr txBox="1"/>
          <p:nvPr/>
        </p:nvSpPr>
        <p:spPr>
          <a:xfrm>
            <a:off x="349050" y="1227600"/>
            <a:ext cx="8445900" cy="329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Roboto"/>
                <a:ea typeface="Roboto"/>
                <a:cs typeface="Roboto"/>
                <a:sym typeface="Roboto"/>
              </a:rPr>
              <a:t>Essential Requirements - behaviours</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Roboto"/>
                <a:ea typeface="Roboto"/>
                <a:cs typeface="Roboto"/>
                <a:sym typeface="Roboto"/>
              </a:rPr>
              <a:t>We’ll assess you against the following Success Profile behaviours at Level 3 during the selection process:</a:t>
            </a:r>
            <a:endParaRPr/>
          </a:p>
          <a:p>
            <a:pPr indent="-107950" lvl="0" marL="17145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rgbClr val="000000"/>
                </a:solidFill>
                <a:latin typeface="Roboto"/>
                <a:ea typeface="Roboto"/>
                <a:cs typeface="Roboto"/>
                <a:sym typeface="Roboto"/>
              </a:rPr>
              <a:t>Seeing the bigger picture</a:t>
            </a:r>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rgbClr val="000000"/>
                </a:solidFill>
                <a:latin typeface="Roboto"/>
                <a:ea typeface="Roboto"/>
                <a:cs typeface="Roboto"/>
                <a:sym typeface="Roboto"/>
              </a:rPr>
              <a:t>Communicating and Influencing</a:t>
            </a:r>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rgbClr val="000000"/>
                </a:solidFill>
                <a:latin typeface="Roboto"/>
                <a:ea typeface="Roboto"/>
                <a:cs typeface="Roboto"/>
                <a:sym typeface="Roboto"/>
              </a:rPr>
              <a:t>Making Effective Decisions</a:t>
            </a:r>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rgbClr val="000000"/>
                </a:solidFill>
                <a:latin typeface="Roboto"/>
                <a:ea typeface="Roboto"/>
                <a:cs typeface="Roboto"/>
                <a:sym typeface="Roboto"/>
              </a:rPr>
              <a:t>Delivering at pace</a:t>
            </a:r>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rgbClr val="000000"/>
                </a:solidFill>
                <a:latin typeface="Roboto"/>
                <a:ea typeface="Roboto"/>
                <a:cs typeface="Roboto"/>
                <a:sym typeface="Roboto"/>
              </a:rPr>
              <a:t>Working Together</a:t>
            </a:r>
            <a:br>
              <a:rPr b="1" i="0" lang="en-GB" sz="1000" u="none" cap="none" strike="noStrike">
                <a:solidFill>
                  <a:srgbClr val="000000"/>
                </a:solidFill>
                <a:latin typeface="Roboto"/>
                <a:ea typeface="Roboto"/>
                <a:cs typeface="Roboto"/>
                <a:sym typeface="Roboto"/>
              </a:rPr>
            </a:b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Roboto"/>
                <a:ea typeface="Roboto"/>
                <a:cs typeface="Roboto"/>
                <a:sym typeface="Roboto"/>
              </a:rPr>
              <a:t>Desirable Skills</a:t>
            </a:r>
            <a:r>
              <a:rPr b="0" i="0" lang="en-GB" sz="1000" u="none" cap="none" strike="noStrike">
                <a:solidFill>
                  <a:srgbClr val="000000"/>
                </a:solidFill>
                <a:latin typeface="Roboto"/>
                <a:ea typeface="Roboto"/>
                <a:cs typeface="Roboto"/>
                <a:sym typeface="Roboto"/>
              </a:rPr>
              <a:t> </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Roboto"/>
                <a:ea typeface="Roboto"/>
                <a:cs typeface="Roboto"/>
                <a:sym typeface="Roboto"/>
              </a:rPr>
              <a:t>To be successful you must be able to demonstrate that you have:</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t/>
            </a:r>
            <a:endParaRPr b="0" i="0" sz="1000" u="none" cap="none" strike="noStrike">
              <a:solidFill>
                <a:schemeClr val="dk1"/>
              </a:solidFill>
              <a:latin typeface="Roboto"/>
              <a:ea typeface="Roboto"/>
              <a:cs typeface="Roboto"/>
              <a:sym typeface="Roboto"/>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chemeClr val="dk1"/>
                </a:solidFill>
                <a:latin typeface="Roboto"/>
                <a:ea typeface="Roboto"/>
                <a:cs typeface="Roboto"/>
                <a:sym typeface="Roboto"/>
              </a:rPr>
              <a:t>A good understanding of the political environment in Northern Ireland.</a:t>
            </a:r>
            <a:endParaRPr b="0" i="0" sz="1000" u="none" cap="none" strike="noStrike">
              <a:solidFill>
                <a:schemeClr val="dk1"/>
              </a:solidFill>
              <a:latin typeface="Roboto"/>
              <a:ea typeface="Roboto"/>
              <a:cs typeface="Roboto"/>
              <a:sym typeface="Roboto"/>
            </a:endParaRPr>
          </a:p>
          <a:p>
            <a:pPr indent="-107950" lvl="0" marL="17145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Roboto"/>
                <a:ea typeface="Roboto"/>
                <a:cs typeface="Roboto"/>
                <a:sym typeface="Roboto"/>
              </a:rPr>
              <a:t>Information concerning the behaviours listed as essential requirements above can be found </a:t>
            </a:r>
            <a:r>
              <a:rPr b="0" i="0" lang="en-GB" sz="1200" u="sng" cap="none" strike="noStrike">
                <a:solidFill>
                  <a:schemeClr val="hlink"/>
                </a:solidFill>
                <a:latin typeface="Roboto"/>
                <a:ea typeface="Roboto"/>
                <a:cs typeface="Roboto"/>
                <a:sym typeface="Roboto"/>
                <a:hlinkClick r:id="rId3"/>
              </a:rPr>
              <a:t>here</a:t>
            </a:r>
            <a:r>
              <a:rPr b="0" i="0" lang="en-GB" sz="1200" u="none" cap="none" strike="noStrike">
                <a:solidFill>
                  <a:schemeClr val="dk1"/>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54" name="Google Shape;154;p22"/>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58" name="Shape 158"/>
        <p:cNvGrpSpPr/>
        <p:nvPr/>
      </p:nvGrpSpPr>
      <p:grpSpPr>
        <a:xfrm>
          <a:off x="0" y="0"/>
          <a:ext cx="0" cy="0"/>
          <a:chOff x="0" y="0"/>
          <a:chExt cx="0" cy="0"/>
        </a:xfrm>
      </p:grpSpPr>
      <p:sp>
        <p:nvSpPr>
          <p:cNvPr id="159" name="Google Shape;159;p23"/>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60" name="Google Shape;160;p23"/>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61" name="Google Shape;161;p23"/>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Selection process details</a:t>
            </a:r>
            <a:endParaRPr b="0" i="0" sz="3100" u="none" cap="none" strike="noStrike">
              <a:solidFill>
                <a:srgbClr val="FFFFFF"/>
              </a:solidFill>
              <a:latin typeface="Arial"/>
              <a:ea typeface="Arial"/>
              <a:cs typeface="Arial"/>
              <a:sym typeface="Arial"/>
            </a:endParaRPr>
          </a:p>
        </p:txBody>
      </p:sp>
      <p:sp>
        <p:nvSpPr>
          <p:cNvPr id="162" name="Google Shape;162;p23"/>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ld Standard TT"/>
                <a:ea typeface="Old Standard TT"/>
                <a:cs typeface="Old Standard TT"/>
                <a:sym typeface="Old Standard TT"/>
              </a:rPr>
              <a:t>I</a:t>
            </a:r>
            <a:endParaRPr b="0" i="0" sz="1400" u="none" cap="none" strike="noStrike">
              <a:solidFill>
                <a:srgbClr val="000000"/>
              </a:solidFill>
              <a:latin typeface="Old Standard TT"/>
              <a:ea typeface="Old Standard TT"/>
              <a:cs typeface="Old Standard TT"/>
              <a:sym typeface="Old Standard TT"/>
            </a:endParaRPr>
          </a:p>
        </p:txBody>
      </p:sp>
      <p:pic>
        <p:nvPicPr>
          <p:cNvPr id="163" name="Google Shape;163;p23"/>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64" name="Google Shape;164;p23"/>
          <p:cNvSpPr txBox="1"/>
          <p:nvPr/>
        </p:nvSpPr>
        <p:spPr>
          <a:xfrm>
            <a:off x="400550" y="1420675"/>
            <a:ext cx="4017600" cy="335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Application process</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To apply for this post, you will need to submit your application form via the recruitment portal. This should be submitted via Civil Service Jobs and be completed no later than 23:55 on </a:t>
            </a:r>
            <a:r>
              <a:rPr lang="en-GB" sz="1200">
                <a:latin typeface="Roboto"/>
                <a:ea typeface="Roboto"/>
                <a:cs typeface="Roboto"/>
                <a:sym typeface="Roboto"/>
              </a:rPr>
              <a:t>14 May</a:t>
            </a:r>
            <a:r>
              <a:rPr b="0" i="0" lang="en-GB" sz="1200" u="none" cap="none" strike="noStrike">
                <a:solidFill>
                  <a:srgbClr val="000000"/>
                </a:solidFill>
                <a:latin typeface="Roboto"/>
                <a:ea typeface="Roboto"/>
                <a:cs typeface="Roboto"/>
                <a:sym typeface="Roboto"/>
              </a:rPr>
              <a:t> 2021.</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Provide </a:t>
            </a:r>
            <a:r>
              <a:rPr b="1" i="0" lang="en-GB" sz="1200" u="none" cap="none" strike="noStrike">
                <a:solidFill>
                  <a:srgbClr val="674EA7"/>
                </a:solidFill>
                <a:latin typeface="Roboto"/>
                <a:ea typeface="Roboto"/>
                <a:cs typeface="Roboto"/>
                <a:sym typeface="Roboto"/>
              </a:rPr>
              <a:t>500</a:t>
            </a:r>
            <a:r>
              <a:rPr b="0" i="0" lang="en-GB" sz="1200" u="none" cap="none" strike="noStrike">
                <a:solidFill>
                  <a:srgbClr val="000000"/>
                </a:solidFill>
                <a:latin typeface="Roboto"/>
                <a:ea typeface="Roboto"/>
                <a:cs typeface="Roboto"/>
                <a:sym typeface="Roboto"/>
              </a:rPr>
              <a:t> words in the Statement of Suitability section explaining how you meet the essential/desirable criteria. Behaviours form a part of the selection process, you will therefore be required to provide evidence against each of the selected behaviours.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
        <p:nvSpPr>
          <p:cNvPr id="165" name="Google Shape;165;p23"/>
          <p:cNvSpPr txBox="1"/>
          <p:nvPr/>
        </p:nvSpPr>
        <p:spPr>
          <a:xfrm>
            <a:off x="4711325" y="1666400"/>
            <a:ext cx="4017600" cy="3249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Should you encounter any issues with your online application please get in touch with: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moj-recruitment-vetting-enquiries@gov.sscl.com</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If you do not receive acknowledgement of your application within 48 hours, please contact the above email address.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69" name="Shape 169"/>
        <p:cNvGrpSpPr/>
        <p:nvPr/>
      </p:nvGrpSpPr>
      <p:grpSpPr>
        <a:xfrm>
          <a:off x="0" y="0"/>
          <a:ext cx="0" cy="0"/>
          <a:chOff x="0" y="0"/>
          <a:chExt cx="0" cy="0"/>
        </a:xfrm>
      </p:grpSpPr>
      <p:sp>
        <p:nvSpPr>
          <p:cNvPr id="170" name="Google Shape;170;p24"/>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71" name="Google Shape;171;p24"/>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72" name="Google Shape;172;p24"/>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Selection process details</a:t>
            </a:r>
            <a:endParaRPr b="0" i="0" sz="3100" u="none" cap="none" strike="noStrike">
              <a:solidFill>
                <a:srgbClr val="FFFFFF"/>
              </a:solidFill>
              <a:latin typeface="Arial"/>
              <a:ea typeface="Arial"/>
              <a:cs typeface="Arial"/>
              <a:sym typeface="Arial"/>
            </a:endParaRPr>
          </a:p>
        </p:txBody>
      </p:sp>
      <p:sp>
        <p:nvSpPr>
          <p:cNvPr id="173" name="Google Shape;173;p24"/>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ld Standard TT"/>
                <a:ea typeface="Old Standard TT"/>
                <a:cs typeface="Old Standard TT"/>
                <a:sym typeface="Old Standard TT"/>
              </a:rPr>
              <a:t>I</a:t>
            </a:r>
            <a:endParaRPr b="0" i="0" sz="1400" u="none" cap="none" strike="noStrike">
              <a:solidFill>
                <a:srgbClr val="000000"/>
              </a:solidFill>
              <a:latin typeface="Old Standard TT"/>
              <a:ea typeface="Old Standard TT"/>
              <a:cs typeface="Old Standard TT"/>
              <a:sym typeface="Old Standard TT"/>
            </a:endParaRPr>
          </a:p>
        </p:txBody>
      </p:sp>
      <p:pic>
        <p:nvPicPr>
          <p:cNvPr id="174" name="Google Shape;174;p24"/>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75" name="Google Shape;175;p24"/>
          <p:cNvSpPr txBox="1"/>
          <p:nvPr/>
        </p:nvSpPr>
        <p:spPr>
          <a:xfrm>
            <a:off x="2142425" y="1467350"/>
            <a:ext cx="4017600" cy="335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Shortlist</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At this stage, the panel, including the hiring manager, will assess your </a:t>
            </a:r>
            <a:r>
              <a:rPr b="1" i="0" lang="en-GB" sz="1200" u="none" cap="none" strike="noStrike">
                <a:solidFill>
                  <a:srgbClr val="000000"/>
                </a:solidFill>
                <a:latin typeface="Roboto"/>
                <a:ea typeface="Roboto"/>
                <a:cs typeface="Roboto"/>
                <a:sym typeface="Roboto"/>
              </a:rPr>
              <a:t>behaviours</a:t>
            </a:r>
            <a:r>
              <a:rPr b="0" i="0" lang="en-GB" sz="1200" u="none" cap="none" strike="noStrike">
                <a:solidFill>
                  <a:srgbClr val="000000"/>
                </a:solidFill>
                <a:latin typeface="Roboto"/>
                <a:ea typeface="Roboto"/>
                <a:cs typeface="Roboto"/>
                <a:sym typeface="Roboto"/>
              </a:rPr>
              <a:t> and select applicants demonstrating the best ﬁt with the role by considering the evidence you have provided against the criteria set out in the ‘Statement of Suitability’ section. </a:t>
            </a:r>
            <a:r>
              <a:rPr b="0" i="0" lang="en-GB" sz="1200" u="none" cap="none" strike="noStrike">
                <a:solidFill>
                  <a:srgbClr val="000000"/>
                </a:solidFill>
                <a:latin typeface="Arial"/>
                <a:ea typeface="Arial"/>
                <a:cs typeface="Arial"/>
                <a:sym typeface="Arial"/>
              </a:rPr>
              <a:t>It it therefore crucial you ensure all areas of the selection process are addressed as missing information may affect your application.</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The Interview</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The interview will consist of questions where candidates will be expected to build on the information provided in their application. These interviews may take place virtually, depending on wider circumstances.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79" name="Shape 179"/>
        <p:cNvGrpSpPr/>
        <p:nvPr/>
      </p:nvGrpSpPr>
      <p:grpSpPr>
        <a:xfrm>
          <a:off x="0" y="0"/>
          <a:ext cx="0" cy="0"/>
          <a:chOff x="0" y="0"/>
          <a:chExt cx="0" cy="0"/>
        </a:xfrm>
      </p:grpSpPr>
      <p:sp>
        <p:nvSpPr>
          <p:cNvPr id="180" name="Google Shape;180;p25"/>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81" name="Google Shape;181;p25"/>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82" name="Google Shape;182;p25"/>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Interview structure and how to prepare</a:t>
            </a:r>
            <a:endParaRPr b="0" i="0" sz="3100" u="none" cap="none" strike="noStrike">
              <a:solidFill>
                <a:srgbClr val="FFFFFF"/>
              </a:solidFill>
              <a:latin typeface="Arial"/>
              <a:ea typeface="Arial"/>
              <a:cs typeface="Arial"/>
              <a:sym typeface="Arial"/>
            </a:endParaRPr>
          </a:p>
        </p:txBody>
      </p:sp>
      <p:sp>
        <p:nvSpPr>
          <p:cNvPr id="183" name="Google Shape;183;p25"/>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84" name="Google Shape;184;p25"/>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85" name="Google Shape;185;p25"/>
          <p:cNvSpPr txBox="1"/>
          <p:nvPr/>
        </p:nvSpPr>
        <p:spPr>
          <a:xfrm>
            <a:off x="297450" y="1602200"/>
            <a:ext cx="4274700" cy="3238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An example of a behaviour question would be:</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1" lang="en-GB" sz="1200" u="none" cap="none" strike="noStrike">
                <a:solidFill>
                  <a:srgbClr val="000000"/>
                </a:solidFill>
                <a:latin typeface="Roboto"/>
                <a:ea typeface="Roboto"/>
                <a:cs typeface="Roboto"/>
                <a:sym typeface="Roboto"/>
              </a:rPr>
              <a:t>‘Tell me about a time when you’ve had to deal with a diﬃcult customer requirement.’ </a:t>
            </a:r>
            <a:endParaRPr b="0" i="1"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Old Standard TT"/>
                <a:ea typeface="Old Standard TT"/>
                <a:cs typeface="Old Standard TT"/>
                <a:sym typeface="Old Standard TT"/>
              </a:rPr>
              <a:t>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Old Standard TT"/>
                <a:ea typeface="Old Standard TT"/>
                <a:cs typeface="Old Standard TT"/>
                <a:sym typeface="Old Standard TT"/>
              </a:rPr>
              <a:t> </a:t>
            </a:r>
            <a:endParaRPr b="0" i="0" sz="1400" u="none" cap="none" strike="noStrike">
              <a:solidFill>
                <a:srgbClr val="000000"/>
              </a:solidFill>
              <a:latin typeface="Old Standard TT"/>
              <a:ea typeface="Old Standard TT"/>
              <a:cs typeface="Old Standard TT"/>
              <a:sym typeface="Old Standard TT"/>
            </a:endParaRPr>
          </a:p>
        </p:txBody>
      </p:sp>
      <p:sp>
        <p:nvSpPr>
          <p:cNvPr id="186" name="Google Shape;186;p25"/>
          <p:cNvSpPr txBox="1"/>
          <p:nvPr/>
        </p:nvSpPr>
        <p:spPr>
          <a:xfrm>
            <a:off x="4660050" y="1577725"/>
            <a:ext cx="39750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I</a:t>
            </a:r>
            <a:r>
              <a:rPr b="0" i="0" lang="en-GB" sz="1200" u="none" cap="none" strike="noStrike">
                <a:solidFill>
                  <a:srgbClr val="000000"/>
                </a:solidFill>
                <a:latin typeface="Roboto"/>
                <a:ea typeface="Roboto"/>
                <a:cs typeface="Roboto"/>
                <a:sym typeface="Roboto"/>
              </a:rPr>
              <a:t>n your preparation for interview, please ensure  you refer to the </a:t>
            </a:r>
            <a:r>
              <a:rPr b="0" i="0" lang="en-GB" sz="1200" u="sng" cap="none" strike="noStrike">
                <a:solidFill>
                  <a:schemeClr val="hlink"/>
                </a:solidFill>
                <a:latin typeface="Roboto"/>
                <a:ea typeface="Roboto"/>
                <a:cs typeface="Roboto"/>
                <a:sym typeface="Roboto"/>
                <a:hlinkClick r:id="rId4"/>
              </a:rPr>
              <a:t>Civil Service Success Proﬁles Behaviours framework.</a:t>
            </a:r>
            <a:r>
              <a:rPr b="0" i="0" lang="en-GB" sz="1200" u="none" cap="none" strike="noStrike">
                <a:solidFill>
                  <a:srgbClr val="000000"/>
                </a:solidFill>
                <a:latin typeface="Roboto"/>
                <a:ea typeface="Roboto"/>
                <a:cs typeface="Roboto"/>
                <a:sym typeface="Roboto"/>
              </a:rPr>
              <a:t> This will provide you with an overview of the expected performance expectation for this post against the above behaviours at this level.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 The ‘STAR’ model, (situation, task, action and result)</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90" name="Shape 190"/>
        <p:cNvGrpSpPr/>
        <p:nvPr/>
      </p:nvGrpSpPr>
      <p:grpSpPr>
        <a:xfrm>
          <a:off x="0" y="0"/>
          <a:ext cx="0" cy="0"/>
          <a:chOff x="0" y="0"/>
          <a:chExt cx="0" cy="0"/>
        </a:xfrm>
      </p:grpSpPr>
      <p:sp>
        <p:nvSpPr>
          <p:cNvPr id="191" name="Google Shape;191;p26"/>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92" name="Google Shape;192;p26"/>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93" name="Google Shape;193;p26"/>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Salary and benefits</a:t>
            </a:r>
            <a:endParaRPr b="0" i="0" sz="3100" u="none" cap="none" strike="noStrike">
              <a:solidFill>
                <a:srgbClr val="FFFFFF"/>
              </a:solidFill>
              <a:latin typeface="Arial"/>
              <a:ea typeface="Arial"/>
              <a:cs typeface="Arial"/>
              <a:sym typeface="Arial"/>
            </a:endParaRPr>
          </a:p>
        </p:txBody>
      </p:sp>
      <p:sp>
        <p:nvSpPr>
          <p:cNvPr id="194" name="Google Shape;194;p26"/>
          <p:cNvSpPr txBox="1"/>
          <p:nvPr/>
        </p:nvSpPr>
        <p:spPr>
          <a:xfrm>
            <a:off x="400550" y="1244400"/>
            <a:ext cx="84459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95" name="Google Shape;195;p26"/>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96" name="Google Shape;196;p26"/>
          <p:cNvSpPr txBox="1"/>
          <p:nvPr/>
        </p:nvSpPr>
        <p:spPr>
          <a:xfrm>
            <a:off x="400550" y="1374150"/>
            <a:ext cx="37890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Salary</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The salary for this post is set within the Band B pay range</a:t>
            </a:r>
            <a:r>
              <a:rPr b="1" i="0" lang="en-GB" sz="1100" u="none" cap="none" strike="noStrike">
                <a:solidFill>
                  <a:schemeClr val="dk1"/>
                </a:solidFill>
                <a:latin typeface="Calibri"/>
                <a:ea typeface="Calibri"/>
                <a:cs typeface="Calibri"/>
                <a:sym typeface="Calibri"/>
              </a:rPr>
              <a:t>: Inner London £36,798-£47,591 and National £30,989-£41,095</a:t>
            </a:r>
            <a:endParaRPr b="1" i="0" sz="11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Salary for a serving Civil Servant will be within normal rules of appointment on level transfer or promotion. It is expected that new entrants to the Civil Service will start on the pay band minimum.</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Beneﬁts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Whatever your role, we take your career and development seriously, and want to enable you to build a really successful career with the Department and wider Civil Service. It is crucial that our employees have the right skills to develop their careers and meet the challenges ahead, and you’ll beneﬁt from regular performance and development reviews to ensure this development is ongoing. As a Civil Service employee, you’ll be entitled to a large range of beneﬁts.</a:t>
            </a:r>
            <a:endParaRPr b="0" i="0" sz="1100" u="none" cap="none" strike="noStrike">
              <a:solidFill>
                <a:srgbClr val="000000"/>
              </a:solidFill>
              <a:latin typeface="Roboto"/>
              <a:ea typeface="Roboto"/>
              <a:cs typeface="Roboto"/>
              <a:sym typeface="Roboto"/>
            </a:endParaRPr>
          </a:p>
        </p:txBody>
      </p:sp>
      <p:sp>
        <p:nvSpPr>
          <p:cNvPr id="197" name="Google Shape;197;p26"/>
          <p:cNvSpPr txBox="1"/>
          <p:nvPr/>
        </p:nvSpPr>
        <p:spPr>
          <a:xfrm>
            <a:off x="4680200" y="1374150"/>
            <a:ext cx="37890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This includes: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25 days on appointment increasing to 30 days after 5 years service. Public/Privilege days will be notified locally according to location.</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Flexible working patterns including part- time and access to Flexible Working Schemes allowing you to vary your working day as long as you work your total hours.</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01" name="Shape 201"/>
        <p:cNvGrpSpPr/>
        <p:nvPr/>
      </p:nvGrpSpPr>
      <p:grpSpPr>
        <a:xfrm>
          <a:off x="0" y="0"/>
          <a:ext cx="0" cy="0"/>
          <a:chOff x="0" y="0"/>
          <a:chExt cx="0" cy="0"/>
        </a:xfrm>
      </p:grpSpPr>
      <p:sp>
        <p:nvSpPr>
          <p:cNvPr id="202" name="Google Shape;202;p27"/>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03" name="Google Shape;203;p27"/>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04" name="Google Shape;204;p27"/>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Salary and benefits </a:t>
            </a:r>
            <a:endParaRPr b="0" i="0" sz="3100" u="none" cap="none" strike="noStrike">
              <a:solidFill>
                <a:srgbClr val="FFFFFF"/>
              </a:solidFill>
              <a:latin typeface="Arial"/>
              <a:ea typeface="Arial"/>
              <a:cs typeface="Arial"/>
              <a:sym typeface="Arial"/>
            </a:endParaRPr>
          </a:p>
        </p:txBody>
      </p:sp>
      <p:sp>
        <p:nvSpPr>
          <p:cNvPr id="205" name="Google Shape;205;p27"/>
          <p:cNvSpPr txBox="1"/>
          <p:nvPr/>
        </p:nvSpPr>
        <p:spPr>
          <a:xfrm>
            <a:off x="400550" y="1244400"/>
            <a:ext cx="84459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206" name="Google Shape;206;p27"/>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07" name="Google Shape;207;p27"/>
          <p:cNvSpPr txBox="1"/>
          <p:nvPr/>
        </p:nvSpPr>
        <p:spPr>
          <a:xfrm>
            <a:off x="297450" y="1392875"/>
            <a:ext cx="85491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Continued:</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Generous paid maternity, adoption and shared parental leave which is notably more than the statutory minimum offered by many other employers.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Interest-free loans allowing you to spread the cost of an annual travel season ticket or a new bicycle.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The opportunity to use onsite facilities including ﬁtness centres and staff canteens (where applicable).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Occupational sick pay.</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11" name="Shape 211"/>
        <p:cNvGrpSpPr/>
        <p:nvPr/>
      </p:nvGrpSpPr>
      <p:grpSpPr>
        <a:xfrm>
          <a:off x="0" y="0"/>
          <a:ext cx="0" cy="0"/>
          <a:chOff x="0" y="0"/>
          <a:chExt cx="0" cy="0"/>
        </a:xfrm>
      </p:grpSpPr>
      <p:sp>
        <p:nvSpPr>
          <p:cNvPr id="212" name="Google Shape;212;p28"/>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13" name="Google Shape;213;p28"/>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14" name="Google Shape;214;p28"/>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15" name="Google Shape;215;p28"/>
          <p:cNvSpPr txBox="1"/>
          <p:nvPr/>
        </p:nvSpPr>
        <p:spPr>
          <a:xfrm>
            <a:off x="297450" y="684000"/>
            <a:ext cx="43926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1. Can I apply if I am not currently a civil servant?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Yes.</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2. Is this role permanent?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No, it is a 2 year posting. For civil servants from Other Government Departments it will be on the basis of a 2 year loan or secondment.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3. Is this role suitable for part-time working?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Flexible working arrangements are available but you should discuss your needs with the hiring manager if you are invited to interview.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4. Will the role involve travel?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Some occasional travel may be required for this role.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5. Where will the role be based?</a:t>
            </a: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If successful you will be based in either London or Belfast. Unfortunately relocation costs will not be reimbursed.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6. Can I claim back any expenses incurred during the recruitment process?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No. Unfortunately we will not be able to reimburse you, except in exceptional circumstances and only when agreed in advance.</a:t>
            </a:r>
            <a:endParaRPr b="0" i="0" sz="1100" u="none" cap="none" strike="noStrike">
              <a:solidFill>
                <a:srgbClr val="000000"/>
              </a:solidFill>
              <a:latin typeface="Roboto"/>
              <a:ea typeface="Roboto"/>
              <a:cs typeface="Roboto"/>
              <a:sym typeface="Roboto"/>
            </a:endParaRPr>
          </a:p>
        </p:txBody>
      </p:sp>
      <p:pic>
        <p:nvPicPr>
          <p:cNvPr id="216" name="Google Shape;216;p28"/>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17" name="Google Shape;217;p28"/>
          <p:cNvSpPr txBox="1"/>
          <p:nvPr/>
        </p:nvSpPr>
        <p:spPr>
          <a:xfrm>
            <a:off x="4773525" y="684000"/>
            <a:ext cx="4171500" cy="3988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7. What nationality do I need to hold in order to apply?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To be eligible for employment to this role you must be a national from the following countries: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United Kingdom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Republic of Ireland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Commonwealth*</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A European Economic Area (EEA) Member State</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Switzerland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b="0" i="0" lang="en-GB" sz="1100" u="sng" cap="none" strike="noStrike">
                <a:solidFill>
                  <a:schemeClr val="hlink"/>
                </a:solidFill>
                <a:latin typeface="Roboto"/>
                <a:ea typeface="Roboto"/>
                <a:cs typeface="Roboto"/>
                <a:sym typeface="Roboto"/>
                <a:hlinkClick r:id="rId4"/>
              </a:rPr>
              <a:t>Gov.UK.</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21" name="Shape 221"/>
        <p:cNvGrpSpPr/>
        <p:nvPr/>
      </p:nvGrpSpPr>
      <p:grpSpPr>
        <a:xfrm>
          <a:off x="0" y="0"/>
          <a:ext cx="0" cy="0"/>
          <a:chOff x="0" y="0"/>
          <a:chExt cx="0" cy="0"/>
        </a:xfrm>
      </p:grpSpPr>
      <p:sp>
        <p:nvSpPr>
          <p:cNvPr id="222" name="Google Shape;222;p29"/>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23" name="Google Shape;223;p29"/>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24" name="Google Shape;224;p29"/>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25" name="Google Shape;225;p29"/>
          <p:cNvSpPr txBox="1"/>
          <p:nvPr/>
        </p:nvSpPr>
        <p:spPr>
          <a:xfrm>
            <a:off x="297450" y="694738"/>
            <a:ext cx="41715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Arial"/>
                <a:ea typeface="Arial"/>
                <a:cs typeface="Arial"/>
                <a:sym typeface="Arial"/>
              </a:rPr>
              <a:t>8. Is security clearance required?</a:t>
            </a:r>
            <a:endParaRPr b="1" i="0" sz="1200" u="none" cap="none" strike="noStrike">
              <a:solidFill>
                <a:srgbClr val="674E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lang="en-GB" sz="1200"/>
              <a:t>Yes. Candidates can expect to undergo CTC level security clearance to take up this post. SC and/or DV clearance may be required for specific posts.  </a:t>
            </a:r>
            <a:r>
              <a:rPr b="0" i="0" lang="en-GB" sz="1200" u="none" cap="none" strike="noStrike">
                <a:solidFill>
                  <a:srgbClr val="000000"/>
                </a:solidFill>
                <a:latin typeface="Arial"/>
                <a:ea typeface="Arial"/>
                <a:cs typeface="Arial"/>
                <a:sym typeface="Arial"/>
              </a:rPr>
              <a:t>More information about the vetting process can be found </a:t>
            </a:r>
            <a:r>
              <a:rPr b="0" i="0" lang="en-GB" sz="1200" u="sng" cap="none" strike="noStrike">
                <a:solidFill>
                  <a:schemeClr val="hlink"/>
                </a:solidFill>
                <a:latin typeface="Arial"/>
                <a:ea typeface="Arial"/>
                <a:cs typeface="Arial"/>
                <a:sym typeface="Arial"/>
                <a:hlinkClick r:id="rId3"/>
              </a:rPr>
              <a:t>here.</a:t>
            </a:r>
            <a:r>
              <a:rPr b="0" i="0" lang="en-GB" sz="1200" u="none" cap="none" strike="noStrike">
                <a:solidFill>
                  <a:srgbClr val="000000"/>
                </a:solidFill>
                <a:latin typeface="Arial"/>
                <a:ea typeface="Arial"/>
                <a:cs typeface="Arial"/>
                <a:sym typeface="Arial"/>
              </a:rPr>
              <a:t> This is not a reserved post.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Arial"/>
                <a:ea typeface="Arial"/>
                <a:cs typeface="Arial"/>
                <a:sym typeface="Arial"/>
              </a:rPr>
              <a:t>9. What reasonable adjustments can be made if I have a disability? </a:t>
            </a:r>
            <a:endParaRPr b="1" i="0" sz="1200" u="none" cap="none" strike="noStrike">
              <a:solidFill>
                <a:srgbClr val="674E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Arial"/>
                <a:ea typeface="Arial"/>
                <a:cs typeface="Arial"/>
                <a:sym typeface="Arial"/>
              </a:rPr>
              <a:t>If you feel that you may need a reasonable adjustment to be made, or you would like to discuss your requirements in more detail, please contact us in the ﬁrst instance.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pic>
        <p:nvPicPr>
          <p:cNvPr id="226" name="Google Shape;226;p29"/>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27" name="Google Shape;227;p29"/>
          <p:cNvSpPr txBox="1"/>
          <p:nvPr/>
        </p:nvSpPr>
        <p:spPr>
          <a:xfrm>
            <a:off x="4822825" y="673000"/>
            <a:ext cx="4171500" cy="418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If you wish to receive a hard copy of the information, or in an alternative format e.g. Audio, Braille or large font then please contact:  (</a:t>
            </a:r>
            <a:r>
              <a:rPr b="0" i="0" lang="en-GB" sz="1200" u="none" cap="none" strike="noStrike">
                <a:solidFill>
                  <a:schemeClr val="dk1"/>
                </a:solidFill>
                <a:latin typeface="Roboto"/>
                <a:ea typeface="Roboto"/>
                <a:cs typeface="Roboto"/>
                <a:sym typeface="Roboto"/>
              </a:rPr>
              <a:t>moj-recruitment-vetting-enquiries@gov.sscl.com</a:t>
            </a:r>
            <a:r>
              <a:rPr b="0" i="0" lang="en-GB" sz="1200" u="none" cap="none" strike="noStrike">
                <a:solidFill>
                  <a:srgbClr val="000000"/>
                </a:solidFill>
                <a:latin typeface="Roboto"/>
                <a:ea typeface="Roboto"/>
                <a:cs typeface="Roboto"/>
                <a:sym typeface="Roboto"/>
              </a:rPr>
              <a:t>)</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In the exceptional circumstance, citing reasons, that you cannot apply online, please post your application to: The Recruiting Managing, Stormont House, Stormont Estate, Belfast, BT4 3SH.. Please quote the vacancy reference on the envelope.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31" name="Shape 231"/>
        <p:cNvGrpSpPr/>
        <p:nvPr/>
      </p:nvGrpSpPr>
      <p:grpSpPr>
        <a:xfrm>
          <a:off x="0" y="0"/>
          <a:ext cx="0" cy="0"/>
          <a:chOff x="0" y="0"/>
          <a:chExt cx="0" cy="0"/>
        </a:xfrm>
      </p:grpSpPr>
      <p:sp>
        <p:nvSpPr>
          <p:cNvPr id="232" name="Google Shape;232;p30"/>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33" name="Google Shape;233;p30"/>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34" name="Google Shape;234;p30"/>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35" name="Google Shape;235;p30"/>
          <p:cNvSpPr txBox="1"/>
          <p:nvPr/>
        </p:nvSpPr>
        <p:spPr>
          <a:xfrm>
            <a:off x="297450" y="694738"/>
            <a:ext cx="41715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10. What is the role of the Civil Service Commission in relation to recruitment into the Civil Service?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The Civil Service Commission has two primary functions:</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b="0" i="0" lang="en-GB" sz="1200" u="sng" cap="none" strike="noStrike">
                <a:solidFill>
                  <a:schemeClr val="hlink"/>
                </a:solidFill>
                <a:latin typeface="Roboto"/>
                <a:ea typeface="Roboto"/>
                <a:cs typeface="Roboto"/>
                <a:sym typeface="Roboto"/>
                <a:hlinkClick r:id="rId3"/>
              </a:rPr>
              <a:t>Civil Service Commission’s Recruitment Principles.</a:t>
            </a:r>
            <a:r>
              <a:rPr b="0" i="0" lang="en-GB" sz="1200" u="none" cap="none" strike="noStrike">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b="0"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t>
            </a:r>
            <a:r>
              <a:rPr b="0" i="0" lang="en-GB" sz="1200" u="none" cap="none" strike="noStrike">
                <a:solidFill>
                  <a:srgbClr val="000000"/>
                </a:solidFill>
                <a:latin typeface="Arial"/>
                <a:ea typeface="Arial"/>
                <a:cs typeface="Arial"/>
                <a:sym typeface="Arial"/>
              </a:rPr>
              <a:t> to hear and determine appeals made by civil servants under the Civil Service Code which sets out the Civil Service values – Honesty, Integrity, Impartiality and Objectivity – and forms part of the relationship between civil servants and their employer. </a:t>
            </a:r>
            <a:endParaRPr b="0" i="0" sz="1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6" name="Google Shape;236;p30"/>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37" name="Google Shape;237;p30"/>
          <p:cNvSpPr txBox="1"/>
          <p:nvPr/>
        </p:nvSpPr>
        <p:spPr>
          <a:xfrm>
            <a:off x="4773525" y="746625"/>
            <a:ext cx="4171500" cy="418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Arial"/>
                <a:ea typeface="Arial"/>
                <a:cs typeface="Arial"/>
                <a:sym typeface="Arial"/>
              </a:rPr>
              <a:t>11. What do I do if I want to make a complaint? </a:t>
            </a:r>
            <a:endParaRPr b="1" i="0" sz="1200" u="none" cap="none" strike="noStrike">
              <a:solidFill>
                <a:srgbClr val="674EA7"/>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Arial"/>
                <a:ea typeface="Arial"/>
                <a:cs typeface="Arial"/>
                <a:sym typeface="Arial"/>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Alison Logan (</a:t>
            </a:r>
            <a:r>
              <a:rPr b="0" i="0" lang="en-GB" sz="1200" u="sng" cap="none" strike="noStrike">
                <a:solidFill>
                  <a:schemeClr val="hlink"/>
                </a:solidFill>
                <a:latin typeface="Arial"/>
                <a:ea typeface="Arial"/>
                <a:cs typeface="Arial"/>
                <a:sym typeface="Arial"/>
                <a:hlinkClick r:id="rId5"/>
              </a:rPr>
              <a:t>Alison.Logan@nio.gov.uk</a:t>
            </a:r>
            <a:r>
              <a:rPr b="0" i="0" lang="en-GB" sz="1200" u="none" cap="none" strike="noStrike">
                <a:solidFill>
                  <a:schemeClr val="dk1"/>
                </a:solidFill>
                <a:latin typeface="Arial"/>
                <a:ea typeface="Arial"/>
                <a:cs typeface="Arial"/>
                <a:sym typeface="Arial"/>
              </a:rPr>
              <a:t>)  in the ﬁrst instance. If you are not satisﬁed with the response you receive from the Department, you can contact the Civil Service Commission at: </a:t>
            </a:r>
            <a:r>
              <a:rPr b="0" i="0" lang="en-GB" sz="1200" u="sng" cap="none" strike="noStrike">
                <a:solidFill>
                  <a:schemeClr val="hlink"/>
                </a:solidFill>
                <a:latin typeface="Arial"/>
                <a:ea typeface="Arial"/>
                <a:cs typeface="Arial"/>
                <a:sym typeface="Arial"/>
                <a:hlinkClick r:id="rId6"/>
              </a:rPr>
              <a:t>https://civilservicecommission.independent.gov.uk/recruitment/c ivilservicerecruitmentcomplaints/</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41" name="Shape 241"/>
        <p:cNvGrpSpPr/>
        <p:nvPr/>
      </p:nvGrpSpPr>
      <p:grpSpPr>
        <a:xfrm>
          <a:off x="0" y="0"/>
          <a:ext cx="0" cy="0"/>
          <a:chOff x="0" y="0"/>
          <a:chExt cx="0" cy="0"/>
        </a:xfrm>
      </p:grpSpPr>
      <p:sp>
        <p:nvSpPr>
          <p:cNvPr id="242" name="Google Shape;242;p31"/>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43" name="Google Shape;243;p31"/>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44" name="Google Shape;244;p31"/>
          <p:cNvSpPr/>
          <p:nvPr/>
        </p:nvSpPr>
        <p:spPr>
          <a:xfrm>
            <a:off x="297450" y="206000"/>
            <a:ext cx="8549100" cy="5094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Further Information</a:t>
            </a:r>
            <a:endParaRPr b="0" i="0" sz="3100" u="none" cap="none" strike="noStrike">
              <a:solidFill>
                <a:srgbClr val="FFFFFF"/>
              </a:solidFill>
              <a:latin typeface="Arial"/>
              <a:ea typeface="Arial"/>
              <a:cs typeface="Arial"/>
              <a:sym typeface="Arial"/>
            </a:endParaRPr>
          </a:p>
        </p:txBody>
      </p:sp>
      <p:sp>
        <p:nvSpPr>
          <p:cNvPr id="245" name="Google Shape;245;p31"/>
          <p:cNvSpPr txBox="1"/>
          <p:nvPr/>
        </p:nvSpPr>
        <p:spPr>
          <a:xfrm>
            <a:off x="255950" y="715400"/>
            <a:ext cx="4462500" cy="415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Terms of Appointment</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Appointments through this campaign will be on the basis of a loan or secondment for a period of 2 years for candidates from Other Government Departments.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Fixed-term appointments are temporary appointments often used to employ individuals for a set period of time.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Terms of appointment for a serving Civil Servant would be by agreement between the individual and their current department, and within normal rules of appointment on level transfer or promotion.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expectation within the NIO is that staff will normally remain in post for a minimum of 12 months for band C, 18 months for band B and 24 months for band A, and you will not be eligible to apply for NIO roles on level transfer during that time.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351C75"/>
                </a:solidFill>
                <a:latin typeface="Roboto"/>
                <a:ea typeface="Roboto"/>
                <a:cs typeface="Roboto"/>
                <a:sym typeface="Roboto"/>
              </a:rPr>
              <a:t>Feedback</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Only candidates invited to interview or assessment will receive feedback on their application.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If we identify more appointable candidates than we have roles for at this time, we will operate a reserve list for 6 months.</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p:txBody>
      </p:sp>
      <p:pic>
        <p:nvPicPr>
          <p:cNvPr id="246" name="Google Shape;246;p31"/>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47" name="Google Shape;247;p31"/>
          <p:cNvSpPr txBox="1"/>
          <p:nvPr/>
        </p:nvSpPr>
        <p:spPr>
          <a:xfrm>
            <a:off x="5008700" y="801050"/>
            <a:ext cx="3737100" cy="415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Equal Opportunities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Guaranteed Interview Scheme for Disabled Persons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65" name="Shape 65"/>
        <p:cNvGrpSpPr/>
        <p:nvPr/>
      </p:nvGrpSpPr>
      <p:grpSpPr>
        <a:xfrm>
          <a:off x="0" y="0"/>
          <a:ext cx="0" cy="0"/>
          <a:chOff x="0" y="0"/>
          <a:chExt cx="0" cy="0"/>
        </a:xfrm>
      </p:grpSpPr>
      <p:sp>
        <p:nvSpPr>
          <p:cNvPr id="66" name="Google Shape;66;p14"/>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67" name="Google Shape;67;p14"/>
          <p:cNvSpPr txBox="1"/>
          <p:nvPr>
            <p:ph idx="1" type="subTitle"/>
          </p:nvPr>
        </p:nvSpPr>
        <p:spPr>
          <a:xfrm>
            <a:off x="0" y="-125"/>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68" name="Google Shape;68;p14"/>
          <p:cNvSpPr txBox="1"/>
          <p:nvPr/>
        </p:nvSpPr>
        <p:spPr>
          <a:xfrm>
            <a:off x="2426575" y="12775"/>
            <a:ext cx="6626400" cy="51435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Roboto"/>
                <a:ea typeface="Roboto"/>
                <a:cs typeface="Roboto"/>
                <a:sym typeface="Roboto"/>
              </a:rPr>
              <a:t>Welcome message from Madeleine Alessandri</a:t>
            </a:r>
            <a:endParaRPr b="1"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Roboto"/>
                <a:ea typeface="Roboto"/>
                <a:cs typeface="Roboto"/>
                <a:sym typeface="Roboto"/>
              </a:rPr>
              <a:t>Thank you for your interest in the Northern Ireland Office.</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a:t>
            </a:r>
            <a:r>
              <a:rPr b="0" i="0" lang="en-GB" sz="1200" u="none" cap="none" strike="noStrike">
                <a:solidFill>
                  <a:schemeClr val="lt1"/>
                </a:solidFill>
                <a:latin typeface="Roboto"/>
                <a:ea typeface="Roboto"/>
                <a:cs typeface="Roboto"/>
                <a:sym typeface="Roboto"/>
              </a:rPr>
              <a:t>supporting the delivery of the UK Government’s priorities for Northern Ireland.</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I  hope you will consider joining us for this exciting opportunity.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Madeleine Alessandri</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Permanent Secretary</a:t>
            </a:r>
            <a:endParaRPr b="0" i="0" sz="1200" u="none" cap="none" strike="noStrike">
              <a:solidFill>
                <a:srgbClr val="FFFFFF"/>
              </a:solidFill>
              <a:latin typeface="Roboto"/>
              <a:ea typeface="Roboto"/>
              <a:cs typeface="Roboto"/>
              <a:sym typeface="Roboto"/>
            </a:endParaRPr>
          </a:p>
        </p:txBody>
      </p:sp>
      <p:grpSp>
        <p:nvGrpSpPr>
          <p:cNvPr id="69" name="Google Shape;69;p14"/>
          <p:cNvGrpSpPr/>
          <p:nvPr/>
        </p:nvGrpSpPr>
        <p:grpSpPr>
          <a:xfrm>
            <a:off x="0" y="0"/>
            <a:ext cx="3890675" cy="5169026"/>
            <a:chOff x="0" y="0"/>
            <a:chExt cx="3890675" cy="5169026"/>
          </a:xfrm>
        </p:grpSpPr>
        <p:pic>
          <p:nvPicPr>
            <p:cNvPr id="70" name="Google Shape;70;p14"/>
            <p:cNvPicPr preferRelativeResize="0"/>
            <p:nvPr/>
          </p:nvPicPr>
          <p:blipFill rotWithShape="1">
            <a:blip r:embed="rId3">
              <a:alphaModFix/>
            </a:blip>
            <a:srcRect b="0" l="0" r="0" t="0"/>
            <a:stretch/>
          </p:blipFill>
          <p:spPr>
            <a:xfrm>
              <a:off x="87000" y="0"/>
              <a:ext cx="2308450" cy="3082100"/>
            </a:xfrm>
            <a:prstGeom prst="rect">
              <a:avLst/>
            </a:prstGeom>
            <a:noFill/>
            <a:ln>
              <a:noFill/>
            </a:ln>
          </p:spPr>
        </p:pic>
        <p:pic>
          <p:nvPicPr>
            <p:cNvPr id="71" name="Google Shape;71;p14"/>
            <p:cNvPicPr preferRelativeResize="0"/>
            <p:nvPr/>
          </p:nvPicPr>
          <p:blipFill rotWithShape="1">
            <a:blip r:embed="rId4">
              <a:alphaModFix/>
            </a:blip>
            <a:srcRect b="0" l="0" r="0" t="0"/>
            <a:stretch/>
          </p:blipFill>
          <p:spPr>
            <a:xfrm>
              <a:off x="0" y="4865370"/>
              <a:ext cx="3890675" cy="303656"/>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51" name="Shape 251"/>
        <p:cNvGrpSpPr/>
        <p:nvPr/>
      </p:nvGrpSpPr>
      <p:grpSpPr>
        <a:xfrm>
          <a:off x="0" y="0"/>
          <a:ext cx="0" cy="0"/>
          <a:chOff x="0" y="0"/>
          <a:chExt cx="0" cy="0"/>
        </a:xfrm>
      </p:grpSpPr>
      <p:sp>
        <p:nvSpPr>
          <p:cNvPr id="252" name="Google Shape;252;p32"/>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53" name="Google Shape;253;p32"/>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54" name="Google Shape;254;p32"/>
          <p:cNvSpPr/>
          <p:nvPr/>
        </p:nvSpPr>
        <p:spPr>
          <a:xfrm>
            <a:off x="297450" y="206000"/>
            <a:ext cx="8549100" cy="506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Further Information</a:t>
            </a:r>
            <a:endParaRPr b="0" i="0" sz="3100" u="none" cap="none" strike="noStrike">
              <a:solidFill>
                <a:srgbClr val="FFFFFF"/>
              </a:solidFill>
              <a:latin typeface="Arial"/>
              <a:ea typeface="Arial"/>
              <a:cs typeface="Arial"/>
              <a:sym typeface="Arial"/>
            </a:endParaRPr>
          </a:p>
        </p:txBody>
      </p:sp>
      <p:sp>
        <p:nvSpPr>
          <p:cNvPr id="255" name="Google Shape;255;p32"/>
          <p:cNvSpPr txBox="1"/>
          <p:nvPr/>
        </p:nvSpPr>
        <p:spPr>
          <a:xfrm>
            <a:off x="255950" y="891825"/>
            <a:ext cx="4462500" cy="3983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Pension Scheme</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appointment will be pensionable from the outset. The Civil Service offers excellent pension arrangements and pensions are an important part of the reward package.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For detailed information, please visit </a:t>
            </a:r>
            <a:r>
              <a:rPr b="0" i="0" lang="en-GB" sz="1100" u="sng" cap="none" strike="noStrike">
                <a:solidFill>
                  <a:schemeClr val="hlink"/>
                </a:solidFill>
                <a:latin typeface="Roboto"/>
                <a:ea typeface="Roboto"/>
                <a:cs typeface="Roboto"/>
                <a:sym typeface="Roboto"/>
                <a:hlinkClick r:id="rId3"/>
              </a:rPr>
              <a:t>http://www.civilservicepensionscheme.org.uk/.</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Conﬂicts of Interest</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b="0" i="0" sz="1100" u="none" cap="none" strike="noStrike">
              <a:solidFill>
                <a:srgbClr val="000000"/>
              </a:solidFill>
              <a:latin typeface="Roboto"/>
              <a:ea typeface="Roboto"/>
              <a:cs typeface="Roboto"/>
              <a:sym typeface="Roboto"/>
            </a:endParaRPr>
          </a:p>
        </p:txBody>
      </p:sp>
      <p:pic>
        <p:nvPicPr>
          <p:cNvPr id="256" name="Google Shape;256;p32"/>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57" name="Google Shape;257;p32"/>
          <p:cNvSpPr txBox="1"/>
          <p:nvPr/>
        </p:nvSpPr>
        <p:spPr>
          <a:xfrm>
            <a:off x="4905000" y="712100"/>
            <a:ext cx="4153500" cy="1096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Security Clearance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lang="en-GB" sz="900">
                <a:latin typeface="Roboto"/>
                <a:ea typeface="Roboto"/>
                <a:cs typeface="Roboto"/>
                <a:sym typeface="Roboto"/>
              </a:rPr>
              <a:t>Candidates can expect to undergo CTC level security clearance to take up this post. SC and/or DV clearance may be required for specific posts. </a:t>
            </a:r>
            <a:r>
              <a:rPr b="0" i="0" lang="en-GB" sz="900" u="none" cap="none" strike="noStrike">
                <a:solidFill>
                  <a:srgbClr val="000000"/>
                </a:solidFill>
                <a:latin typeface="Roboto"/>
                <a:ea typeface="Roboto"/>
                <a:cs typeface="Roboto"/>
                <a:sym typeface="Roboto"/>
              </a:rPr>
              <a:t>Further information about security vetting can be found </a:t>
            </a:r>
            <a:r>
              <a:rPr b="0" i="0" lang="en-GB" sz="900" u="sng" cap="none" strike="noStrike">
                <a:solidFill>
                  <a:schemeClr val="hlink"/>
                </a:solidFill>
                <a:latin typeface="Roboto"/>
                <a:ea typeface="Roboto"/>
                <a:cs typeface="Roboto"/>
                <a:sym typeface="Roboto"/>
                <a:hlinkClick r:id="rId5"/>
              </a:rPr>
              <a:t>here.</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900" u="none" cap="none" strike="noStrike">
                <a:solidFill>
                  <a:srgbClr val="000000"/>
                </a:solidFill>
                <a:latin typeface="Old Standard TT"/>
                <a:ea typeface="Old Standard TT"/>
                <a:cs typeface="Old Standard TT"/>
                <a:sym typeface="Old Standard TT"/>
              </a:rPr>
              <a:t> </a:t>
            </a:r>
            <a:endParaRPr b="0" i="0" sz="900" u="none" cap="none" strike="noStrike">
              <a:solidFill>
                <a:srgbClr val="000000"/>
              </a:solidFill>
              <a:latin typeface="Old Standard TT"/>
              <a:ea typeface="Old Standard TT"/>
              <a:cs typeface="Old Standard TT"/>
              <a:sym typeface="Old Standard TT"/>
            </a:endParaRPr>
          </a:p>
        </p:txBody>
      </p:sp>
      <p:sp>
        <p:nvSpPr>
          <p:cNvPr id="258" name="Google Shape;258;p32"/>
          <p:cNvSpPr txBox="1"/>
          <p:nvPr/>
        </p:nvSpPr>
        <p:spPr>
          <a:xfrm>
            <a:off x="4905000" y="1686800"/>
            <a:ext cx="4002900" cy="3456300"/>
          </a:xfrm>
          <a:prstGeom prst="rect">
            <a:avLst/>
          </a:prstGeom>
          <a:solidFill>
            <a:srgbClr val="D9D2E9"/>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b="1" i="0" sz="9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Lived outside UK: </a:t>
            </a:r>
            <a:r>
              <a:rPr b="0" i="0" lang="en-GB" sz="900" u="none" cap="none" strike="noStrike">
                <a:solidFill>
                  <a:srgbClr val="000000"/>
                </a:solidFill>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Employee records</a:t>
            </a:r>
            <a:r>
              <a:rPr b="0" i="0" lang="en-GB" sz="900" u="none" cap="none" strike="noStrike">
                <a:solidFill>
                  <a:srgbClr val="000000"/>
                </a:solidFill>
                <a:latin typeface="Roboto"/>
                <a:ea typeface="Roboto"/>
                <a:cs typeface="Roboto"/>
                <a:sym typeface="Roboto"/>
              </a:rPr>
              <a:t>: Any indication of unreliability, relevant in a security context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Criminal record information:</a:t>
            </a:r>
            <a:r>
              <a:rPr b="0" i="0" lang="en-GB" sz="900" u="none" cap="none" strike="noStrike">
                <a:solidFill>
                  <a:srgbClr val="000000"/>
                </a:solidFill>
                <a:latin typeface="Roboto"/>
                <a:ea typeface="Roboto"/>
                <a:cs typeface="Roboto"/>
                <a:sym typeface="Roboto"/>
              </a:rPr>
              <a:t> It is important to be honest about any offences committed in the past. Having a criminal record is not an automatic bar, each case will be considered individually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Security Service records:</a:t>
            </a:r>
            <a:r>
              <a:rPr b="0" i="0" lang="en-GB" sz="900" u="none" cap="none" strike="noStrike">
                <a:solidFill>
                  <a:srgbClr val="000000"/>
                </a:solidFill>
                <a:latin typeface="Roboto"/>
                <a:ea typeface="Roboto"/>
                <a:cs typeface="Roboto"/>
                <a:sym typeface="Roboto"/>
              </a:rPr>
              <a:t> Concerns arising from checks undertaken by the Security Service.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Financial irregularities: </a:t>
            </a:r>
            <a:r>
              <a:rPr b="0" i="0" lang="en-GB" sz="900" u="none" cap="none" strike="noStrike">
                <a:solidFill>
                  <a:srgbClr val="000000"/>
                </a:solidFill>
                <a:latin typeface="Roboto"/>
                <a:ea typeface="Roboto"/>
                <a:cs typeface="Roboto"/>
                <a:sym typeface="Roboto"/>
              </a:rPr>
              <a:t>For SC or DV clearance only - Poor financial judgment or management, excessive expenditure, or high levels of indebtedness.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Other factors:</a:t>
            </a:r>
            <a:r>
              <a:rPr b="0" i="0" lang="en-GB" sz="900" u="none" cap="none" strike="noStrike">
                <a:solidFill>
                  <a:srgbClr val="000000"/>
                </a:solidFill>
                <a:latin typeface="Roboto"/>
                <a:ea typeface="Roboto"/>
                <a:cs typeface="Roboto"/>
                <a:sym typeface="Roboto"/>
              </a:rPr>
              <a:t> Inconsistencies, discrepancies or gaps in information provided, personal circumstances, personality and lifestyle. </a:t>
            </a:r>
            <a:endParaRPr b="0" i="0" sz="900" u="none" cap="none" strike="noStrik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75" name="Shape 75"/>
        <p:cNvGrpSpPr/>
        <p:nvPr/>
      </p:nvGrpSpPr>
      <p:grpSpPr>
        <a:xfrm>
          <a:off x="0" y="0"/>
          <a:ext cx="0" cy="0"/>
          <a:chOff x="0" y="0"/>
          <a:chExt cx="0" cy="0"/>
        </a:xfrm>
      </p:grpSpPr>
      <p:sp>
        <p:nvSpPr>
          <p:cNvPr id="76" name="Google Shape;76;p15"/>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77" name="Google Shape;77;p15"/>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78" name="Google Shape;78;p15"/>
          <p:cNvSpPr/>
          <p:nvPr/>
        </p:nvSpPr>
        <p:spPr>
          <a:xfrm>
            <a:off x="297450" y="206000"/>
            <a:ext cx="8549100" cy="779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About the Northern Ireland Office</a:t>
            </a:r>
            <a:endParaRPr b="0" i="0" sz="3100" u="none" cap="none" strike="noStrike">
              <a:solidFill>
                <a:srgbClr val="FFFFFF"/>
              </a:solidFill>
              <a:latin typeface="Arial"/>
              <a:ea typeface="Arial"/>
              <a:cs typeface="Arial"/>
              <a:sym typeface="Arial"/>
            </a:endParaRPr>
          </a:p>
        </p:txBody>
      </p:sp>
      <p:pic>
        <p:nvPicPr>
          <p:cNvPr id="79" name="Google Shape;79;p15"/>
          <p:cNvPicPr preferRelativeResize="0"/>
          <p:nvPr/>
        </p:nvPicPr>
        <p:blipFill rotWithShape="1">
          <a:blip r:embed="rId3">
            <a:alphaModFix/>
          </a:blip>
          <a:srcRect b="0" l="0" r="0" t="0"/>
          <a:stretch/>
        </p:blipFill>
        <p:spPr>
          <a:xfrm>
            <a:off x="0" y="4839720"/>
            <a:ext cx="3890675" cy="303656"/>
          </a:xfrm>
          <a:prstGeom prst="rect">
            <a:avLst/>
          </a:prstGeom>
          <a:noFill/>
          <a:ln>
            <a:noFill/>
          </a:ln>
        </p:spPr>
      </p:pic>
      <p:sp>
        <p:nvSpPr>
          <p:cNvPr id="80" name="Google Shape;80;p15"/>
          <p:cNvSpPr txBox="1"/>
          <p:nvPr/>
        </p:nvSpPr>
        <p:spPr>
          <a:xfrm>
            <a:off x="297450" y="1010263"/>
            <a:ext cx="8600100" cy="3804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b="0" i="0" sz="1200" u="none" cap="none" strike="noStrike">
              <a:solidFill>
                <a:srgbClr val="0B0C0C"/>
              </a:solidFill>
              <a:highlight>
                <a:srgbClr val="FFFFFF"/>
              </a:highlight>
              <a:latin typeface="Roboto"/>
              <a:ea typeface="Roboto"/>
              <a:cs typeface="Roboto"/>
              <a:sym typeface="Roboto"/>
            </a:endParaRPr>
          </a:p>
          <a:p>
            <a:pPr indent="0" lvl="0" marL="0" marR="0" rtl="0" algn="just">
              <a:lnSpc>
                <a:spcPct val="100000"/>
              </a:lnSpc>
              <a:spcBef>
                <a:spcPts val="1500"/>
              </a:spcBef>
              <a:spcAft>
                <a:spcPts val="0"/>
              </a:spcAft>
              <a:buClr>
                <a:schemeClr val="dk1"/>
              </a:buClr>
              <a:buSzPts val="1100"/>
              <a:buFont typeface="Arial"/>
              <a:buNone/>
            </a:pPr>
            <a:r>
              <a:rPr b="0" i="0" lang="en-GB" sz="1200" u="none" cap="none" strike="noStrike">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b="0" i="0" sz="1200" u="none" cap="none" strike="noStrike">
              <a:solidFill>
                <a:srgbClr val="0B0C0C"/>
              </a:solidFill>
              <a:highlight>
                <a:srgbClr val="FFFFFF"/>
              </a:highlight>
              <a:latin typeface="Roboto"/>
              <a:ea typeface="Roboto"/>
              <a:cs typeface="Roboto"/>
              <a:sym typeface="Roboto"/>
            </a:endParaRPr>
          </a:p>
          <a:p>
            <a:pPr indent="0" lvl="0" marL="0" marR="0" rtl="0" algn="just">
              <a:lnSpc>
                <a:spcPct val="100000"/>
              </a:lnSpc>
              <a:spcBef>
                <a:spcPts val="150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We are a Department that values its staff. We work hard to create an environment that speaks to our values; </a:t>
            </a:r>
            <a:r>
              <a:rPr b="1" i="1" lang="en-GB" sz="1200" u="none" cap="none" strike="noStrike">
                <a:solidFill>
                  <a:srgbClr val="000000"/>
                </a:solidFill>
                <a:latin typeface="Roboto"/>
                <a:ea typeface="Roboto"/>
                <a:cs typeface="Roboto"/>
                <a:sym typeface="Roboto"/>
              </a:rPr>
              <a:t>flexible, empowering, inclusive.</a:t>
            </a:r>
            <a:r>
              <a:rPr b="0" i="0" lang="en-GB" sz="1200" u="none" cap="none" strike="noStrike">
                <a:solidFill>
                  <a:srgbClr val="000000"/>
                </a:solidFill>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84" name="Shape 84"/>
        <p:cNvGrpSpPr/>
        <p:nvPr/>
      </p:nvGrpSpPr>
      <p:grpSpPr>
        <a:xfrm>
          <a:off x="0" y="0"/>
          <a:ext cx="0" cy="0"/>
          <a:chOff x="0" y="0"/>
          <a:chExt cx="0" cy="0"/>
        </a:xfrm>
      </p:grpSpPr>
      <p:sp>
        <p:nvSpPr>
          <p:cNvPr id="85" name="Google Shape;85;p16"/>
          <p:cNvSpPr txBox="1"/>
          <p:nvPr>
            <p:ph type="ctrTitle"/>
          </p:nvPr>
        </p:nvSpPr>
        <p:spPr>
          <a:xfrm>
            <a:off x="51850" y="0"/>
            <a:ext cx="90921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86" name="Google Shape;86;p16"/>
          <p:cNvSpPr txBox="1"/>
          <p:nvPr>
            <p:ph idx="1" type="subTitle"/>
          </p:nvPr>
        </p:nvSpPr>
        <p:spPr>
          <a:xfrm>
            <a:off x="0" y="-41600"/>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  Overview of the Political Affairs Group</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87" name="Google Shape;87;p16"/>
          <p:cNvSpPr/>
          <p:nvPr/>
        </p:nvSpPr>
        <p:spPr>
          <a:xfrm>
            <a:off x="150" y="4572550"/>
            <a:ext cx="9195600" cy="57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a:ea typeface="Arial"/>
                <a:cs typeface="Arial"/>
                <a:sym typeface="Arial"/>
              </a:rPr>
              <a:t>Find out more about the work of the NIO on the following platforms: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88" name="Google Shape;88;p16"/>
          <p:cNvPicPr preferRelativeResize="0"/>
          <p:nvPr/>
        </p:nvPicPr>
        <p:blipFill rotWithShape="1">
          <a:blip r:embed="rId3">
            <a:alphaModFix/>
          </a:blip>
          <a:srcRect b="0" l="0" r="0" t="0"/>
          <a:stretch/>
        </p:blipFill>
        <p:spPr>
          <a:xfrm>
            <a:off x="0" y="4840775"/>
            <a:ext cx="3878900" cy="302725"/>
          </a:xfrm>
          <a:prstGeom prst="rect">
            <a:avLst/>
          </a:prstGeom>
          <a:noFill/>
          <a:ln>
            <a:noFill/>
          </a:ln>
        </p:spPr>
      </p:pic>
      <p:pic>
        <p:nvPicPr>
          <p:cNvPr id="89" name="Google Shape;89;p16">
            <a:hlinkClick r:id="rId4"/>
          </p:cNvPr>
          <p:cNvPicPr preferRelativeResize="0"/>
          <p:nvPr/>
        </p:nvPicPr>
        <p:blipFill rotWithShape="1">
          <a:blip r:embed="rId5">
            <a:alphaModFix/>
          </a:blip>
          <a:srcRect b="0" l="0" r="0" t="0"/>
          <a:stretch/>
        </p:blipFill>
        <p:spPr>
          <a:xfrm>
            <a:off x="3978225" y="4739293"/>
            <a:ext cx="433219" cy="362607"/>
          </a:xfrm>
          <a:prstGeom prst="rect">
            <a:avLst/>
          </a:prstGeom>
          <a:noFill/>
          <a:ln>
            <a:noFill/>
          </a:ln>
        </p:spPr>
      </p:pic>
      <p:pic>
        <p:nvPicPr>
          <p:cNvPr id="90" name="Google Shape;90;p16">
            <a:hlinkClick r:id="rId6"/>
          </p:cNvPr>
          <p:cNvPicPr preferRelativeResize="0"/>
          <p:nvPr/>
        </p:nvPicPr>
        <p:blipFill rotWithShape="1">
          <a:blip r:embed="rId7">
            <a:alphaModFix/>
          </a:blip>
          <a:srcRect b="0" l="0" r="0" t="0"/>
          <a:stretch/>
        </p:blipFill>
        <p:spPr>
          <a:xfrm>
            <a:off x="4507900" y="4739293"/>
            <a:ext cx="366284" cy="306582"/>
          </a:xfrm>
          <a:prstGeom prst="rect">
            <a:avLst/>
          </a:prstGeom>
          <a:noFill/>
          <a:ln>
            <a:noFill/>
          </a:ln>
        </p:spPr>
      </p:pic>
      <p:pic>
        <p:nvPicPr>
          <p:cNvPr id="91" name="Google Shape;91;p16">
            <a:hlinkClick r:id="rId8"/>
          </p:cNvPr>
          <p:cNvPicPr preferRelativeResize="0"/>
          <p:nvPr/>
        </p:nvPicPr>
        <p:blipFill rotWithShape="1">
          <a:blip r:embed="rId9">
            <a:alphaModFix/>
          </a:blip>
          <a:srcRect b="0" l="0" r="0" t="0"/>
          <a:stretch/>
        </p:blipFill>
        <p:spPr>
          <a:xfrm>
            <a:off x="4970641" y="4732225"/>
            <a:ext cx="366284" cy="306582"/>
          </a:xfrm>
          <a:prstGeom prst="rect">
            <a:avLst/>
          </a:prstGeom>
          <a:noFill/>
          <a:ln>
            <a:noFill/>
          </a:ln>
        </p:spPr>
      </p:pic>
      <p:sp>
        <p:nvSpPr>
          <p:cNvPr id="92" name="Google Shape;92;p16"/>
          <p:cNvSpPr txBox="1"/>
          <p:nvPr/>
        </p:nvSpPr>
        <p:spPr>
          <a:xfrm>
            <a:off x="202397" y="625075"/>
            <a:ext cx="8074188" cy="3830400"/>
          </a:xfrm>
          <a:prstGeom prst="rect">
            <a:avLst/>
          </a:prstGeom>
          <a:solidFill>
            <a:srgbClr val="674EA7"/>
          </a:solidFill>
          <a:ln>
            <a:noFill/>
          </a:ln>
        </p:spPr>
        <p:txBody>
          <a:bodyPr anchorCtr="0" anchor="t" bIns="91425" lIns="91425" spcFirstLastPara="1" rIns="91425" wrap="square" tIns="91425">
            <a:noAutofit/>
          </a:bodyPr>
          <a:lstStyle/>
          <a:p>
            <a:pPr indent="-171450" lvl="0" marL="628650" marR="0" rtl="0" algn="l">
              <a:lnSpc>
                <a:spcPct val="100000"/>
              </a:lnSpc>
              <a:spcBef>
                <a:spcPts val="0"/>
              </a:spcBef>
              <a:spcAft>
                <a:spcPts val="0"/>
              </a:spcAft>
              <a:buClr>
                <a:srgbClr val="000000"/>
              </a:buClr>
              <a:buSzPts val="1600"/>
              <a:buFont typeface="Arial"/>
              <a:buChar char="•"/>
            </a:pPr>
            <a:r>
              <a:rPr lang="en-GB" sz="1600">
                <a:solidFill>
                  <a:schemeClr val="lt1"/>
                </a:solidFill>
              </a:rPr>
              <a:t>The Political Affairs Group works to ensure a thriving democracy at all levels in Northern Ireland. We do this through our strong relationships with Northern Ireland’s political parties, the Executive, the Assembly and with communities and civic, voluntary and academic stakeholders, as well as engaging with international partners. </a:t>
            </a:r>
            <a:endParaRPr sz="1600">
              <a:solidFill>
                <a:schemeClr val="lt1"/>
              </a:solidFill>
            </a:endParaRPr>
          </a:p>
          <a:p>
            <a:pPr indent="0" lvl="0" marL="457200" marR="0" rtl="0" algn="l">
              <a:lnSpc>
                <a:spcPct val="100000"/>
              </a:lnSpc>
              <a:spcBef>
                <a:spcPts val="0"/>
              </a:spcBef>
              <a:spcAft>
                <a:spcPts val="0"/>
              </a:spcAft>
              <a:buNone/>
            </a:pPr>
            <a:r>
              <a:t/>
            </a:r>
            <a:endParaRPr sz="1600">
              <a:solidFill>
                <a:schemeClr val="lt1"/>
              </a:solidFill>
            </a:endParaRPr>
          </a:p>
          <a:p>
            <a:pPr indent="-171450" lvl="0" marL="628650" marR="0" rtl="0" algn="l">
              <a:lnSpc>
                <a:spcPct val="100000"/>
              </a:lnSpc>
              <a:spcBef>
                <a:spcPts val="0"/>
              </a:spcBef>
              <a:spcAft>
                <a:spcPts val="0"/>
              </a:spcAft>
              <a:buClr>
                <a:srgbClr val="000000"/>
              </a:buClr>
              <a:buSzPts val="1600"/>
              <a:buFont typeface="Arial"/>
              <a:buChar char="•"/>
            </a:pPr>
            <a:r>
              <a:rPr lang="en-GB" sz="1600">
                <a:solidFill>
                  <a:schemeClr val="lt1"/>
                </a:solidFill>
              </a:rPr>
              <a:t>The team supports the stability and peace brought about by the Belfast/Good Friday Agreement and its successors, and supports the newly restored institutions to survive and thrive to deliver for the people of Northern Ireland. The team also oversees the delivery of the New Decade, New Approach agreement reached in January 2020.</a:t>
            </a:r>
            <a:endParaRPr sz="1600">
              <a:solidFill>
                <a:schemeClr val="lt1"/>
              </a:solidFill>
            </a:endParaRPr>
          </a:p>
          <a:p>
            <a:pPr indent="0" lvl="0" marL="457200" marR="0" rtl="0" algn="l">
              <a:lnSpc>
                <a:spcPct val="100000"/>
              </a:lnSpc>
              <a:spcBef>
                <a:spcPts val="0"/>
              </a:spcBef>
              <a:spcAft>
                <a:spcPts val="0"/>
              </a:spcAft>
              <a:buNone/>
            </a:pPr>
            <a:r>
              <a:t/>
            </a:r>
            <a:endParaRPr sz="1600">
              <a:solidFill>
                <a:schemeClr val="lt1"/>
              </a:solidFill>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96" name="Shape 96"/>
        <p:cNvGrpSpPr/>
        <p:nvPr/>
      </p:nvGrpSpPr>
      <p:grpSpPr>
        <a:xfrm>
          <a:off x="0" y="0"/>
          <a:ext cx="0" cy="0"/>
          <a:chOff x="0" y="0"/>
          <a:chExt cx="0" cy="0"/>
        </a:xfrm>
      </p:grpSpPr>
      <p:sp>
        <p:nvSpPr>
          <p:cNvPr id="97" name="Google Shape;97;p17"/>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98" name="Google Shape;98;p17"/>
          <p:cNvSpPr txBox="1"/>
          <p:nvPr>
            <p:ph idx="1" type="subTitle"/>
          </p:nvPr>
        </p:nvSpPr>
        <p:spPr>
          <a:xfrm>
            <a:off x="0" y="-125"/>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About the Roles</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99" name="Google Shape;99;p17"/>
          <p:cNvSpPr/>
          <p:nvPr/>
        </p:nvSpPr>
        <p:spPr>
          <a:xfrm>
            <a:off x="150" y="4177175"/>
            <a:ext cx="9144000" cy="966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00" name="Google Shape;100;p17"/>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01" name="Google Shape;101;p17"/>
          <p:cNvSpPr txBox="1"/>
          <p:nvPr/>
        </p:nvSpPr>
        <p:spPr>
          <a:xfrm>
            <a:off x="515320" y="801661"/>
            <a:ext cx="8068474" cy="39849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300">
                <a:solidFill>
                  <a:schemeClr val="lt1"/>
                </a:solidFill>
              </a:rPr>
              <a:t>The jobholder(s) will be expected to develop a strong expertise on Northern Ireland politics, and community issues, and the events, people and decisions that shape them. They will also play a key role in ensuring that the Northern Ireland Office and the whole of the UK Government maintains a strong understanding of Northern Ireland’s political events and their impact on UK Government policy and approach. </a:t>
            </a:r>
            <a:endParaRPr sz="1300">
              <a:solidFill>
                <a:schemeClr val="lt1"/>
              </a:solidFill>
            </a:endParaRPr>
          </a:p>
          <a:p>
            <a:pPr indent="0" lvl="0" marL="457200" marR="0" rtl="0" algn="l">
              <a:lnSpc>
                <a:spcPct val="100000"/>
              </a:lnSpc>
              <a:spcBef>
                <a:spcPts val="0"/>
              </a:spcBef>
              <a:spcAft>
                <a:spcPts val="0"/>
              </a:spcAft>
              <a:buNone/>
            </a:pPr>
            <a:r>
              <a:t/>
            </a:r>
            <a:endParaRPr sz="1300">
              <a:solidFill>
                <a:schemeClr val="lt1"/>
              </a:solidFill>
            </a:endParaRPr>
          </a:p>
          <a:p>
            <a:pPr indent="0" lvl="0" marL="0" marR="0" rtl="0" algn="l">
              <a:lnSpc>
                <a:spcPct val="100000"/>
              </a:lnSpc>
              <a:spcBef>
                <a:spcPts val="0"/>
              </a:spcBef>
              <a:spcAft>
                <a:spcPts val="0"/>
              </a:spcAft>
              <a:buNone/>
            </a:pPr>
            <a:r>
              <a:rPr lang="en-GB" sz="1300">
                <a:solidFill>
                  <a:schemeClr val="lt1"/>
                </a:solidFill>
              </a:rPr>
              <a:t>The roles offer significant amounts of autonomy, and the post-holders should be comfortable with driving forward work and maintaining effective, responsive relationships with a wide range of stakeholders.</a:t>
            </a:r>
            <a:endParaRPr sz="1300">
              <a:solidFill>
                <a:schemeClr val="lt1"/>
              </a:solidFill>
            </a:endParaRPr>
          </a:p>
          <a:p>
            <a:pPr indent="0" lvl="0" marL="0" marR="0" rtl="0" algn="l">
              <a:lnSpc>
                <a:spcPct val="100000"/>
              </a:lnSpc>
              <a:spcBef>
                <a:spcPts val="0"/>
              </a:spcBef>
              <a:spcAft>
                <a:spcPts val="0"/>
              </a:spcAft>
              <a:buNone/>
            </a:pPr>
            <a:r>
              <a:t/>
            </a:r>
            <a:endParaRPr sz="1300">
              <a:solidFill>
                <a:schemeClr val="lt1"/>
              </a:solidFill>
            </a:endParaRPr>
          </a:p>
          <a:p>
            <a:pPr indent="-285750" lvl="0" marL="285750" marR="0" rtl="0" algn="l">
              <a:lnSpc>
                <a:spcPct val="100000"/>
              </a:lnSpc>
              <a:spcBef>
                <a:spcPts val="0"/>
              </a:spcBef>
              <a:spcAft>
                <a:spcPts val="0"/>
              </a:spcAft>
              <a:buClr>
                <a:srgbClr val="000000"/>
              </a:buClr>
              <a:buSzPts val="1300"/>
              <a:buFont typeface="Arial"/>
              <a:buChar char="•"/>
            </a:pPr>
            <a:r>
              <a:rPr lang="en-GB" sz="1300">
                <a:solidFill>
                  <a:schemeClr val="lt1"/>
                </a:solidFill>
              </a:rPr>
              <a:t>Senior Policy Adviser, International, will provide policy advice on engagement with stakeholders in the US and Ireland on Northern Ireland affairs, and support the work of the British Irish Intergovernmental Secretariat.</a:t>
            </a:r>
            <a:endParaRPr sz="1300">
              <a:solidFill>
                <a:schemeClr val="lt1"/>
              </a:solidFill>
            </a:endParaRPr>
          </a:p>
          <a:p>
            <a:pPr indent="-285750" lvl="0" marL="285750" marR="0" rtl="0" algn="l">
              <a:lnSpc>
                <a:spcPct val="100000"/>
              </a:lnSpc>
              <a:spcBef>
                <a:spcPts val="0"/>
              </a:spcBef>
              <a:spcAft>
                <a:spcPts val="0"/>
              </a:spcAft>
              <a:buClr>
                <a:srgbClr val="000000"/>
              </a:buClr>
              <a:buSzPts val="1300"/>
              <a:buFont typeface="Arial"/>
              <a:buChar char="•"/>
            </a:pPr>
            <a:r>
              <a:rPr lang="en-GB" sz="1300">
                <a:solidFill>
                  <a:schemeClr val="lt1"/>
                </a:solidFill>
              </a:rPr>
              <a:t>Senior Policy Adviser, Programmes will lead the design and delivery of funding programmes which deliver on the Political Affairs group's objectives.</a:t>
            </a:r>
            <a:endParaRPr sz="1300">
              <a:solidFill>
                <a:schemeClr val="lt1"/>
              </a:solidFill>
            </a:endParaRPr>
          </a:p>
          <a:p>
            <a:pPr indent="-285750" lvl="0" marL="285750" marR="0" rtl="0" algn="l">
              <a:lnSpc>
                <a:spcPct val="100000"/>
              </a:lnSpc>
              <a:spcBef>
                <a:spcPts val="0"/>
              </a:spcBef>
              <a:spcAft>
                <a:spcPts val="0"/>
              </a:spcAft>
              <a:buClr>
                <a:srgbClr val="000000"/>
              </a:buClr>
              <a:buSzPts val="1300"/>
              <a:buFont typeface="Arial"/>
              <a:buChar char="•"/>
            </a:pPr>
            <a:r>
              <a:rPr lang="en-GB" sz="1300">
                <a:solidFill>
                  <a:schemeClr val="lt1"/>
                </a:solidFill>
              </a:rPr>
              <a:t>Senior Policy Adviser, Outreach &amp; Engagement will develop relationships with NI community leaders helping to address community challenges and keep Northern Ireland safe.</a:t>
            </a:r>
            <a:endParaRPr sz="1300">
              <a:solidFill>
                <a:schemeClr val="lt1"/>
              </a:solidFill>
            </a:endParaRPr>
          </a:p>
          <a:p>
            <a:pPr indent="-285750" lvl="0" marL="285750" marR="0" rtl="0" algn="l">
              <a:lnSpc>
                <a:spcPct val="100000"/>
              </a:lnSpc>
              <a:spcBef>
                <a:spcPts val="0"/>
              </a:spcBef>
              <a:spcAft>
                <a:spcPts val="0"/>
              </a:spcAft>
              <a:buClr>
                <a:srgbClr val="000000"/>
              </a:buClr>
              <a:buSzPts val="1300"/>
              <a:buFont typeface="Arial"/>
              <a:buChar char="•"/>
            </a:pPr>
            <a:r>
              <a:rPr lang="en-GB" sz="1300">
                <a:solidFill>
                  <a:schemeClr val="lt1"/>
                </a:solidFill>
              </a:rPr>
              <a:t>Senior Policy Adviser, Civic Engagement &amp; Programmes will lead on engagement with civic society partners, including faith groups, youth groups and others, while also supporting the delivery of funding programmes which deliver on our objectives.</a:t>
            </a:r>
            <a:endParaRPr sz="13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05" name="Shape 105"/>
        <p:cNvGrpSpPr/>
        <p:nvPr/>
      </p:nvGrpSpPr>
      <p:grpSpPr>
        <a:xfrm>
          <a:off x="0" y="0"/>
          <a:ext cx="0" cy="0"/>
          <a:chOff x="0" y="0"/>
          <a:chExt cx="0" cy="0"/>
        </a:xfrm>
      </p:grpSpPr>
      <p:sp>
        <p:nvSpPr>
          <p:cNvPr id="106" name="Google Shape;106;p18"/>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07" name="Google Shape;107;p18"/>
          <p:cNvSpPr txBox="1"/>
          <p:nvPr>
            <p:ph idx="1" type="subTitle"/>
          </p:nvPr>
        </p:nvSpPr>
        <p:spPr>
          <a:xfrm>
            <a:off x="62225" y="0"/>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108" name="Google Shape;108;p18"/>
          <p:cNvSpPr/>
          <p:nvPr/>
        </p:nvSpPr>
        <p:spPr>
          <a:xfrm>
            <a:off x="240163" y="126700"/>
            <a:ext cx="8549100" cy="6666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FFFFFF"/>
                </a:solidFill>
                <a:latin typeface="Arial"/>
                <a:ea typeface="Arial"/>
                <a:cs typeface="Arial"/>
                <a:sym typeface="Arial"/>
              </a:rPr>
              <a:t>Our Values</a:t>
            </a:r>
            <a:endParaRPr b="0" i="0" sz="2800" u="none" cap="none" strike="noStrike">
              <a:solidFill>
                <a:srgbClr val="FFFFFF"/>
              </a:solidFill>
              <a:latin typeface="Arial"/>
              <a:ea typeface="Arial"/>
              <a:cs typeface="Arial"/>
              <a:sym typeface="Arial"/>
            </a:endParaRPr>
          </a:p>
        </p:txBody>
      </p:sp>
      <p:sp>
        <p:nvSpPr>
          <p:cNvPr id="109" name="Google Shape;109;p18"/>
          <p:cNvSpPr txBox="1"/>
          <p:nvPr/>
        </p:nvSpPr>
        <p:spPr>
          <a:xfrm>
            <a:off x="235200" y="886250"/>
            <a:ext cx="8496900" cy="388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00"/>
              </a:highlight>
              <a:latin typeface="Roboto"/>
              <a:ea typeface="Roboto"/>
              <a:cs typeface="Roboto"/>
              <a:sym typeface="Roboto"/>
            </a:endParaRPr>
          </a:p>
        </p:txBody>
      </p:sp>
      <p:pic>
        <p:nvPicPr>
          <p:cNvPr id="110" name="Google Shape;110;p18"/>
          <p:cNvPicPr preferRelativeResize="0"/>
          <p:nvPr/>
        </p:nvPicPr>
        <p:blipFill rotWithShape="1">
          <a:blip r:embed="rId3">
            <a:alphaModFix/>
          </a:blip>
          <a:srcRect b="0" l="0" r="0" t="0"/>
          <a:stretch/>
        </p:blipFill>
        <p:spPr>
          <a:xfrm>
            <a:off x="0" y="4840775"/>
            <a:ext cx="3878900" cy="302725"/>
          </a:xfrm>
          <a:prstGeom prst="rect">
            <a:avLst/>
          </a:prstGeom>
          <a:noFill/>
          <a:ln>
            <a:noFill/>
          </a:ln>
        </p:spPr>
      </p:pic>
      <p:pic>
        <p:nvPicPr>
          <p:cNvPr id="111" name="Google Shape;111;p18"/>
          <p:cNvPicPr preferRelativeResize="0"/>
          <p:nvPr/>
        </p:nvPicPr>
        <p:blipFill rotWithShape="1">
          <a:blip r:embed="rId3">
            <a:alphaModFix/>
          </a:blip>
          <a:srcRect b="0" l="0" r="0" t="0"/>
          <a:stretch/>
        </p:blipFill>
        <p:spPr>
          <a:xfrm>
            <a:off x="2324873" y="167075"/>
            <a:ext cx="6407225" cy="585850"/>
          </a:xfrm>
          <a:prstGeom prst="rect">
            <a:avLst/>
          </a:prstGeom>
          <a:noFill/>
          <a:ln>
            <a:noFill/>
          </a:ln>
        </p:spPr>
      </p:pic>
      <p:graphicFrame>
        <p:nvGraphicFramePr>
          <p:cNvPr id="112" name="Google Shape;112;p18"/>
          <p:cNvGraphicFramePr/>
          <p:nvPr/>
        </p:nvGraphicFramePr>
        <p:xfrm>
          <a:off x="266350" y="1381300"/>
          <a:ext cx="3000000" cy="3000000"/>
        </p:xfrm>
        <a:graphic>
          <a:graphicData uri="http://schemas.openxmlformats.org/drawingml/2006/table">
            <a:tbl>
              <a:tblPr>
                <a:noFill/>
                <a:tableStyleId>{DFCCD5DD-053B-4CA7-A6B4-920A8082F086}</a:tableStyleId>
              </a:tblPr>
              <a:tblGrid>
                <a:gridCol w="2730275"/>
                <a:gridCol w="3364775"/>
                <a:gridCol w="2401700"/>
              </a:tblGrid>
              <a:tr h="5732450">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Flexible</a:t>
                      </a:r>
                      <a:endParaRPr b="1" sz="1100" u="none" cap="none" strike="noStrike">
                        <a:solidFill>
                          <a:schemeClr val="dk1"/>
                        </a:solidFill>
                      </a:endParaRPr>
                    </a:p>
                    <a:p>
                      <a:pPr indent="-269999" lvl="0" marL="269999" marR="0" rtl="0" algn="l">
                        <a:lnSpc>
                          <a:spcPct val="100000"/>
                        </a:lnSpc>
                        <a:spcBef>
                          <a:spcPts val="1200"/>
                        </a:spcBef>
                        <a:spcAft>
                          <a:spcPts val="0"/>
                        </a:spcAft>
                        <a:buClr>
                          <a:schemeClr val="dk1"/>
                        </a:buClr>
                        <a:buSzPts val="1100"/>
                        <a:buFont typeface="Arial"/>
                        <a:buChar char="●"/>
                      </a:pPr>
                      <a:r>
                        <a:rPr lang="en-GB" sz="1100" u="none" cap="none" strike="noStrike">
                          <a:solidFill>
                            <a:schemeClr val="dk1"/>
                          </a:solidFill>
                        </a:rPr>
                        <a:t>We are flexible in how we think and how we work</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are agile in our approach to emerging situations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find solutions</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are creative and innovative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embrace change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allow ourselves the flex to think strategically about the future, as well as responding at a pace to the immediate when required</a:t>
                      </a:r>
                      <a:endParaRPr sz="1100" u="none" cap="none" strike="noStrike">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Empowering</a:t>
                      </a:r>
                      <a:endParaRPr b="1" sz="1100" u="none" cap="none" strike="noStrike">
                        <a:solidFill>
                          <a:schemeClr val="dk1"/>
                        </a:solidFill>
                      </a:endParaRPr>
                    </a:p>
                    <a:p>
                      <a:pPr indent="-269999" lvl="0" marL="269999" marR="0" rtl="0" algn="l">
                        <a:lnSpc>
                          <a:spcPct val="115000"/>
                        </a:lnSpc>
                        <a:spcBef>
                          <a:spcPts val="1200"/>
                        </a:spcBef>
                        <a:spcAft>
                          <a:spcPts val="0"/>
                        </a:spcAft>
                        <a:buClr>
                          <a:schemeClr val="dk1"/>
                        </a:buClr>
                        <a:buSzPts val="1100"/>
                        <a:buFont typeface="Arial"/>
                        <a:buChar char="●"/>
                      </a:pPr>
                      <a:r>
                        <a:rPr lang="en-GB" sz="1100" u="none" cap="none" strike="noStrike">
                          <a:solidFill>
                            <a:schemeClr val="dk1"/>
                          </a:solidFill>
                        </a:rPr>
                        <a:t>We empower ourselves through our focus on personal development, seizing opportunities to grow and broaden our experiences</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empower decisions to be taken at the lowest appropriate level</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understand our levels of responsibility and accountability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recognised for our expertise and take personal responsibility for developing our skills.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empower those around us through responsible delegation and creating an environment where new ideas are encouraged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comfortable to challenge and be challenged </a:t>
                      </a:r>
                      <a:endParaRPr sz="1100" u="none" cap="none" strike="noStrike">
                        <a:solidFill>
                          <a:schemeClr val="dk1"/>
                        </a:solidFill>
                      </a:endParaRPr>
                    </a:p>
                    <a:p>
                      <a:pPr indent="0" lvl="0" marL="0" marR="0" rtl="0" algn="l">
                        <a:lnSpc>
                          <a:spcPct val="100000"/>
                        </a:lnSpc>
                        <a:spcBef>
                          <a:spcPts val="120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Inclusive</a:t>
                      </a:r>
                      <a:endParaRPr b="1" sz="1100" u="none" cap="none" strike="noStrike">
                        <a:solidFill>
                          <a:schemeClr val="dk1"/>
                        </a:solidFill>
                      </a:endParaRPr>
                    </a:p>
                    <a:p>
                      <a:pPr indent="-269999" lvl="0" marL="269999" marR="0" rtl="0" algn="l">
                        <a:lnSpc>
                          <a:spcPct val="115000"/>
                        </a:lnSpc>
                        <a:spcBef>
                          <a:spcPts val="1200"/>
                        </a:spcBef>
                        <a:spcAft>
                          <a:spcPts val="0"/>
                        </a:spcAft>
                        <a:buClr>
                          <a:schemeClr val="dk1"/>
                        </a:buClr>
                        <a:buSzPts val="1100"/>
                        <a:buFont typeface="Arial"/>
                        <a:buChar char="●"/>
                      </a:pPr>
                      <a:r>
                        <a:rPr lang="en-GB" sz="1100" u="none" cap="none" strike="noStrike">
                          <a:solidFill>
                            <a:schemeClr val="dk1"/>
                          </a:solidFill>
                        </a:rPr>
                        <a:t>We create an environment where everyone can bring their true selves to work every day and flourish</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ensure everyone has a voice</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listen to all voices</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prize diversity of all kinds for the strength it brings to our team</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respectful of differences. We create an environment where everyone can bring their true selves to work every day and flourish</a:t>
                      </a:r>
                      <a:endParaRPr sz="1100" u="none" cap="none" strike="noStrike">
                        <a:solidFill>
                          <a:schemeClr val="dk1"/>
                        </a:solidFill>
                      </a:endParaRPr>
                    </a:p>
                    <a:p>
                      <a:pPr indent="0" lvl="0" marL="0" marR="0" rtl="0" algn="l">
                        <a:lnSpc>
                          <a:spcPct val="100000"/>
                        </a:lnSpc>
                        <a:spcBef>
                          <a:spcPts val="120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p:nvPr/>
        </p:nvSpPr>
        <p:spPr>
          <a:xfrm>
            <a:off x="240163" y="126700"/>
            <a:ext cx="8549100" cy="6666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FFFFFF"/>
                </a:solidFill>
                <a:latin typeface="Arial"/>
                <a:ea typeface="Arial"/>
                <a:cs typeface="Arial"/>
                <a:sym typeface="Arial"/>
              </a:rPr>
              <a:t>Our Values</a:t>
            </a:r>
            <a:endParaRPr b="0" i="0" sz="2800" u="none" cap="none" strike="noStrike">
              <a:solidFill>
                <a:srgbClr val="FFFFFF"/>
              </a:solidFill>
              <a:latin typeface="Arial"/>
              <a:ea typeface="Arial"/>
              <a:cs typeface="Arial"/>
              <a:sym typeface="Arial"/>
            </a:endParaRPr>
          </a:p>
        </p:txBody>
      </p:sp>
      <p:pic>
        <p:nvPicPr>
          <p:cNvPr id="118" name="Google Shape;118;p19"/>
          <p:cNvPicPr preferRelativeResize="0"/>
          <p:nvPr/>
        </p:nvPicPr>
        <p:blipFill rotWithShape="1">
          <a:blip r:embed="rId3">
            <a:alphaModFix/>
          </a:blip>
          <a:srcRect b="0" l="0" r="0" t="0"/>
          <a:stretch/>
        </p:blipFill>
        <p:spPr>
          <a:xfrm>
            <a:off x="2324873" y="167075"/>
            <a:ext cx="6407225" cy="585850"/>
          </a:xfrm>
          <a:prstGeom prst="rect">
            <a:avLst/>
          </a:prstGeom>
          <a:noFill/>
          <a:ln>
            <a:noFill/>
          </a:ln>
        </p:spPr>
      </p:pic>
      <p:pic>
        <p:nvPicPr>
          <p:cNvPr id="119" name="Google Shape;119;p19"/>
          <p:cNvPicPr preferRelativeResize="0"/>
          <p:nvPr/>
        </p:nvPicPr>
        <p:blipFill rotWithShape="1">
          <a:blip r:embed="rId4">
            <a:alphaModFix/>
          </a:blip>
          <a:srcRect b="0" l="0" r="0" t="0"/>
          <a:stretch/>
        </p:blipFill>
        <p:spPr>
          <a:xfrm>
            <a:off x="2829625" y="1177900"/>
            <a:ext cx="4304274" cy="3660549"/>
          </a:xfrm>
          <a:prstGeom prst="rect">
            <a:avLst/>
          </a:prstGeom>
          <a:noFill/>
          <a:ln cap="flat" cmpd="sng" w="28575">
            <a:solidFill>
              <a:srgbClr val="674EA7"/>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23" name="Shape 123"/>
        <p:cNvGrpSpPr/>
        <p:nvPr/>
      </p:nvGrpSpPr>
      <p:grpSpPr>
        <a:xfrm>
          <a:off x="0" y="0"/>
          <a:ext cx="0" cy="0"/>
          <a:chOff x="0" y="0"/>
          <a:chExt cx="0" cy="0"/>
        </a:xfrm>
      </p:grpSpPr>
      <p:sp>
        <p:nvSpPr>
          <p:cNvPr id="124" name="Google Shape;124;p20"/>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25" name="Google Shape;125;p20"/>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26" name="Google Shape;126;p20"/>
          <p:cNvSpPr/>
          <p:nvPr/>
        </p:nvSpPr>
        <p:spPr>
          <a:xfrm>
            <a:off x="245850" y="133400"/>
            <a:ext cx="8672400" cy="551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Diversity &amp; Inclusion</a:t>
            </a:r>
            <a:endParaRPr b="0" i="0" sz="3100" u="none" cap="none" strike="noStrike">
              <a:solidFill>
                <a:srgbClr val="FFFFFF"/>
              </a:solidFill>
              <a:latin typeface="Arial"/>
              <a:ea typeface="Arial"/>
              <a:cs typeface="Arial"/>
              <a:sym typeface="Arial"/>
            </a:endParaRPr>
          </a:p>
        </p:txBody>
      </p:sp>
      <p:sp>
        <p:nvSpPr>
          <p:cNvPr id="127" name="Google Shape;127;p20"/>
          <p:cNvSpPr txBox="1"/>
          <p:nvPr/>
        </p:nvSpPr>
        <p:spPr>
          <a:xfrm>
            <a:off x="174025" y="798475"/>
            <a:ext cx="8796000" cy="408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The Northern Ireland Office is committed to being an inclusive employer with a diverse workforce. We encourage applications from people from the widest possible diversity of backgrounds, cultures and experiences. We are focused on building an organisation that understands and values staff with a diversity of backgrounds, ideas, skills and experience, as they contribute to greater creativity, innovation and effective decision making in meeting our strategic objectives.</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By joining us, you will become part of an all encompassing organisation that is passionate about Northern Ireland and in equal measure passionate about how our behaviours reflect our commitment to our embedded values - flexible, empowering and inclusive.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pic>
        <p:nvPicPr>
          <p:cNvPr id="128" name="Google Shape;128;p20"/>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29" name="Google Shape;129;p20"/>
          <p:cNvSpPr txBox="1"/>
          <p:nvPr/>
        </p:nvSpPr>
        <p:spPr>
          <a:xfrm>
            <a:off x="349050" y="3007275"/>
            <a:ext cx="902100" cy="696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
        <p:nvSpPr>
          <p:cNvPr id="130" name="Google Shape;130;p20"/>
          <p:cNvSpPr txBox="1"/>
          <p:nvPr/>
        </p:nvSpPr>
        <p:spPr>
          <a:xfrm>
            <a:off x="2113950" y="2373550"/>
            <a:ext cx="6527100" cy="1234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Lloyd Ryan - Senior Security Advisor</a:t>
            </a:r>
            <a:r>
              <a:rPr b="0" i="0" lang="en-GB" sz="1200" u="none" cap="none" strike="noStrike">
                <a:solidFill>
                  <a:srgbClr val="000000"/>
                </a:solidFill>
                <a:latin typeface="Arial"/>
                <a:ea typeface="Arial"/>
                <a:cs typeface="Arial"/>
                <a:sym typeface="Arial"/>
              </a:rPr>
              <a:t> - I have only been with the Northern Ireland Office for a few months but have felt at home right from the start. I feel like I have joined a family where everyone is positively looking out for each other and genuinely cares about me. I feel valued and respected for my contribution to the NIO, it is a great place to work.</a:t>
            </a:r>
            <a:endParaRPr b="0" i="0" sz="1200" u="none" cap="none" strike="noStrike">
              <a:solidFill>
                <a:srgbClr val="000000"/>
              </a:solidFill>
              <a:latin typeface="Arial"/>
              <a:ea typeface="Arial"/>
              <a:cs typeface="Arial"/>
              <a:sym typeface="Arial"/>
            </a:endParaRPr>
          </a:p>
        </p:txBody>
      </p:sp>
      <p:sp>
        <p:nvSpPr>
          <p:cNvPr id="131" name="Google Shape;131;p20"/>
          <p:cNvSpPr txBox="1"/>
          <p:nvPr/>
        </p:nvSpPr>
        <p:spPr>
          <a:xfrm>
            <a:off x="566950" y="4053075"/>
            <a:ext cx="902100" cy="696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ld Standard TT"/>
                <a:ea typeface="Old Standard TT"/>
                <a:cs typeface="Old Standard TT"/>
                <a:sym typeface="Old Standard TT"/>
              </a:rPr>
              <a:t>Photo</a:t>
            </a:r>
            <a:endParaRPr b="0" i="0" sz="1400" u="none" cap="none" strike="noStrike">
              <a:solidFill>
                <a:srgbClr val="000000"/>
              </a:solidFill>
              <a:latin typeface="Old Standard TT"/>
              <a:ea typeface="Old Standard TT"/>
              <a:cs typeface="Old Standard TT"/>
              <a:sym typeface="Old Standard TT"/>
            </a:endParaRPr>
          </a:p>
        </p:txBody>
      </p:sp>
      <p:pic>
        <p:nvPicPr>
          <p:cNvPr id="132" name="Google Shape;132;p20"/>
          <p:cNvPicPr preferRelativeResize="0"/>
          <p:nvPr/>
        </p:nvPicPr>
        <p:blipFill rotWithShape="1">
          <a:blip r:embed="rId4">
            <a:alphaModFix/>
          </a:blip>
          <a:srcRect b="0" l="0" r="0" t="0"/>
          <a:stretch/>
        </p:blipFill>
        <p:spPr>
          <a:xfrm>
            <a:off x="232625" y="2497175"/>
            <a:ext cx="1570754" cy="986950"/>
          </a:xfrm>
          <a:prstGeom prst="rect">
            <a:avLst/>
          </a:prstGeom>
          <a:noFill/>
          <a:ln>
            <a:noFill/>
          </a:ln>
        </p:spPr>
      </p:pic>
      <p:sp>
        <p:nvSpPr>
          <p:cNvPr id="133" name="Google Shape;133;p20"/>
          <p:cNvSpPr txBox="1"/>
          <p:nvPr/>
        </p:nvSpPr>
        <p:spPr>
          <a:xfrm>
            <a:off x="2181450" y="3559575"/>
            <a:ext cx="6459600" cy="1190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200" u="none" cap="none" strike="noStrike">
                <a:solidFill>
                  <a:srgbClr val="222222"/>
                </a:solidFill>
                <a:highlight>
                  <a:srgbClr val="FFFFFF"/>
                </a:highlight>
                <a:latin typeface="Arial"/>
                <a:ea typeface="Arial"/>
                <a:cs typeface="Arial"/>
                <a:sym typeface="Arial"/>
              </a:rPr>
              <a:t>Becky Nicholas-Ludkin - Policy Advisor - </a:t>
            </a:r>
            <a:r>
              <a:rPr b="0" i="0" lang="en-GB" sz="1200" u="none" cap="none" strike="noStrike">
                <a:solidFill>
                  <a:srgbClr val="222222"/>
                </a:solidFill>
                <a:highlight>
                  <a:srgbClr val="FFFFFF"/>
                </a:highlight>
                <a:latin typeface="Arial"/>
                <a:ea typeface="Arial"/>
                <a:cs typeface="Arial"/>
                <a:sym typeface="Arial"/>
              </a:rPr>
              <a:t>I joined the NIO in 1991.  In 2002 I was diagnosed with MS.  As my needs and mobility changed, the NIO has adapted with me and supported me with a variety of reasonable adjustments, including variable working patterns, online training courses and interviews and all the IT and office equipment that I need to work from home.  I know my opinions are valued and listened to.  I am the Disability Advocate and part of the Diversity and Inclusion Group.</a:t>
            </a:r>
            <a:endParaRPr b="0" i="0" sz="1200" u="none" cap="none" strike="noStrike">
              <a:solidFill>
                <a:srgbClr val="000000"/>
              </a:solidFill>
              <a:latin typeface="Arial"/>
              <a:ea typeface="Arial"/>
              <a:cs typeface="Arial"/>
              <a:sym typeface="Arial"/>
            </a:endParaRPr>
          </a:p>
        </p:txBody>
      </p:sp>
      <p:pic>
        <p:nvPicPr>
          <p:cNvPr id="134" name="Google Shape;134;p20"/>
          <p:cNvPicPr preferRelativeResize="0"/>
          <p:nvPr/>
        </p:nvPicPr>
        <p:blipFill rotWithShape="1">
          <a:blip r:embed="rId5">
            <a:alphaModFix/>
          </a:blip>
          <a:srcRect b="0" l="0" r="0" t="0"/>
          <a:stretch/>
        </p:blipFill>
        <p:spPr>
          <a:xfrm>
            <a:off x="308925" y="3695650"/>
            <a:ext cx="1160125" cy="986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38" name="Shape 138"/>
        <p:cNvGrpSpPr/>
        <p:nvPr/>
      </p:nvGrpSpPr>
      <p:grpSpPr>
        <a:xfrm>
          <a:off x="0" y="0"/>
          <a:ext cx="0" cy="0"/>
          <a:chOff x="0" y="0"/>
          <a:chExt cx="0" cy="0"/>
        </a:xfrm>
      </p:grpSpPr>
      <p:sp>
        <p:nvSpPr>
          <p:cNvPr id="139" name="Google Shape;139;p21"/>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40" name="Google Shape;140;p21"/>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41" name="Google Shape;141;p21"/>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Job details</a:t>
            </a:r>
            <a:endParaRPr b="0" i="0" sz="3100" u="none" cap="none" strike="noStrike">
              <a:solidFill>
                <a:srgbClr val="FFFFFF"/>
              </a:solidFill>
              <a:latin typeface="Arial"/>
              <a:ea typeface="Arial"/>
              <a:cs typeface="Arial"/>
              <a:sym typeface="Arial"/>
            </a:endParaRPr>
          </a:p>
        </p:txBody>
      </p:sp>
      <p:sp>
        <p:nvSpPr>
          <p:cNvPr id="142" name="Google Shape;142;p21"/>
          <p:cNvSpPr txBox="1"/>
          <p:nvPr/>
        </p:nvSpPr>
        <p:spPr>
          <a:xfrm>
            <a:off x="400550" y="1213415"/>
            <a:ext cx="8537439" cy="3639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The following sections will provide the detailed breakdown of the role to support your application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74EA7"/>
                </a:solidFill>
                <a:latin typeface="Roboto"/>
                <a:ea typeface="Roboto"/>
                <a:cs typeface="Roboto"/>
                <a:sym typeface="Roboto"/>
              </a:rPr>
              <a:t>Job title: </a:t>
            </a:r>
            <a:r>
              <a:rPr b="0" i="0" lang="en-GB" sz="1400" u="none" cap="none" strike="noStrike">
                <a:solidFill>
                  <a:srgbClr val="000000"/>
                </a:solidFill>
                <a:latin typeface="Roboto"/>
                <a:ea typeface="Roboto"/>
                <a:cs typeface="Roboto"/>
                <a:sym typeface="Roboto"/>
              </a:rPr>
              <a:t>Senior Policy Adviser - Political Affairs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Number of roles:</a:t>
            </a:r>
            <a:r>
              <a:rPr b="0" i="0" lang="en-GB" sz="1400" u="none" cap="none" strike="noStrike">
                <a:solidFill>
                  <a:srgbClr val="000000"/>
                </a:solidFill>
                <a:latin typeface="Roboto"/>
                <a:ea typeface="Roboto"/>
                <a:cs typeface="Roboto"/>
                <a:sym typeface="Roboto"/>
              </a:rPr>
              <a:t> 4</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74EA7"/>
                </a:solidFill>
                <a:latin typeface="Roboto"/>
                <a:ea typeface="Roboto"/>
                <a:cs typeface="Roboto"/>
                <a:sym typeface="Roboto"/>
              </a:rPr>
              <a:t>Grade:</a:t>
            </a:r>
            <a:r>
              <a:rPr b="0" i="0" lang="en-GB" sz="1400" u="none" cap="none" strike="noStrike">
                <a:solidFill>
                  <a:srgbClr val="000000"/>
                </a:solidFill>
                <a:latin typeface="Roboto"/>
                <a:ea typeface="Roboto"/>
                <a:cs typeface="Roboto"/>
                <a:sym typeface="Roboto"/>
              </a:rPr>
              <a:t> B</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74EA7"/>
                </a:solidFill>
                <a:latin typeface="Roboto"/>
                <a:ea typeface="Roboto"/>
                <a:cs typeface="Roboto"/>
                <a:sym typeface="Roboto"/>
              </a:rPr>
              <a:t>Salary: </a:t>
            </a:r>
            <a:r>
              <a:rPr b="0" i="0" lang="en-GB" sz="1400" u="none" cap="none" strike="noStrike">
                <a:solidFill>
                  <a:srgbClr val="000000"/>
                </a:solidFill>
                <a:latin typeface="Roboto"/>
                <a:ea typeface="Roboto"/>
                <a:cs typeface="Roboto"/>
                <a:sym typeface="Roboto"/>
              </a:rPr>
              <a:t> </a:t>
            </a:r>
            <a:r>
              <a:rPr b="0" i="0" lang="en-GB" sz="1200" u="none" cap="none" strike="noStrike">
                <a:solidFill>
                  <a:srgbClr val="000000"/>
                </a:solidFill>
                <a:latin typeface="Roboto"/>
                <a:ea typeface="Roboto"/>
                <a:cs typeface="Roboto"/>
                <a:sym typeface="Roboto"/>
              </a:rPr>
              <a:t>Inner London £36,798-£47,591 and National £30,989-£41,095)</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GB" sz="1200" u="none" cap="none" strike="noStrike">
                <a:solidFill>
                  <a:srgbClr val="000000"/>
                </a:solidFill>
                <a:latin typeface="Roboto"/>
                <a:ea typeface="Roboto"/>
                <a:cs typeface="Roboto"/>
                <a:sym typeface="Roboto"/>
              </a:rPr>
              <a:t>A Recruitment and Retention Allowance is available for Belfast-based staff up to a</a:t>
            </a:r>
            <a:endParaRPr/>
          </a:p>
          <a:p>
            <a:pPr indent="0" lvl="0" marL="0" marR="0" rtl="0" algn="l">
              <a:lnSpc>
                <a:spcPct val="100000"/>
              </a:lnSpc>
              <a:spcBef>
                <a:spcPts val="0"/>
              </a:spcBef>
              <a:spcAft>
                <a:spcPts val="0"/>
              </a:spcAft>
              <a:buNone/>
            </a:pPr>
            <a:r>
              <a:rPr b="0" i="0" lang="en-GB" sz="1200" u="none" cap="none" strike="noStrike">
                <a:solidFill>
                  <a:srgbClr val="000000"/>
                </a:solidFill>
                <a:latin typeface="Roboto"/>
                <a:ea typeface="Roboto"/>
                <a:cs typeface="Roboto"/>
                <a:sym typeface="Roboto"/>
              </a:rPr>
              <a:t>maximum of £4,000 for Band B, bringing the effective band minima up to £34,989</a:t>
            </a:r>
            <a:endParaRPr/>
          </a:p>
          <a:p>
            <a:pPr indent="0" lvl="0" marL="0" marR="0" rtl="0" algn="l">
              <a:lnSpc>
                <a:spcPct val="100000"/>
              </a:lnSpc>
              <a:spcBef>
                <a:spcPts val="0"/>
              </a:spcBef>
              <a:spcAft>
                <a:spcPts val="0"/>
              </a:spcAft>
              <a:buNone/>
            </a:pPr>
            <a:r>
              <a:rPr b="0" i="0" lang="en-GB" sz="1200" u="none" cap="none" strike="noStrike">
                <a:solidFill>
                  <a:srgbClr val="000000"/>
                </a:solidFill>
                <a:latin typeface="Roboto"/>
                <a:ea typeface="Roboto"/>
                <a:cs typeface="Roboto"/>
                <a:sym typeface="Roboto"/>
              </a:rPr>
              <a:t>(from £30,989).</a:t>
            </a:r>
            <a:endParaRPr/>
          </a:p>
          <a:p>
            <a:pPr indent="0" lvl="0" marL="0" marR="0" rtl="0" algn="l">
              <a:lnSpc>
                <a:spcPct val="100000"/>
              </a:lnSpc>
              <a:spcBef>
                <a:spcPts val="0"/>
              </a:spcBef>
              <a:spcAft>
                <a:spcPts val="0"/>
              </a:spcAft>
              <a:buNone/>
            </a:pPr>
            <a:r>
              <a:rPr b="0" i="0" lang="en-GB" sz="1200" u="none" cap="none" strike="noStrike">
                <a:solidFill>
                  <a:srgbClr val="000000"/>
                </a:solidFill>
                <a:latin typeface="Roboto"/>
                <a:ea typeface="Roboto"/>
                <a:cs typeface="Roboto"/>
                <a:sym typeface="Roboto"/>
              </a:rPr>
              <a:t>This allowance is non-pensionable and subject to annual review in line with</a:t>
            </a:r>
            <a:endParaRPr/>
          </a:p>
          <a:p>
            <a:pPr indent="0" lvl="0" marL="0" marR="0" rtl="0" algn="l">
              <a:lnSpc>
                <a:spcPct val="100000"/>
              </a:lnSpc>
              <a:spcBef>
                <a:spcPts val="0"/>
              </a:spcBef>
              <a:spcAft>
                <a:spcPts val="0"/>
              </a:spcAft>
              <a:buNone/>
            </a:pPr>
            <a:r>
              <a:rPr b="0" i="0" lang="en-GB" sz="1200" u="none" cap="none" strike="noStrike">
                <a:solidFill>
                  <a:srgbClr val="000000"/>
                </a:solidFill>
                <a:latin typeface="Roboto"/>
                <a:ea typeface="Roboto"/>
                <a:cs typeface="Roboto"/>
                <a:sym typeface="Roboto"/>
              </a:rPr>
              <a:t>MoJ pay awards.</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74EA7"/>
                </a:solidFill>
                <a:latin typeface="Roboto"/>
                <a:ea typeface="Roboto"/>
                <a:cs typeface="Roboto"/>
                <a:sym typeface="Roboto"/>
              </a:rPr>
              <a:t>Duration:</a:t>
            </a:r>
            <a:r>
              <a:rPr b="0" i="0" lang="en-GB" sz="1400" u="none" cap="none" strike="noStrike">
                <a:solidFill>
                  <a:srgbClr val="000000"/>
                </a:solidFill>
                <a:latin typeface="Roboto"/>
                <a:ea typeface="Roboto"/>
                <a:cs typeface="Roboto"/>
                <a:sym typeface="Roboto"/>
              </a:rPr>
              <a:t>  2 year loan/fixed term contract with the option of</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a third by mutual agreement</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43" name="Google Shape;143;p21"/>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44" name="Google Shape;144;p21"/>
          <p:cNvSpPr txBox="1"/>
          <p:nvPr/>
        </p:nvSpPr>
        <p:spPr>
          <a:xfrm>
            <a:off x="6024920" y="1715877"/>
            <a:ext cx="3130022" cy="2559755"/>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Level of security required:</a:t>
            </a:r>
            <a:r>
              <a:rPr b="0" i="0" lang="en-GB" sz="1400" u="none" cap="none" strike="noStrike">
                <a:solidFill>
                  <a:schemeClr val="dk1"/>
                </a:solidFill>
                <a:latin typeface="Roboto"/>
                <a:ea typeface="Roboto"/>
                <a:cs typeface="Roboto"/>
                <a:sym typeface="Roboto"/>
              </a:rPr>
              <a:t> Security Check (</a:t>
            </a:r>
            <a:r>
              <a:rPr lang="en-GB">
                <a:solidFill>
                  <a:schemeClr val="dk1"/>
                </a:solidFill>
                <a:latin typeface="Roboto"/>
                <a:ea typeface="Roboto"/>
                <a:cs typeface="Roboto"/>
                <a:sym typeface="Roboto"/>
              </a:rPr>
              <a:t>CTC</a:t>
            </a:r>
            <a:r>
              <a:rPr b="0" i="0" lang="en-GB" sz="1400" u="none" cap="none" strike="noStrike">
                <a:solidFill>
                  <a:schemeClr val="dk1"/>
                </a:solidFill>
                <a:latin typeface="Roboto"/>
                <a:ea typeface="Roboto"/>
                <a:cs typeface="Roboto"/>
                <a:sym typeface="Roboto"/>
              </a:rPr>
              <a:t>)*</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Location: </a:t>
            </a:r>
            <a:r>
              <a:rPr b="0" i="0" lang="en-GB" sz="1400" u="none" cap="none" strike="noStrike">
                <a:solidFill>
                  <a:schemeClr val="dk1"/>
                </a:solidFill>
                <a:latin typeface="Roboto"/>
                <a:ea typeface="Roboto"/>
                <a:cs typeface="Roboto"/>
                <a:sym typeface="Roboto"/>
              </a:rPr>
              <a:t>1 Horse Guards Road, London or Stormont House, Stormont Estate, Belfast</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Working hours: </a:t>
            </a:r>
            <a:r>
              <a:rPr b="0" i="0" lang="en-GB" sz="1400" u="none" cap="none" strike="noStrike">
                <a:solidFill>
                  <a:schemeClr val="dk1"/>
                </a:solidFill>
                <a:latin typeface="Roboto"/>
                <a:ea typeface="Roboto"/>
                <a:cs typeface="Roboto"/>
                <a:sym typeface="Roboto"/>
              </a:rPr>
              <a:t>37 hours a week</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Working pattern: </a:t>
            </a:r>
            <a:r>
              <a:rPr b="0" i="0" lang="en-GB" sz="1400" u="none" cap="none" strike="noStrike">
                <a:solidFill>
                  <a:schemeClr val="dk1"/>
                </a:solidFill>
                <a:latin typeface="Roboto"/>
                <a:ea typeface="Roboto"/>
                <a:cs typeface="Roboto"/>
                <a:sym typeface="Roboto"/>
              </a:rPr>
              <a:t>Full-time/part-time or ﬂexible working arrangements</a:t>
            </a:r>
            <a:endParaRPr b="0" i="0" sz="1400" u="none" cap="none" strike="noStrike">
              <a:solidFill>
                <a:srgbClr val="000000"/>
              </a:solidFill>
              <a:latin typeface="Old Standard TT"/>
              <a:ea typeface="Old Standard TT"/>
              <a:cs typeface="Old Standard TT"/>
              <a:sym typeface="Old Standard TT"/>
            </a:endParaRPr>
          </a:p>
        </p:txBody>
      </p:sp>
      <p:sp>
        <p:nvSpPr>
          <p:cNvPr id="145" name="Google Shape;145;p21"/>
          <p:cNvSpPr txBox="1"/>
          <p:nvPr/>
        </p:nvSpPr>
        <p:spPr>
          <a:xfrm>
            <a:off x="6179074" y="4426675"/>
            <a:ext cx="3129900" cy="6156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t>
            </a:r>
            <a:r>
              <a:rPr lang="en-GB"/>
              <a:t>SC and/or DV clearance may be required for specific posts.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