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41"/>
  </p:notesMasterIdLst>
  <p:sldIdLst>
    <p:sldId id="315" r:id="rId6"/>
    <p:sldId id="265" r:id="rId7"/>
    <p:sldId id="266" r:id="rId8"/>
    <p:sldId id="268" r:id="rId9"/>
    <p:sldId id="273" r:id="rId10"/>
    <p:sldId id="274" r:id="rId11"/>
    <p:sldId id="305" r:id="rId12"/>
    <p:sldId id="308" r:id="rId13"/>
    <p:sldId id="269" r:id="rId14"/>
    <p:sldId id="298" r:id="rId15"/>
    <p:sldId id="292" r:id="rId16"/>
    <p:sldId id="293" r:id="rId17"/>
    <p:sldId id="296" r:id="rId18"/>
    <p:sldId id="310" r:id="rId19"/>
    <p:sldId id="311" r:id="rId20"/>
    <p:sldId id="312" r:id="rId21"/>
    <p:sldId id="313" r:id="rId22"/>
    <p:sldId id="314" r:id="rId23"/>
    <p:sldId id="270" r:id="rId24"/>
    <p:sldId id="278" r:id="rId25"/>
    <p:sldId id="279" r:id="rId26"/>
    <p:sldId id="280" r:id="rId27"/>
    <p:sldId id="281" r:id="rId28"/>
    <p:sldId id="282" r:id="rId29"/>
    <p:sldId id="283" r:id="rId30"/>
    <p:sldId id="284" r:id="rId31"/>
    <p:sldId id="309" r:id="rId32"/>
    <p:sldId id="272" r:id="rId33"/>
    <p:sldId id="285" r:id="rId34"/>
    <p:sldId id="286" r:id="rId35"/>
    <p:sldId id="287" r:id="rId36"/>
    <p:sldId id="288" r:id="rId37"/>
    <p:sldId id="289" r:id="rId38"/>
    <p:sldId id="291" r:id="rId39"/>
    <p:sldId id="290"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3"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A5A5A5"/>
    <a:srgbClr val="1D619D"/>
    <a:srgbClr val="DEEBF7"/>
    <a:srgbClr val="4D4D4D"/>
    <a:srgbClr val="133F67"/>
    <a:srgbClr val="EB213D"/>
    <a:srgbClr val="7FB44C"/>
    <a:srgbClr val="F1992D"/>
    <a:srgbClr val="379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3907" autoAdjust="0"/>
  </p:normalViewPr>
  <p:slideViewPr>
    <p:cSldViewPr snapToGrid="0">
      <p:cViewPr varScale="1">
        <p:scale>
          <a:sx n="68" d="100"/>
          <a:sy n="68" d="100"/>
        </p:scale>
        <p:origin x="1108"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21/05/2020</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49002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86178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2267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21980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643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70031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143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342411678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7634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9030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169102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5923868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28.xml"/><Relationship Id="rId5" Type="http://schemas.openxmlformats.org/officeDocument/2006/relationships/image" Target="../media/image20.svg"/><Relationship Id="rId10" Type="http://schemas.openxmlformats.org/officeDocument/2006/relationships/slide" Target="slide27.xml"/><Relationship Id="rId4" Type="http://schemas.openxmlformats.org/officeDocument/2006/relationships/image" Target="../media/image19.png"/><Relationship Id="rId9" Type="http://schemas.openxmlformats.org/officeDocument/2006/relationships/slide" Target="slide19.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18" Type="http://schemas.openxmlformats.org/officeDocument/2006/relationships/hyperlink" Target="https://www.civilservicejobs.service.gov.uk/csr/index.cgi" TargetMode="Externa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20"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19" Type="http://schemas.openxmlformats.org/officeDocument/2006/relationships/hyperlink" Target="https://justicejobs.tal.net/vx/lang-en-GB/appcentre-1/brand-2/user-24778/xf-38258249e8a0/wid-1/candidate/jobboard/vacancy/3/adv/" TargetMode="Externa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slide" Target="slide4.xml"/><Relationship Id="rId17" Type="http://schemas.openxmlformats.org/officeDocument/2006/relationships/image" Target="../media/image21.png"/><Relationship Id="rId2" Type="http://schemas.openxmlformats.org/officeDocument/2006/relationships/slide" Target="slide9.xml"/><Relationship Id="rId16" Type="http://schemas.openxmlformats.org/officeDocument/2006/relationships/image" Target="../media/image20.svg"/><Relationship Id="rId1" Type="http://schemas.openxmlformats.org/officeDocument/2006/relationships/slideLayout" Target="../slideLayouts/slideLayout5.xml"/><Relationship Id="rId6" Type="http://schemas.openxmlformats.org/officeDocument/2006/relationships/slide" Target="slide27.xml"/><Relationship Id="rId11" Type="http://schemas.openxmlformats.org/officeDocument/2006/relationships/image" Target="../media/image17.jp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slide" Target="slide3.xml"/><Relationship Id="rId4" Type="http://schemas.openxmlformats.org/officeDocument/2006/relationships/slide" Target="slide28.xml"/><Relationship Id="rId9" Type="http://schemas.openxmlformats.org/officeDocument/2006/relationships/image" Target="../media/image16.png"/><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18" Type="http://schemas.openxmlformats.org/officeDocument/2006/relationships/hyperlink" Target="http://civilservicecommission.independent.gov.uk/wp-content/uploads/2015/05/RECRUITMENT-PRINCIPLES-FINAL.pdf" TargetMode="Externa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2.xml"/><Relationship Id="rId18" Type="http://schemas.openxmlformats.org/officeDocument/2006/relationships/hyperlink" Target="mailto:projectdeliveryres@justice.gov.uk" TargetMode="Externa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21.xml"/><Relationship Id="rId17" Type="http://schemas.openxmlformats.org/officeDocument/2006/relationships/slide" Target="slide26.xml"/><Relationship Id="rId2" Type="http://schemas.openxmlformats.org/officeDocument/2006/relationships/slide" Target="slide2.xml"/><Relationship Id="rId16" Type="http://schemas.openxmlformats.org/officeDocument/2006/relationships/slide" Target="slide2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4.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3.xml"/></Relationships>
</file>

<file path=ppt/slides/_rels/slide2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9.jpg"/><Relationship Id="rId5" Type="http://schemas.openxmlformats.org/officeDocument/2006/relationships/slide" Target="slide3.xml"/><Relationship Id="rId10" Type="http://schemas.openxmlformats.org/officeDocument/2006/relationships/image" Target="../media/image28.jpg"/><Relationship Id="rId4" Type="http://schemas.openxmlformats.org/officeDocument/2006/relationships/image" Target="../media/image20.svg"/><Relationship Id="rId9"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image" Target="../media/image22.png"/><Relationship Id="rId5" Type="http://schemas.openxmlformats.org/officeDocument/2006/relationships/slide" Target="slide19.xml"/><Relationship Id="rId10" Type="http://schemas.openxmlformats.org/officeDocument/2006/relationships/image" Target="../media/image20.svg"/><Relationship Id="rId4" Type="http://schemas.openxmlformats.org/officeDocument/2006/relationships/slide" Target="slide9.xml"/><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17" Type="http://schemas.openxmlformats.org/officeDocument/2006/relationships/hyperlink" Target="mailto:projectdeliveryres@justice.gov.uk" TargetMode="Externa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3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1.xml"/><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slide" Target="slide30.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5.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9.xml"/><Relationship Id="rId5" Type="http://schemas.openxmlformats.org/officeDocument/2006/relationships/slide" Target="slide3.xml"/><Relationship Id="rId15" Type="http://schemas.openxmlformats.org/officeDocument/2006/relationships/slide" Target="slide3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3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8.jpg"/><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8.jpg"/><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3.jpg"/><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5.jpg"/><Relationship Id="rId18" Type="http://schemas.openxmlformats.org/officeDocument/2006/relationships/image" Target="../media/image27.jpg"/><Relationship Id="rId3" Type="http://schemas.openxmlformats.org/officeDocument/2006/relationships/image" Target="../media/image19.png"/><Relationship Id="rId7" Type="http://schemas.openxmlformats.org/officeDocument/2006/relationships/slide" Target="slide9.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4.jpg"/><Relationship Id="rId5" Type="http://schemas.openxmlformats.org/officeDocument/2006/relationships/slide" Target="slide3.xml"/><Relationship Id="rId15" Type="http://schemas.openxmlformats.org/officeDocument/2006/relationships/image" Target="../media/image26.jpg"/><Relationship Id="rId10" Type="http://schemas.openxmlformats.org/officeDocument/2006/relationships/slide" Target="slide26.xml"/><Relationship Id="rId4" Type="http://schemas.openxmlformats.org/officeDocument/2006/relationships/image" Target="../media/image20.svg"/><Relationship Id="rId9" Type="http://schemas.openxmlformats.org/officeDocument/2006/relationships/slide" Target="slide25.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9.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8.xml"/><Relationship Id="rId4" Type="http://schemas.openxmlformats.org/officeDocument/2006/relationships/image" Target="../media/image20.svg"/><Relationship Id="rId9"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fontScale="90000"/>
          </a:bodyPr>
          <a:lstStyle/>
          <a:p>
            <a:r>
              <a:rPr lang="en-GB" sz="4500" dirty="0"/>
              <a:t>MoJ Project Delivery Function</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a:bodyPr>
          <a:lstStyle/>
          <a:p>
            <a:r>
              <a:rPr lang="en-GB" sz="3600" dirty="0"/>
              <a:t>Project Manager</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B (SEO)</a:t>
            </a:r>
          </a:p>
          <a:p>
            <a:r>
              <a:rPr lang="en-GB" dirty="0"/>
              <a:t>Salary: </a:t>
            </a:r>
            <a:r>
              <a:rPr lang="en-GB" b="0" dirty="0"/>
              <a:t>£35,290 (National), £39,530 (London)</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4047262"/>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Function. Successful candidates will join the Professional Delivery Group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Project Manager, you will lead / manage the project and the project team on a day-to-day basis. You will be responsible for driving and overseeing the delivery of the project to ensure that the objectives are clearly defined and achieved within the agreed time, cost and quality constraints. You will play a key role in project governance and working with stakeholders, to ensure the agreed project outputs are delivered to enable benefits to be realised. These opportunities provide a unique chance to be at the forefront of implementing significant projects across the MoJ, with the unique opportunity to being central to the delivery of the Secretary of State’s priorities. This role will include line management responsibilities as part of the Function’s management structure.</a:t>
            </a:r>
          </a:p>
          <a:p>
            <a:pPr>
              <a:spcAft>
                <a:spcPts val="1800"/>
              </a:spcAft>
              <a:defRPr/>
            </a:pPr>
            <a:r>
              <a:rPr lang="en-GB" sz="1100" dirty="0"/>
              <a:t>MoJ expects its leaders to show openness, honesty and commitment, and, of course, to deliver results.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10085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4124178"/>
            <a:chOff x="400050" y="1297827"/>
            <a:chExt cx="8226364" cy="4124178"/>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3678251"/>
            </a:xfrm>
            <a:prstGeom prst="rect">
              <a:avLst/>
            </a:prstGeom>
            <a:noFill/>
          </p:spPr>
          <p:txBody>
            <a:bodyPr wrap="square" rtlCol="0">
              <a:spAutoFit/>
            </a:bodyPr>
            <a:lstStyle/>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Delivery – </a:t>
              </a:r>
              <a:r>
                <a:rPr lang="en-GB" sz="1100" dirty="0">
                  <a:solidFill>
                    <a:prstClr val="black"/>
                  </a:solidFill>
                  <a:latin typeface="Calibri" panose="020F0502020204030204"/>
                  <a:cs typeface="Times New Roman" panose="02020603050405020304" pitchFamily="18" charset="0"/>
                </a:rPr>
                <a:t>Create and lead the project to deliver the agreed outcomes within time, cost and quality constraints.</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Project Management – </a:t>
              </a:r>
              <a:r>
                <a:rPr lang="en-GB" sz="1100" dirty="0">
                  <a:solidFill>
                    <a:prstClr val="black"/>
                  </a:solidFill>
                  <a:latin typeface="Calibri" panose="020F0502020204030204"/>
                  <a:cs typeface="Times New Roman" panose="02020603050405020304" pitchFamily="18" charset="0"/>
                </a:rPr>
                <a:t>Day to day management and leadership of the project and the project team. Set project controls. Design the project structure appropriate to stage. Select and apply appropriate delivery methodologies.</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Business Case – </a:t>
              </a:r>
              <a:r>
                <a:rPr lang="en-GB" sz="1100" dirty="0">
                  <a:solidFill>
                    <a:prstClr val="black"/>
                  </a:solidFill>
                  <a:latin typeface="Calibri" panose="020F0502020204030204"/>
                  <a:cs typeface="Times New Roman" panose="02020603050405020304" pitchFamily="18" charset="0"/>
                </a:rPr>
                <a:t>Coordinate development of the Business Case.</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Budget – </a:t>
              </a:r>
              <a:r>
                <a:rPr lang="en-GB" sz="1100" dirty="0">
                  <a:solidFill>
                    <a:prstClr val="black"/>
                  </a:solidFill>
                  <a:latin typeface="Calibri" panose="020F0502020204030204"/>
                  <a:cs typeface="Times New Roman" panose="02020603050405020304" pitchFamily="18" charset="0"/>
                </a:rPr>
                <a:t>Track delivery within budget.</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Resources – </a:t>
              </a:r>
              <a:r>
                <a:rPr lang="en-GB" sz="1100" dirty="0">
                  <a:solidFill>
                    <a:prstClr val="black"/>
                  </a:solidFill>
                  <a:latin typeface="Calibri" panose="020F0502020204030204"/>
                  <a:cs typeface="Times New Roman" panose="02020603050405020304" pitchFamily="18" charset="0"/>
                </a:rPr>
                <a:t>Schedule / manage resources to deliver the project. May work independently or with a small team.</a:t>
              </a:r>
              <a:br>
                <a:rPr lang="en-GB" sz="1100" dirty="0">
                  <a:solidFill>
                    <a:prstClr val="black"/>
                  </a:solidFill>
                  <a:latin typeface="Calibri" panose="020F0502020204030204"/>
                  <a:cs typeface="Times New Roman" panose="02020603050405020304" pitchFamily="18" charset="0"/>
                </a:rPr>
              </a:br>
              <a:br>
                <a:rPr lang="en-GB" sz="1100" dirty="0">
                  <a:solidFill>
                    <a:prstClr val="black"/>
                  </a:solidFill>
                  <a:latin typeface="Calibri" panose="020F0502020204030204"/>
                  <a:cs typeface="Times New Roman" panose="02020603050405020304" pitchFamily="18" charset="0"/>
                </a:rPr>
              </a:br>
              <a:r>
                <a:rPr lang="en-GB" sz="1100" b="1" dirty="0">
                  <a:solidFill>
                    <a:prstClr val="black"/>
                  </a:solidFill>
                  <a:latin typeface="Calibri" panose="020F0502020204030204"/>
                  <a:cs typeface="Times New Roman" panose="02020603050405020304" pitchFamily="18" charset="0"/>
                </a:rPr>
                <a:t>Benefits Realisation – </a:t>
              </a:r>
              <a:r>
                <a:rPr lang="en-GB" sz="1100" dirty="0">
                  <a:solidFill>
                    <a:prstClr val="black"/>
                  </a:solidFill>
                  <a:latin typeface="Calibri" panose="020F0502020204030204"/>
                  <a:cs typeface="Times New Roman" panose="02020603050405020304" pitchFamily="18" charset="0"/>
                </a:rPr>
                <a:t>Ensure benefits are identified, understood, measured, tracked and owned. Ensure appropriate Benefits Realisation Strategy is in place, and monitor longer term delivery of benefits against the Business Case.</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Stakeholder Management – </a:t>
              </a:r>
              <a:r>
                <a:rPr lang="en-GB" sz="1100" dirty="0">
                  <a:solidFill>
                    <a:prstClr val="black"/>
                  </a:solidFill>
                  <a:latin typeface="Calibri" panose="020F0502020204030204"/>
                  <a:cs typeface="Times New Roman" panose="02020603050405020304" pitchFamily="18" charset="0"/>
                </a:rPr>
                <a:t>Identify key stakeholders and develop effective relationships.</a:t>
              </a:r>
            </a:p>
            <a:p>
              <a:pPr lvl="0">
                <a:lnSpc>
                  <a:spcPct val="107000"/>
                </a:lnSpc>
                <a:spcAft>
                  <a:spcPts val="1200"/>
                </a:spcAft>
              </a:pPr>
              <a:r>
                <a:rPr lang="en-GB" sz="1100" b="1" dirty="0">
                  <a:ea typeface="Times New Roman" panose="02020603050405020304" pitchFamily="18" charset="0"/>
                  <a:cs typeface="Times New Roman" panose="02020603050405020304" pitchFamily="18" charset="0"/>
                </a:rPr>
                <a:t>Risks &amp; Issues</a:t>
              </a:r>
              <a:r>
                <a:rPr lang="en-GB" sz="1100" dirty="0">
                  <a:ea typeface="Times New Roman" panose="02020603050405020304" pitchFamily="18" charset="0"/>
                  <a:cs typeface="Times New Roman" panose="02020603050405020304" pitchFamily="18" charset="0"/>
                </a:rPr>
                <a:t> – Identify and monitor project risks and issues. Develop mitigating actions and escalate as appropriate.</a:t>
              </a:r>
              <a:endParaRPr lang="en-GB" sz="1100" dirty="0">
                <a:ea typeface="Calibri" panose="020F0502020204030204" pitchFamily="34" charset="0"/>
                <a:cs typeface="Times New Roman" panose="02020603050405020304" pitchFamily="18" charset="0"/>
              </a:endParaRPr>
            </a:p>
            <a:p>
              <a:pPr lvl="0">
                <a:lnSpc>
                  <a:spcPct val="107000"/>
                </a:lnSpc>
                <a:spcAft>
                  <a:spcPts val="1200"/>
                </a:spcAft>
              </a:pPr>
              <a:r>
                <a:rPr lang="en-GB" sz="1100" b="1" dirty="0">
                  <a:ea typeface="Times New Roman" panose="02020603050405020304" pitchFamily="18" charset="0"/>
                  <a:cs typeface="Times New Roman" panose="02020603050405020304" pitchFamily="18" charset="0"/>
                </a:rPr>
                <a:t>Governance</a:t>
              </a:r>
              <a:r>
                <a:rPr lang="en-GB" sz="1100" dirty="0">
                  <a:ea typeface="Times New Roman" panose="02020603050405020304" pitchFamily="18" charset="0"/>
                  <a:cs typeface="Times New Roman" panose="02020603050405020304" pitchFamily="18" charset="0"/>
                </a:rPr>
                <a:t> – Provide key reports and support effective governance and decision making.</a:t>
              </a:r>
              <a:endParaRPr lang="en-GB" sz="1100" dirty="0">
                <a:ea typeface="Calibri" panose="020F0502020204030204" pitchFamily="34" charset="0"/>
                <a:cs typeface="Times New Roman" panose="02020603050405020304" pitchFamily="18" charset="0"/>
              </a:endParaRPr>
            </a:p>
            <a:p>
              <a:pPr lvl="0">
                <a:lnSpc>
                  <a:spcPct val="107000"/>
                </a:lnSpc>
                <a:spcAft>
                  <a:spcPts val="1200"/>
                </a:spcAft>
              </a:pPr>
              <a:r>
                <a:rPr lang="en-GB" sz="1100" b="1" dirty="0">
                  <a:solidFill>
                    <a:prstClr val="black"/>
                  </a:solidFill>
                  <a:latin typeface="Calibri" panose="020F0502020204030204"/>
                  <a:ea typeface="Times New Roman" panose="02020603050405020304" pitchFamily="18" charset="0"/>
                  <a:cs typeface="Times New Roman" panose="02020603050405020304" pitchFamily="18" charset="0"/>
                </a:rPr>
                <a:t>Assurance</a:t>
              </a:r>
              <a:r>
                <a:rPr lang="en-GB" sz="1100" dirty="0">
                  <a:solidFill>
                    <a:prstClr val="black"/>
                  </a:solidFill>
                  <a:latin typeface="Calibri" panose="020F0502020204030204"/>
                  <a:ea typeface="Times New Roman" panose="02020603050405020304" pitchFamily="18" charset="0"/>
                  <a:cs typeface="Times New Roman" panose="02020603050405020304" pitchFamily="18" charset="0"/>
                </a:rPr>
                <a:t> – Support or set appropriate project assurance.</a:t>
              </a:r>
            </a:p>
          </p:txBody>
        </p:sp>
      </p:grpSp>
    </p:spTree>
    <p:extLst>
      <p:ext uri="{BB962C8B-B14F-4D97-AF65-F5344CB8AC3E}">
        <p14:creationId xmlns:p14="http://schemas.microsoft.com/office/powerpoint/2010/main" val="360580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2476606"/>
            <a:chOff x="480722" y="1308818"/>
            <a:chExt cx="8201161" cy="2476606"/>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1917833"/>
            </a:xfrm>
            <a:prstGeom prst="rect">
              <a:avLst/>
            </a:prstGeom>
            <a:noFill/>
          </p:spPr>
          <p:txBody>
            <a:bodyPr wrap="square" rtlCol="0">
              <a:spAutoFit/>
            </a:bodyPr>
            <a:lstStyle/>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Change Management – </a:t>
              </a:r>
              <a:r>
                <a:rPr lang="en-GB" sz="1100" dirty="0">
                  <a:solidFill>
                    <a:prstClr val="black"/>
                  </a:solidFill>
                  <a:latin typeface="Calibri" panose="020F0502020204030204"/>
                  <a:cs typeface="Times New Roman" panose="02020603050405020304" pitchFamily="18" charset="0"/>
                </a:rPr>
                <a:t>Ensure effective Change Management processes are in place to agree and document changes to deliverables as agreed with stakeholders.</a:t>
              </a:r>
            </a:p>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Guidance &amp; Support – </a:t>
              </a:r>
              <a:r>
                <a:rPr lang="en-GB" sz="1100" dirty="0">
                  <a:solidFill>
                    <a:prstClr val="black"/>
                  </a:solidFill>
                  <a:latin typeface="Calibri" panose="020F0502020204030204"/>
                  <a:cs typeface="Times New Roman" panose="02020603050405020304" pitchFamily="18" charset="0"/>
                </a:rPr>
                <a:t>Seek appropriate support, guidance and coaching from the project community. Show commitment to personal development. Promote effective individual and team performance.</a:t>
              </a:r>
            </a:p>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Project Performance &amp; Controls – </a:t>
              </a:r>
              <a:r>
                <a:rPr lang="en-GB" sz="1100" dirty="0">
                  <a:solidFill>
                    <a:prstClr val="black"/>
                  </a:solidFill>
                  <a:latin typeface="Calibri" panose="020F0502020204030204"/>
                  <a:cs typeface="Times New Roman" panose="02020603050405020304" pitchFamily="18" charset="0"/>
                </a:rPr>
                <a:t>Build Project Plan and apply appropriate project principles to deliver stated objectives. Identify and set appropriate Project Controls. Track and report delivery against milestones.</a:t>
              </a:r>
              <a:endParaRPr lang="en-GB" dirty="0">
                <a:solidFill>
                  <a:prstClr val="black"/>
                </a:solidFill>
                <a:latin typeface="Calibri" panose="020F0502020204030204"/>
                <a:ea typeface="Calibri" panose="020F0502020204030204" pitchFamily="34" charset="0"/>
                <a:cs typeface="Times New Roman" panose="02020603050405020304" pitchFamily="18" charset="0"/>
              </a:endParaRPr>
            </a:p>
            <a:p>
              <a:endParaRPr lang="en-GB" dirty="0"/>
            </a:p>
          </p:txBody>
        </p:sp>
      </p:grpSp>
    </p:spTree>
    <p:extLst>
      <p:ext uri="{BB962C8B-B14F-4D97-AF65-F5344CB8AC3E}">
        <p14:creationId xmlns:p14="http://schemas.microsoft.com/office/powerpoint/2010/main" val="4089700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80722" y="1188639"/>
            <a:ext cx="7895355" cy="4864727"/>
            <a:chOff x="527979" y="1383445"/>
            <a:chExt cx="7895355" cy="486472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378763"/>
            </a:xfrm>
            <a:prstGeom prst="rect">
              <a:avLst/>
            </a:prstGeom>
          </p:spPr>
          <p:txBody>
            <a:bodyPr wrap="square" numCol="1">
              <a:spAutoFit/>
            </a:bodyPr>
            <a:lstStyle/>
            <a:p>
              <a:pPr>
                <a:lnSpc>
                  <a:spcPct val="107000"/>
                </a:lnSpc>
                <a:spcAft>
                  <a:spcPts val="600"/>
                </a:spcAft>
              </a:pPr>
              <a:r>
                <a:rPr lang="en-GB" sz="1100" dirty="0">
                  <a:ea typeface="Calibri" panose="020F0502020204030204" pitchFamily="34" charset="0"/>
                  <a:cs typeface="Times New Roman" panose="02020603050405020304" pitchFamily="18" charset="0"/>
                </a:rPr>
                <a:t>Aligned with the technical and behavioural competencies as set out in the </a:t>
              </a:r>
              <a:r>
                <a:rPr lang="en-GB" sz="1100" dirty="0">
                  <a:ea typeface="Calibri" panose="020F0502020204030204" pitchFamily="34" charset="0"/>
                  <a:cs typeface="Times New Roman" panose="02020603050405020304" pitchFamily="18" charset="0"/>
                  <a:hlinkClick r:id="rId2"/>
                </a:rPr>
                <a:t>Project Delivery Capability Framework</a:t>
              </a:r>
              <a:r>
                <a:rPr lang="en-GB" sz="1100" dirty="0">
                  <a:ea typeface="Calibri" panose="020F0502020204030204" pitchFamily="34" charset="0"/>
                  <a:cs typeface="Times New Roman" panose="02020603050405020304" pitchFamily="18" charset="0"/>
                </a:rPr>
                <a:t>:-</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Commercial and procurement skills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gain financial approval for project costs and work with commercial colleagues to monitor spend against contract. It is also the ability to ensure the process by which the goods and services are procured by a project in line with the relevant regulatory framework. </a:t>
              </a:r>
            </a:p>
            <a:p>
              <a:pPr>
                <a:lnSpc>
                  <a:spcPct val="107000"/>
                </a:lnSpc>
                <a:spcAft>
                  <a:spcPts val="600"/>
                </a:spcAft>
              </a:pPr>
              <a:r>
                <a:rPr lang="en-GB" sz="1100" b="1" dirty="0">
                  <a:ea typeface="Calibri" panose="020F0502020204030204" pitchFamily="34" charset="0"/>
                  <a:cs typeface="Times New Roman" panose="02020603050405020304" pitchFamily="18" charset="0"/>
                </a:rPr>
                <a:t>Requirements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process of capturing stakeholder needs, assessing, defining and justifying those needs to arrive at an agreed schedule of requirements.	</a:t>
              </a:r>
            </a:p>
            <a:p>
              <a:pPr>
                <a:lnSpc>
                  <a:spcPct val="107000"/>
                </a:lnSpc>
                <a:spcAft>
                  <a:spcPts val="600"/>
                </a:spcAft>
              </a:pPr>
              <a:r>
                <a:rPr lang="en-GB" sz="1100" b="1" dirty="0">
                  <a:ea typeface="Calibri" panose="020F0502020204030204" pitchFamily="34" charset="0"/>
                  <a:cs typeface="Times New Roman" panose="02020603050405020304" pitchFamily="18" charset="0"/>
                </a:rPr>
                <a:t>Solutions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document and analyse the various delivery options and select the optimal solution.	</a:t>
              </a:r>
            </a:p>
            <a:p>
              <a:pPr>
                <a:lnSpc>
                  <a:spcPct val="107000"/>
                </a:lnSpc>
                <a:spcAft>
                  <a:spcPts val="600"/>
                </a:spcAft>
              </a:pPr>
              <a:r>
                <a:rPr lang="en-GB" sz="1100" b="1" dirty="0">
                  <a:ea typeface="Calibri" panose="020F0502020204030204" pitchFamily="34" charset="0"/>
                  <a:cs typeface="Times New Roman" panose="02020603050405020304" pitchFamily="18" charset="0"/>
                </a:rPr>
                <a:t>Planning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800"/>
                </a:spcAft>
              </a:pPr>
              <a:endParaRPr lang="en-GB" sz="11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94352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874071"/>
            <a:chOff x="527979" y="1383445"/>
            <a:chExt cx="7895355" cy="3874071"/>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388107"/>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Resource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profile and secure the resources required to deliver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Budgeting and cost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estimate costs, produce a budget and control forecasts and actual spend against budget.</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	</a:t>
              </a:r>
            </a:p>
            <a:p>
              <a:pPr>
                <a:lnSpc>
                  <a:spcPct val="107000"/>
                </a:lnSpc>
                <a:spcAft>
                  <a:spcPts val="600"/>
                </a:spcAft>
              </a:pPr>
              <a:r>
                <a:rPr lang="en-GB" sz="1100" b="1" dirty="0">
                  <a:ea typeface="Calibri" panose="020F0502020204030204" pitchFamily="34" charset="0"/>
                  <a:cs typeface="Times New Roman" panose="02020603050405020304" pitchFamily="18" charset="0"/>
                </a:rPr>
                <a:t>Quality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develop, maintain and apply quality management processes to ensure the adherence to those standards throughout the project delivery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change and implementation</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integrate the project outputs into ‘business as usual’ (BAU) ensuring that activities are planned and completed to enable the business to implement the change and realise the benefits.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46357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36350"/>
            <a:chOff x="527979" y="1383445"/>
            <a:chExt cx="7895355" cy="423635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038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	 </a:t>
              </a:r>
            </a:p>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68228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36350"/>
            <a:chOff x="527979" y="1383445"/>
            <a:chExt cx="7895355" cy="423635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038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Business Case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prepare, develop, commission and update business cases to justify the initiation and continuation of projects in terms of benefits, value for money and risk.</a:t>
              </a:r>
            </a:p>
            <a:p>
              <a:pPr>
                <a:lnSpc>
                  <a:spcPct val="107000"/>
                </a:lnSpc>
                <a:spcAft>
                  <a:spcPts val="600"/>
                </a:spcAft>
              </a:pPr>
              <a:r>
                <a:rPr lang="en-GB" sz="1100" b="1" dirty="0">
                  <a:ea typeface="Calibri" panose="020F0502020204030204" pitchFamily="34" charset="0"/>
                  <a:cs typeface="Times New Roman" panose="02020603050405020304" pitchFamily="18" charset="0"/>
                </a:rPr>
                <a:t>Asset allocation </a:t>
              </a:r>
              <a:r>
                <a:rPr lang="en-GB" sz="1100" dirty="0">
                  <a:ea typeface="Calibri" panose="020F0502020204030204" pitchFamily="34" charset="0"/>
                  <a:cs typeface="Times New Roman" panose="02020603050405020304" pitchFamily="18" charset="0"/>
                </a:rPr>
                <a:t>-</a:t>
              </a:r>
              <a:r>
                <a:rPr lang="en-GB" sz="1100" b="1"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recommend how financial and other resources should be allocated between projects in order to optimise the organisations return on investment (ROI). This includes the determination of which projects should be initiated continued or closed to best support the organisations strategic objectives.</a:t>
              </a:r>
            </a:p>
            <a:p>
              <a:pPr>
                <a:lnSpc>
                  <a:spcPct val="107000"/>
                </a:lnSpc>
                <a:spcAft>
                  <a:spcPts val="600"/>
                </a:spcAft>
              </a:pPr>
              <a:r>
                <a:rPr lang="en-GB" sz="1100" b="1" dirty="0">
                  <a:ea typeface="Calibri" panose="020F0502020204030204" pitchFamily="34" charset="0"/>
                  <a:cs typeface="Times New Roman" panose="02020603050405020304" pitchFamily="18" charset="0"/>
                </a:rPr>
                <a:t>Benefits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quantify, map and track project benefits to justify investment in the project, and to provide assurance that the benefits identified can be realised	</a:t>
              </a:r>
            </a:p>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	</a:t>
              </a:r>
            </a:p>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7316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25367"/>
            <a:chOff x="527979" y="1383445"/>
            <a:chExt cx="7895355" cy="392536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3940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	</a:t>
              </a:r>
            </a:p>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79117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340272"/>
            <a:chOff x="527979" y="1383445"/>
            <a:chExt cx="7895355" cy="3340272"/>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854308"/>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r>
                <a:rPr lang="en-GB" sz="1100" dirty="0">
                  <a:ea typeface="Calibri" panose="020F0502020204030204" pitchFamily="34" charset="0"/>
                  <a:cs typeface="Times New Roman" panose="02020603050405020304" pitchFamily="18" charset="0"/>
                </a:rPr>
                <a:t>.</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t>
              </a:r>
              <a:r>
                <a:rPr lang="en-GB" sz="1100" dirty="0">
                  <a:cs typeface="Times New Roman" panose="02020603050405020304" pitchFamily="18" charset="0"/>
                </a:rPr>
                <a:t>create and present a compelling vision and set clear direction, that motivates others to work towards a common goal.</a:t>
              </a:r>
            </a:p>
            <a:p>
              <a:pPr>
                <a:lnSpc>
                  <a:spcPct val="107000"/>
                </a:lnSpc>
                <a:spcAft>
                  <a:spcPts val="600"/>
                </a:spcAft>
              </a:pPr>
              <a:r>
                <a:rPr lang="en-GB" sz="1100" b="1" dirty="0">
                  <a:cs typeface="Times New Roman" panose="02020603050405020304" pitchFamily="18" charset="0"/>
                </a:rPr>
                <a:t>Resilience - </a:t>
              </a:r>
              <a:r>
                <a:rPr lang="en-GB" sz="1100" i="1" dirty="0">
                  <a:cs typeface="Times New Roman" panose="02020603050405020304" pitchFamily="18" charset="0"/>
                </a:rPr>
                <a:t>(W) Working knowledge and practical </a:t>
              </a:r>
              <a:r>
                <a:rPr lang="en-GB" sz="1100" i="1" dirty="0">
                  <a:ea typeface="Calibri" panose="020F0502020204030204" pitchFamily="34" charset="0"/>
                  <a:cs typeface="Times New Roman" panose="02020603050405020304" pitchFamily="18" charset="0"/>
                </a:rPr>
                <a:t>experience.</a:t>
              </a:r>
            </a:p>
            <a:p>
              <a:pPr>
                <a:lnSpc>
                  <a:spcPct val="107000"/>
                </a:lnSpc>
                <a:spcAft>
                  <a:spcPts val="1200"/>
                </a:spcAft>
              </a:pPr>
              <a:r>
                <a:rPr lang="en-GB" sz="1100" dirty="0">
                  <a:cs typeface="Times New Roman" panose="02020603050405020304" pitchFamily="18" charset="0"/>
                </a:rPr>
                <a:t>The ability to adapt to changing circumstances and adverse situations whilst remaining calm, reassuring others and maintaining performance.</a:t>
              </a:r>
              <a:endParaRPr lang="en-GB" sz="1100"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24153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1"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2"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3"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4"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5"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6"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7"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4524315"/>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8"/>
              </a:rPr>
              <a:t>Civil Service Jobs website</a:t>
            </a:r>
            <a:r>
              <a:rPr lang="en-GB" altLang="en-US" sz="1200" dirty="0"/>
              <a:t> or directly through </a:t>
            </a:r>
            <a:r>
              <a:rPr lang="en-GB" altLang="en-US" sz="1200" dirty="0">
                <a:hlinkClick r:id="rId19"/>
              </a:rPr>
              <a:t>MoJ external Jobs</a:t>
            </a:r>
            <a:r>
              <a:rPr lang="en-GB" altLang="en-US" sz="1200" dirty="0"/>
              <a:t>. </a:t>
            </a:r>
            <a:endParaRPr lang="en-GB" altLang="en-US" sz="1200" dirty="0">
              <a:highlight>
                <a:srgbClr val="FFFF00"/>
              </a:highlight>
            </a:endParaRP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20"/>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a:p>
            <a:pPr marL="0" lvl="1">
              <a:spcAft>
                <a:spcPts val="1800"/>
              </a:spcAft>
            </a:pPr>
            <a:r>
              <a:rPr lang="en-GB" altLang="en-US" sz="1200" dirty="0"/>
              <a:t>Please attach a copy of your </a:t>
            </a:r>
            <a:r>
              <a:rPr lang="en-GB" altLang="en-US" sz="1200" b="1" dirty="0"/>
              <a:t>anonymised CV</a:t>
            </a:r>
            <a:r>
              <a:rPr lang="en-GB" altLang="en-US" sz="1200" dirty="0"/>
              <a:t>, setting out your career history (including job title, employer and dates), and how your responsibilities and achievements meet the requirements of this role.  We would expect this to be </a:t>
            </a:r>
            <a:r>
              <a:rPr lang="en-GB" altLang="en-US" sz="1200" b="1" dirty="0"/>
              <a:t>no more than two sides of A4</a:t>
            </a:r>
            <a:r>
              <a:rPr lang="en-GB" altLang="en-US" sz="1200" dirty="0"/>
              <a:t>. To note CV’s will not be made available to Vacancy Manager until interview stage.</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6"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7"/>
          <a:srcRect l="13345" t="1082" r="18957"/>
          <a:stretch/>
        </p:blipFill>
        <p:spPr>
          <a:xfrm>
            <a:off x="3320986" y="3429000"/>
            <a:ext cx="2581339" cy="2342971"/>
          </a:xfrm>
          <a:prstGeom prst="rect">
            <a:avLst/>
          </a:prstGeom>
        </p:spPr>
      </p:pic>
      <p:pic>
        <p:nvPicPr>
          <p:cNvPr id="2" name="Picture 1">
            <a:hlinkClick r:id="rId8"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9"/>
          <a:srcRect l="11505" r="18310" b="1505"/>
          <a:stretch/>
        </p:blipFill>
        <p:spPr>
          <a:xfrm>
            <a:off x="574610" y="3429000"/>
            <a:ext cx="2581339" cy="2342971"/>
          </a:xfrm>
          <a:prstGeom prst="rect">
            <a:avLst/>
          </a:prstGeom>
        </p:spPr>
      </p:pic>
      <p:pic>
        <p:nvPicPr>
          <p:cNvPr id="32" name="Picture 31">
            <a:hlinkClick r:id="rId10"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1">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10"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10"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2"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3">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2"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2"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8"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8"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6"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6"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4"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8"/>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000821"/>
          </a:xfrm>
          <a:prstGeom prst="rect">
            <a:avLst/>
          </a:prstGeom>
        </p:spPr>
        <p:txBody>
          <a:bodyPr wrap="square">
            <a:spAutoFit/>
          </a:bodyPr>
          <a:lstStyle/>
          <a:p>
            <a:pPr>
              <a:spcAft>
                <a:spcPts val="1800"/>
              </a:spcAft>
            </a:pPr>
            <a:r>
              <a:rPr lang="en-GB" altLang="en-US" sz="1200" dirty="0"/>
              <a:t>The Project Delivery Function Management Office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for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virtually via Skype. You will be advised of these details and of the format in advance of the interview.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657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a:t>
            </a:r>
            <a:r>
              <a:rPr lang="en-GB" altLang="en-US" sz="1200"/>
              <a:t>. </a:t>
            </a:r>
            <a:endParaRPr lang="en-GB" altLang="en-US" sz="1200" dirty="0"/>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and CV by </a:t>
            </a:r>
            <a:r>
              <a:rPr lang="en-GB" altLang="en-US" sz="1200" b="1" dirty="0"/>
              <a:t>28</a:t>
            </a:r>
            <a:r>
              <a:rPr lang="en-GB" altLang="en-US" sz="1200" b="1" baseline="30000" dirty="0"/>
              <a:t>th</a:t>
            </a:r>
            <a:r>
              <a:rPr lang="en-GB" altLang="en-US" sz="1200" b="1" dirty="0"/>
              <a:t> August 2020.</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5077597" cy="646331"/>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contact the Project Delivery Function Management Office at </a:t>
            </a:r>
            <a:r>
              <a:rPr lang="en-GB" altLang="en-US" sz="1200" dirty="0">
                <a:hlinkClick r:id="rId18"/>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3251360" y="3807023"/>
            <a:ext cx="1663298"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28</a:t>
            </a:r>
            <a:r>
              <a:rPr lang="en-US" altLang="ko-KR" sz="1600" b="1" baseline="30000" dirty="0">
                <a:solidFill>
                  <a:schemeClr val="tx1">
                    <a:lumMod val="75000"/>
                    <a:lumOff val="25000"/>
                  </a:schemeClr>
                </a:solidFill>
                <a:cs typeface="Arial" charset="0"/>
              </a:rPr>
              <a:t>th</a:t>
            </a:r>
            <a:r>
              <a:rPr lang="en-US" altLang="ko-KR" sz="1600" b="1" dirty="0">
                <a:solidFill>
                  <a:schemeClr val="tx1">
                    <a:lumMod val="75000"/>
                    <a:lumOff val="25000"/>
                  </a:schemeClr>
                </a:solidFill>
                <a:cs typeface="Arial" charset="0"/>
              </a:rPr>
              <a:t> August</a:t>
            </a:r>
            <a:endParaRPr lang="ko-KR" altLang="en-US" sz="16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C611B70-03DB-4EF2-9446-0BF81C1BE522}"/>
              </a:ext>
            </a:extLst>
          </p:cNvPr>
          <p:cNvSpPr txBox="1"/>
          <p:nvPr/>
        </p:nvSpPr>
        <p:spPr>
          <a:xfrm>
            <a:off x="2020260" y="2929582"/>
            <a:ext cx="1496490" cy="338554"/>
          </a:xfrm>
          <a:prstGeom prst="rect">
            <a:avLst/>
          </a:prstGeom>
          <a:noFill/>
        </p:spPr>
        <p:txBody>
          <a:bodyPr wrap="square" rtlCol="0">
            <a:spAutoFit/>
          </a:bodyPr>
          <a:lstStyle/>
          <a:p>
            <a:pPr algn="ctr"/>
            <a:r>
              <a:rPr lang="en-GB" altLang="ko-KR" sz="1600" b="1" dirty="0">
                <a:solidFill>
                  <a:schemeClr val="tx1">
                    <a:lumMod val="75000"/>
                    <a:lumOff val="25000"/>
                  </a:schemeClr>
                </a:solidFill>
                <a:cs typeface="Arial" pitchFamily="34" charset="0"/>
              </a:rPr>
              <a:t>Various</a:t>
            </a:r>
            <a:endParaRPr lang="ko-KR" altLang="en-US" sz="1600" b="1"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706560" y="3806698"/>
            <a:ext cx="172548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Various</a:t>
            </a:r>
            <a:endParaRPr lang="ko-KR" altLang="en-US" sz="1600" b="1" dirty="0">
              <a:solidFill>
                <a:schemeClr val="tx1">
                  <a:lumMod val="75000"/>
                  <a:lumOff val="25000"/>
                </a:schemeClr>
              </a:solidFill>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50"/>
              <a:chOff x="3086025" y="1649115"/>
              <a:chExt cx="1663082" cy="1453430"/>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7"/>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198604"/>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1"/>
              <a:ext cx="2037449" cy="1091088"/>
              <a:chOff x="3121584" y="1669688"/>
              <a:chExt cx="1634849" cy="1354186"/>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8"/>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sp>
        <p:nvSpPr>
          <p:cNvPr id="95" name="Rounded Rectangle 8">
            <a:extLst>
              <a:ext uri="{FF2B5EF4-FFF2-40B4-BE49-F238E27FC236}">
                <a16:creationId xmlns:a16="http://schemas.microsoft.com/office/drawing/2014/main" id="{A09FE593-2ACB-4F3F-BCA3-9FE3B8277D62}"/>
              </a:ext>
            </a:extLst>
          </p:cNvPr>
          <p:cNvSpPr/>
          <p:nvPr/>
        </p:nvSpPr>
        <p:spPr>
          <a:xfrm>
            <a:off x="748835" y="4197433"/>
            <a:ext cx="1700174"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748835" y="4555874"/>
            <a:ext cx="1713155" cy="1088679"/>
            <a:chOff x="555936" y="5116651"/>
            <a:chExt cx="1608166" cy="1351196"/>
          </a:xfrm>
        </p:grpSpPr>
        <p:sp>
          <p:nvSpPr>
            <p:cNvPr id="85" name="TextBox 84">
              <a:extLst>
                <a:ext uri="{FF2B5EF4-FFF2-40B4-BE49-F238E27FC236}">
                  <a16:creationId xmlns:a16="http://schemas.microsoft.com/office/drawing/2014/main" id="{2BE294FF-0BBE-467B-812B-5A9B0D35DCF6}"/>
                </a:ext>
              </a:extLst>
            </p:cNvPr>
            <p:cNvSpPr txBox="1"/>
            <p:nvPr/>
          </p:nvSpPr>
          <p:spPr>
            <a:xfrm>
              <a:off x="555936" y="5116651"/>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555936" y="5512869"/>
              <a:ext cx="1595982" cy="95497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nvGrpSpPr>
          <p:cNvPr id="4" name="Group 3">
            <a:extLst>
              <a:ext uri="{FF2B5EF4-FFF2-40B4-BE49-F238E27FC236}">
                <a16:creationId xmlns:a16="http://schemas.microsoft.com/office/drawing/2014/main" id="{E6CF612A-094D-4B67-B09D-FD7B71D6EB24}"/>
              </a:ext>
            </a:extLst>
          </p:cNvPr>
          <p:cNvGrpSpPr/>
          <p:nvPr/>
        </p:nvGrpSpPr>
        <p:grpSpPr>
          <a:xfrm>
            <a:off x="1882677" y="1319991"/>
            <a:ext cx="1771657" cy="1476249"/>
            <a:chOff x="663571" y="1319417"/>
            <a:chExt cx="1771657"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663572" y="1319417"/>
              <a:ext cx="1771656"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663571" y="1446224"/>
              <a:ext cx="1700173" cy="817917"/>
              <a:chOff x="3020348" y="-2333074"/>
              <a:chExt cx="1663082" cy="1015144"/>
            </a:xfrm>
          </p:grpSpPr>
          <p:sp>
            <p:nvSpPr>
              <p:cNvPr id="97" name="TextBox 96">
                <a:extLst>
                  <a:ext uri="{FF2B5EF4-FFF2-40B4-BE49-F238E27FC236}">
                    <a16:creationId xmlns:a16="http://schemas.microsoft.com/office/drawing/2014/main" id="{C12117AB-DA2A-4545-9657-923C689018FF}"/>
                  </a:ext>
                </a:extLst>
              </p:cNvPr>
              <p:cNvSpPr txBox="1"/>
              <p:nvPr/>
            </p:nvSpPr>
            <p:spPr>
              <a:xfrm>
                <a:off x="3215787" y="-2333074"/>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Interviews</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20348" y="-1852718"/>
                <a:ext cx="1663082"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Successful candidates will be  invited to interview</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 name="TextBox 1">
            <a:extLst>
              <a:ext uri="{FF2B5EF4-FFF2-40B4-BE49-F238E27FC236}">
                <a16:creationId xmlns:a16="http://schemas.microsoft.com/office/drawing/2014/main" id="{34A9FA4B-D332-432A-A3A9-66B99F586A0E}"/>
              </a:ext>
            </a:extLst>
          </p:cNvPr>
          <p:cNvSpPr txBox="1"/>
          <p:nvPr/>
        </p:nvSpPr>
        <p:spPr>
          <a:xfrm>
            <a:off x="49875" y="1179971"/>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3" name="Group 12">
            <a:extLst>
              <a:ext uri="{FF2B5EF4-FFF2-40B4-BE49-F238E27FC236}">
                <a16:creationId xmlns:a16="http://schemas.microsoft.com/office/drawing/2014/main" id="{CCDFD6AD-F467-48EA-964F-708C47295D33}"/>
              </a:ext>
            </a:extLst>
          </p:cNvPr>
          <p:cNvGrpSpPr/>
          <p:nvPr/>
        </p:nvGrpSpPr>
        <p:grpSpPr>
          <a:xfrm>
            <a:off x="7548503" y="880740"/>
            <a:ext cx="1527988" cy="1821971"/>
            <a:chOff x="7548503" y="880740"/>
            <a:chExt cx="1527988" cy="1821971"/>
          </a:xfrm>
        </p:grpSpPr>
        <p:sp>
          <p:nvSpPr>
            <p:cNvPr id="10" name="Flowchart: Off-page Connector 9">
              <a:extLst>
                <a:ext uri="{FF2B5EF4-FFF2-40B4-BE49-F238E27FC236}">
                  <a16:creationId xmlns:a16="http://schemas.microsoft.com/office/drawing/2014/main" id="{1FE38741-0C0C-4CBF-95C6-84A8C198836D}"/>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two day induction process at our Leeds hub.</a:t>
              </a:r>
              <a:endParaRPr lang="en-GB" sz="1100" dirty="0"/>
            </a:p>
          </p:txBody>
        </p:sp>
        <p:sp>
          <p:nvSpPr>
            <p:cNvPr id="12" name="TextBox 11">
              <a:extLst>
                <a:ext uri="{FF2B5EF4-FFF2-40B4-BE49-F238E27FC236}">
                  <a16:creationId xmlns:a16="http://schemas.microsoft.com/office/drawing/2014/main" id="{A38B020E-4BCF-4AD5-9B00-3F0517ECE6FD}"/>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grpSp>
        <p:nvGrpSpPr>
          <p:cNvPr id="78" name="Group 77">
            <a:extLst>
              <a:ext uri="{FF2B5EF4-FFF2-40B4-BE49-F238E27FC236}">
                <a16:creationId xmlns:a16="http://schemas.microsoft.com/office/drawing/2014/main" id="{8BA00C03-F01D-41AB-A89C-C4F3500A37CB}"/>
              </a:ext>
            </a:extLst>
          </p:cNvPr>
          <p:cNvGrpSpPr/>
          <p:nvPr/>
        </p:nvGrpSpPr>
        <p:grpSpPr>
          <a:xfrm>
            <a:off x="3277223" y="4238883"/>
            <a:ext cx="1763557" cy="1476249"/>
            <a:chOff x="3277223" y="4226183"/>
            <a:chExt cx="1763557" cy="1476249"/>
          </a:xfrm>
        </p:grpSpPr>
        <p:sp>
          <p:nvSpPr>
            <p:cNvPr id="79" name="Rounded Rectangle 8">
              <a:extLst>
                <a:ext uri="{FF2B5EF4-FFF2-40B4-BE49-F238E27FC236}">
                  <a16:creationId xmlns:a16="http://schemas.microsoft.com/office/drawing/2014/main" id="{FFA966E1-1FD4-4904-8501-33B383BF2CBE}"/>
                </a:ext>
              </a:extLst>
            </p:cNvPr>
            <p:cNvSpPr/>
            <p:nvPr/>
          </p:nvSpPr>
          <p:spPr>
            <a:xfrm>
              <a:off x="3277223" y="4226183"/>
              <a:ext cx="174530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0" name="TextBox 99">
              <a:extLst>
                <a:ext uri="{FF2B5EF4-FFF2-40B4-BE49-F238E27FC236}">
                  <a16:creationId xmlns:a16="http://schemas.microsoft.com/office/drawing/2014/main" id="{09257ED9-49BF-4D85-8480-74DBA8FA89E0}"/>
                </a:ext>
              </a:extLst>
            </p:cNvPr>
            <p:cNvSpPr txBox="1"/>
            <p:nvPr/>
          </p:nvSpPr>
          <p:spPr>
            <a:xfrm>
              <a:off x="3290063" y="4586012"/>
              <a:ext cx="1738685" cy="4616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104" name="TextBox 103">
              <a:extLst>
                <a:ext uri="{FF2B5EF4-FFF2-40B4-BE49-F238E27FC236}">
                  <a16:creationId xmlns:a16="http://schemas.microsoft.com/office/drawing/2014/main" id="{A8C41A2F-E215-4FF2-977F-FCB61C3F1815}"/>
                </a:ext>
              </a:extLst>
            </p:cNvPr>
            <p:cNvSpPr txBox="1"/>
            <p:nvPr/>
          </p:nvSpPr>
          <p:spPr>
            <a:xfrm>
              <a:off x="3295473" y="5104108"/>
              <a:ext cx="1745307" cy="430887"/>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CV &amp; Application Form</a:t>
              </a:r>
            </a:p>
          </p:txBody>
        </p:sp>
      </p:grpSp>
    </p:spTree>
    <p:extLst>
      <p:ext uri="{BB962C8B-B14F-4D97-AF65-F5344CB8AC3E}">
        <p14:creationId xmlns:p14="http://schemas.microsoft.com/office/powerpoint/2010/main" val="197511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10"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1"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2"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3"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4"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5"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6"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7"/>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4070486" y="1280396"/>
            <a:ext cx="4572000" cy="4247317"/>
          </a:xfrm>
          <a:prstGeom prst="rect">
            <a:avLst/>
          </a:prstGeom>
        </p:spPr>
        <p:txBody>
          <a:bodyPr>
            <a:spAutoFit/>
          </a:bodyPr>
          <a:lstStyle/>
          <a:p>
            <a:pPr>
              <a:spcAft>
                <a:spcPts val="1800"/>
              </a:spcAft>
            </a:pPr>
            <a:r>
              <a:rPr lang="en-GB" altLang="en-US" sz="1300" dirty="0">
                <a:solidFill>
                  <a:schemeClr val="tx1">
                    <a:lumMod val="75000"/>
                    <a:lumOff val="25000"/>
                  </a:schemeClr>
                </a:solidFill>
              </a:rPr>
              <a:t>Thank you for considering a move into a Project Manager role within the Ministry of Justice Project Delivery Function.  A project delivery role within the MoJ will see you joining one of the most ambitious reform agendas in Whitehall.  </a:t>
            </a:r>
          </a:p>
          <a:p>
            <a:pPr>
              <a:spcAft>
                <a:spcPts val="1800"/>
              </a:spcAft>
            </a:pPr>
            <a:r>
              <a:rPr lang="en-GB" altLang="en-US" sz="1300" dirty="0">
                <a:solidFill>
                  <a:schemeClr val="tx1">
                    <a:lumMod val="75000"/>
                    <a:lumOff val="25000"/>
                  </a:schemeClr>
                </a:solidFill>
              </a:rPr>
              <a:t>If we are to have safe and secure prisons, a modern and efficient courts system and a smaller, smarter organisation, the department needs to be great at delivering change. </a:t>
            </a:r>
          </a:p>
          <a:p>
            <a:pPr>
              <a:spcAft>
                <a:spcPts val="1800"/>
              </a:spcAft>
            </a:pPr>
            <a:r>
              <a:rPr lang="en-GB" altLang="en-US" sz="1300" dirty="0">
                <a:solidFill>
                  <a:schemeClr val="tx1">
                    <a:lumMod val="75000"/>
                    <a:lumOff val="25000"/>
                  </a:schemeClr>
                </a:solidFill>
              </a:rPr>
              <a:t>A role as a Project Manager within the MoJ will be challenging, rewarding as well as an opportunity for you to contribute to some of the largest National projects currently taking place within the Civil Service. </a:t>
            </a:r>
          </a:p>
          <a:p>
            <a:pPr>
              <a:spcAft>
                <a:spcPts val="1800"/>
              </a:spcAft>
            </a:pPr>
            <a:r>
              <a:rPr lang="en-GB" altLang="en-US" sz="1300" dirty="0">
                <a:solidFill>
                  <a:schemeClr val="tx1">
                    <a:lumMod val="75000"/>
                    <a:lumOff val="25000"/>
                  </a:schemeClr>
                </a:solidFill>
              </a:rPr>
              <a:t>The projects we have to offer will give you numerous opportunities to develop your skills. </a:t>
            </a:r>
          </a:p>
          <a:p>
            <a:pPr>
              <a:spcAft>
                <a:spcPts val="1800"/>
              </a:spcAft>
            </a:pPr>
            <a:r>
              <a:rPr lang="en-GB" altLang="en-US" sz="1300" dirty="0">
                <a:solidFill>
                  <a:schemeClr val="tx1">
                    <a:lumMod val="75000"/>
                    <a:lumOff val="25000"/>
                  </a:schemeClr>
                </a:solidFill>
              </a:rPr>
              <a:t>This is an exciting time to be involved in projects.</a:t>
            </a:r>
          </a:p>
          <a:p>
            <a:pPr>
              <a:spcAft>
                <a:spcPts val="1800"/>
              </a:spcAft>
            </a:pPr>
            <a:r>
              <a:rPr lang="en-GB" altLang="en-US" sz="1300" dirty="0">
                <a:solidFill>
                  <a:srgbClr val="1D619D"/>
                </a:solidFill>
              </a:rPr>
              <a:t>Jenni</a:t>
            </a:r>
            <a:r>
              <a:rPr lang="en-GB" altLang="en-US" sz="1300" dirty="0">
                <a:solidFill>
                  <a:schemeClr val="tx1">
                    <a:lumMod val="75000"/>
                    <a:lumOff val="25000"/>
                  </a:schemeClr>
                </a:solidFill>
              </a:rPr>
              <a:t> </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dirty="0"/>
          </a:p>
        </p:txBody>
      </p:sp>
      <p:grpSp>
        <p:nvGrpSpPr>
          <p:cNvPr id="37" name="Group 36">
            <a:extLst>
              <a:ext uri="{FF2B5EF4-FFF2-40B4-BE49-F238E27FC236}">
                <a16:creationId xmlns:a16="http://schemas.microsoft.com/office/drawing/2014/main" id="{C302DA03-E226-4158-918F-91FC72B44150}"/>
              </a:ext>
            </a:extLst>
          </p:cNvPr>
          <p:cNvGrpSpPr/>
          <p:nvPr/>
        </p:nvGrpSpPr>
        <p:grpSpPr>
          <a:xfrm>
            <a:off x="179388" y="124282"/>
            <a:ext cx="3258731" cy="3307293"/>
            <a:chOff x="269558" y="458616"/>
            <a:chExt cx="3258731" cy="3307293"/>
          </a:xfrm>
        </p:grpSpPr>
        <p:sp>
          <p:nvSpPr>
            <p:cNvPr id="36" name="TextBox 35">
              <a:extLst>
                <a:ext uri="{FF2B5EF4-FFF2-40B4-BE49-F238E27FC236}">
                  <a16:creationId xmlns:a16="http://schemas.microsoft.com/office/drawing/2014/main" id="{0A33DF85-43B4-4D00-90C7-4BFD36F4FF72}"/>
                </a:ext>
              </a:extLst>
            </p:cNvPr>
            <p:cNvSpPr txBox="1"/>
            <p:nvPr/>
          </p:nvSpPr>
          <p:spPr>
            <a:xfrm rot="10800000">
              <a:off x="1808310" y="611199"/>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06F31B9-4047-4608-B841-F63F683A6C4A}"/>
                </a:ext>
              </a:extLst>
            </p:cNvPr>
            <p:cNvSpPr txBox="1"/>
            <p:nvPr/>
          </p:nvSpPr>
          <p:spPr>
            <a:xfrm>
              <a:off x="269558" y="458616"/>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E80782CD-40A9-476B-9D29-4F7FBBA3D161}"/>
                </a:ext>
              </a:extLst>
            </p:cNvPr>
            <p:cNvSpPr txBox="1"/>
            <p:nvPr/>
          </p:nvSpPr>
          <p:spPr>
            <a:xfrm>
              <a:off x="626533" y="1476048"/>
              <a:ext cx="2901756" cy="1261884"/>
            </a:xfrm>
            <a:prstGeom prst="rect">
              <a:avLst/>
            </a:prstGeom>
            <a:noFill/>
          </p:spPr>
          <p:txBody>
            <a:bodyPr wrap="none" rtlCol="0">
              <a:spAutoFit/>
            </a:bodyPr>
            <a:lstStyle/>
            <a:p>
              <a:r>
                <a:rPr lang="en-GB" sz="2400" dirty="0">
                  <a:solidFill>
                    <a:srgbClr val="1D619D"/>
                  </a:solidFill>
                  <a:latin typeface="Arial" panose="020B0604020202020204" pitchFamily="34" charset="0"/>
                  <a:cs typeface="Arial" panose="020B0604020202020204" pitchFamily="34" charset="0"/>
                </a:rPr>
                <a:t>A world-class </a:t>
              </a:r>
              <a:br>
                <a:rPr lang="en-GB" sz="2800" dirty="0">
                  <a:solidFill>
                    <a:srgbClr val="1D619D"/>
                  </a:solidFill>
                  <a:latin typeface="Arial" panose="020B0604020202020204" pitchFamily="34" charset="0"/>
                  <a:cs typeface="Arial" panose="020B0604020202020204" pitchFamily="34" charset="0"/>
                </a:rPr>
              </a:br>
              <a:r>
                <a:rPr lang="en-GB" sz="2800" b="1" dirty="0">
                  <a:solidFill>
                    <a:srgbClr val="1D619D"/>
                  </a:solidFill>
                  <a:latin typeface="Arial" panose="020B0604020202020204" pitchFamily="34" charset="0"/>
                  <a:cs typeface="Arial" panose="020B0604020202020204" pitchFamily="34" charset="0"/>
                </a:rPr>
                <a:t>Project Delivery</a:t>
              </a:r>
              <a:br>
                <a:rPr lang="en-GB" sz="2800" dirty="0">
                  <a:solidFill>
                    <a:srgbClr val="1D619D"/>
                  </a:solidFill>
                  <a:latin typeface="Arial" panose="020B0604020202020204" pitchFamily="34" charset="0"/>
                  <a:cs typeface="Arial" panose="020B0604020202020204" pitchFamily="34" charset="0"/>
                </a:rPr>
              </a:br>
              <a:r>
                <a:rPr lang="en-GB" sz="2400" dirty="0">
                  <a:solidFill>
                    <a:srgbClr val="1D619D"/>
                  </a:solidFill>
                  <a:latin typeface="Arial" panose="020B0604020202020204" pitchFamily="34" charset="0"/>
                  <a:cs typeface="Arial" panose="020B0604020202020204" pitchFamily="34" charset="0"/>
                </a:rPr>
                <a:t>profession</a:t>
              </a:r>
              <a:endParaRPr lang="en-GB" sz="2800" dirty="0">
                <a:solidFill>
                  <a:srgbClr val="1D619D"/>
                </a:solidFill>
                <a:latin typeface="Arial" panose="020B060402020202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BBEFCD29-A7D9-4A88-BC29-D80F96445003}"/>
              </a:ext>
            </a:extLst>
          </p:cNvPr>
          <p:cNvSpPr/>
          <p:nvPr/>
        </p:nvSpPr>
        <p:spPr>
          <a:xfrm>
            <a:off x="2487019" y="3326046"/>
            <a:ext cx="1328843" cy="984885"/>
          </a:xfrm>
          <a:prstGeom prst="rect">
            <a:avLst/>
          </a:prstGeom>
        </p:spPr>
        <p:txBody>
          <a:bodyPr wrap="square">
            <a:spAutoFit/>
          </a:bodyPr>
          <a:lstStyle/>
          <a:p>
            <a:pPr>
              <a:spcAft>
                <a:spcPts val="1200"/>
              </a:spcAft>
            </a:pPr>
            <a:r>
              <a:rPr lang="en-GB" altLang="en-US" sz="1400" dirty="0">
                <a:solidFill>
                  <a:srgbClr val="1D619D"/>
                </a:solidFill>
                <a:latin typeface="Arial" panose="020B0604020202020204" pitchFamily="34" charset="0"/>
                <a:cs typeface="Arial" panose="020B0604020202020204" pitchFamily="34" charset="0"/>
              </a:rPr>
              <a:t>Jenni Borg</a:t>
            </a:r>
            <a:br>
              <a:rPr lang="en-GB" altLang="en-US" sz="14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Interim Director of Project Delivery Function,</a:t>
            </a:r>
            <a:br>
              <a:rPr lang="en-GB" altLang="en-US" sz="11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Ministry of Justice</a:t>
            </a:r>
            <a:endParaRPr lang="en-GB" altLang="en-U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10" descr="image001">
            <a:extLst>
              <a:ext uri="{FF2B5EF4-FFF2-40B4-BE49-F238E27FC236}">
                <a16:creationId xmlns:a16="http://schemas.microsoft.com/office/drawing/2014/main" id="{7644EA0B-0522-4ECF-B0B0-96CF9CCA73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632" y="3103585"/>
            <a:ext cx="14017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76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7"/>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7"/>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478149"/>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Professional Delivery Group and will be assigned to a project in one of our major change programmes. Assignments vary in length and at the end of your initial assignment you will be reassigned within the Professional Delivery Group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2" name="Rectangle 31">
            <a:extLst>
              <a:ext uri="{FF2B5EF4-FFF2-40B4-BE49-F238E27FC236}">
                <a16:creationId xmlns:a16="http://schemas.microsoft.com/office/drawing/2014/main" id="{AA615CE2-1A2B-4641-A69B-3B9AEF23B006}"/>
              </a:ext>
            </a:extLst>
          </p:cNvPr>
          <p:cNvSpPr/>
          <p:nvPr/>
        </p:nvSpPr>
        <p:spPr>
          <a:xfrm>
            <a:off x="452442" y="1696220"/>
            <a:ext cx="4084163" cy="4278094"/>
          </a:xfrm>
          <a:prstGeom prst="rect">
            <a:avLst/>
          </a:prstGeom>
        </p:spPr>
        <p:txBody>
          <a:bodyPr wrap="square">
            <a:spAutoFit/>
          </a:bodyPr>
          <a:lstStyle/>
          <a:p>
            <a:pPr lvl="0">
              <a:spcAft>
                <a:spcPts val="1200"/>
              </a:spcAft>
            </a:pPr>
            <a:r>
              <a:rPr lang="en-GB" altLang="en-US" sz="1100" dirty="0">
                <a:solidFill>
                  <a:prstClr val="black"/>
                </a:solidFill>
              </a:rPr>
              <a:t>My name is Emma and I’m a Band B Project Manager, currently working with the Youth Justice Board. We are working to implement a psychological led approach that will tackle trauma and complexity in children in the Youth Justice system. I’m currently helping to expand the initial pilot by setting up the approach in the South West of England.</a:t>
            </a:r>
          </a:p>
          <a:p>
            <a:pPr lvl="0">
              <a:spcAft>
                <a:spcPts val="1200"/>
              </a:spcAft>
            </a:pPr>
            <a:r>
              <a:rPr lang="en-GB" altLang="en-US" sz="1100" dirty="0">
                <a:solidFill>
                  <a:prstClr val="black"/>
                </a:solidFill>
              </a:rPr>
              <a:t>There are many aspects of the Project Delivery Function that first attracted me to apply for the role. The opportunity to be a part of a government wide profession, working on projects that directly improve the lives of the public, was a rewarding notion for me. I’m proud to be a part of such lifechanging work that’s achieving better outcomes for children. </a:t>
            </a:r>
          </a:p>
          <a:p>
            <a:pPr lvl="0">
              <a:spcAft>
                <a:spcPts val="1200"/>
              </a:spcAft>
            </a:pPr>
            <a:r>
              <a:rPr lang="en-GB" altLang="en-US" sz="1100" dirty="0">
                <a:solidFill>
                  <a:prstClr val="black"/>
                </a:solidFill>
              </a:rPr>
              <a:t>The option to work flexibly from multiple locations, was also a bonus for me. I travel to Swansea, Bristol and </a:t>
            </a:r>
            <a:r>
              <a:rPr lang="en-GB" altLang="en-US" sz="1100" dirty="0" err="1">
                <a:solidFill>
                  <a:prstClr val="black"/>
                </a:solidFill>
              </a:rPr>
              <a:t>Weston-super-Mare</a:t>
            </a:r>
            <a:r>
              <a:rPr lang="en-GB" altLang="en-US" sz="1100" dirty="0">
                <a:solidFill>
                  <a:prstClr val="black"/>
                </a:solidFill>
              </a:rPr>
              <a:t>, and other areas of the UK to meet with stakeholders and project delivery colleagues, and also have the option to work from home. </a:t>
            </a:r>
          </a:p>
          <a:p>
            <a:pPr lvl="0">
              <a:spcAft>
                <a:spcPts val="1200"/>
              </a:spcAft>
            </a:pPr>
            <a:r>
              <a:rPr lang="en-GB" altLang="en-US" sz="1100" dirty="0">
                <a:solidFill>
                  <a:prstClr val="black"/>
                </a:solidFill>
              </a:rPr>
              <a:t>There’s a lot of opportunity to get involved in the day to day running of the Function. I’m currently working with project delivery colleagues on a strategic plan to better engage staff on matters that affect them. As a disperse team, it’s important that there are opportunities to get together to get to know one and other, and also share knowledge and skills.  </a:t>
            </a:r>
          </a:p>
        </p:txBody>
      </p:sp>
      <p:sp>
        <p:nvSpPr>
          <p:cNvPr id="5" name="Rectangle 4">
            <a:extLst>
              <a:ext uri="{FF2B5EF4-FFF2-40B4-BE49-F238E27FC236}">
                <a16:creationId xmlns:a16="http://schemas.microsoft.com/office/drawing/2014/main" id="{9CA1B79C-DD7D-4D79-9172-254119568AA5}"/>
              </a:ext>
            </a:extLst>
          </p:cNvPr>
          <p:cNvSpPr/>
          <p:nvPr/>
        </p:nvSpPr>
        <p:spPr>
          <a:xfrm>
            <a:off x="4673748" y="1688150"/>
            <a:ext cx="4176573" cy="1954381"/>
          </a:xfrm>
          <a:prstGeom prst="rect">
            <a:avLst/>
          </a:prstGeom>
        </p:spPr>
        <p:txBody>
          <a:bodyPr wrap="square">
            <a:spAutoFit/>
          </a:bodyPr>
          <a:lstStyle/>
          <a:p>
            <a:pPr lvl="0">
              <a:spcAft>
                <a:spcPts val="1200"/>
              </a:spcAft>
            </a:pPr>
            <a:r>
              <a:rPr lang="en-GB" altLang="en-US" sz="1100" dirty="0">
                <a:solidFill>
                  <a:prstClr val="black"/>
                </a:solidFill>
              </a:rPr>
              <a:t>I’d like to continue building my skills and confidence as a Project Manager, gaining experience working on different projects and programmes, before progressing further within the MoJ. The Function provides a lot of support and encouragement to help you achieve your goals. Since joining, I’ve gained two practitioner qualifications and I’ve recently been enrolled onto the Project Delivery Academy, where I’ll have the opportunity to gain a number of practical skills, as well as a qualification accredited by the Project Management Institute. My advice to any new starters is to make the most of every opportunity that comes your way, and don’t be afraid to reach out, we are a friendly bunch! </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Case Study – Emma Plant, Youth Justice Board</a:t>
            </a:r>
          </a:p>
        </p:txBody>
      </p:sp>
      <p:pic>
        <p:nvPicPr>
          <p:cNvPr id="4" name="Picture 3">
            <a:extLst>
              <a:ext uri="{FF2B5EF4-FFF2-40B4-BE49-F238E27FC236}">
                <a16:creationId xmlns:a16="http://schemas.microsoft.com/office/drawing/2014/main" id="{BEFF30BE-27CC-406B-B852-64E2F0A3432F}"/>
              </a:ext>
            </a:extLst>
          </p:cNvPr>
          <p:cNvPicPr>
            <a:picLocks noChangeAspect="1"/>
          </p:cNvPicPr>
          <p:nvPr/>
        </p:nvPicPr>
        <p:blipFill rotWithShape="1">
          <a:blip r:embed="rId11">
            <a:extLst>
              <a:ext uri="{28A0092B-C50C-407E-A947-70E740481C1C}">
                <a14:useLocalDpi xmlns:a14="http://schemas.microsoft.com/office/drawing/2010/main" val="0"/>
              </a:ext>
            </a:extLst>
          </a:blip>
          <a:srcRect t="5147"/>
          <a:stretch/>
        </p:blipFill>
        <p:spPr>
          <a:xfrm>
            <a:off x="5524301" y="3673076"/>
            <a:ext cx="2475466" cy="2348071"/>
          </a:xfrm>
          <a:prstGeom prst="rect">
            <a:avLst/>
          </a:prstGeom>
        </p:spPr>
      </p:pic>
    </p:spTree>
    <p:extLst>
      <p:ext uri="{BB962C8B-B14F-4D97-AF65-F5344CB8AC3E}">
        <p14:creationId xmlns:p14="http://schemas.microsoft.com/office/powerpoint/2010/main" val="251301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109873"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50276" y="4787435"/>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Tree>
    <p:extLst>
      <p:ext uri="{BB962C8B-B14F-4D97-AF65-F5344CB8AC3E}">
        <p14:creationId xmlns:p14="http://schemas.microsoft.com/office/powerpoint/2010/main" val="419080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620240"/>
            <a:ext cx="8369601" cy="3793470"/>
            <a:chOff x="480721" y="1882377"/>
            <a:chExt cx="8369601" cy="4320202"/>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7"/>
              <a:ext cx="8369601" cy="3898789"/>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80722" y="1943858"/>
              <a:ext cx="8369600" cy="4258721"/>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Project Manager</a:t>
              </a:r>
            </a:p>
            <a:p>
              <a:pPr>
                <a:spcAft>
                  <a:spcPts val="200"/>
                </a:spcAft>
                <a:defRPr/>
              </a:pPr>
              <a:r>
                <a:rPr lang="en-GB" sz="1200" b="1" dirty="0"/>
                <a:t>Grade</a:t>
              </a:r>
            </a:p>
            <a:p>
              <a:pPr>
                <a:spcAft>
                  <a:spcPts val="1200"/>
                </a:spcAft>
                <a:defRPr/>
              </a:pPr>
              <a:r>
                <a:rPr lang="en-GB" sz="1200" dirty="0"/>
                <a:t>Band B (SEO)</a:t>
              </a:r>
            </a:p>
            <a:p>
              <a:pPr>
                <a:spcAft>
                  <a:spcPts val="200"/>
                </a:spcAft>
                <a:defRPr/>
              </a:pPr>
              <a:r>
                <a:rPr lang="en-GB" sz="1200" b="1" dirty="0"/>
                <a:t>Salary</a:t>
              </a:r>
            </a:p>
            <a:p>
              <a:pPr>
                <a:lnSpc>
                  <a:spcPct val="100000"/>
                </a:lnSpc>
                <a:spcBef>
                  <a:spcPts val="0"/>
                </a:spcBef>
                <a:spcAft>
                  <a:spcPts val="600"/>
                </a:spcAft>
                <a:defRPr/>
              </a:pPr>
              <a:r>
                <a:rPr lang="en-GB" sz="1200" dirty="0"/>
                <a:t>The salary offered will be £35,290 (National), £39,530 (London).</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Pay awards are made in line with current Civil Service pay arrangements.</a:t>
              </a:r>
            </a:p>
            <a:p>
              <a:pPr>
                <a:lnSpc>
                  <a:spcPct val="100000"/>
                </a:lnSpc>
                <a:spcBef>
                  <a:spcPts val="0"/>
                </a:spcBef>
                <a:spcAft>
                  <a:spcPts val="600"/>
                </a:spcAft>
                <a:defRPr/>
              </a:pPr>
              <a:r>
                <a:rPr lang="en-GB" sz="1200" dirty="0"/>
                <a:t>New entrants to the Civil Service will be expected to join on the minimum of the pay range. </a:t>
              </a:r>
            </a:p>
            <a:p>
              <a:pPr>
                <a:lnSpc>
                  <a:spcPct val="100000"/>
                </a:lnSpc>
                <a:spcBef>
                  <a:spcPts val="0"/>
                </a:spcBef>
                <a:spcAft>
                  <a:spcPts val="600"/>
                </a:spcAft>
                <a:defRPr/>
              </a:pPr>
              <a:r>
                <a:rPr lang="en-GB" sz="1200" dirty="0"/>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Vacancies for this role are on a permanent full-time basis. Working pattern is 37 hours.</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This post will require frequent weekly travel to other sites within the United Kingdom.</a:t>
              </a:r>
            </a:p>
          </p:txBody>
        </p:sp>
      </p:grpSp>
    </p:spTree>
    <p:extLst>
      <p:ext uri="{BB962C8B-B14F-4D97-AF65-F5344CB8AC3E}">
        <p14:creationId xmlns:p14="http://schemas.microsoft.com/office/powerpoint/2010/main" val="3104552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57709DDA67442A90B943740554576" ma:contentTypeVersion="10" ma:contentTypeDescription="Create a new document." ma:contentTypeScope="" ma:versionID="9b0877db8855774a9f7f3bf4ede305c2">
  <xsd:schema xmlns:xsd="http://www.w3.org/2001/XMLSchema" xmlns:xs="http://www.w3.org/2001/XMLSchema" xmlns:p="http://schemas.microsoft.com/office/2006/metadata/properties" xmlns:ns3="5442ecd2-5400-4d88-b3d2-ce83b2923106" targetNamespace="http://schemas.microsoft.com/office/2006/metadata/properties" ma:root="true" ma:fieldsID="19d2baac4ef2512f89be0e2c3dd9e487" ns3:_="">
    <xsd:import namespace="5442ecd2-5400-4d88-b3d2-ce83b29231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42ecd2-5400-4d88-b3d2-ce83b2923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2.xml><?xml version="1.0" encoding="utf-8"?>
<ds:datastoreItem xmlns:ds="http://schemas.openxmlformats.org/officeDocument/2006/customXml" ds:itemID="{6AA16AAD-B8D1-4750-B971-29FCEEBDCBF7}">
  <ds:schemaRefs>
    <ds:schemaRef ds:uri="5442ecd2-5400-4d88-b3d2-ce83b292310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318AC9B-9D81-4492-BD2C-F6062B6F1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42ecd2-5400-4d88-b3d2-ce83b2923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1341</TotalTime>
  <Words>4730</Words>
  <Application>Microsoft Office PowerPoint</Application>
  <PresentationFormat>On-screen Show (4:3)</PresentationFormat>
  <Paragraphs>668</Paragraphs>
  <Slides>35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맑은 고딕</vt:lpstr>
      <vt:lpstr>Arial</vt:lpstr>
      <vt:lpstr>Calibri</vt:lpstr>
      <vt:lpstr>Times New Roman</vt:lpstr>
      <vt:lpstr>Office Theme</vt:lpstr>
      <vt:lpstr>1_Office Theme</vt:lpstr>
      <vt:lpstr>MoJ Project Delivery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Brown, Sophie</cp:lastModifiedBy>
  <cp:revision>111</cp:revision>
  <dcterms:created xsi:type="dcterms:W3CDTF">2017-05-10T07:48:09Z</dcterms:created>
  <dcterms:modified xsi:type="dcterms:W3CDTF">2020-05-21T12:59:40Z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0x0101000C557709DDA67442A90B943740554576</vt:lpwstr>
  </property>
</Properties>
</file>