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Roboto"/>
      <p:regular r:id="rId28"/>
      <p:bold r:id="rId29"/>
      <p:italic r:id="rId30"/>
      <p:boldItalic r:id="rId31"/>
    </p:embeddedFont>
    <p:embeddedFont>
      <p:font typeface="Old Standard TT"/>
      <p:regular r:id="rId32"/>
      <p:bold r:id="rId33"/>
      <p: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E340776-5204-41A4-8D29-249ED52C90F0}">
  <a:tblStyle styleId="{3E340776-5204-41A4-8D29-249ED52C90F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33" Type="http://schemas.openxmlformats.org/officeDocument/2006/relationships/font" Target="fonts/OldStandardTT-bold.fntdata"/><Relationship Id="rId10" Type="http://schemas.openxmlformats.org/officeDocument/2006/relationships/slide" Target="slides/slide4.xml"/><Relationship Id="rId32" Type="http://schemas.openxmlformats.org/officeDocument/2006/relationships/font" Target="fonts/OldStandardTT-regular.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OldStandardTT-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hyperlink" Target="https://assets.publishing.service.gov.uk/government/uploads/system/uploads/attachment_data/file/717275/CS_Behaviours_2018.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hyperlink" Target="https://www.gov.uk/government/publications/nationality-rul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assets.publishing.service.gov.uk/government/uploads/system/uploads/attachment_data/file/714017/HMG_Personnel_Security_Controls_-_May_2018.pdf"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civilservicecommission.independent.gov.uk/recruitment/recruitment-principles/" TargetMode="External"/><Relationship Id="rId4" Type="http://schemas.openxmlformats.org/officeDocument/2006/relationships/image" Target="../media/image2.png"/><Relationship Id="rId5" Type="http://schemas.openxmlformats.org/officeDocument/2006/relationships/hyperlink" Target="mailto:Alison.Logan@nio.gov.uk" TargetMode="External"/><Relationship Id="rId6" Type="http://schemas.openxmlformats.org/officeDocument/2006/relationships/hyperlink" Target="https://civilservicecommission.independent.gov.uk/recruitment/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www.civilservicepensionscheme.org.uk/" TargetMode="External"/><Relationship Id="rId4" Type="http://schemas.openxmlformats.org/officeDocument/2006/relationships/image" Target="../media/image2.png"/><Relationship Id="rId5" Type="http://schemas.openxmlformats.org/officeDocument/2006/relationships/hyperlink" Target="https://www.gov.uk/guidance/security-vetting-and-clearan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hyperlink" Target="https://twitter.com/NIOgov" TargetMode="External"/><Relationship Id="rId9"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hyperlink" Target="https://www.instagram.com/northernirelandoffice/" TargetMode="External"/><Relationship Id="rId7" Type="http://schemas.openxmlformats.org/officeDocument/2006/relationships/image" Target="../media/image14.png"/><Relationship Id="rId8" Type="http://schemas.openxmlformats.org/officeDocument/2006/relationships/hyperlink" Target="https://www.linkedin.com/company/northern-ireland-office/?viewAsMember=tru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2.jp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0" y="0"/>
            <a:ext cx="9144000" cy="1738200"/>
          </a:xfrm>
          <a:prstGeom prst="rect">
            <a:avLst/>
          </a:prstGeom>
          <a:solidFill>
            <a:schemeClr val="lt1"/>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55" name="Google Shape;55;p13"/>
          <p:cNvSpPr txBox="1"/>
          <p:nvPr>
            <p:ph idx="1" type="subTitle"/>
          </p:nvPr>
        </p:nvSpPr>
        <p:spPr>
          <a:xfrm>
            <a:off x="0" y="1738075"/>
            <a:ext cx="9144000" cy="28353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Head of News and Digital</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Grade 6</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Closing Date: Tuesday 11 May 2021</a:t>
            </a:r>
            <a:endParaRPr b="1" sz="2200">
              <a:solidFill>
                <a:srgbClr val="FFFFFF"/>
              </a:solidFill>
              <a:latin typeface="Roboto"/>
              <a:ea typeface="Roboto"/>
              <a:cs typeface="Roboto"/>
              <a:sym typeface="Roboto"/>
            </a:endParaRPr>
          </a:p>
        </p:txBody>
      </p:sp>
      <p:pic>
        <p:nvPicPr>
          <p:cNvPr id="56" name="Google Shape;56;p13"/>
          <p:cNvPicPr preferRelativeResize="0"/>
          <p:nvPr/>
        </p:nvPicPr>
        <p:blipFill rotWithShape="1">
          <a:blip r:embed="rId3">
            <a:alphaModFix/>
          </a:blip>
          <a:srcRect b="0" l="0" r="0" t="0"/>
          <a:stretch/>
        </p:blipFill>
        <p:spPr>
          <a:xfrm>
            <a:off x="7265378" y="236694"/>
            <a:ext cx="1731294" cy="742889"/>
          </a:xfrm>
          <a:prstGeom prst="rect">
            <a:avLst/>
          </a:prstGeom>
          <a:noFill/>
          <a:ln>
            <a:noFill/>
          </a:ln>
        </p:spPr>
      </p:pic>
      <p:pic>
        <p:nvPicPr>
          <p:cNvPr id="57" name="Google Shape;57;p13"/>
          <p:cNvPicPr preferRelativeResize="0"/>
          <p:nvPr/>
        </p:nvPicPr>
        <p:blipFill rotWithShape="1">
          <a:blip r:embed="rId4">
            <a:alphaModFix/>
          </a:blip>
          <a:srcRect b="0" l="0" r="0" t="0"/>
          <a:stretch/>
        </p:blipFill>
        <p:spPr>
          <a:xfrm>
            <a:off x="322225" y="326175"/>
            <a:ext cx="1181100" cy="1085850"/>
          </a:xfrm>
          <a:prstGeom prst="rect">
            <a:avLst/>
          </a:prstGeom>
          <a:noFill/>
          <a:ln>
            <a:noFill/>
          </a:ln>
        </p:spPr>
      </p:pic>
      <p:sp>
        <p:nvSpPr>
          <p:cNvPr id="58" name="Google Shape;58;p13"/>
          <p:cNvSpPr/>
          <p:nvPr/>
        </p:nvSpPr>
        <p:spPr>
          <a:xfrm>
            <a:off x="2111672" y="236694"/>
            <a:ext cx="5153706" cy="13157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9" name="Google Shape;59;p13"/>
          <p:cNvPicPr preferRelativeResize="0"/>
          <p:nvPr/>
        </p:nvPicPr>
        <p:blipFill rotWithShape="1">
          <a:blip r:embed="rId5">
            <a:alphaModFix/>
          </a:blip>
          <a:srcRect b="0" l="0" r="0" t="0"/>
          <a:stretch/>
        </p:blipFill>
        <p:spPr>
          <a:xfrm>
            <a:off x="2439400" y="1226425"/>
            <a:ext cx="6557276" cy="511775"/>
          </a:xfrm>
          <a:prstGeom prst="rect">
            <a:avLst/>
          </a:prstGeom>
          <a:noFill/>
          <a:ln>
            <a:noFill/>
          </a:ln>
        </p:spPr>
      </p:pic>
      <p:pic>
        <p:nvPicPr>
          <p:cNvPr id="60" name="Google Shape;60;p13"/>
          <p:cNvPicPr preferRelativeResize="0"/>
          <p:nvPr/>
        </p:nvPicPr>
        <p:blipFill rotWithShape="1">
          <a:blip r:embed="rId6">
            <a:alphaModFix/>
          </a:blip>
          <a:srcRect b="0" l="0" r="0" t="0"/>
          <a:stretch/>
        </p:blipFill>
        <p:spPr>
          <a:xfrm>
            <a:off x="2439400" y="81484"/>
            <a:ext cx="1393339" cy="1144941"/>
          </a:xfrm>
          <a:prstGeom prst="rect">
            <a:avLst/>
          </a:prstGeom>
          <a:noFill/>
          <a:ln>
            <a:noFill/>
          </a:ln>
        </p:spPr>
      </p:pic>
      <p:pic>
        <p:nvPicPr>
          <p:cNvPr id="61" name="Google Shape;61;p13"/>
          <p:cNvPicPr preferRelativeResize="0"/>
          <p:nvPr/>
        </p:nvPicPr>
        <p:blipFill rotWithShape="1">
          <a:blip r:embed="rId7">
            <a:alphaModFix/>
          </a:blip>
          <a:srcRect b="0" l="0" r="0" t="0"/>
          <a:stretch/>
        </p:blipFill>
        <p:spPr>
          <a:xfrm>
            <a:off x="5888950" y="58975"/>
            <a:ext cx="1336624" cy="1098327"/>
          </a:xfrm>
          <a:prstGeom prst="rect">
            <a:avLst/>
          </a:prstGeom>
          <a:noFill/>
          <a:ln>
            <a:noFill/>
          </a:ln>
        </p:spPr>
      </p:pic>
      <p:pic>
        <p:nvPicPr>
          <p:cNvPr id="62" name="Google Shape;62;p13"/>
          <p:cNvPicPr preferRelativeResize="0"/>
          <p:nvPr/>
        </p:nvPicPr>
        <p:blipFill rotWithShape="1">
          <a:blip r:embed="rId8">
            <a:alphaModFix/>
          </a:blip>
          <a:srcRect b="0" l="0" r="0" t="0"/>
          <a:stretch/>
        </p:blipFill>
        <p:spPr>
          <a:xfrm>
            <a:off x="3923468" y="150603"/>
            <a:ext cx="1781422" cy="10066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49" name="Shape 149"/>
        <p:cNvGrpSpPr/>
        <p:nvPr/>
      </p:nvGrpSpPr>
      <p:grpSpPr>
        <a:xfrm>
          <a:off x="0" y="0"/>
          <a:ext cx="0" cy="0"/>
          <a:chOff x="0" y="0"/>
          <a:chExt cx="0" cy="0"/>
        </a:xfrm>
      </p:grpSpPr>
      <p:sp>
        <p:nvSpPr>
          <p:cNvPr id="150" name="Google Shape;150;p22"/>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51" name="Google Shape;151;p22"/>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52" name="Google Shape;152;p22"/>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Job details</a:t>
            </a:r>
            <a:endParaRPr b="0" i="0" sz="3100" u="none" cap="none" strike="noStrike">
              <a:solidFill>
                <a:srgbClr val="FFFFFF"/>
              </a:solidFill>
              <a:latin typeface="Arial"/>
              <a:ea typeface="Arial"/>
              <a:cs typeface="Arial"/>
              <a:sym typeface="Arial"/>
            </a:endParaRPr>
          </a:p>
        </p:txBody>
      </p:sp>
      <p:sp>
        <p:nvSpPr>
          <p:cNvPr id="153" name="Google Shape;153;p22"/>
          <p:cNvSpPr txBox="1"/>
          <p:nvPr/>
        </p:nvSpPr>
        <p:spPr>
          <a:xfrm>
            <a:off x="373875" y="1190300"/>
            <a:ext cx="8621400" cy="3639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Roboto"/>
                <a:ea typeface="Roboto"/>
                <a:cs typeface="Roboto"/>
                <a:sym typeface="Roboto"/>
              </a:rPr>
              <a:t>The following sections will provide the detailed breakdown of the role to support your application</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674EA7"/>
                </a:solidFill>
                <a:latin typeface="Roboto"/>
                <a:ea typeface="Roboto"/>
                <a:cs typeface="Roboto"/>
                <a:sym typeface="Roboto"/>
              </a:rPr>
              <a:t>Job title: </a:t>
            </a:r>
            <a:r>
              <a:rPr b="0" i="0" lang="en-GB" sz="1400" u="none" cap="none" strike="noStrike">
                <a:solidFill>
                  <a:srgbClr val="000000"/>
                </a:solidFill>
                <a:latin typeface="Roboto"/>
                <a:ea typeface="Roboto"/>
                <a:cs typeface="Roboto"/>
                <a:sym typeface="Roboto"/>
              </a:rPr>
              <a:t>Head of News &amp; Digital</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rgbClr val="674EA7"/>
                </a:solidFill>
                <a:latin typeface="Roboto"/>
                <a:ea typeface="Roboto"/>
                <a:cs typeface="Roboto"/>
                <a:sym typeface="Roboto"/>
              </a:rPr>
              <a:t>Number of roles:</a:t>
            </a:r>
            <a:r>
              <a:rPr b="0" i="0" lang="en-GB" sz="1400" u="none" cap="none" strike="noStrike">
                <a:solidFill>
                  <a:srgbClr val="000000"/>
                </a:solidFill>
                <a:latin typeface="Roboto"/>
                <a:ea typeface="Roboto"/>
                <a:cs typeface="Roboto"/>
                <a:sym typeface="Roboto"/>
              </a:rPr>
              <a:t> 1</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674EA7"/>
                </a:solidFill>
                <a:latin typeface="Roboto"/>
                <a:ea typeface="Roboto"/>
                <a:cs typeface="Roboto"/>
                <a:sym typeface="Roboto"/>
              </a:rPr>
              <a:t>Grade:</a:t>
            </a:r>
            <a:r>
              <a:rPr b="0" i="0" lang="en-GB" sz="1400" u="none" cap="none" strike="noStrike">
                <a:solidFill>
                  <a:srgbClr val="000000"/>
                </a:solidFill>
                <a:latin typeface="Roboto"/>
                <a:ea typeface="Roboto"/>
                <a:cs typeface="Roboto"/>
                <a:sym typeface="Roboto"/>
              </a:rPr>
              <a:t> 6</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674EA7"/>
                </a:solidFill>
                <a:latin typeface="Roboto"/>
                <a:ea typeface="Roboto"/>
                <a:cs typeface="Roboto"/>
                <a:sym typeface="Roboto"/>
              </a:rPr>
              <a:t>Salary: </a:t>
            </a:r>
            <a:r>
              <a:rPr b="0" i="0" lang="en-GB" sz="1400" u="none" cap="none" strike="noStrike">
                <a:solidFill>
                  <a:srgbClr val="000000"/>
                </a:solidFill>
                <a:latin typeface="Roboto"/>
                <a:ea typeface="Roboto"/>
                <a:cs typeface="Roboto"/>
                <a:sym typeface="Roboto"/>
              </a:rPr>
              <a:t> (Salary scale: Inner London £60,295 -£76,000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Roboto"/>
                <a:ea typeface="Roboto"/>
                <a:cs typeface="Roboto"/>
                <a:sym typeface="Roboto"/>
              </a:rPr>
              <a:t>and National £52,119 -£72,000)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Roboto"/>
                <a:ea typeface="Roboto"/>
                <a:cs typeface="Roboto"/>
                <a:sym typeface="Roboto"/>
              </a:rPr>
              <a:t>A Recruitment and Retention Allowance is available for Belfast-based staff up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Roboto"/>
                <a:ea typeface="Roboto"/>
                <a:cs typeface="Roboto"/>
                <a:sym typeface="Roboto"/>
              </a:rPr>
              <a:t>a maximum of £6,000 for Band 6, bringing the effective band minima up to £58,119</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Roboto"/>
                <a:ea typeface="Roboto"/>
                <a:cs typeface="Roboto"/>
                <a:sym typeface="Roboto"/>
              </a:rPr>
              <a:t>(from £52,119). This allowance is non-pensionable and subject to annual review in line</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Roboto"/>
                <a:ea typeface="Roboto"/>
                <a:cs typeface="Roboto"/>
                <a:sym typeface="Roboto"/>
              </a:rPr>
              <a:t>with MoJ pay awards.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674EA7"/>
                </a:solidFill>
                <a:latin typeface="Roboto"/>
                <a:ea typeface="Roboto"/>
                <a:cs typeface="Roboto"/>
                <a:sym typeface="Roboto"/>
              </a:rPr>
              <a:t>Duration:</a:t>
            </a:r>
            <a:r>
              <a:rPr b="0" i="0" lang="en-GB" sz="1400" u="none" cap="none" strike="noStrike">
                <a:solidFill>
                  <a:srgbClr val="000000"/>
                </a:solidFill>
                <a:latin typeface="Roboto"/>
                <a:ea typeface="Roboto"/>
                <a:cs typeface="Roboto"/>
                <a:sym typeface="Roboto"/>
              </a:rPr>
              <a:t>  2 year loan/fixed term contract with the option of</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Roboto"/>
                <a:ea typeface="Roboto"/>
                <a:cs typeface="Roboto"/>
                <a:sym typeface="Roboto"/>
              </a:rPr>
              <a:t>a third by mutual agreement</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latin typeface="Roboto"/>
                <a:ea typeface="Roboto"/>
                <a:cs typeface="Roboto"/>
                <a:sym typeface="Roboto"/>
              </a:rPr>
              <a:t>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54" name="Google Shape;154;p22"/>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55" name="Google Shape;155;p22"/>
          <p:cNvSpPr txBox="1"/>
          <p:nvPr/>
        </p:nvSpPr>
        <p:spPr>
          <a:xfrm>
            <a:off x="5339374" y="2017675"/>
            <a:ext cx="3686100" cy="21882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rgbClr val="674EA7"/>
                </a:solidFill>
                <a:latin typeface="Roboto"/>
                <a:ea typeface="Roboto"/>
                <a:cs typeface="Roboto"/>
                <a:sym typeface="Roboto"/>
              </a:rPr>
              <a:t>Level of security required:</a:t>
            </a:r>
            <a:r>
              <a:rPr b="0" i="0" lang="en-GB" sz="1400" u="none" cap="none" strike="noStrike">
                <a:solidFill>
                  <a:schemeClr val="dk1"/>
                </a:solidFill>
                <a:latin typeface="Roboto"/>
                <a:ea typeface="Roboto"/>
                <a:cs typeface="Roboto"/>
                <a:sym typeface="Roboto"/>
              </a:rPr>
              <a:t> </a:t>
            </a:r>
            <a:r>
              <a:rPr b="0" i="0" lang="en-GB" sz="1400" u="none" cap="none" strike="noStrike">
                <a:solidFill>
                  <a:srgbClr val="000000"/>
                </a:solidFill>
                <a:latin typeface="Roboto"/>
                <a:ea typeface="Roboto"/>
                <a:cs typeface="Roboto"/>
                <a:sym typeface="Roboto"/>
              </a:rPr>
              <a:t>SC</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rgbClr val="674EA7"/>
                </a:solidFill>
                <a:latin typeface="Roboto"/>
                <a:ea typeface="Roboto"/>
                <a:cs typeface="Roboto"/>
                <a:sym typeface="Roboto"/>
              </a:rPr>
              <a:t>Location: </a:t>
            </a:r>
            <a:r>
              <a:rPr b="0" i="0" lang="en-GB" sz="1400" u="none" cap="none" strike="noStrike">
                <a:solidFill>
                  <a:srgbClr val="000000"/>
                </a:solidFill>
                <a:latin typeface="Roboto"/>
                <a:ea typeface="Roboto"/>
                <a:cs typeface="Roboto"/>
                <a:sym typeface="Roboto"/>
              </a:rPr>
              <a:t>Belfast or London.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lang="en-GB">
                <a:latin typeface="Roboto"/>
                <a:ea typeface="Roboto"/>
                <a:cs typeface="Roboto"/>
                <a:sym typeface="Roboto"/>
              </a:rPr>
              <a:t>If the candidate does not live in Northern Ireland, please be advised that very regular travel to Belfast will be required</a:t>
            </a:r>
            <a:endParaRPr>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rgbClr val="674EA7"/>
                </a:solidFill>
                <a:latin typeface="Roboto"/>
                <a:ea typeface="Roboto"/>
                <a:cs typeface="Roboto"/>
                <a:sym typeface="Roboto"/>
              </a:rPr>
              <a:t>Working hours: </a:t>
            </a:r>
            <a:r>
              <a:rPr b="0" i="0" lang="en-GB" sz="1400" u="none" cap="none" strike="noStrike">
                <a:solidFill>
                  <a:srgbClr val="000000"/>
                </a:solidFill>
                <a:latin typeface="Roboto"/>
                <a:ea typeface="Roboto"/>
                <a:cs typeface="Roboto"/>
                <a:sym typeface="Roboto"/>
              </a:rPr>
              <a:t>37 </a:t>
            </a:r>
            <a:r>
              <a:rPr b="0" i="0" lang="en-GB" sz="1400" u="none" cap="none" strike="noStrike">
                <a:solidFill>
                  <a:schemeClr val="dk1"/>
                </a:solidFill>
                <a:latin typeface="Roboto"/>
                <a:ea typeface="Roboto"/>
                <a:cs typeface="Roboto"/>
                <a:sym typeface="Roboto"/>
              </a:rPr>
              <a:t>hours a week</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rgbClr val="674EA7"/>
                </a:solidFill>
                <a:latin typeface="Roboto"/>
                <a:ea typeface="Roboto"/>
                <a:cs typeface="Roboto"/>
                <a:sym typeface="Roboto"/>
              </a:rPr>
              <a:t>Working pattern: </a:t>
            </a:r>
            <a:r>
              <a:rPr b="0" i="0" lang="en-GB" sz="1400" u="none" cap="none" strike="noStrike">
                <a:solidFill>
                  <a:srgbClr val="000000"/>
                </a:solidFill>
                <a:latin typeface="Roboto"/>
                <a:ea typeface="Roboto"/>
                <a:cs typeface="Roboto"/>
                <a:sym typeface="Roboto"/>
              </a:rPr>
              <a:t>Full time</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59" name="Shape 159"/>
        <p:cNvGrpSpPr/>
        <p:nvPr/>
      </p:nvGrpSpPr>
      <p:grpSpPr>
        <a:xfrm>
          <a:off x="0" y="0"/>
          <a:ext cx="0" cy="0"/>
          <a:chOff x="0" y="0"/>
          <a:chExt cx="0" cy="0"/>
        </a:xfrm>
      </p:grpSpPr>
      <p:sp>
        <p:nvSpPr>
          <p:cNvPr id="160" name="Google Shape;160;p23"/>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61" name="Google Shape;161;p23"/>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62" name="Google Shape;162;p23"/>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Essential requirements and skills </a:t>
            </a:r>
            <a:endParaRPr b="0" i="0" sz="3100" u="none" cap="none" strike="noStrike">
              <a:solidFill>
                <a:srgbClr val="FFFFFF"/>
              </a:solidFill>
              <a:latin typeface="Arial"/>
              <a:ea typeface="Arial"/>
              <a:cs typeface="Arial"/>
              <a:sym typeface="Arial"/>
            </a:endParaRPr>
          </a:p>
        </p:txBody>
      </p:sp>
      <p:sp>
        <p:nvSpPr>
          <p:cNvPr id="163" name="Google Shape;163;p23"/>
          <p:cNvSpPr txBox="1"/>
          <p:nvPr/>
        </p:nvSpPr>
        <p:spPr>
          <a:xfrm>
            <a:off x="349050" y="1227600"/>
            <a:ext cx="8445900" cy="3299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Roboto"/>
                <a:ea typeface="Roboto"/>
                <a:cs typeface="Roboto"/>
                <a:sym typeface="Roboto"/>
              </a:rPr>
              <a:t>Essential Requirements</a:t>
            </a:r>
            <a:endParaRPr b="1" i="0" sz="1400" u="none" cap="none" strike="noStrike">
              <a:solidFill>
                <a:srgbClr val="000000"/>
              </a:solidFill>
              <a:latin typeface="Roboto"/>
              <a:ea typeface="Roboto"/>
              <a:cs typeface="Roboto"/>
              <a:sym typeface="Roboto"/>
            </a:endParaRPr>
          </a:p>
          <a:p>
            <a:pPr indent="-82550" lvl="0" marL="17145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 </a:t>
            </a:r>
            <a:r>
              <a:rPr b="1" i="0" lang="en-GB" sz="1400" u="none" cap="none" strike="noStrike">
                <a:solidFill>
                  <a:srgbClr val="000000"/>
                </a:solidFill>
                <a:latin typeface="Calibri"/>
                <a:ea typeface="Calibri"/>
                <a:cs typeface="Calibri"/>
                <a:sym typeface="Calibri"/>
              </a:rPr>
              <a:t>Behaviours</a:t>
            </a:r>
            <a:endParaRPr b="1" i="0" sz="1400" u="none" cap="none" strike="noStrike">
              <a:solidFill>
                <a:srgbClr val="000000"/>
              </a:solidFill>
              <a:latin typeface="Calibri"/>
              <a:ea typeface="Calibri"/>
              <a:cs typeface="Calibri"/>
              <a:sym typeface="Calibri"/>
            </a:endParaRPr>
          </a:p>
          <a:p>
            <a:pPr indent="-317500" lvl="0" marL="457200" marR="0" rtl="0" algn="l">
              <a:lnSpc>
                <a:spcPct val="115000"/>
              </a:lnSpc>
              <a:spcBef>
                <a:spcPts val="0"/>
              </a:spcBef>
              <a:spcAft>
                <a:spcPts val="0"/>
              </a:spcAft>
              <a:buClr>
                <a:srgbClr val="000000"/>
              </a:buClr>
              <a:buSzPts val="1400"/>
              <a:buFont typeface="Noto Sans Symbols"/>
              <a:buChar char="●"/>
            </a:pPr>
            <a:r>
              <a:rPr b="0" i="0" lang="en-GB" sz="1400" u="none" cap="none" strike="noStrike">
                <a:solidFill>
                  <a:srgbClr val="000000"/>
                </a:solidFill>
                <a:latin typeface="Calibri"/>
                <a:ea typeface="Calibri"/>
                <a:cs typeface="Calibri"/>
                <a:sym typeface="Calibri"/>
              </a:rPr>
              <a:t>Communicating and Influencing</a:t>
            </a:r>
            <a:endParaRPr b="0" i="0" sz="1400" u="none" cap="none" strike="noStrike">
              <a:solidFill>
                <a:srgbClr val="000000"/>
              </a:solidFill>
              <a:latin typeface="Calibri"/>
              <a:ea typeface="Calibri"/>
              <a:cs typeface="Calibri"/>
              <a:sym typeface="Calibri"/>
            </a:endParaRPr>
          </a:p>
          <a:p>
            <a:pPr indent="-317500" lvl="0" marL="457200" marR="0" rtl="0" algn="l">
              <a:lnSpc>
                <a:spcPct val="115000"/>
              </a:lnSpc>
              <a:spcBef>
                <a:spcPts val="0"/>
              </a:spcBef>
              <a:spcAft>
                <a:spcPts val="0"/>
              </a:spcAft>
              <a:buClr>
                <a:srgbClr val="000000"/>
              </a:buClr>
              <a:buSzPts val="1400"/>
              <a:buFont typeface="Noto Sans Symbols"/>
              <a:buChar char="●"/>
            </a:pPr>
            <a:r>
              <a:rPr b="0" i="0" lang="en-GB" sz="1400" u="none" cap="none" strike="noStrike">
                <a:solidFill>
                  <a:srgbClr val="000000"/>
                </a:solidFill>
                <a:latin typeface="Calibri"/>
                <a:ea typeface="Calibri"/>
                <a:cs typeface="Calibri"/>
                <a:sym typeface="Calibri"/>
              </a:rPr>
              <a:t>Leadership</a:t>
            </a:r>
            <a:endParaRPr b="0" i="0" sz="1400" u="none" cap="none" strike="noStrike">
              <a:solidFill>
                <a:srgbClr val="000000"/>
              </a:solidFill>
              <a:latin typeface="Calibri"/>
              <a:ea typeface="Calibri"/>
              <a:cs typeface="Calibri"/>
              <a:sym typeface="Calibri"/>
            </a:endParaRPr>
          </a:p>
          <a:p>
            <a:pPr indent="-317500" lvl="0" marL="457200" marR="0" rtl="0" algn="l">
              <a:lnSpc>
                <a:spcPct val="115000"/>
              </a:lnSpc>
              <a:spcBef>
                <a:spcPts val="0"/>
              </a:spcBef>
              <a:spcAft>
                <a:spcPts val="0"/>
              </a:spcAft>
              <a:buClr>
                <a:srgbClr val="000000"/>
              </a:buClr>
              <a:buSzPts val="1400"/>
              <a:buFont typeface="Noto Sans Symbols"/>
              <a:buChar char="●"/>
            </a:pPr>
            <a:r>
              <a:rPr b="0" i="0" lang="en-GB" sz="1400" u="none" cap="none" strike="noStrike">
                <a:solidFill>
                  <a:srgbClr val="000000"/>
                </a:solidFill>
                <a:latin typeface="Calibri"/>
                <a:ea typeface="Calibri"/>
                <a:cs typeface="Calibri"/>
                <a:sym typeface="Calibri"/>
              </a:rPr>
              <a:t>Delivering at Pace</a:t>
            </a:r>
            <a:endParaRPr b="0" i="0" sz="14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1" i="0" lang="en-GB" sz="1400" u="none" cap="none" strike="noStrike">
                <a:solidFill>
                  <a:srgbClr val="000000"/>
                </a:solidFill>
                <a:latin typeface="Calibri"/>
                <a:ea typeface="Calibri"/>
                <a:cs typeface="Calibri"/>
                <a:sym typeface="Calibri"/>
              </a:rPr>
              <a:t>Technical Skills</a:t>
            </a:r>
            <a:endParaRPr b="1" i="0" sz="1400" u="none" cap="none" strike="noStrike">
              <a:solidFill>
                <a:srgbClr val="000000"/>
              </a:solidFill>
              <a:latin typeface="Calibri"/>
              <a:ea typeface="Calibri"/>
              <a:cs typeface="Calibri"/>
              <a:sym typeface="Calibri"/>
            </a:endParaRPr>
          </a:p>
          <a:p>
            <a:pPr indent="-317500" lvl="0" marL="457200" marR="0" rtl="0" algn="l">
              <a:lnSpc>
                <a:spcPct val="115000"/>
              </a:lnSpc>
              <a:spcBef>
                <a:spcPts val="0"/>
              </a:spcBef>
              <a:spcAft>
                <a:spcPts val="0"/>
              </a:spcAft>
              <a:buClr>
                <a:srgbClr val="000000"/>
              </a:buClr>
              <a:buSzPts val="1400"/>
              <a:buFont typeface="Noto Sans Symbols"/>
              <a:buChar char="●"/>
            </a:pPr>
            <a:r>
              <a:rPr b="0" i="0" lang="en-GB" sz="1400" u="none" cap="none" strike="noStrike">
                <a:solidFill>
                  <a:srgbClr val="000000"/>
                </a:solidFill>
                <a:latin typeface="Calibri"/>
                <a:ea typeface="Calibri"/>
                <a:cs typeface="Calibri"/>
                <a:sym typeface="Calibri"/>
              </a:rPr>
              <a:t>Communications &amp; Digital – Impact: Core</a:t>
            </a:r>
            <a:endParaRPr b="0" i="0" sz="1400" u="none" cap="none" strike="noStrike">
              <a:solidFill>
                <a:srgbClr val="000000"/>
              </a:solidFill>
              <a:latin typeface="Calibri"/>
              <a:ea typeface="Calibri"/>
              <a:cs typeface="Calibri"/>
              <a:sym typeface="Calibri"/>
            </a:endParaRPr>
          </a:p>
          <a:p>
            <a:pPr indent="-317500" lvl="0" marL="457200" marR="0" rtl="0" algn="l">
              <a:lnSpc>
                <a:spcPct val="115000"/>
              </a:lnSpc>
              <a:spcBef>
                <a:spcPts val="0"/>
              </a:spcBef>
              <a:spcAft>
                <a:spcPts val="0"/>
              </a:spcAft>
              <a:buClr>
                <a:srgbClr val="000000"/>
              </a:buClr>
              <a:buSzPts val="1400"/>
              <a:buFont typeface="Noto Sans Symbols"/>
              <a:buChar char="●"/>
            </a:pPr>
            <a:r>
              <a:rPr b="0" i="0" lang="en-GB" sz="1400" u="none" cap="none" strike="noStrike">
                <a:solidFill>
                  <a:srgbClr val="000000"/>
                </a:solidFill>
                <a:latin typeface="Calibri"/>
                <a:ea typeface="Calibri"/>
                <a:cs typeface="Calibri"/>
                <a:sym typeface="Calibri"/>
              </a:rPr>
              <a:t>Communications &amp; Digital – Insight: Core</a:t>
            </a:r>
            <a:endParaRPr b="0" i="0" sz="1400" u="none" cap="none" strike="noStrike">
              <a:solidFill>
                <a:srgbClr val="000000"/>
              </a:solidFill>
              <a:latin typeface="Calibri"/>
              <a:ea typeface="Calibri"/>
              <a:cs typeface="Calibri"/>
              <a:sym typeface="Calibri"/>
            </a:endParaRPr>
          </a:p>
          <a:p>
            <a:pPr indent="-317500" lvl="0" marL="457200" marR="0" rtl="0" algn="l">
              <a:lnSpc>
                <a:spcPct val="115000"/>
              </a:lnSpc>
              <a:spcBef>
                <a:spcPts val="0"/>
              </a:spcBef>
              <a:spcAft>
                <a:spcPts val="0"/>
              </a:spcAft>
              <a:buClr>
                <a:srgbClr val="000000"/>
              </a:buClr>
              <a:buSzPts val="1400"/>
              <a:buFont typeface="Noto Sans Symbols"/>
              <a:buChar char="●"/>
            </a:pPr>
            <a:r>
              <a:rPr b="0" i="0" lang="en-GB" sz="1400" u="none" cap="none" strike="noStrike">
                <a:solidFill>
                  <a:srgbClr val="000000"/>
                </a:solidFill>
                <a:latin typeface="Calibri"/>
                <a:ea typeface="Calibri"/>
                <a:cs typeface="Calibri"/>
                <a:sym typeface="Calibri"/>
              </a:rPr>
              <a:t>Communications &amp; Digital – Ideas: Core</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1400"/>
              <a:buFont typeface="Arial"/>
              <a:buNone/>
            </a:pPr>
            <a:r>
              <a:t/>
            </a:r>
            <a:endParaRPr b="0" i="0" sz="1700" u="none" cap="none" strike="noStrike">
              <a:solidFill>
                <a:srgbClr val="000000"/>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64" name="Google Shape;164;p23"/>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68" name="Shape 168"/>
        <p:cNvGrpSpPr/>
        <p:nvPr/>
      </p:nvGrpSpPr>
      <p:grpSpPr>
        <a:xfrm>
          <a:off x="0" y="0"/>
          <a:ext cx="0" cy="0"/>
          <a:chOff x="0" y="0"/>
          <a:chExt cx="0" cy="0"/>
        </a:xfrm>
      </p:grpSpPr>
      <p:sp>
        <p:nvSpPr>
          <p:cNvPr id="169" name="Google Shape;169;p24"/>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70" name="Google Shape;170;p24"/>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71" name="Google Shape;171;p24"/>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Selection process details</a:t>
            </a:r>
            <a:endParaRPr b="0" i="0" sz="3100" u="none" cap="none" strike="noStrike">
              <a:solidFill>
                <a:srgbClr val="FFFFFF"/>
              </a:solidFill>
              <a:latin typeface="Arial"/>
              <a:ea typeface="Arial"/>
              <a:cs typeface="Arial"/>
              <a:sym typeface="Arial"/>
            </a:endParaRPr>
          </a:p>
        </p:txBody>
      </p:sp>
      <p:sp>
        <p:nvSpPr>
          <p:cNvPr id="172" name="Google Shape;172;p24"/>
          <p:cNvSpPr txBox="1"/>
          <p:nvPr/>
        </p:nvSpPr>
        <p:spPr>
          <a:xfrm>
            <a:off x="400550" y="1602200"/>
            <a:ext cx="84459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ld Standard TT"/>
                <a:ea typeface="Old Standard TT"/>
                <a:cs typeface="Old Standard TT"/>
                <a:sym typeface="Old Standard TT"/>
              </a:rPr>
              <a:t>I</a:t>
            </a:r>
            <a:endParaRPr b="0" i="0" sz="1400" u="none" cap="none" strike="noStrike">
              <a:solidFill>
                <a:srgbClr val="000000"/>
              </a:solidFill>
              <a:latin typeface="Old Standard TT"/>
              <a:ea typeface="Old Standard TT"/>
              <a:cs typeface="Old Standard TT"/>
              <a:sym typeface="Old Standard TT"/>
            </a:endParaRPr>
          </a:p>
        </p:txBody>
      </p:sp>
      <p:pic>
        <p:nvPicPr>
          <p:cNvPr id="173" name="Google Shape;173;p24"/>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74" name="Google Shape;174;p24"/>
          <p:cNvSpPr txBox="1"/>
          <p:nvPr/>
        </p:nvSpPr>
        <p:spPr>
          <a:xfrm>
            <a:off x="400550" y="1420675"/>
            <a:ext cx="4017600" cy="3359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Application process</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To apply for this post, you will need to submit your application form via the recruitment portal. This should be submitted via Civil Service Jobs and be completed no later than </a:t>
            </a:r>
            <a:r>
              <a:rPr b="1" i="0" lang="en-GB" sz="1200" u="none" cap="none" strike="noStrike">
                <a:solidFill>
                  <a:srgbClr val="000000"/>
                </a:solidFill>
                <a:latin typeface="Roboto"/>
                <a:ea typeface="Roboto"/>
                <a:cs typeface="Roboto"/>
                <a:sym typeface="Roboto"/>
              </a:rPr>
              <a:t>midnight </a:t>
            </a:r>
            <a:r>
              <a:rPr b="0" i="0" lang="en-GB" sz="1200" u="none" cap="none" strike="noStrike">
                <a:solidFill>
                  <a:srgbClr val="000000"/>
                </a:solidFill>
                <a:latin typeface="Roboto"/>
                <a:ea typeface="Roboto"/>
                <a:cs typeface="Roboto"/>
                <a:sym typeface="Roboto"/>
              </a:rPr>
              <a:t>on </a:t>
            </a:r>
            <a:r>
              <a:rPr b="1" lang="en-GB" sz="1200">
                <a:latin typeface="Roboto"/>
                <a:ea typeface="Roboto"/>
                <a:cs typeface="Roboto"/>
                <a:sym typeface="Roboto"/>
              </a:rPr>
              <a:t>Tuesday 11 May </a:t>
            </a:r>
            <a:r>
              <a:rPr b="1" i="0" lang="en-GB" sz="1200" u="none" cap="none" strike="noStrike">
                <a:solidFill>
                  <a:srgbClr val="000000"/>
                </a:solidFill>
                <a:latin typeface="Roboto"/>
                <a:ea typeface="Roboto"/>
                <a:cs typeface="Roboto"/>
                <a:sym typeface="Roboto"/>
              </a:rPr>
              <a:t>2021</a:t>
            </a:r>
            <a:r>
              <a:rPr b="0" i="0" lang="en-GB" sz="1200" u="none" cap="none" strike="noStrike">
                <a:solidFill>
                  <a:srgbClr val="000000"/>
                </a:solidFill>
                <a:latin typeface="Roboto"/>
                <a:ea typeface="Roboto"/>
                <a:cs typeface="Roboto"/>
                <a:sym typeface="Roboto"/>
              </a:rPr>
              <a:t>.</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Provide a maximum of </a:t>
            </a:r>
            <a:r>
              <a:rPr b="1" i="0" lang="en-GB" sz="1200" u="none" cap="none" strike="noStrike">
                <a:solidFill>
                  <a:srgbClr val="674EA7"/>
                </a:solidFill>
                <a:latin typeface="Roboto"/>
                <a:ea typeface="Roboto"/>
                <a:cs typeface="Roboto"/>
                <a:sym typeface="Roboto"/>
              </a:rPr>
              <a:t>1000 </a:t>
            </a:r>
            <a:r>
              <a:rPr b="0" i="0" lang="en-GB" sz="1200" u="none" cap="none" strike="noStrike">
                <a:solidFill>
                  <a:srgbClr val="000000"/>
                </a:solidFill>
                <a:latin typeface="Roboto"/>
                <a:ea typeface="Roboto"/>
                <a:cs typeface="Roboto"/>
                <a:sym typeface="Roboto"/>
              </a:rPr>
              <a:t>words in the Statement of Suitability section explaining how you meet the required personal attributes and skills. Behaviours form a part of the selection process, you will therefore be required to provide evidence against each of the selected behaviours. Please also provide a CV.</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Roboto"/>
                <a:ea typeface="Roboto"/>
                <a:cs typeface="Roboto"/>
                <a:sym typeface="Roboto"/>
              </a:rPr>
              <a:t>Part of the application process will require you to complete diversity questionnaire, you will have the option to select ‘prefer not to say’ but this information is very important to the Civil Service.</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p:txBody>
      </p:sp>
      <p:sp>
        <p:nvSpPr>
          <p:cNvPr id="175" name="Google Shape;175;p24"/>
          <p:cNvSpPr txBox="1"/>
          <p:nvPr/>
        </p:nvSpPr>
        <p:spPr>
          <a:xfrm>
            <a:off x="4711325" y="1666400"/>
            <a:ext cx="4017600" cy="3249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Should you encounter any issues with your online application please get in touch with: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moj-recruitment-vetting-enquiries@gov.sscl.com</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If you do not receive acknowledgement of your application within 48 hours, please contact the above email address.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79" name="Shape 179"/>
        <p:cNvGrpSpPr/>
        <p:nvPr/>
      </p:nvGrpSpPr>
      <p:grpSpPr>
        <a:xfrm>
          <a:off x="0" y="0"/>
          <a:ext cx="0" cy="0"/>
          <a:chOff x="0" y="0"/>
          <a:chExt cx="0" cy="0"/>
        </a:xfrm>
      </p:grpSpPr>
      <p:sp>
        <p:nvSpPr>
          <p:cNvPr id="180" name="Google Shape;180;p25"/>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81" name="Google Shape;181;p25"/>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82" name="Google Shape;182;p25"/>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Selection process details</a:t>
            </a:r>
            <a:endParaRPr b="0" i="0" sz="3100" u="none" cap="none" strike="noStrike">
              <a:solidFill>
                <a:srgbClr val="FFFFFF"/>
              </a:solidFill>
              <a:latin typeface="Arial"/>
              <a:ea typeface="Arial"/>
              <a:cs typeface="Arial"/>
              <a:sym typeface="Arial"/>
            </a:endParaRPr>
          </a:p>
        </p:txBody>
      </p:sp>
      <p:sp>
        <p:nvSpPr>
          <p:cNvPr id="183" name="Google Shape;183;p25"/>
          <p:cNvSpPr txBox="1"/>
          <p:nvPr/>
        </p:nvSpPr>
        <p:spPr>
          <a:xfrm>
            <a:off x="400550" y="1602200"/>
            <a:ext cx="84459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84" name="Google Shape;184;p25"/>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85" name="Google Shape;185;p25"/>
          <p:cNvSpPr txBox="1"/>
          <p:nvPr/>
        </p:nvSpPr>
        <p:spPr>
          <a:xfrm>
            <a:off x="2142425" y="1467350"/>
            <a:ext cx="4017600" cy="3359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Shortlist</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At this stage, the panel, including the hiring manager, will assess your </a:t>
            </a:r>
            <a:r>
              <a:rPr b="1" i="0" lang="en-GB" sz="1200" u="none" cap="none" strike="noStrike">
                <a:solidFill>
                  <a:srgbClr val="000000"/>
                </a:solidFill>
                <a:latin typeface="Roboto"/>
                <a:ea typeface="Roboto"/>
                <a:cs typeface="Roboto"/>
                <a:sym typeface="Roboto"/>
              </a:rPr>
              <a:t>behaviours</a:t>
            </a:r>
            <a:r>
              <a:rPr b="0" i="0" lang="en-GB" sz="1200" u="none" cap="none" strike="noStrike">
                <a:solidFill>
                  <a:srgbClr val="000000"/>
                </a:solidFill>
                <a:latin typeface="Roboto"/>
                <a:ea typeface="Roboto"/>
                <a:cs typeface="Roboto"/>
                <a:sym typeface="Roboto"/>
              </a:rPr>
              <a:t> and select applicants demonstrating the best ﬁt with the role by considering the evidence you have provided against the criteria set out in the ‘Statement of Suitability’ section. </a:t>
            </a:r>
            <a:r>
              <a:rPr b="0" i="0" lang="en-GB" sz="1200" u="none" cap="none" strike="noStrike">
                <a:solidFill>
                  <a:srgbClr val="000000"/>
                </a:solidFill>
                <a:latin typeface="Arial"/>
                <a:ea typeface="Arial"/>
                <a:cs typeface="Arial"/>
                <a:sym typeface="Arial"/>
              </a:rPr>
              <a:t>It it therefore crucial you ensure all areas of the selection process are addressed as missing information may affect your application.</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rgbClr val="674EA7"/>
                </a:solidFill>
                <a:latin typeface="Roboto"/>
                <a:ea typeface="Roboto"/>
                <a:cs typeface="Roboto"/>
                <a:sym typeface="Roboto"/>
              </a:rPr>
              <a:t>The Interview</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Roboto"/>
                <a:ea typeface="Roboto"/>
                <a:cs typeface="Roboto"/>
                <a:sym typeface="Roboto"/>
              </a:rPr>
              <a:t>The interview will consist of </a:t>
            </a:r>
            <a:r>
              <a:rPr lang="en-GB" sz="1200">
                <a:solidFill>
                  <a:schemeClr val="dk1"/>
                </a:solidFill>
                <a:latin typeface="Roboto"/>
                <a:ea typeface="Roboto"/>
                <a:cs typeface="Roboto"/>
                <a:sym typeface="Roboto"/>
              </a:rPr>
              <a:t>the candidate’s </a:t>
            </a:r>
            <a:r>
              <a:rPr b="0" i="0" lang="en-GB" sz="1200" u="none" cap="none" strike="noStrike">
                <a:solidFill>
                  <a:schemeClr val="dk1"/>
                </a:solidFill>
                <a:latin typeface="Roboto"/>
                <a:ea typeface="Roboto"/>
                <a:cs typeface="Roboto"/>
                <a:sym typeface="Roboto"/>
              </a:rPr>
              <a:t> pre-prepared presentation</a:t>
            </a:r>
            <a:r>
              <a:rPr lang="en-GB" sz="1200">
                <a:solidFill>
                  <a:schemeClr val="dk1"/>
                </a:solidFill>
                <a:latin typeface="Roboto"/>
                <a:ea typeface="Roboto"/>
                <a:cs typeface="Roboto"/>
                <a:sym typeface="Roboto"/>
              </a:rPr>
              <a:t>, followed by </a:t>
            </a:r>
            <a:r>
              <a:rPr b="0" i="0" lang="en-GB" sz="1200" u="none" cap="none" strike="noStrike">
                <a:solidFill>
                  <a:schemeClr val="dk1"/>
                </a:solidFill>
                <a:latin typeface="Roboto"/>
                <a:ea typeface="Roboto"/>
                <a:cs typeface="Roboto"/>
                <a:sym typeface="Roboto"/>
              </a:rPr>
              <a:t>questions where candidates will be expected to build on the information provided in their application. These interviews may take place virtually, depending on wider circumstances.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89" name="Shape 189"/>
        <p:cNvGrpSpPr/>
        <p:nvPr/>
      </p:nvGrpSpPr>
      <p:grpSpPr>
        <a:xfrm>
          <a:off x="0" y="0"/>
          <a:ext cx="0" cy="0"/>
          <a:chOff x="0" y="0"/>
          <a:chExt cx="0" cy="0"/>
        </a:xfrm>
      </p:grpSpPr>
      <p:sp>
        <p:nvSpPr>
          <p:cNvPr id="190" name="Google Shape;190;p26"/>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91" name="Google Shape;191;p26"/>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92" name="Google Shape;192;p26"/>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Interview structure and how to prepare</a:t>
            </a:r>
            <a:endParaRPr b="0" i="0" sz="3100" u="none" cap="none" strike="noStrike">
              <a:solidFill>
                <a:srgbClr val="FFFFFF"/>
              </a:solidFill>
              <a:latin typeface="Arial"/>
              <a:ea typeface="Arial"/>
              <a:cs typeface="Arial"/>
              <a:sym typeface="Arial"/>
            </a:endParaRPr>
          </a:p>
        </p:txBody>
      </p:sp>
      <p:sp>
        <p:nvSpPr>
          <p:cNvPr id="193" name="Google Shape;193;p26"/>
          <p:cNvSpPr txBox="1"/>
          <p:nvPr/>
        </p:nvSpPr>
        <p:spPr>
          <a:xfrm>
            <a:off x="400550" y="1602200"/>
            <a:ext cx="84459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194" name="Google Shape;194;p26"/>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95" name="Google Shape;195;p26"/>
          <p:cNvSpPr txBox="1"/>
          <p:nvPr/>
        </p:nvSpPr>
        <p:spPr>
          <a:xfrm>
            <a:off x="297450" y="1602200"/>
            <a:ext cx="4274700" cy="3238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Behaviour questions – Behaviours relate to whether applicants have the skills to carry out speciﬁc tasks by asking for examples of their experience. The following techniques/models may be useful when thinking through responses for interview and demonstrating capability.</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An example of a behaviour question would be:</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1" lang="en-GB" sz="1200" u="none" cap="none" strike="noStrike">
                <a:solidFill>
                  <a:srgbClr val="000000"/>
                </a:solidFill>
                <a:latin typeface="Roboto"/>
                <a:ea typeface="Roboto"/>
                <a:cs typeface="Roboto"/>
                <a:sym typeface="Roboto"/>
              </a:rPr>
              <a:t>‘Tell me about a time when you’ve had to deal with a diﬃcult customer requirement.’ </a:t>
            </a:r>
            <a:endParaRPr b="0" i="1"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latin typeface="Old Standard TT"/>
                <a:ea typeface="Old Standard TT"/>
                <a:cs typeface="Old Standard TT"/>
                <a:sym typeface="Old Standard TT"/>
              </a:rPr>
              <a:t> </a:t>
            </a:r>
            <a:endParaRPr b="0" i="0" sz="14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000000"/>
                </a:solidFill>
                <a:latin typeface="Old Standard TT"/>
                <a:ea typeface="Old Standard TT"/>
                <a:cs typeface="Old Standard TT"/>
                <a:sym typeface="Old Standard TT"/>
              </a:rPr>
              <a:t> </a:t>
            </a:r>
            <a:endParaRPr b="0" i="0" sz="1400" u="none" cap="none" strike="noStrike">
              <a:solidFill>
                <a:srgbClr val="000000"/>
              </a:solidFill>
              <a:latin typeface="Old Standard TT"/>
              <a:ea typeface="Old Standard TT"/>
              <a:cs typeface="Old Standard TT"/>
              <a:sym typeface="Old Standard TT"/>
            </a:endParaRPr>
          </a:p>
        </p:txBody>
      </p:sp>
      <p:sp>
        <p:nvSpPr>
          <p:cNvPr id="196" name="Google Shape;196;p26"/>
          <p:cNvSpPr txBox="1"/>
          <p:nvPr/>
        </p:nvSpPr>
        <p:spPr>
          <a:xfrm>
            <a:off x="4660050" y="1577725"/>
            <a:ext cx="3975000" cy="3090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Roboto"/>
                <a:ea typeface="Roboto"/>
                <a:cs typeface="Roboto"/>
                <a:sym typeface="Roboto"/>
              </a:rPr>
              <a:t>I</a:t>
            </a:r>
            <a:r>
              <a:rPr b="0" i="0" lang="en-GB" sz="1200" u="none" cap="none" strike="noStrike">
                <a:solidFill>
                  <a:srgbClr val="000000"/>
                </a:solidFill>
                <a:latin typeface="Roboto"/>
                <a:ea typeface="Roboto"/>
                <a:cs typeface="Roboto"/>
                <a:sym typeface="Roboto"/>
              </a:rPr>
              <a:t>n your preparation for interview, please ensure  you refer to the </a:t>
            </a:r>
            <a:r>
              <a:rPr b="0" i="0" lang="en-GB" sz="1200" u="sng" cap="none" strike="noStrike">
                <a:solidFill>
                  <a:schemeClr val="hlink"/>
                </a:solidFill>
                <a:latin typeface="Roboto"/>
                <a:ea typeface="Roboto"/>
                <a:cs typeface="Roboto"/>
                <a:sym typeface="Roboto"/>
                <a:hlinkClick r:id="rId4"/>
              </a:rPr>
              <a:t>Civil Service Success Proﬁles Behaviours framework.</a:t>
            </a:r>
            <a:r>
              <a:rPr b="0" i="0" lang="en-GB" sz="1200" u="none" cap="none" strike="noStrike">
                <a:solidFill>
                  <a:srgbClr val="000000"/>
                </a:solidFill>
                <a:latin typeface="Roboto"/>
                <a:ea typeface="Roboto"/>
                <a:cs typeface="Roboto"/>
                <a:sym typeface="Roboto"/>
              </a:rPr>
              <a:t> This will provide you with an overview of the expected performance expectation for this post against the above behaviours at this level.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Consider how you might articulate your experience against the behavioural expectation set out. When preparing and responding to behaviour based questions, we recommend you use the following model:</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 The ‘STAR’ model, (situation, task, action and result)</a:t>
            </a:r>
            <a:endParaRPr b="0" i="0" sz="1200" u="none" cap="none" strike="noStrike">
              <a:solidFill>
                <a:srgbClr val="0000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00" name="Shape 200"/>
        <p:cNvGrpSpPr/>
        <p:nvPr/>
      </p:nvGrpSpPr>
      <p:grpSpPr>
        <a:xfrm>
          <a:off x="0" y="0"/>
          <a:ext cx="0" cy="0"/>
          <a:chOff x="0" y="0"/>
          <a:chExt cx="0" cy="0"/>
        </a:xfrm>
      </p:grpSpPr>
      <p:sp>
        <p:nvSpPr>
          <p:cNvPr id="201" name="Google Shape;201;p27"/>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02" name="Google Shape;202;p27"/>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03" name="Google Shape;203;p27"/>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Salary and benefits</a:t>
            </a:r>
            <a:endParaRPr b="0" i="0" sz="3100" u="none" cap="none" strike="noStrike">
              <a:solidFill>
                <a:srgbClr val="FFFFFF"/>
              </a:solidFill>
              <a:latin typeface="Arial"/>
              <a:ea typeface="Arial"/>
              <a:cs typeface="Arial"/>
              <a:sym typeface="Arial"/>
            </a:endParaRPr>
          </a:p>
        </p:txBody>
      </p:sp>
      <p:sp>
        <p:nvSpPr>
          <p:cNvPr id="204" name="Google Shape;204;p27"/>
          <p:cNvSpPr txBox="1"/>
          <p:nvPr/>
        </p:nvSpPr>
        <p:spPr>
          <a:xfrm>
            <a:off x="400550" y="1244400"/>
            <a:ext cx="84459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205" name="Google Shape;205;p27"/>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206" name="Google Shape;206;p27"/>
          <p:cNvSpPr txBox="1"/>
          <p:nvPr/>
        </p:nvSpPr>
        <p:spPr>
          <a:xfrm>
            <a:off x="400550" y="1190288"/>
            <a:ext cx="37890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Salary</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Roboto"/>
                <a:ea typeface="Roboto"/>
                <a:cs typeface="Roboto"/>
                <a:sym typeface="Roboto"/>
              </a:rPr>
              <a:t>The salary for this post is set within the Band A pay range</a:t>
            </a:r>
            <a:r>
              <a:rPr b="1" i="0" lang="en-GB" sz="1000" u="none" cap="none" strike="noStrike">
                <a:solidFill>
                  <a:schemeClr val="dk1"/>
                </a:solidFill>
                <a:latin typeface="Calibri"/>
                <a:ea typeface="Calibri"/>
                <a:cs typeface="Calibri"/>
                <a:sym typeface="Calibri"/>
              </a:rPr>
              <a:t>: Inner London £60,295-£76,000 and National </a:t>
            </a:r>
            <a:r>
              <a:rPr b="1" i="0" lang="en-GB" sz="1000" u="none" cap="none" strike="noStrike">
                <a:solidFill>
                  <a:srgbClr val="000000"/>
                </a:solidFill>
                <a:latin typeface="Calibri"/>
                <a:ea typeface="Calibri"/>
                <a:cs typeface="Calibri"/>
                <a:sym typeface="Calibri"/>
              </a:rPr>
              <a:t>£52,119-£72,000). </a:t>
            </a:r>
            <a:r>
              <a:rPr b="0" i="0" lang="en-GB" sz="1000" u="none" cap="none" strike="noStrike">
                <a:solidFill>
                  <a:schemeClr val="dk1"/>
                </a:solidFill>
                <a:latin typeface="Roboto"/>
                <a:ea typeface="Roboto"/>
                <a:cs typeface="Roboto"/>
                <a:sym typeface="Roboto"/>
              </a:rPr>
              <a:t>A Recruitment and Retention Allowance is available for Belfast-based staff up to</a:t>
            </a:r>
            <a:r>
              <a:rPr b="0" i="0" lang="en-GB" sz="1000" u="none" cap="none" strike="noStrike">
                <a:solidFill>
                  <a:schemeClr val="dk1"/>
                </a:solidFill>
                <a:latin typeface="Arial"/>
                <a:ea typeface="Arial"/>
                <a:cs typeface="Arial"/>
                <a:sym typeface="Arial"/>
              </a:rPr>
              <a:t> </a:t>
            </a:r>
            <a:r>
              <a:rPr b="0" i="0" lang="en-GB" sz="1000" u="none" cap="none" strike="noStrike">
                <a:solidFill>
                  <a:schemeClr val="dk1"/>
                </a:solidFill>
                <a:latin typeface="Roboto"/>
                <a:ea typeface="Roboto"/>
                <a:cs typeface="Roboto"/>
                <a:sym typeface="Roboto"/>
              </a:rPr>
              <a:t>a maximum of £6,000 for Band 6, bringing the effective band minima up to £58,119 (from £52,119). This allowance is non-pensionable and subject to annual review in line with MoJ pay awards. </a:t>
            </a:r>
            <a:endParaRPr b="0" i="0" sz="1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GB" sz="1000" u="none" cap="none" strike="noStrike">
                <a:solidFill>
                  <a:srgbClr val="000000"/>
                </a:solidFill>
                <a:latin typeface="Roboto"/>
                <a:ea typeface="Roboto"/>
                <a:cs typeface="Roboto"/>
                <a:sym typeface="Roboto"/>
              </a:rPr>
              <a:t>Salary for a serving Civil Servant will be within normal rules of appointment on level transfer or promotion. It is expected that new entrants to the Civil Service will start on the pay band minimum.</a:t>
            </a:r>
            <a:endParaRPr b="0"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1" i="0" lang="en-GB" sz="1100" u="none" cap="none" strike="noStrike">
                <a:solidFill>
                  <a:srgbClr val="674EA7"/>
                </a:solidFill>
                <a:latin typeface="Roboto"/>
                <a:ea typeface="Roboto"/>
                <a:cs typeface="Roboto"/>
                <a:sym typeface="Roboto"/>
              </a:rPr>
              <a:t>Beneﬁts </a:t>
            </a:r>
            <a:endParaRPr b="1" i="0" sz="11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000" u="none" cap="none" strike="noStrike">
                <a:solidFill>
                  <a:srgbClr val="000000"/>
                </a:solidFill>
                <a:latin typeface="Roboto"/>
                <a:ea typeface="Roboto"/>
                <a:cs typeface="Roboto"/>
                <a:sym typeface="Roboto"/>
              </a:rPr>
              <a:t>Whatever your role, we take your career and development seriously, and want to enable you to build a really successful career with the Department and wider Civil Service. It is crucial that our employees have the right skills to develop their careers and meet the challenges ahead, and you’ll beneﬁt from regular performance and development reviews to ensure this development is ongoing. As a Civil Service employee, you’ll be entitled to a large range of beneﬁts.</a:t>
            </a:r>
            <a:endParaRPr b="0" i="0" sz="1000" u="none" cap="none" strike="noStrike">
              <a:solidFill>
                <a:srgbClr val="000000"/>
              </a:solidFill>
              <a:latin typeface="Roboto"/>
              <a:ea typeface="Roboto"/>
              <a:cs typeface="Roboto"/>
              <a:sym typeface="Roboto"/>
            </a:endParaRPr>
          </a:p>
        </p:txBody>
      </p:sp>
      <p:sp>
        <p:nvSpPr>
          <p:cNvPr id="207" name="Google Shape;207;p27"/>
          <p:cNvSpPr txBox="1"/>
          <p:nvPr/>
        </p:nvSpPr>
        <p:spPr>
          <a:xfrm>
            <a:off x="4680200" y="1374150"/>
            <a:ext cx="37890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This includes: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25 days on appointment increasing to 30 days after 5 years service. Public/Privilege days will be notified locally according to location.</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A competitive contributory pension scheme that you can enter as soon as you join where we will make a signiﬁcant contribution to the cost of your pension; where your contributions come out of your salary before any tax is taken; and where your pension will continue to provide valuable beneﬁts for you and your family if you are too ill to continue to work or die before you retire.</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Flexible working patterns including part- time and access to Flexible Working Schemes allowing you to vary your working day as long as you work your total hours.</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11" name="Shape 211"/>
        <p:cNvGrpSpPr/>
        <p:nvPr/>
      </p:nvGrpSpPr>
      <p:grpSpPr>
        <a:xfrm>
          <a:off x="0" y="0"/>
          <a:ext cx="0" cy="0"/>
          <a:chOff x="0" y="0"/>
          <a:chExt cx="0" cy="0"/>
        </a:xfrm>
      </p:grpSpPr>
      <p:sp>
        <p:nvSpPr>
          <p:cNvPr id="212" name="Google Shape;212;p28"/>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13" name="Google Shape;213;p28"/>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14" name="Google Shape;214;p28"/>
          <p:cNvSpPr/>
          <p:nvPr/>
        </p:nvSpPr>
        <p:spPr>
          <a:xfrm>
            <a:off x="297450" y="206000"/>
            <a:ext cx="8549100" cy="984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Salary and benefits </a:t>
            </a:r>
            <a:endParaRPr b="0" i="0" sz="3100" u="none" cap="none" strike="noStrike">
              <a:solidFill>
                <a:srgbClr val="FFFFFF"/>
              </a:solidFill>
              <a:latin typeface="Arial"/>
              <a:ea typeface="Arial"/>
              <a:cs typeface="Arial"/>
              <a:sym typeface="Arial"/>
            </a:endParaRPr>
          </a:p>
        </p:txBody>
      </p:sp>
      <p:sp>
        <p:nvSpPr>
          <p:cNvPr id="215" name="Google Shape;215;p28"/>
          <p:cNvSpPr txBox="1"/>
          <p:nvPr/>
        </p:nvSpPr>
        <p:spPr>
          <a:xfrm>
            <a:off x="400550" y="1244400"/>
            <a:ext cx="84459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pic>
        <p:nvPicPr>
          <p:cNvPr id="216" name="Google Shape;216;p28"/>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217" name="Google Shape;217;p28"/>
          <p:cNvSpPr txBox="1"/>
          <p:nvPr/>
        </p:nvSpPr>
        <p:spPr>
          <a:xfrm>
            <a:off x="297450" y="1392875"/>
            <a:ext cx="8549100" cy="3447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rgbClr val="674EA7"/>
                </a:solidFill>
                <a:latin typeface="Roboto"/>
                <a:ea typeface="Roboto"/>
                <a:cs typeface="Roboto"/>
                <a:sym typeface="Roboto"/>
              </a:rPr>
              <a:t>Continued:</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200" u="none" cap="none" strike="noStrike">
                <a:solidFill>
                  <a:srgbClr val="000000"/>
                </a:solidFill>
                <a:latin typeface="Roboto"/>
                <a:ea typeface="Roboto"/>
                <a:cs typeface="Roboto"/>
                <a:sym typeface="Roboto"/>
              </a:rPr>
              <a:t>Generous paid maternity, adoption and shared parental leave which is notably more than the statutory minimum offered by many other employers. </a:t>
            </a:r>
            <a:endParaRPr b="0" i="0" sz="12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200" u="none" cap="none" strike="noStrike">
                <a:solidFill>
                  <a:srgbClr val="000000"/>
                </a:solidFill>
                <a:latin typeface="Roboto"/>
                <a:ea typeface="Roboto"/>
                <a:cs typeface="Roboto"/>
                <a:sym typeface="Roboto"/>
              </a:rPr>
              <a:t>Childcare beneﬁts (policy for new employees as of 5 April 2018): The government has introduced the Tax-Free Childcare (TFC) scheme. Working parents can open an online childcare account and for every £8 they pay in, the government adds £2, up to a maximum of £2000 a year for each child or £4000 for a disabled child. Parents then use the funds to pay for registered childcare. Existing employees may be able to continue to claim childcare vouchers, so please check how the policy would work for you here. </a:t>
            </a:r>
            <a:endParaRPr b="0" i="0" sz="12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200" u="none" cap="none" strike="noStrike">
                <a:solidFill>
                  <a:srgbClr val="000000"/>
                </a:solidFill>
                <a:latin typeface="Roboto"/>
                <a:ea typeface="Roboto"/>
                <a:cs typeface="Roboto"/>
                <a:sym typeface="Roboto"/>
              </a:rPr>
              <a:t>Interest-free loans allowing you to spread the cost of an annual travel season ticket or a new bicycle. </a:t>
            </a:r>
            <a:endParaRPr b="0" i="0" sz="12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200" u="none" cap="none" strike="noStrike">
                <a:solidFill>
                  <a:srgbClr val="000000"/>
                </a:solidFill>
                <a:latin typeface="Roboto"/>
                <a:ea typeface="Roboto"/>
                <a:cs typeface="Roboto"/>
                <a:sym typeface="Roboto"/>
              </a:rPr>
              <a:t>The opportunity to use onsite facilities including ﬁtness centres and staff canteens (where applicable). </a:t>
            </a:r>
            <a:endParaRPr b="0" i="0" sz="12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171450" lvl="0" marL="179999" marR="0" rtl="0" algn="just">
              <a:lnSpc>
                <a:spcPct val="100000"/>
              </a:lnSpc>
              <a:spcBef>
                <a:spcPts val="0"/>
              </a:spcBef>
              <a:spcAft>
                <a:spcPts val="0"/>
              </a:spcAft>
              <a:buClr>
                <a:srgbClr val="000000"/>
              </a:buClr>
              <a:buSzPts val="1200"/>
              <a:buFont typeface="Roboto"/>
              <a:buChar char="●"/>
            </a:pPr>
            <a:r>
              <a:rPr b="0" i="0" lang="en-GB" sz="1200" u="none" cap="none" strike="noStrike">
                <a:solidFill>
                  <a:srgbClr val="000000"/>
                </a:solidFill>
                <a:latin typeface="Roboto"/>
                <a:ea typeface="Roboto"/>
                <a:cs typeface="Roboto"/>
                <a:sym typeface="Roboto"/>
              </a:rPr>
              <a:t>Occupational sick pay.</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21" name="Shape 221"/>
        <p:cNvGrpSpPr/>
        <p:nvPr/>
      </p:nvGrpSpPr>
      <p:grpSpPr>
        <a:xfrm>
          <a:off x="0" y="0"/>
          <a:ext cx="0" cy="0"/>
          <a:chOff x="0" y="0"/>
          <a:chExt cx="0" cy="0"/>
        </a:xfrm>
      </p:grpSpPr>
      <p:sp>
        <p:nvSpPr>
          <p:cNvPr id="222" name="Google Shape;222;p29"/>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23" name="Google Shape;223;p29"/>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24" name="Google Shape;224;p29"/>
          <p:cNvSpPr/>
          <p:nvPr/>
        </p:nvSpPr>
        <p:spPr>
          <a:xfrm>
            <a:off x="297450" y="81550"/>
            <a:ext cx="8549100" cy="5820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FAQs</a:t>
            </a:r>
            <a:endParaRPr b="0" i="0" sz="3100" u="none" cap="none" strike="noStrike">
              <a:solidFill>
                <a:srgbClr val="FFFFFF"/>
              </a:solidFill>
              <a:latin typeface="Arial"/>
              <a:ea typeface="Arial"/>
              <a:cs typeface="Arial"/>
              <a:sym typeface="Arial"/>
            </a:endParaRPr>
          </a:p>
        </p:txBody>
      </p:sp>
      <p:sp>
        <p:nvSpPr>
          <p:cNvPr id="225" name="Google Shape;225;p29"/>
          <p:cNvSpPr txBox="1"/>
          <p:nvPr/>
        </p:nvSpPr>
        <p:spPr>
          <a:xfrm>
            <a:off x="297450" y="684000"/>
            <a:ext cx="4392600" cy="414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1. Can I apply if I am not currently a civil servant?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Yes.</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2. Is this role permanent?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No, it is a 2 year posting. For civil servants from Other Government Departments it will be on the basis of a 2 year loan or secondment.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3. Is this role suitable for part-time working?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Flexible working arrangements are available but you should discuss your needs with the hiring manager if you are invited to interview.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4. Will the role involve travel?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Some occasional travel may be required for this role.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5. Where will the role be based?</a:t>
            </a:r>
            <a:r>
              <a:rPr b="0" i="0" lang="en-GB" sz="1100" u="none" cap="none" strike="noStrike">
                <a:solidFill>
                  <a:srgbClr val="000000"/>
                </a:solidFill>
                <a:latin typeface="Roboto"/>
                <a:ea typeface="Roboto"/>
                <a:cs typeface="Roboto"/>
                <a:sym typeface="Roboto"/>
              </a:rPr>
              <a:t>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If successful you will be based in either London or Belfast. Unfortunately relocation costs will not be reimbursed.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6. Can I claim back any expenses incurred during the recruitment process?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No. Unfortunately we will not be able to reimburse you, except in exceptional circumstances and only when agreed in advance.</a:t>
            </a:r>
            <a:endParaRPr b="0" i="0" sz="1100" u="none" cap="none" strike="noStrike">
              <a:solidFill>
                <a:srgbClr val="000000"/>
              </a:solidFill>
              <a:latin typeface="Roboto"/>
              <a:ea typeface="Roboto"/>
              <a:cs typeface="Roboto"/>
              <a:sym typeface="Roboto"/>
            </a:endParaRPr>
          </a:p>
        </p:txBody>
      </p:sp>
      <p:pic>
        <p:nvPicPr>
          <p:cNvPr id="226" name="Google Shape;226;p29"/>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227" name="Google Shape;227;p29"/>
          <p:cNvSpPr txBox="1"/>
          <p:nvPr/>
        </p:nvSpPr>
        <p:spPr>
          <a:xfrm>
            <a:off x="4773525" y="684000"/>
            <a:ext cx="4171500" cy="39882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7. What nationality do I need to hold in order to apply?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To be eligible for employment to this role you must be a national from the following countries: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The United Kingdom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The Republic of Ireland </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The Commonwealth*</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A European Economic Area (EEA) Member State</a:t>
            </a:r>
            <a:endParaRPr b="0" i="0" sz="1100" u="none" cap="none" strike="noStrike">
              <a:solidFill>
                <a:srgbClr val="000000"/>
              </a:solidFill>
              <a:latin typeface="Roboto"/>
              <a:ea typeface="Roboto"/>
              <a:cs typeface="Roboto"/>
              <a:sym typeface="Roboto"/>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Switzerland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159849" lvl="0" marL="179999" marR="0" rtl="0" algn="just">
              <a:lnSpc>
                <a:spcPct val="100000"/>
              </a:lnSpc>
              <a:spcBef>
                <a:spcPts val="0"/>
              </a:spcBef>
              <a:spcAft>
                <a:spcPts val="0"/>
              </a:spcAft>
              <a:buClr>
                <a:srgbClr val="000000"/>
              </a:buClr>
              <a:buSzPts val="1100"/>
              <a:buFont typeface="Roboto"/>
              <a:buChar char="●"/>
            </a:pPr>
            <a:r>
              <a:rPr b="0" i="0" lang="en-GB" sz="1100" u="none" cap="none" strike="noStrike">
                <a:solidFill>
                  <a:srgbClr val="000000"/>
                </a:solidFill>
                <a:latin typeface="Roboto"/>
                <a:ea typeface="Roboto"/>
                <a:cs typeface="Roboto"/>
                <a:sym typeface="Roboto"/>
              </a:rPr>
              <a:t>Turkey Certain family members of EEA, Switzerland and Turkish nationals are also eligible to apply regardless of their nationality. (*Commonwealth citizens not yet in the UK, who have no right of abode in the UK and who do not have leave to enter the UK are ineligible to apply.) For further information on whether you are eligible to apply, please visit </a:t>
            </a:r>
            <a:r>
              <a:rPr b="0" i="0" lang="en-GB" sz="1100" u="sng" cap="none" strike="noStrike">
                <a:solidFill>
                  <a:schemeClr val="hlink"/>
                </a:solidFill>
                <a:latin typeface="Roboto"/>
                <a:ea typeface="Roboto"/>
                <a:cs typeface="Roboto"/>
                <a:sym typeface="Roboto"/>
                <a:hlinkClick r:id="rId4"/>
              </a:rPr>
              <a:t>Gov.UK.</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31" name="Shape 231"/>
        <p:cNvGrpSpPr/>
        <p:nvPr/>
      </p:nvGrpSpPr>
      <p:grpSpPr>
        <a:xfrm>
          <a:off x="0" y="0"/>
          <a:ext cx="0" cy="0"/>
          <a:chOff x="0" y="0"/>
          <a:chExt cx="0" cy="0"/>
        </a:xfrm>
      </p:grpSpPr>
      <p:sp>
        <p:nvSpPr>
          <p:cNvPr id="232" name="Google Shape;232;p30"/>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33" name="Google Shape;233;p30"/>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34" name="Google Shape;234;p30"/>
          <p:cNvSpPr/>
          <p:nvPr/>
        </p:nvSpPr>
        <p:spPr>
          <a:xfrm>
            <a:off x="297450" y="81550"/>
            <a:ext cx="8549100" cy="5820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FAQs</a:t>
            </a:r>
            <a:endParaRPr b="0" i="0" sz="3100" u="none" cap="none" strike="noStrike">
              <a:solidFill>
                <a:srgbClr val="FFFFFF"/>
              </a:solidFill>
              <a:latin typeface="Arial"/>
              <a:ea typeface="Arial"/>
              <a:cs typeface="Arial"/>
              <a:sym typeface="Arial"/>
            </a:endParaRPr>
          </a:p>
        </p:txBody>
      </p:sp>
      <p:sp>
        <p:nvSpPr>
          <p:cNvPr id="235" name="Google Shape;235;p30"/>
          <p:cNvSpPr txBox="1"/>
          <p:nvPr/>
        </p:nvSpPr>
        <p:spPr>
          <a:xfrm>
            <a:off x="297450" y="694738"/>
            <a:ext cx="4171500" cy="414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Arial"/>
                <a:ea typeface="Arial"/>
                <a:cs typeface="Arial"/>
                <a:sym typeface="Arial"/>
              </a:rPr>
              <a:t>8. Is security clearance required?</a:t>
            </a:r>
            <a:endParaRPr b="1" i="0" sz="1200" u="none" cap="none" strike="noStrike">
              <a:solidFill>
                <a:srgbClr val="674E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Yes. If successful you must hold, or be willing to obtain, security clearance to SC level. More information about the vetting process can be found </a:t>
            </a:r>
            <a:r>
              <a:rPr b="0" i="0" lang="en-GB" sz="1200" u="sng" cap="none" strike="noStrike">
                <a:solidFill>
                  <a:schemeClr val="hlink"/>
                </a:solidFill>
                <a:latin typeface="Arial"/>
                <a:ea typeface="Arial"/>
                <a:cs typeface="Arial"/>
                <a:sym typeface="Arial"/>
                <a:hlinkClick r:id="rId3"/>
              </a:rPr>
              <a:t>here.</a:t>
            </a:r>
            <a:r>
              <a:rPr b="0" i="0" lang="en-GB" sz="1200" u="none" cap="none" strike="noStrike">
                <a:solidFill>
                  <a:srgbClr val="000000"/>
                </a:solidFill>
                <a:latin typeface="Arial"/>
                <a:ea typeface="Arial"/>
                <a:cs typeface="Arial"/>
                <a:sym typeface="Arial"/>
              </a:rPr>
              <a:t> This is not a reserved post.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Arial"/>
                <a:ea typeface="Arial"/>
                <a:cs typeface="Arial"/>
                <a:sym typeface="Arial"/>
              </a:rPr>
              <a:t>9. What reasonable adjustments can be made if I have a disability? </a:t>
            </a:r>
            <a:endParaRPr b="1" i="0" sz="1200" u="none" cap="none" strike="noStrike">
              <a:solidFill>
                <a:srgbClr val="674EA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We are committed to making reasonable adjustments in order to support disabled job applicants and ensure that you are not disadvantaged in the recruitment and assessment process. Reasonable adjustments could include; allowing extra time during selection tests; ensuring that information is provided in an accessible format or; by providing training.</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Arial"/>
                <a:ea typeface="Arial"/>
                <a:cs typeface="Arial"/>
                <a:sym typeface="Arial"/>
              </a:rPr>
              <a:t>If you feel that you may need a reasonable adjustment to be made, or you would like to discuss your requirements in more detail, please contact us in the ﬁrst instance.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p:txBody>
      </p:sp>
      <p:pic>
        <p:nvPicPr>
          <p:cNvPr id="236" name="Google Shape;236;p30"/>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237" name="Google Shape;237;p30"/>
          <p:cNvSpPr txBox="1"/>
          <p:nvPr/>
        </p:nvSpPr>
        <p:spPr>
          <a:xfrm>
            <a:off x="4822825" y="673000"/>
            <a:ext cx="4171500" cy="418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If you wish to receive a hard copy of the information, or in an alternative format e.g. Audio, Braille or large font then please contact:  (</a:t>
            </a:r>
            <a:r>
              <a:rPr b="0" i="0" lang="en-GB" sz="1200" u="none" cap="none" strike="noStrike">
                <a:solidFill>
                  <a:schemeClr val="dk1"/>
                </a:solidFill>
                <a:latin typeface="Roboto"/>
                <a:ea typeface="Roboto"/>
                <a:cs typeface="Roboto"/>
                <a:sym typeface="Roboto"/>
              </a:rPr>
              <a:t>moj-recruitment-vetting-enquiries@gov.sscl.com</a:t>
            </a:r>
            <a:r>
              <a:rPr b="0" i="0" lang="en-GB" sz="1200" u="none" cap="none" strike="noStrike">
                <a:solidFill>
                  <a:srgbClr val="000000"/>
                </a:solidFill>
                <a:latin typeface="Roboto"/>
                <a:ea typeface="Roboto"/>
                <a:cs typeface="Roboto"/>
                <a:sym typeface="Roboto"/>
              </a:rPr>
              <a:t>)</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In the exceptional circumstance, citing reasons, that you cannot apply online, please post your application to: The Recruiting Managing, Stormont House, Stormont Estate, Belfast, BT4 3SH.. Please quote the vacancy reference on the envelope.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41" name="Shape 241"/>
        <p:cNvGrpSpPr/>
        <p:nvPr/>
      </p:nvGrpSpPr>
      <p:grpSpPr>
        <a:xfrm>
          <a:off x="0" y="0"/>
          <a:ext cx="0" cy="0"/>
          <a:chOff x="0" y="0"/>
          <a:chExt cx="0" cy="0"/>
        </a:xfrm>
      </p:grpSpPr>
      <p:sp>
        <p:nvSpPr>
          <p:cNvPr id="242" name="Google Shape;242;p31"/>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43" name="Google Shape;243;p31"/>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44" name="Google Shape;244;p31"/>
          <p:cNvSpPr/>
          <p:nvPr/>
        </p:nvSpPr>
        <p:spPr>
          <a:xfrm>
            <a:off x="297450" y="81550"/>
            <a:ext cx="8549100" cy="5820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FAQs</a:t>
            </a:r>
            <a:endParaRPr b="0" i="0" sz="3100" u="none" cap="none" strike="noStrike">
              <a:solidFill>
                <a:srgbClr val="FFFFFF"/>
              </a:solidFill>
              <a:latin typeface="Arial"/>
              <a:ea typeface="Arial"/>
              <a:cs typeface="Arial"/>
              <a:sym typeface="Arial"/>
            </a:endParaRPr>
          </a:p>
        </p:txBody>
      </p:sp>
      <p:sp>
        <p:nvSpPr>
          <p:cNvPr id="245" name="Google Shape;245;p31"/>
          <p:cNvSpPr txBox="1"/>
          <p:nvPr/>
        </p:nvSpPr>
        <p:spPr>
          <a:xfrm>
            <a:off x="297450" y="674259"/>
            <a:ext cx="4171500" cy="414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1" i="0" lang="en-GB" sz="1200" u="none" cap="none" strike="noStrike">
                <a:solidFill>
                  <a:srgbClr val="674EA7"/>
                </a:solidFill>
                <a:latin typeface="Roboto"/>
                <a:ea typeface="Roboto"/>
                <a:cs typeface="Roboto"/>
                <a:sym typeface="Roboto"/>
              </a:rPr>
              <a:t>10. What is the role of the Civil Service Commission in relation to recruitment into the Civil Service?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Roboto"/>
                <a:ea typeface="Roboto"/>
                <a:cs typeface="Roboto"/>
                <a:sym typeface="Roboto"/>
              </a:rPr>
              <a:t>The Civil Service Commission has two primary functions:</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Roboto"/>
                <a:ea typeface="Roboto"/>
                <a:cs typeface="Roboto"/>
                <a:sym typeface="Roboto"/>
              </a:rPr>
              <a:t>● to provide assurance that selection for appointment to the Civil Service is on merit on the basis of fair and open competition as outlined in the </a:t>
            </a:r>
            <a:r>
              <a:rPr b="0" i="0" lang="en-GB" sz="1200" u="sng" cap="none" strike="noStrike">
                <a:solidFill>
                  <a:schemeClr val="hlink"/>
                </a:solidFill>
                <a:latin typeface="Roboto"/>
                <a:ea typeface="Roboto"/>
                <a:cs typeface="Roboto"/>
                <a:sym typeface="Roboto"/>
                <a:hlinkClick r:id="rId3"/>
              </a:rPr>
              <a:t>Civil Service Commission’s Recruitment Principles.</a:t>
            </a:r>
            <a:r>
              <a:rPr b="0" i="0" lang="en-GB" sz="1200" u="none" cap="none" strike="noStrike">
                <a:solidFill>
                  <a:schemeClr val="dk1"/>
                </a:solidFill>
                <a:latin typeface="Roboto"/>
                <a:ea typeface="Roboto"/>
                <a:cs typeface="Roboto"/>
                <a:sym typeface="Roboto"/>
              </a:rPr>
              <a:t> For the most senior posts in the Civil Service, the Commission discharges its responsibilities directly by overseeing the recruitment process and by a Commissioner chairing the selection panel.</a:t>
            </a:r>
            <a:endParaRPr b="0" i="0" sz="12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t>
            </a:r>
            <a:r>
              <a:rPr b="0" i="0" lang="en-GB" sz="1200" u="none" cap="none" strike="noStrike">
                <a:solidFill>
                  <a:srgbClr val="000000"/>
                </a:solidFill>
                <a:latin typeface="Arial"/>
                <a:ea typeface="Arial"/>
                <a:cs typeface="Arial"/>
                <a:sym typeface="Arial"/>
              </a:rPr>
              <a:t> to hear and determine appeals made by civil servants under the Civil Service Code which sets out the Civil Service values – Honesty, Integrity, Impartiality and Objectivity – and forms part of the relationship between civil servants and their employer. </a:t>
            </a:r>
            <a:endParaRPr b="0" i="0" sz="1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6" name="Google Shape;246;p31"/>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247" name="Google Shape;247;p31"/>
          <p:cNvSpPr txBox="1"/>
          <p:nvPr/>
        </p:nvSpPr>
        <p:spPr>
          <a:xfrm>
            <a:off x="4773525" y="746625"/>
            <a:ext cx="4171500" cy="418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200" u="none" cap="none" strike="noStrike">
                <a:solidFill>
                  <a:srgbClr val="674EA7"/>
                </a:solidFill>
                <a:latin typeface="Arial"/>
                <a:ea typeface="Arial"/>
                <a:cs typeface="Arial"/>
                <a:sym typeface="Arial"/>
              </a:rPr>
              <a:t>11. What do I do if I want to make a complaint? </a:t>
            </a:r>
            <a:endParaRPr b="1" i="0" sz="1200" u="none" cap="none" strike="noStrike">
              <a:solidFill>
                <a:srgbClr val="674EA7"/>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Arial"/>
                <a:ea typeface="Arial"/>
                <a:cs typeface="Arial"/>
                <a:sym typeface="Arial"/>
              </a:rPr>
              <a:t>The law requires that selection for appointment to the Civil Service is on merit on the basis of fair and open competition as outlined in the Civil Service Commission's Recruitment Principles. If you feel your application has not been treated in accordance with the Recruitment Principles, and you wish to make a complaint, you should contact Alison Logan (</a:t>
            </a:r>
            <a:r>
              <a:rPr b="0" i="0" lang="en-GB" sz="1200" u="sng" cap="none" strike="noStrike">
                <a:solidFill>
                  <a:schemeClr val="hlink"/>
                </a:solidFill>
                <a:latin typeface="Arial"/>
                <a:ea typeface="Arial"/>
                <a:cs typeface="Arial"/>
                <a:sym typeface="Arial"/>
                <a:hlinkClick r:id="rId5"/>
              </a:rPr>
              <a:t>Alison.Logan@nio.gov.uk</a:t>
            </a:r>
            <a:r>
              <a:rPr b="0" i="0" lang="en-GB" sz="1200" u="none" cap="none" strike="noStrike">
                <a:solidFill>
                  <a:schemeClr val="dk1"/>
                </a:solidFill>
                <a:latin typeface="Arial"/>
                <a:ea typeface="Arial"/>
                <a:cs typeface="Arial"/>
                <a:sym typeface="Arial"/>
              </a:rPr>
              <a:t>)  in the ﬁrst instance. If you are not satisﬁed with the response you receive from the Department, you can contact the Civil Service Commission at: </a:t>
            </a:r>
            <a:r>
              <a:rPr b="0" i="0" lang="en-GB" sz="1200" u="sng" cap="none" strike="noStrike">
                <a:solidFill>
                  <a:schemeClr val="hlink"/>
                </a:solidFill>
                <a:latin typeface="Arial"/>
                <a:ea typeface="Arial"/>
                <a:cs typeface="Arial"/>
                <a:sym typeface="Arial"/>
                <a:hlinkClick r:id="rId6"/>
              </a:rPr>
              <a:t>https://civilservicecommission.independent.gov.uk/recruitment/c ivilservicerecruitmentcomplaints/</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66" name="Shape 66"/>
        <p:cNvGrpSpPr/>
        <p:nvPr/>
      </p:nvGrpSpPr>
      <p:grpSpPr>
        <a:xfrm>
          <a:off x="0" y="0"/>
          <a:ext cx="0" cy="0"/>
          <a:chOff x="0" y="0"/>
          <a:chExt cx="0" cy="0"/>
        </a:xfrm>
      </p:grpSpPr>
      <p:sp>
        <p:nvSpPr>
          <p:cNvPr id="67" name="Google Shape;67;p14"/>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68" name="Google Shape;68;p14"/>
          <p:cNvSpPr txBox="1"/>
          <p:nvPr>
            <p:ph idx="1" type="subTitle"/>
          </p:nvPr>
        </p:nvSpPr>
        <p:spPr>
          <a:xfrm>
            <a:off x="0" y="-125"/>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69" name="Google Shape;69;p14"/>
          <p:cNvSpPr txBox="1"/>
          <p:nvPr/>
        </p:nvSpPr>
        <p:spPr>
          <a:xfrm>
            <a:off x="2426575" y="12775"/>
            <a:ext cx="6626400" cy="5143500"/>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Roboto"/>
                <a:ea typeface="Roboto"/>
                <a:cs typeface="Roboto"/>
                <a:sym typeface="Roboto"/>
              </a:rPr>
              <a:t>Welcome message from Madeleine Alessandri</a:t>
            </a:r>
            <a:endParaRPr b="1" i="0" sz="12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Roboto"/>
                <a:ea typeface="Roboto"/>
                <a:cs typeface="Roboto"/>
                <a:sym typeface="Roboto"/>
              </a:rPr>
              <a:t>Thank you for your interest in the Northern Ireland Office.</a:t>
            </a:r>
            <a:endParaRPr b="0" i="0" sz="12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Roboto"/>
                <a:ea typeface="Roboto"/>
                <a:cs typeface="Roboto"/>
                <a:sym typeface="Roboto"/>
              </a:rPr>
              <a:t>Whether you are at the beginning of your career, returning after a break or looking for a change of direction, the NIO offers a wide range of exciting opportunities. It is a very special place to work. We are a small department with a lot going on and you will be working with a great team of people </a:t>
            </a:r>
            <a:r>
              <a:rPr b="0" i="0" lang="en-GB" sz="1200" u="none" cap="none" strike="noStrike">
                <a:solidFill>
                  <a:schemeClr val="lt1"/>
                </a:solidFill>
                <a:latin typeface="Roboto"/>
                <a:ea typeface="Roboto"/>
                <a:cs typeface="Roboto"/>
                <a:sym typeface="Roboto"/>
              </a:rPr>
              <a:t>supporting the delivery of the UK Government’s priorities for Northern Ireland.</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 </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For a small department, we have a significant role in a number of policy areas that are at the heart of the government’s agenda: from dealing with the legacy of the Troubles to building a strong economic future for Northern Ireland and much more in between.  You will find great opportunities with us to learn and develop your professional skills, working on some of the most complex policy challenges to deliver real world outcomes.</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We are an organisation whose success is wholly dependent on our people. At the NIO we strive to create an environment where everyone can bring their whole self to work each and every day. We encourage flexible working and have a ‘virtual by default’ approach to the way we work. We are ambitious to increase our diversity of experience, background and thought to harness the value and benefits that different perspectives bring to the policy challenges we face.</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I  hope you will consider joining us for this exciting opportunity.  </a:t>
            </a:r>
            <a:endParaRPr b="0" i="0" sz="1200" u="none" cap="none" strike="noStrike">
              <a:solidFill>
                <a:srgbClr val="FFFFFF"/>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Madeleine Alessandri</a:t>
            </a:r>
            <a:endParaRPr b="0" i="0" sz="12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rgbClr val="FFFFFF"/>
                </a:solidFill>
                <a:latin typeface="Roboto"/>
                <a:ea typeface="Roboto"/>
                <a:cs typeface="Roboto"/>
                <a:sym typeface="Roboto"/>
              </a:rPr>
              <a:t>Permanent Secretary</a:t>
            </a:r>
            <a:endParaRPr b="0" i="0" sz="1200" u="none" cap="none" strike="noStrike">
              <a:solidFill>
                <a:srgbClr val="FFFFFF"/>
              </a:solidFill>
              <a:latin typeface="Roboto"/>
              <a:ea typeface="Roboto"/>
              <a:cs typeface="Roboto"/>
              <a:sym typeface="Roboto"/>
            </a:endParaRPr>
          </a:p>
        </p:txBody>
      </p:sp>
      <p:grpSp>
        <p:nvGrpSpPr>
          <p:cNvPr id="70" name="Google Shape;70;p14"/>
          <p:cNvGrpSpPr/>
          <p:nvPr/>
        </p:nvGrpSpPr>
        <p:grpSpPr>
          <a:xfrm>
            <a:off x="0" y="0"/>
            <a:ext cx="3890675" cy="5169026"/>
            <a:chOff x="0" y="0"/>
            <a:chExt cx="3890675" cy="5169026"/>
          </a:xfrm>
        </p:grpSpPr>
        <p:pic>
          <p:nvPicPr>
            <p:cNvPr id="71" name="Google Shape;71;p14"/>
            <p:cNvPicPr preferRelativeResize="0"/>
            <p:nvPr/>
          </p:nvPicPr>
          <p:blipFill rotWithShape="1">
            <a:blip r:embed="rId3">
              <a:alphaModFix/>
            </a:blip>
            <a:srcRect b="0" l="0" r="0" t="0"/>
            <a:stretch/>
          </p:blipFill>
          <p:spPr>
            <a:xfrm>
              <a:off x="87000" y="0"/>
              <a:ext cx="2308450" cy="3082100"/>
            </a:xfrm>
            <a:prstGeom prst="rect">
              <a:avLst/>
            </a:prstGeom>
            <a:noFill/>
            <a:ln>
              <a:noFill/>
            </a:ln>
          </p:spPr>
        </p:pic>
        <p:pic>
          <p:nvPicPr>
            <p:cNvPr id="72" name="Google Shape;72;p14"/>
            <p:cNvPicPr preferRelativeResize="0"/>
            <p:nvPr/>
          </p:nvPicPr>
          <p:blipFill rotWithShape="1">
            <a:blip r:embed="rId4">
              <a:alphaModFix/>
            </a:blip>
            <a:srcRect b="0" l="0" r="0" t="0"/>
            <a:stretch/>
          </p:blipFill>
          <p:spPr>
            <a:xfrm>
              <a:off x="0" y="4865370"/>
              <a:ext cx="3890675" cy="303656"/>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51" name="Shape 251"/>
        <p:cNvGrpSpPr/>
        <p:nvPr/>
      </p:nvGrpSpPr>
      <p:grpSpPr>
        <a:xfrm>
          <a:off x="0" y="0"/>
          <a:ext cx="0" cy="0"/>
          <a:chOff x="0" y="0"/>
          <a:chExt cx="0" cy="0"/>
        </a:xfrm>
      </p:grpSpPr>
      <p:sp>
        <p:nvSpPr>
          <p:cNvPr id="252" name="Google Shape;252;p32"/>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53" name="Google Shape;253;p32"/>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54" name="Google Shape;254;p32"/>
          <p:cNvSpPr/>
          <p:nvPr/>
        </p:nvSpPr>
        <p:spPr>
          <a:xfrm>
            <a:off x="297450" y="206000"/>
            <a:ext cx="8549100" cy="5094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Further Information</a:t>
            </a:r>
            <a:endParaRPr b="0" i="0" sz="3100" u="none" cap="none" strike="noStrike">
              <a:solidFill>
                <a:srgbClr val="FFFFFF"/>
              </a:solidFill>
              <a:latin typeface="Arial"/>
              <a:ea typeface="Arial"/>
              <a:cs typeface="Arial"/>
              <a:sym typeface="Arial"/>
            </a:endParaRPr>
          </a:p>
        </p:txBody>
      </p:sp>
      <p:sp>
        <p:nvSpPr>
          <p:cNvPr id="255" name="Google Shape;255;p32"/>
          <p:cNvSpPr txBox="1"/>
          <p:nvPr/>
        </p:nvSpPr>
        <p:spPr>
          <a:xfrm>
            <a:off x="255950" y="715400"/>
            <a:ext cx="4462500" cy="415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Terms of Appointment</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Appointments through this campaign will be on the basis of a loan or secondment for a period of 2 years for candidates from Other Government Departments.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Fixed-term appointments are temporary appointments often used to employ individuals for a set period of time.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Terms of appointment for a serving Civil Servant would be by agreement between the individual and their current department, and within normal rules of appointment on level transfer or promotion.</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The expectation within the NIO is that staff will normally remain in post for a minimum of 12 months for band C, 18 months for band B and 24 months for band A, and you will not be eligible to apply for NIO roles on level transfer during that time.</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351C75"/>
                </a:solidFill>
                <a:latin typeface="Roboto"/>
                <a:ea typeface="Roboto"/>
                <a:cs typeface="Roboto"/>
                <a:sym typeface="Roboto"/>
              </a:rPr>
              <a:t>Feedback</a:t>
            </a:r>
            <a:endParaRPr b="1" i="0" sz="1100" u="none" cap="none" strike="noStrik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Only candidates invited to interview or assessment will receive feedback on their application.</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If we identify more appointable candidates than we have roles for at this time, we will operate a reserve list for 6 months.</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Old Standard TT"/>
              <a:ea typeface="Old Standard TT"/>
              <a:cs typeface="Old Standard TT"/>
              <a:sym typeface="Old Standard TT"/>
            </a:endParaRPr>
          </a:p>
        </p:txBody>
      </p:sp>
      <p:pic>
        <p:nvPicPr>
          <p:cNvPr id="256" name="Google Shape;256;p32"/>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257" name="Google Shape;257;p32"/>
          <p:cNvSpPr txBox="1"/>
          <p:nvPr/>
        </p:nvSpPr>
        <p:spPr>
          <a:xfrm>
            <a:off x="5008700" y="801050"/>
            <a:ext cx="3737100" cy="415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Equal Opportunities</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The Northern Ireland Office (NIO) values equality and diversity in employment. We are committed to being an organisation in which fairness and equality of opportunity is central to the approach in business and working relationships and where the organisational culture reﬂects and supports these values. In the NIO you have the right to a working environment free from discrimination, harassment, bullying and victimisation regardless of race, ethnic or national origin, age, religion, sex, gender identity, marital status, disability, sexual orientation, working hours, trade union membership or trade union activity.</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674EA7"/>
                </a:solidFill>
                <a:latin typeface="Roboto"/>
                <a:ea typeface="Roboto"/>
                <a:cs typeface="Roboto"/>
                <a:sym typeface="Roboto"/>
              </a:rPr>
              <a:t>Guaranteed Interview Scheme for Disabled Persons</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rgbClr val="000000"/>
                </a:solidFill>
                <a:latin typeface="Roboto"/>
                <a:ea typeface="Roboto"/>
                <a:cs typeface="Roboto"/>
                <a:sym typeface="Roboto"/>
              </a:rPr>
              <a:t>Disabled applicants who meet the essential criteria in the job speciﬁcation are guaranteed an interview. Selection will be on merit. If you wish to claim a guaranteed interview under the Disability Commitment, you should complete the Equality and Diversity section. It is not necessary to state the nature of your disability.</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61" name="Shape 261"/>
        <p:cNvGrpSpPr/>
        <p:nvPr/>
      </p:nvGrpSpPr>
      <p:grpSpPr>
        <a:xfrm>
          <a:off x="0" y="0"/>
          <a:ext cx="0" cy="0"/>
          <a:chOff x="0" y="0"/>
          <a:chExt cx="0" cy="0"/>
        </a:xfrm>
      </p:grpSpPr>
      <p:sp>
        <p:nvSpPr>
          <p:cNvPr id="262" name="Google Shape;262;p33"/>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263" name="Google Shape;263;p33"/>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264" name="Google Shape;264;p33"/>
          <p:cNvSpPr/>
          <p:nvPr/>
        </p:nvSpPr>
        <p:spPr>
          <a:xfrm>
            <a:off x="297450" y="206000"/>
            <a:ext cx="8549100" cy="5061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Further Information</a:t>
            </a:r>
            <a:endParaRPr b="0" i="0" sz="3100" u="none" cap="none" strike="noStrike">
              <a:solidFill>
                <a:srgbClr val="FFFFFF"/>
              </a:solidFill>
              <a:latin typeface="Arial"/>
              <a:ea typeface="Arial"/>
              <a:cs typeface="Arial"/>
              <a:sym typeface="Arial"/>
            </a:endParaRPr>
          </a:p>
        </p:txBody>
      </p:sp>
      <p:sp>
        <p:nvSpPr>
          <p:cNvPr id="265" name="Google Shape;265;p33"/>
          <p:cNvSpPr txBox="1"/>
          <p:nvPr/>
        </p:nvSpPr>
        <p:spPr>
          <a:xfrm>
            <a:off x="255950" y="891825"/>
            <a:ext cx="4462500" cy="39831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Pension Scheme</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The appointment will be pensionable from the outset. The Civil Service offers excellent pension arrangements and pensions are an important part of the reward package. </a:t>
            </a:r>
            <a:endParaRPr b="0" i="0" sz="11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For detailed information, please visit </a:t>
            </a:r>
            <a:r>
              <a:rPr b="0" i="0" lang="en-GB" sz="1100" u="sng" cap="none" strike="noStrike">
                <a:solidFill>
                  <a:schemeClr val="hlink"/>
                </a:solidFill>
                <a:latin typeface="Roboto"/>
                <a:ea typeface="Roboto"/>
                <a:cs typeface="Roboto"/>
                <a:sym typeface="Roboto"/>
                <a:hlinkClick r:id="rId3"/>
              </a:rPr>
              <a:t>http://www.civilservicepensionscheme.org.uk/.</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Conﬂicts of Interest</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Candidates must declare any interests they may have that might cause questions to be raised about their approach to the business of the Department. They are required to declare any relevant business interests, shareholdings, positions of authority, retainers, consultancy arrangements or other connections with commercial, public or voluntary bodies, both for themselves and for their spouses/partners. The successful candidate will be required to give up any conﬂicting interests and his/her other business and ﬁnancial interests may be published.</a:t>
            </a:r>
            <a:endParaRPr b="0" i="0" sz="1100" u="none" cap="none" strike="noStrike">
              <a:solidFill>
                <a:srgbClr val="000000"/>
              </a:solidFill>
              <a:latin typeface="Roboto"/>
              <a:ea typeface="Roboto"/>
              <a:cs typeface="Roboto"/>
              <a:sym typeface="Roboto"/>
            </a:endParaRPr>
          </a:p>
        </p:txBody>
      </p:sp>
      <p:pic>
        <p:nvPicPr>
          <p:cNvPr id="266" name="Google Shape;266;p33"/>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267" name="Google Shape;267;p33"/>
          <p:cNvSpPr txBox="1"/>
          <p:nvPr/>
        </p:nvSpPr>
        <p:spPr>
          <a:xfrm>
            <a:off x="4905000" y="718678"/>
            <a:ext cx="3941700" cy="974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74EA7"/>
                </a:solidFill>
                <a:latin typeface="Roboto"/>
                <a:ea typeface="Roboto"/>
                <a:cs typeface="Roboto"/>
                <a:sym typeface="Roboto"/>
              </a:rPr>
              <a:t>Security Clearance </a:t>
            </a:r>
            <a:endParaRPr b="1" i="0" sz="1200" u="none" cap="none" strike="noStrike">
              <a:solidFill>
                <a:srgbClr val="674EA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674EA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Roboto"/>
                <a:ea typeface="Roboto"/>
                <a:cs typeface="Roboto"/>
                <a:sym typeface="Roboto"/>
              </a:rPr>
              <a:t>Candidates should have, or expect to undergo SC level security clearance to take up this post. Further information about security vetting can be found </a:t>
            </a:r>
            <a:r>
              <a:rPr b="0" i="0" lang="en-GB" sz="1100" u="sng" cap="none" strike="noStrike">
                <a:solidFill>
                  <a:schemeClr val="hlink"/>
                </a:solidFill>
                <a:latin typeface="Roboto"/>
                <a:ea typeface="Roboto"/>
                <a:cs typeface="Roboto"/>
                <a:sym typeface="Roboto"/>
                <a:hlinkClick r:id="rId5"/>
              </a:rPr>
              <a:t>here.</a:t>
            </a:r>
            <a:endParaRPr b="0" i="0" sz="11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Old Standard TT"/>
                <a:ea typeface="Old Standard TT"/>
                <a:cs typeface="Old Standard TT"/>
                <a:sym typeface="Old Standard TT"/>
              </a:rPr>
              <a:t> </a:t>
            </a:r>
            <a:endParaRPr b="0" i="0" sz="1100" u="none" cap="none" strike="noStrike">
              <a:solidFill>
                <a:srgbClr val="000000"/>
              </a:solidFill>
              <a:latin typeface="Old Standard TT"/>
              <a:ea typeface="Old Standard TT"/>
              <a:cs typeface="Old Standard TT"/>
              <a:sym typeface="Old Standard TT"/>
            </a:endParaRPr>
          </a:p>
        </p:txBody>
      </p:sp>
      <p:sp>
        <p:nvSpPr>
          <p:cNvPr id="268" name="Google Shape;268;p33"/>
          <p:cNvSpPr txBox="1"/>
          <p:nvPr/>
        </p:nvSpPr>
        <p:spPr>
          <a:xfrm>
            <a:off x="4905000" y="1686800"/>
            <a:ext cx="4002900" cy="3456300"/>
          </a:xfrm>
          <a:prstGeom prst="rect">
            <a:avLst/>
          </a:prstGeom>
          <a:solidFill>
            <a:srgbClr val="D9D2E9"/>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You may wish to be aware that there are various factors (noted below) that may affect the length of time the check takes, or ultimately affect whether a candidate is eligible for security clearance.</a:t>
            </a:r>
            <a:endParaRPr b="1" i="0" sz="9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Lived outside UK: </a:t>
            </a:r>
            <a:r>
              <a:rPr b="0" i="0" lang="en-GB" sz="900" u="none" cap="none" strike="noStrike">
                <a:solidFill>
                  <a:srgbClr val="000000"/>
                </a:solidFill>
                <a:latin typeface="Roboto"/>
                <a:ea typeface="Roboto"/>
                <a:cs typeface="Roboto"/>
                <a:sym typeface="Roboto"/>
              </a:rPr>
              <a:t>For meaningful checks to be carried out individuals should have been resident in the United Kingdom for the last 3 years for Counter Terrorist Check (CTC), 5 years for Security Clearance (SC) and 10 years for Developed Vetting (DV).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Employee records</a:t>
            </a:r>
            <a:r>
              <a:rPr b="0" i="0" lang="en-GB" sz="900" u="none" cap="none" strike="noStrike">
                <a:solidFill>
                  <a:srgbClr val="000000"/>
                </a:solidFill>
                <a:latin typeface="Roboto"/>
                <a:ea typeface="Roboto"/>
                <a:cs typeface="Roboto"/>
                <a:sym typeface="Roboto"/>
              </a:rPr>
              <a:t>: Any indication of unreliability, relevant in a security context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Criminal record information:</a:t>
            </a:r>
            <a:r>
              <a:rPr b="0" i="0" lang="en-GB" sz="900" u="none" cap="none" strike="noStrike">
                <a:solidFill>
                  <a:srgbClr val="000000"/>
                </a:solidFill>
                <a:latin typeface="Roboto"/>
                <a:ea typeface="Roboto"/>
                <a:cs typeface="Roboto"/>
                <a:sym typeface="Roboto"/>
              </a:rPr>
              <a:t> It is important to be honest about any offences committed in the past. Having a criminal record is not an automatic bar, each case will be considered individually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Security Service records:</a:t>
            </a:r>
            <a:r>
              <a:rPr b="0" i="0" lang="en-GB" sz="900" u="none" cap="none" strike="noStrike">
                <a:solidFill>
                  <a:srgbClr val="000000"/>
                </a:solidFill>
                <a:latin typeface="Roboto"/>
                <a:ea typeface="Roboto"/>
                <a:cs typeface="Roboto"/>
                <a:sym typeface="Roboto"/>
              </a:rPr>
              <a:t> Concerns arising from checks undertaken by the Security Service.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Financial irregularities: </a:t>
            </a:r>
            <a:r>
              <a:rPr b="0" i="0" lang="en-GB" sz="900" u="none" cap="none" strike="noStrike">
                <a:solidFill>
                  <a:srgbClr val="000000"/>
                </a:solidFill>
                <a:latin typeface="Roboto"/>
                <a:ea typeface="Roboto"/>
                <a:cs typeface="Roboto"/>
                <a:sym typeface="Roboto"/>
              </a:rPr>
              <a:t>For SC or DV clearance only - Poor financial judgment or management, excessive expenditure, or high levels of indebtedness.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Roboto"/>
                <a:ea typeface="Roboto"/>
                <a:cs typeface="Roboto"/>
                <a:sym typeface="Roboto"/>
              </a:rPr>
              <a:t>  </a:t>
            </a:r>
            <a:endParaRPr b="0" i="0" sz="9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Roboto"/>
                <a:ea typeface="Roboto"/>
                <a:cs typeface="Roboto"/>
                <a:sym typeface="Roboto"/>
              </a:rPr>
              <a:t>Other factors:</a:t>
            </a:r>
            <a:r>
              <a:rPr b="0" i="0" lang="en-GB" sz="900" u="none" cap="none" strike="noStrike">
                <a:solidFill>
                  <a:srgbClr val="000000"/>
                </a:solidFill>
                <a:latin typeface="Roboto"/>
                <a:ea typeface="Roboto"/>
                <a:cs typeface="Roboto"/>
                <a:sym typeface="Roboto"/>
              </a:rPr>
              <a:t> Inconsistencies, discrepancies or gaps in information provided, personal circumstances, personality and lifestyle. </a:t>
            </a:r>
            <a:endParaRPr b="0" i="0" sz="900" u="none" cap="none" strike="noStrike">
              <a:solidFill>
                <a:srgbClr val="00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76" name="Shape 76"/>
        <p:cNvGrpSpPr/>
        <p:nvPr/>
      </p:nvGrpSpPr>
      <p:grpSpPr>
        <a:xfrm>
          <a:off x="0" y="0"/>
          <a:ext cx="0" cy="0"/>
          <a:chOff x="0" y="0"/>
          <a:chExt cx="0" cy="0"/>
        </a:xfrm>
      </p:grpSpPr>
      <p:sp>
        <p:nvSpPr>
          <p:cNvPr id="77" name="Google Shape;77;p15"/>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78" name="Google Shape;78;p15"/>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79" name="Google Shape;79;p15"/>
          <p:cNvSpPr/>
          <p:nvPr/>
        </p:nvSpPr>
        <p:spPr>
          <a:xfrm>
            <a:off x="297450" y="206000"/>
            <a:ext cx="8549100" cy="7791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About the Northern Ireland Office</a:t>
            </a:r>
            <a:endParaRPr b="0" i="0" sz="3100" u="none" cap="none" strike="noStrike">
              <a:solidFill>
                <a:srgbClr val="FFFFFF"/>
              </a:solidFill>
              <a:latin typeface="Arial"/>
              <a:ea typeface="Arial"/>
              <a:cs typeface="Arial"/>
              <a:sym typeface="Arial"/>
            </a:endParaRPr>
          </a:p>
        </p:txBody>
      </p:sp>
      <p:pic>
        <p:nvPicPr>
          <p:cNvPr id="80" name="Google Shape;80;p15"/>
          <p:cNvPicPr preferRelativeResize="0"/>
          <p:nvPr/>
        </p:nvPicPr>
        <p:blipFill rotWithShape="1">
          <a:blip r:embed="rId3">
            <a:alphaModFix/>
          </a:blip>
          <a:srcRect b="0" l="0" r="0" t="0"/>
          <a:stretch/>
        </p:blipFill>
        <p:spPr>
          <a:xfrm>
            <a:off x="0" y="4839720"/>
            <a:ext cx="3890675" cy="303656"/>
          </a:xfrm>
          <a:prstGeom prst="rect">
            <a:avLst/>
          </a:prstGeom>
          <a:noFill/>
          <a:ln>
            <a:noFill/>
          </a:ln>
        </p:spPr>
      </p:pic>
      <p:sp>
        <p:nvSpPr>
          <p:cNvPr id="81" name="Google Shape;81;p15"/>
          <p:cNvSpPr txBox="1"/>
          <p:nvPr/>
        </p:nvSpPr>
        <p:spPr>
          <a:xfrm>
            <a:off x="297450" y="1010263"/>
            <a:ext cx="8600100" cy="38043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The Northern Ireland Office (NIO) is at the heart of the government’s EU Exit and Economic agendas. In addition there are significant policy portfolios on security and dealing the legacy of the past. We also have a full range of corporate services led by qualified professionals.</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B0C0C"/>
                </a:solidFill>
                <a:highlight>
                  <a:srgbClr val="FFFFFF"/>
                </a:highlight>
                <a:latin typeface="Roboto"/>
                <a:ea typeface="Roboto"/>
                <a:cs typeface="Roboto"/>
                <a:sym typeface="Roboto"/>
              </a:rPr>
              <a:t>The Northern Ireland Office supports the Secretary of State for Northern Ireland in promoting the best interests of Northern Ireland within a stronger United Kingdom. It ensures Northern Ireland’s interests are fully and effectively represented at UK Government level, and the Government’s responsibilities are fully and effectively represented in Northern Ireland.</a:t>
            </a:r>
            <a:endParaRPr b="0" i="0" sz="1200" u="none" cap="none" strike="noStrike">
              <a:solidFill>
                <a:srgbClr val="0B0C0C"/>
              </a:solidFill>
              <a:highlight>
                <a:srgbClr val="FFFFFF"/>
              </a:highlight>
              <a:latin typeface="Roboto"/>
              <a:ea typeface="Roboto"/>
              <a:cs typeface="Roboto"/>
              <a:sym typeface="Roboto"/>
            </a:endParaRPr>
          </a:p>
          <a:p>
            <a:pPr indent="0" lvl="0" marL="0" marR="0" rtl="0" algn="just">
              <a:lnSpc>
                <a:spcPct val="100000"/>
              </a:lnSpc>
              <a:spcBef>
                <a:spcPts val="1500"/>
              </a:spcBef>
              <a:spcAft>
                <a:spcPts val="0"/>
              </a:spcAft>
              <a:buClr>
                <a:schemeClr val="dk1"/>
              </a:buClr>
              <a:buSzPts val="1100"/>
              <a:buFont typeface="Arial"/>
              <a:buNone/>
            </a:pPr>
            <a:r>
              <a:rPr b="0" i="0" lang="en-GB" sz="1200" u="none" cap="none" strike="noStrike">
                <a:solidFill>
                  <a:srgbClr val="0B0C0C"/>
                </a:solidFill>
                <a:highlight>
                  <a:srgbClr val="FFFFFF"/>
                </a:highlight>
                <a:latin typeface="Roboto"/>
                <a:ea typeface="Roboto"/>
                <a:cs typeface="Roboto"/>
                <a:sym typeface="Roboto"/>
              </a:rPr>
              <a:t>Our key purpose is to make politics work by working alongside the Northern Ireland Executive to help improve the effectiveness and delivery of the devolved institutions; to ensure a more secure Northern Ireland; deliver a growing economy including rebalancing the economy; and ensure a stronger society by supporting initiatives designed to build better community relations and a genuinely shared future.</a:t>
            </a:r>
            <a:endParaRPr b="0" i="0" sz="1200" u="none" cap="none" strike="noStrike">
              <a:solidFill>
                <a:srgbClr val="0B0C0C"/>
              </a:solidFill>
              <a:highlight>
                <a:srgbClr val="FFFFFF"/>
              </a:highlight>
              <a:latin typeface="Roboto"/>
              <a:ea typeface="Roboto"/>
              <a:cs typeface="Roboto"/>
              <a:sym typeface="Roboto"/>
            </a:endParaRPr>
          </a:p>
          <a:p>
            <a:pPr indent="0" lvl="0" marL="0" marR="0" rtl="0" algn="just">
              <a:lnSpc>
                <a:spcPct val="100000"/>
              </a:lnSpc>
              <a:spcBef>
                <a:spcPts val="150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We are a Department that values its staff. We work hard to create an environment that speaks to our values; </a:t>
            </a:r>
            <a:r>
              <a:rPr b="1" i="1" lang="en-GB" sz="1200" u="none" cap="none" strike="noStrike">
                <a:solidFill>
                  <a:srgbClr val="000000"/>
                </a:solidFill>
                <a:latin typeface="Roboto"/>
                <a:ea typeface="Roboto"/>
                <a:cs typeface="Roboto"/>
                <a:sym typeface="Roboto"/>
              </a:rPr>
              <a:t>flexible, empowering, inclusive.</a:t>
            </a:r>
            <a:r>
              <a:rPr b="0" i="0" lang="en-GB" sz="1200" u="none" cap="none" strike="noStrike">
                <a:solidFill>
                  <a:srgbClr val="000000"/>
                </a:solidFill>
                <a:latin typeface="Roboto"/>
                <a:ea typeface="Roboto"/>
                <a:cs typeface="Roboto"/>
                <a:sym typeface="Roboto"/>
              </a:rPr>
              <a:t> We have a range of active staff groups including our Staff Engagement Group, Wellbeing, and Diversity &amp; Inclusion networks. We encourage flexible working and work “virtually by default”. We are a small, friendly department, passionate about Northern Ireland and passionate about our people.</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rgbClr val="000000"/>
                </a:solidFill>
                <a:latin typeface="Roboto"/>
                <a:ea typeface="Roboto"/>
                <a:cs typeface="Roboto"/>
                <a:sym typeface="Roboto"/>
              </a:rPr>
              <a:t>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85" name="Shape 85"/>
        <p:cNvGrpSpPr/>
        <p:nvPr/>
      </p:nvGrpSpPr>
      <p:grpSpPr>
        <a:xfrm>
          <a:off x="0" y="0"/>
          <a:ext cx="0" cy="0"/>
          <a:chOff x="0" y="0"/>
          <a:chExt cx="0" cy="0"/>
        </a:xfrm>
      </p:grpSpPr>
      <p:sp>
        <p:nvSpPr>
          <p:cNvPr id="86" name="Google Shape;86;p16"/>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87" name="Google Shape;87;p16"/>
          <p:cNvSpPr txBox="1"/>
          <p:nvPr>
            <p:ph idx="1" type="subTitle"/>
          </p:nvPr>
        </p:nvSpPr>
        <p:spPr>
          <a:xfrm>
            <a:off x="0" y="-12"/>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sz="2200">
                <a:solidFill>
                  <a:srgbClr val="FFFFFF"/>
                </a:solidFill>
                <a:latin typeface="Roboto"/>
                <a:ea typeface="Roboto"/>
                <a:cs typeface="Roboto"/>
                <a:sym typeface="Roboto"/>
              </a:rPr>
              <a:t>Director Biography</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Add photo</a:t>
            </a:r>
            <a:endParaRPr b="1" sz="2200">
              <a:solidFill>
                <a:srgbClr val="FFFFFF"/>
              </a:solidFill>
              <a:latin typeface="Roboto"/>
              <a:ea typeface="Roboto"/>
              <a:cs typeface="Roboto"/>
              <a:sym typeface="Roboto"/>
            </a:endParaRPr>
          </a:p>
        </p:txBody>
      </p:sp>
      <p:sp>
        <p:nvSpPr>
          <p:cNvPr id="88" name="Google Shape;88;p16"/>
          <p:cNvSpPr txBox="1"/>
          <p:nvPr/>
        </p:nvSpPr>
        <p:spPr>
          <a:xfrm>
            <a:off x="3890675" y="0"/>
            <a:ext cx="5253300" cy="5143500"/>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p:txBody>
      </p:sp>
      <p:pic>
        <p:nvPicPr>
          <p:cNvPr id="89" name="Google Shape;89;p16"/>
          <p:cNvPicPr preferRelativeResize="0"/>
          <p:nvPr/>
        </p:nvPicPr>
        <p:blipFill rotWithShape="1">
          <a:blip r:embed="rId3">
            <a:alphaModFix/>
          </a:blip>
          <a:srcRect b="0" l="0" r="0" t="0"/>
          <a:stretch/>
        </p:blipFill>
        <p:spPr>
          <a:xfrm>
            <a:off x="3890700" y="0"/>
            <a:ext cx="5253300" cy="5143500"/>
          </a:xfrm>
          <a:prstGeom prst="rect">
            <a:avLst/>
          </a:prstGeom>
          <a:noFill/>
          <a:ln>
            <a:noFill/>
          </a:ln>
        </p:spPr>
      </p:pic>
      <p:pic>
        <p:nvPicPr>
          <p:cNvPr id="90" name="Google Shape;90;p16"/>
          <p:cNvPicPr preferRelativeResize="0"/>
          <p:nvPr/>
        </p:nvPicPr>
        <p:blipFill rotWithShape="1">
          <a:blip r:embed="rId4">
            <a:alphaModFix/>
          </a:blip>
          <a:srcRect b="0" l="0" r="0" t="0"/>
          <a:stretch/>
        </p:blipFill>
        <p:spPr>
          <a:xfrm>
            <a:off x="0" y="4840775"/>
            <a:ext cx="3878900" cy="302725"/>
          </a:xfrm>
          <a:prstGeom prst="rect">
            <a:avLst/>
          </a:prstGeom>
          <a:noFill/>
          <a:ln>
            <a:noFill/>
          </a:ln>
        </p:spPr>
      </p:pic>
      <p:sp>
        <p:nvSpPr>
          <p:cNvPr id="91" name="Google Shape;91;p16"/>
          <p:cNvSpPr txBox="1"/>
          <p:nvPr/>
        </p:nvSpPr>
        <p:spPr>
          <a:xfrm>
            <a:off x="157750" y="726915"/>
            <a:ext cx="3563400" cy="4130015"/>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GB" sz="1400" u="none" cap="none" strike="noStrike">
                <a:solidFill>
                  <a:srgbClr val="FFFFFF"/>
                </a:solidFill>
                <a:latin typeface="Arial"/>
                <a:ea typeface="Arial"/>
                <a:cs typeface="Arial"/>
                <a:sym typeface="Arial"/>
              </a:rPr>
              <a:t>A</a:t>
            </a:r>
            <a:r>
              <a:rPr b="0" i="0" lang="en-GB" sz="1000" u="none" cap="none" strike="noStrike">
                <a:solidFill>
                  <a:srgbClr val="FFFFFF"/>
                </a:solidFill>
                <a:latin typeface="Arial"/>
                <a:ea typeface="Arial"/>
                <a:cs typeface="Arial"/>
                <a:sym typeface="Arial"/>
              </a:rPr>
              <a:t>ndy Pike recently returned to the NIO to lead the departments communication and external relations Directorate and has considerable experience in Northern Ireland. Previous to this role in the NIO Andy was Director of the National Security Communication team. Prior to this Andy has extensive experience in senior roles including as Director of Communications and Engagement at GCHQ for nearly three years, Head of the GREAT Britain Campaign for two years at No 10, as well as having spent time at the BBC. Andy has been involved with Northern Ireland for more than twenty years including as head of press at the British Embassy in Dublin and Consul for Northern Ireland in the United States.</a:t>
            </a:r>
            <a:endParaRPr b="0" i="0" sz="10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0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000" u="none" cap="none" strike="noStrike">
                <a:solidFill>
                  <a:srgbClr val="FFFFFF"/>
                </a:solidFill>
                <a:latin typeface="Arial"/>
                <a:ea typeface="Arial"/>
                <a:cs typeface="Arial"/>
                <a:sym typeface="Arial"/>
              </a:rPr>
              <a:t>Responsibilities include:</a:t>
            </a:r>
            <a:endParaRPr b="0" i="0" sz="10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000" u="none" cap="none" strike="noStrike">
                <a:solidFill>
                  <a:srgbClr val="FFFFFF"/>
                </a:solidFill>
                <a:latin typeface="Arial"/>
                <a:ea typeface="Arial"/>
                <a:cs typeface="Arial"/>
                <a:sym typeface="Arial"/>
              </a:rPr>
              <a:t>•Communications Strategy </a:t>
            </a:r>
            <a:endParaRPr b="0" i="0" sz="10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000" u="none" cap="none" strike="noStrike">
                <a:solidFill>
                  <a:srgbClr val="FFFFFF"/>
                </a:solidFill>
                <a:latin typeface="Arial"/>
                <a:ea typeface="Arial"/>
                <a:cs typeface="Arial"/>
                <a:sym typeface="Arial"/>
              </a:rPr>
              <a:t>•Leadership of Northern Ireland External and Internal Communications effort </a:t>
            </a:r>
            <a:endParaRPr b="0" i="0" sz="10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GB" sz="1000" u="none" cap="none" strike="noStrike">
                <a:solidFill>
                  <a:srgbClr val="FFFFFF"/>
                </a:solidFill>
                <a:latin typeface="Arial"/>
                <a:ea typeface="Arial"/>
                <a:cs typeface="Arial"/>
                <a:sym typeface="Arial"/>
              </a:rPr>
              <a:t>•Leadership of all Departmental External Relations including Ministerial Engagement</a:t>
            </a:r>
            <a:endParaRPr b="0" i="0" sz="1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FFFFFF"/>
                </a:solidFill>
                <a:latin typeface="Arial"/>
                <a:ea typeface="Arial"/>
                <a:cs typeface="Arial"/>
                <a:sym typeface="Arial"/>
              </a:rPr>
              <a:t>Corporate Leadership for Government Communication Service in Northern Ireland</a:t>
            </a:r>
            <a:endParaRPr b="0" i="0" sz="1000" u="none" cap="none" strike="noStrik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95" name="Shape 95"/>
        <p:cNvGrpSpPr/>
        <p:nvPr/>
      </p:nvGrpSpPr>
      <p:grpSpPr>
        <a:xfrm>
          <a:off x="0" y="0"/>
          <a:ext cx="0" cy="0"/>
          <a:chOff x="0" y="0"/>
          <a:chExt cx="0" cy="0"/>
        </a:xfrm>
      </p:grpSpPr>
      <p:sp>
        <p:nvSpPr>
          <p:cNvPr id="96" name="Google Shape;96;p17"/>
          <p:cNvSpPr txBox="1"/>
          <p:nvPr>
            <p:ph type="ctrTitle"/>
          </p:nvPr>
        </p:nvSpPr>
        <p:spPr>
          <a:xfrm>
            <a:off x="51850" y="0"/>
            <a:ext cx="90921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97" name="Google Shape;97;p17"/>
          <p:cNvSpPr txBox="1"/>
          <p:nvPr>
            <p:ph idx="1" type="subTitle"/>
          </p:nvPr>
        </p:nvSpPr>
        <p:spPr>
          <a:xfrm>
            <a:off x="0" y="-41600"/>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Overview of NIO communications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98" name="Google Shape;98;p17"/>
          <p:cNvSpPr/>
          <p:nvPr/>
        </p:nvSpPr>
        <p:spPr>
          <a:xfrm>
            <a:off x="150" y="4572550"/>
            <a:ext cx="9195600" cy="57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a:t>
            </a:r>
            <a:r>
              <a:rPr b="0" i="0" lang="en-GB" sz="1100" u="none" cap="none" strike="noStrike">
                <a:solidFill>
                  <a:srgbClr val="000000"/>
                </a:solidFill>
                <a:latin typeface="Arial"/>
                <a:ea typeface="Arial"/>
                <a:cs typeface="Arial"/>
                <a:sym typeface="Arial"/>
              </a:rPr>
              <a:t>Find out more about the work of the NIO on the following platforms: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99" name="Google Shape;99;p17"/>
          <p:cNvPicPr preferRelativeResize="0"/>
          <p:nvPr/>
        </p:nvPicPr>
        <p:blipFill rotWithShape="1">
          <a:blip r:embed="rId3">
            <a:alphaModFix/>
          </a:blip>
          <a:srcRect b="0" l="0" r="0" t="0"/>
          <a:stretch/>
        </p:blipFill>
        <p:spPr>
          <a:xfrm>
            <a:off x="0" y="4840775"/>
            <a:ext cx="3878900" cy="302725"/>
          </a:xfrm>
          <a:prstGeom prst="rect">
            <a:avLst/>
          </a:prstGeom>
          <a:noFill/>
          <a:ln>
            <a:noFill/>
          </a:ln>
        </p:spPr>
      </p:pic>
      <p:pic>
        <p:nvPicPr>
          <p:cNvPr id="100" name="Google Shape;100;p17">
            <a:hlinkClick r:id="rId4"/>
          </p:cNvPr>
          <p:cNvPicPr preferRelativeResize="0"/>
          <p:nvPr/>
        </p:nvPicPr>
        <p:blipFill rotWithShape="1">
          <a:blip r:embed="rId5">
            <a:alphaModFix/>
          </a:blip>
          <a:srcRect b="0" l="0" r="0" t="0"/>
          <a:stretch/>
        </p:blipFill>
        <p:spPr>
          <a:xfrm>
            <a:off x="3978225" y="4739293"/>
            <a:ext cx="433219" cy="362607"/>
          </a:xfrm>
          <a:prstGeom prst="rect">
            <a:avLst/>
          </a:prstGeom>
          <a:noFill/>
          <a:ln>
            <a:noFill/>
          </a:ln>
        </p:spPr>
      </p:pic>
      <p:pic>
        <p:nvPicPr>
          <p:cNvPr id="101" name="Google Shape;101;p17">
            <a:hlinkClick r:id="rId6"/>
          </p:cNvPr>
          <p:cNvPicPr preferRelativeResize="0"/>
          <p:nvPr/>
        </p:nvPicPr>
        <p:blipFill rotWithShape="1">
          <a:blip r:embed="rId7">
            <a:alphaModFix/>
          </a:blip>
          <a:srcRect b="0" l="0" r="0" t="0"/>
          <a:stretch/>
        </p:blipFill>
        <p:spPr>
          <a:xfrm>
            <a:off x="4507900" y="4739293"/>
            <a:ext cx="366284" cy="306582"/>
          </a:xfrm>
          <a:prstGeom prst="rect">
            <a:avLst/>
          </a:prstGeom>
          <a:noFill/>
          <a:ln>
            <a:noFill/>
          </a:ln>
        </p:spPr>
      </p:pic>
      <p:pic>
        <p:nvPicPr>
          <p:cNvPr id="102" name="Google Shape;102;p17">
            <a:hlinkClick r:id="rId8"/>
          </p:cNvPr>
          <p:cNvPicPr preferRelativeResize="0"/>
          <p:nvPr/>
        </p:nvPicPr>
        <p:blipFill rotWithShape="1">
          <a:blip r:embed="rId9">
            <a:alphaModFix/>
          </a:blip>
          <a:srcRect b="0" l="0" r="0" t="0"/>
          <a:stretch/>
        </p:blipFill>
        <p:spPr>
          <a:xfrm>
            <a:off x="4970641" y="4732225"/>
            <a:ext cx="366284" cy="306582"/>
          </a:xfrm>
          <a:prstGeom prst="rect">
            <a:avLst/>
          </a:prstGeom>
          <a:noFill/>
          <a:ln>
            <a:noFill/>
          </a:ln>
        </p:spPr>
      </p:pic>
      <p:sp>
        <p:nvSpPr>
          <p:cNvPr id="103" name="Google Shape;103;p17"/>
          <p:cNvSpPr txBox="1"/>
          <p:nvPr/>
        </p:nvSpPr>
        <p:spPr>
          <a:xfrm>
            <a:off x="841250" y="1015875"/>
            <a:ext cx="7181100" cy="3311700"/>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100"/>
              <a:buFont typeface="Arial"/>
              <a:buNone/>
            </a:pPr>
            <a:r>
              <a:rPr b="0" i="0" lang="en-GB" sz="1800" u="none" cap="none" strike="noStrike">
                <a:solidFill>
                  <a:srgbClr val="FFFFFF"/>
                </a:solidFill>
                <a:latin typeface="Calibri"/>
                <a:ea typeface="Calibri"/>
                <a:cs typeface="Calibri"/>
                <a:sym typeface="Calibri"/>
              </a:rPr>
              <a:t>T</a:t>
            </a:r>
            <a:r>
              <a:rPr b="0" i="0" lang="en-GB" sz="1900" u="none" cap="none" strike="noStrike">
                <a:solidFill>
                  <a:srgbClr val="FFFFFF"/>
                </a:solidFill>
                <a:latin typeface="Calibri"/>
                <a:ea typeface="Calibri"/>
                <a:cs typeface="Calibri"/>
                <a:sym typeface="Calibri"/>
              </a:rPr>
              <a:t>he Northern Ireland Office (NIO) policy agenda is never far from the headlines. </a:t>
            </a:r>
            <a:endParaRPr b="0" i="0" sz="1900" u="none" cap="none" strike="noStrike">
              <a:solidFill>
                <a:srgbClr val="FFFFFF"/>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900" u="none" cap="none" strike="noStrike">
              <a:solidFill>
                <a:srgbClr val="FFFFFF"/>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rPr b="0" i="0" lang="en-GB" sz="1900" u="none" cap="none" strike="noStrike">
                <a:solidFill>
                  <a:srgbClr val="FFFFFF"/>
                </a:solidFill>
                <a:latin typeface="Calibri"/>
                <a:ea typeface="Calibri"/>
                <a:cs typeface="Calibri"/>
                <a:sym typeface="Calibri"/>
              </a:rPr>
              <a:t>For a small department, we have a significant role in a number of areas that are at the heart of the government’s agenda: from dealing with the legacy of the Troubles to building a strong economic future for Northern Ireland and marking the Centenary of Northern Ireland. </a:t>
            </a:r>
            <a:endParaRPr b="0" i="0" sz="19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GB" sz="1500" u="none" cap="none" strike="noStrike">
                <a:solidFill>
                  <a:srgbClr val="FFFFFF"/>
                </a:solidFill>
                <a:latin typeface="Calibri"/>
                <a:ea typeface="Calibri"/>
                <a:cs typeface="Calibri"/>
                <a:sym typeface="Calibri"/>
              </a:rPr>
              <a:t> </a:t>
            </a:r>
            <a:endParaRPr b="0" i="0" sz="1500" u="none" cap="none" strike="noStrike">
              <a:solidFill>
                <a:srgbClr val="FFFFFF"/>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07" name="Shape 107"/>
        <p:cNvGrpSpPr/>
        <p:nvPr/>
      </p:nvGrpSpPr>
      <p:grpSpPr>
        <a:xfrm>
          <a:off x="0" y="0"/>
          <a:ext cx="0" cy="0"/>
          <a:chOff x="0" y="0"/>
          <a:chExt cx="0" cy="0"/>
        </a:xfrm>
      </p:grpSpPr>
      <p:sp>
        <p:nvSpPr>
          <p:cNvPr id="108" name="Google Shape;108;p18"/>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09" name="Google Shape;109;p18"/>
          <p:cNvSpPr txBox="1"/>
          <p:nvPr>
            <p:ph idx="1" type="subTitle"/>
          </p:nvPr>
        </p:nvSpPr>
        <p:spPr>
          <a:xfrm>
            <a:off x="0" y="-125"/>
            <a:ext cx="9144000" cy="5143500"/>
          </a:xfrm>
          <a:prstGeom prst="rect">
            <a:avLst/>
          </a:prstGeom>
          <a:solidFill>
            <a:srgbClr val="674EA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About the role</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110" name="Google Shape;110;p18"/>
          <p:cNvSpPr/>
          <p:nvPr/>
        </p:nvSpPr>
        <p:spPr>
          <a:xfrm>
            <a:off x="150" y="4177175"/>
            <a:ext cx="9144000" cy="9663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111" name="Google Shape;111;p18"/>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12" name="Google Shape;112;p18"/>
          <p:cNvSpPr txBox="1"/>
          <p:nvPr/>
        </p:nvSpPr>
        <p:spPr>
          <a:xfrm>
            <a:off x="316500" y="898575"/>
            <a:ext cx="8511300" cy="3871500"/>
          </a:xfrm>
          <a:prstGeom prst="rect">
            <a:avLst/>
          </a:prstGeom>
          <a:solidFill>
            <a:srgbClr val="674EA7"/>
          </a:solid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FFFFFF"/>
                </a:solidFill>
                <a:latin typeface="Calibri"/>
                <a:ea typeface="Calibri"/>
                <a:cs typeface="Calibri"/>
                <a:sym typeface="Calibri"/>
              </a:rPr>
              <a:t>The Northern Ireland Office (NIO) is recruiting for a Head of News &amp; Digital (G6). This is a crucial role for delivering the UK Government’s priorities for Northern Ireland. </a:t>
            </a:r>
            <a:endParaRPr b="0" i="0" sz="12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GB" sz="1200" u="none" cap="none" strike="noStrike">
                <a:solidFill>
                  <a:srgbClr val="FFFFFF"/>
                </a:solidFill>
                <a:latin typeface="Calibri"/>
                <a:ea typeface="Calibri"/>
                <a:cs typeface="Calibri"/>
                <a:sym typeface="Calibri"/>
              </a:rPr>
              <a:t>The Head of News &amp; Digital plays a crucial leadership role in the NIO. You will be expected to hit the ground running, quickly becoming a trusted adviser to Ministers and Special Advisers and a visible ambassador for the NIO.  You must be capable of making a significant contribution as a senior leader to the smooth operation of the whole Communications Directorate.  </a:t>
            </a:r>
            <a:endParaRPr b="0" i="0" sz="12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GB" sz="1200" u="none" cap="none" strike="noStrike">
                <a:solidFill>
                  <a:srgbClr val="FFFFFF"/>
                </a:solidFill>
                <a:latin typeface="Calibri"/>
                <a:ea typeface="Calibri"/>
                <a:cs typeface="Calibri"/>
                <a:sym typeface="Calibri"/>
              </a:rPr>
              <a:t> </a:t>
            </a:r>
            <a:endParaRPr b="0" i="0" sz="12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GB" sz="1200" u="none" cap="none" strike="noStrike">
                <a:solidFill>
                  <a:srgbClr val="FFFFFF"/>
                </a:solidFill>
                <a:latin typeface="Calibri"/>
                <a:ea typeface="Calibri"/>
                <a:cs typeface="Calibri"/>
                <a:sym typeface="Calibri"/>
              </a:rPr>
              <a:t>We are looking for an experienced communicator with a highly developed news sense, political nous and experience of dealing with complex issues in a fast-paced environment, subject to significant media attention and public scrutiny.  You will have the confidence to brief the media on thorny issues and be responsible for a high-quality 24-hour media operation that delivers fast, accurate, co-ordinated responses to media queries.</a:t>
            </a:r>
            <a:endParaRPr b="0" i="0" sz="12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GB" sz="1200" u="none" cap="none" strike="noStrike">
                <a:solidFill>
                  <a:srgbClr val="FFFFFF"/>
                </a:solidFill>
                <a:latin typeface="Calibri"/>
                <a:ea typeface="Calibri"/>
                <a:cs typeface="Calibri"/>
                <a:sym typeface="Calibri"/>
              </a:rPr>
              <a:t>You should have demonstrable experience of acting as a digital lead or specialist within a communications environment, knowing how to commission and use research and insight to deliver high quality outcomes. You will be responsible for delivering the NIO digital strategy and lead development and delivery of high quality digital communications, integrated with wider communications activity to support NIO priorities. </a:t>
            </a:r>
            <a:endParaRPr b="0" i="0" sz="1200" u="none" cap="none" strike="noStrik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16" name="Shape 116"/>
        <p:cNvGrpSpPr/>
        <p:nvPr/>
      </p:nvGrpSpPr>
      <p:grpSpPr>
        <a:xfrm>
          <a:off x="0" y="0"/>
          <a:ext cx="0" cy="0"/>
          <a:chOff x="0" y="0"/>
          <a:chExt cx="0" cy="0"/>
        </a:xfrm>
      </p:grpSpPr>
      <p:sp>
        <p:nvSpPr>
          <p:cNvPr id="117" name="Google Shape;117;p19"/>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18" name="Google Shape;118;p19"/>
          <p:cNvSpPr txBox="1"/>
          <p:nvPr>
            <p:ph idx="1" type="subTitle"/>
          </p:nvPr>
        </p:nvSpPr>
        <p:spPr>
          <a:xfrm>
            <a:off x="62225" y="0"/>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p:txBody>
      </p:sp>
      <p:sp>
        <p:nvSpPr>
          <p:cNvPr id="119" name="Google Shape;119;p19"/>
          <p:cNvSpPr/>
          <p:nvPr/>
        </p:nvSpPr>
        <p:spPr>
          <a:xfrm>
            <a:off x="240163" y="126700"/>
            <a:ext cx="8549100" cy="6666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FFFFFF"/>
                </a:solidFill>
                <a:latin typeface="Arial"/>
                <a:ea typeface="Arial"/>
                <a:cs typeface="Arial"/>
                <a:sym typeface="Arial"/>
              </a:rPr>
              <a:t>Our Values</a:t>
            </a:r>
            <a:endParaRPr b="0" i="0" sz="2800" u="none" cap="none" strike="noStrike">
              <a:solidFill>
                <a:srgbClr val="FFFFFF"/>
              </a:solidFill>
              <a:latin typeface="Arial"/>
              <a:ea typeface="Arial"/>
              <a:cs typeface="Arial"/>
              <a:sym typeface="Arial"/>
            </a:endParaRPr>
          </a:p>
        </p:txBody>
      </p:sp>
      <p:sp>
        <p:nvSpPr>
          <p:cNvPr id="120" name="Google Shape;120;p19"/>
          <p:cNvSpPr txBox="1"/>
          <p:nvPr/>
        </p:nvSpPr>
        <p:spPr>
          <a:xfrm>
            <a:off x="235200" y="886250"/>
            <a:ext cx="8496900" cy="388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We developed our values through extensive engagement across the office, ensuring that we captured the values and behaviours that matter most to us. Our sense of commitment to Northern Ireland and our shared values are at the heart of what we do and how we do it.</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00"/>
              </a:highlight>
              <a:latin typeface="Roboto"/>
              <a:ea typeface="Roboto"/>
              <a:cs typeface="Roboto"/>
              <a:sym typeface="Roboto"/>
            </a:endParaRPr>
          </a:p>
        </p:txBody>
      </p:sp>
      <p:pic>
        <p:nvPicPr>
          <p:cNvPr id="121" name="Google Shape;121;p19"/>
          <p:cNvPicPr preferRelativeResize="0"/>
          <p:nvPr/>
        </p:nvPicPr>
        <p:blipFill rotWithShape="1">
          <a:blip r:embed="rId3">
            <a:alphaModFix/>
          </a:blip>
          <a:srcRect b="0" l="0" r="0" t="0"/>
          <a:stretch/>
        </p:blipFill>
        <p:spPr>
          <a:xfrm>
            <a:off x="0" y="4840775"/>
            <a:ext cx="3878900" cy="302725"/>
          </a:xfrm>
          <a:prstGeom prst="rect">
            <a:avLst/>
          </a:prstGeom>
          <a:noFill/>
          <a:ln>
            <a:noFill/>
          </a:ln>
        </p:spPr>
      </p:pic>
      <p:pic>
        <p:nvPicPr>
          <p:cNvPr id="122" name="Google Shape;122;p19"/>
          <p:cNvPicPr preferRelativeResize="0"/>
          <p:nvPr/>
        </p:nvPicPr>
        <p:blipFill rotWithShape="1">
          <a:blip r:embed="rId3">
            <a:alphaModFix/>
          </a:blip>
          <a:srcRect b="0" l="0" r="0" t="0"/>
          <a:stretch/>
        </p:blipFill>
        <p:spPr>
          <a:xfrm>
            <a:off x="2324873" y="167075"/>
            <a:ext cx="6407225" cy="585850"/>
          </a:xfrm>
          <a:prstGeom prst="rect">
            <a:avLst/>
          </a:prstGeom>
          <a:noFill/>
          <a:ln>
            <a:noFill/>
          </a:ln>
        </p:spPr>
      </p:pic>
      <p:graphicFrame>
        <p:nvGraphicFramePr>
          <p:cNvPr id="123" name="Google Shape;123;p19"/>
          <p:cNvGraphicFramePr/>
          <p:nvPr/>
        </p:nvGraphicFramePr>
        <p:xfrm>
          <a:off x="266350" y="1381300"/>
          <a:ext cx="3000000" cy="3000000"/>
        </p:xfrm>
        <a:graphic>
          <a:graphicData uri="http://schemas.openxmlformats.org/drawingml/2006/table">
            <a:tbl>
              <a:tblPr>
                <a:noFill/>
                <a:tableStyleId>{3E340776-5204-41A4-8D29-249ED52C90F0}</a:tableStyleId>
              </a:tblPr>
              <a:tblGrid>
                <a:gridCol w="2730275"/>
                <a:gridCol w="3364775"/>
                <a:gridCol w="2401700"/>
              </a:tblGrid>
              <a:tr h="5732450">
                <a:tc>
                  <a:txBody>
                    <a:bodyPr/>
                    <a:lstStyle/>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Flexible</a:t>
                      </a:r>
                      <a:endParaRPr b="1" sz="1100" u="none" cap="none" strike="noStrike">
                        <a:solidFill>
                          <a:schemeClr val="dk1"/>
                        </a:solidFill>
                      </a:endParaRPr>
                    </a:p>
                    <a:p>
                      <a:pPr indent="-269999" lvl="0" marL="269999" marR="0" rtl="0" algn="l">
                        <a:lnSpc>
                          <a:spcPct val="100000"/>
                        </a:lnSpc>
                        <a:spcBef>
                          <a:spcPts val="1200"/>
                        </a:spcBef>
                        <a:spcAft>
                          <a:spcPts val="0"/>
                        </a:spcAft>
                        <a:buClr>
                          <a:schemeClr val="dk1"/>
                        </a:buClr>
                        <a:buSzPts val="1100"/>
                        <a:buFont typeface="Arial"/>
                        <a:buChar char="●"/>
                      </a:pPr>
                      <a:r>
                        <a:rPr lang="en-GB" sz="1100" u="none" cap="none" strike="noStrike">
                          <a:solidFill>
                            <a:schemeClr val="dk1"/>
                          </a:solidFill>
                        </a:rPr>
                        <a:t>We are flexible in how we think and how we work</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are agile in our approach to emerging situations </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find solutions</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are creative and innovative </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embrace change </a:t>
                      </a:r>
                      <a:endParaRPr sz="1100" u="none" cap="none" strike="noStrike">
                        <a:solidFill>
                          <a:schemeClr val="dk1"/>
                        </a:solidFill>
                      </a:endParaRPr>
                    </a:p>
                    <a:p>
                      <a:pPr indent="-269999" lvl="0" marL="269999" marR="0" rtl="0" algn="l">
                        <a:lnSpc>
                          <a:spcPct val="100000"/>
                        </a:lnSpc>
                        <a:spcBef>
                          <a:spcPts val="0"/>
                        </a:spcBef>
                        <a:spcAft>
                          <a:spcPts val="0"/>
                        </a:spcAft>
                        <a:buClr>
                          <a:schemeClr val="dk1"/>
                        </a:buClr>
                        <a:buSzPts val="1100"/>
                        <a:buFont typeface="Arial"/>
                        <a:buChar char="●"/>
                      </a:pPr>
                      <a:r>
                        <a:rPr lang="en-GB" sz="1100" u="none" cap="none" strike="noStrike">
                          <a:solidFill>
                            <a:schemeClr val="dk1"/>
                          </a:solidFill>
                        </a:rPr>
                        <a:t>We allow ourselves the flex to think strategically about the future, as well as responding at a pace to the immediate when required</a:t>
                      </a:r>
                      <a:endParaRPr sz="1100" u="none" cap="none" strike="noStrike">
                        <a:solidFill>
                          <a:schemeClr val="dk1"/>
                        </a:solidFill>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Empowering</a:t>
                      </a:r>
                      <a:endParaRPr b="1" sz="1100" u="none" cap="none" strike="noStrike">
                        <a:solidFill>
                          <a:schemeClr val="dk1"/>
                        </a:solidFill>
                      </a:endParaRPr>
                    </a:p>
                    <a:p>
                      <a:pPr indent="-269999" lvl="0" marL="269999" marR="0" rtl="0" algn="l">
                        <a:lnSpc>
                          <a:spcPct val="115000"/>
                        </a:lnSpc>
                        <a:spcBef>
                          <a:spcPts val="1200"/>
                        </a:spcBef>
                        <a:spcAft>
                          <a:spcPts val="0"/>
                        </a:spcAft>
                        <a:buClr>
                          <a:schemeClr val="dk1"/>
                        </a:buClr>
                        <a:buSzPts val="1100"/>
                        <a:buFont typeface="Arial"/>
                        <a:buChar char="●"/>
                      </a:pPr>
                      <a:r>
                        <a:rPr lang="en-GB" sz="1100" u="none" cap="none" strike="noStrike">
                          <a:solidFill>
                            <a:schemeClr val="dk1"/>
                          </a:solidFill>
                        </a:rPr>
                        <a:t>We empower ourselves through our focus on personal development, seizing opportunities to grow and broaden our experiences</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empower decisions to be taken at the lowest appropriate level</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understand our levels of responsibility and accountability  </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are recognised for our expertise and take personal responsibility for developing our skills. </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empower those around us through responsible delegation and creating an environment where new ideas are encouraged  </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are comfortable to challenge and be challenged </a:t>
                      </a:r>
                      <a:endParaRPr sz="1100" u="none" cap="none" strike="noStrike">
                        <a:solidFill>
                          <a:schemeClr val="dk1"/>
                        </a:solidFill>
                      </a:endParaRPr>
                    </a:p>
                    <a:p>
                      <a:pPr indent="0" lvl="0" marL="0" marR="0" rtl="0" algn="l">
                        <a:lnSpc>
                          <a:spcPct val="100000"/>
                        </a:lnSpc>
                        <a:spcBef>
                          <a:spcPts val="1200"/>
                        </a:spcBef>
                        <a:spcAft>
                          <a:spcPts val="0"/>
                        </a:spcAft>
                        <a:buClr>
                          <a:srgbClr val="000000"/>
                        </a:buClr>
                        <a:buSzPts val="1100"/>
                        <a:buFont typeface="Arial"/>
                        <a:buNone/>
                      </a:pPr>
                      <a:r>
                        <a:t/>
                      </a:r>
                      <a:endParaRPr sz="11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1100" u="none" cap="none" strike="noStrike">
                          <a:solidFill>
                            <a:schemeClr val="dk1"/>
                          </a:solidFill>
                        </a:rPr>
                        <a:t>      Inclusive</a:t>
                      </a:r>
                      <a:endParaRPr b="1" sz="1100" u="none" cap="none" strike="noStrike">
                        <a:solidFill>
                          <a:schemeClr val="dk1"/>
                        </a:solidFill>
                      </a:endParaRPr>
                    </a:p>
                    <a:p>
                      <a:pPr indent="-269999" lvl="0" marL="269999" marR="0" rtl="0" algn="l">
                        <a:lnSpc>
                          <a:spcPct val="115000"/>
                        </a:lnSpc>
                        <a:spcBef>
                          <a:spcPts val="1200"/>
                        </a:spcBef>
                        <a:spcAft>
                          <a:spcPts val="0"/>
                        </a:spcAft>
                        <a:buClr>
                          <a:schemeClr val="dk1"/>
                        </a:buClr>
                        <a:buSzPts val="1100"/>
                        <a:buFont typeface="Arial"/>
                        <a:buChar char="●"/>
                      </a:pPr>
                      <a:r>
                        <a:rPr lang="en-GB" sz="1100" u="none" cap="none" strike="noStrike">
                          <a:solidFill>
                            <a:schemeClr val="dk1"/>
                          </a:solidFill>
                        </a:rPr>
                        <a:t>We create an environment where everyone can bring their true selves to work every day and flourish</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ensure everyone has a voice</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listen to all voices</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prize diversity of all kinds for the strength it brings to our team</a:t>
                      </a:r>
                      <a:endParaRPr sz="1100" u="none" cap="none" strike="noStrike">
                        <a:solidFill>
                          <a:schemeClr val="dk1"/>
                        </a:solidFill>
                      </a:endParaRPr>
                    </a:p>
                    <a:p>
                      <a:pPr indent="-269999" lvl="0" marL="269999" marR="0" rtl="0" algn="l">
                        <a:lnSpc>
                          <a:spcPct val="115000"/>
                        </a:lnSpc>
                        <a:spcBef>
                          <a:spcPts val="0"/>
                        </a:spcBef>
                        <a:spcAft>
                          <a:spcPts val="0"/>
                        </a:spcAft>
                        <a:buClr>
                          <a:schemeClr val="dk1"/>
                        </a:buClr>
                        <a:buSzPts val="1100"/>
                        <a:buFont typeface="Arial"/>
                        <a:buChar char="●"/>
                      </a:pPr>
                      <a:r>
                        <a:rPr lang="en-GB" sz="1100" u="none" cap="none" strike="noStrike">
                          <a:solidFill>
                            <a:schemeClr val="dk1"/>
                          </a:solidFill>
                        </a:rPr>
                        <a:t>We are respectful of differences. We create an environment where everyone can bring their true selves to work every day and flourish</a:t>
                      </a:r>
                      <a:endParaRPr sz="1100" u="none" cap="none" strike="noStrike">
                        <a:solidFill>
                          <a:schemeClr val="dk1"/>
                        </a:solidFill>
                      </a:endParaRPr>
                    </a:p>
                    <a:p>
                      <a:pPr indent="0" lvl="0" marL="0" marR="0" rtl="0" algn="l">
                        <a:lnSpc>
                          <a:spcPct val="100000"/>
                        </a:lnSpc>
                        <a:spcBef>
                          <a:spcPts val="1200"/>
                        </a:spcBef>
                        <a:spcAft>
                          <a:spcPts val="0"/>
                        </a:spcAft>
                        <a:buClr>
                          <a:srgbClr val="000000"/>
                        </a:buClr>
                        <a:buSzPts val="1100"/>
                        <a:buFont typeface="Arial"/>
                        <a:buNone/>
                      </a:pPr>
                      <a:r>
                        <a:t/>
                      </a:r>
                      <a:endParaRPr sz="1100" u="none" cap="none" strike="noStrike"/>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p:nvPr/>
        </p:nvSpPr>
        <p:spPr>
          <a:xfrm>
            <a:off x="240163" y="126700"/>
            <a:ext cx="8549100" cy="6666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FFFFFF"/>
                </a:solidFill>
                <a:latin typeface="Arial"/>
                <a:ea typeface="Arial"/>
                <a:cs typeface="Arial"/>
                <a:sym typeface="Arial"/>
              </a:rPr>
              <a:t>Our Values</a:t>
            </a:r>
            <a:endParaRPr b="0" i="0" sz="2800" u="none" cap="none" strike="noStrike">
              <a:solidFill>
                <a:srgbClr val="FFFFFF"/>
              </a:solidFill>
              <a:latin typeface="Arial"/>
              <a:ea typeface="Arial"/>
              <a:cs typeface="Arial"/>
              <a:sym typeface="Arial"/>
            </a:endParaRPr>
          </a:p>
        </p:txBody>
      </p:sp>
      <p:pic>
        <p:nvPicPr>
          <p:cNvPr id="129" name="Google Shape;129;p20"/>
          <p:cNvPicPr preferRelativeResize="0"/>
          <p:nvPr/>
        </p:nvPicPr>
        <p:blipFill rotWithShape="1">
          <a:blip r:embed="rId3">
            <a:alphaModFix/>
          </a:blip>
          <a:srcRect b="0" l="0" r="0" t="0"/>
          <a:stretch/>
        </p:blipFill>
        <p:spPr>
          <a:xfrm>
            <a:off x="2324873" y="167075"/>
            <a:ext cx="6407225" cy="585850"/>
          </a:xfrm>
          <a:prstGeom prst="rect">
            <a:avLst/>
          </a:prstGeom>
          <a:noFill/>
          <a:ln>
            <a:noFill/>
          </a:ln>
        </p:spPr>
      </p:pic>
      <p:pic>
        <p:nvPicPr>
          <p:cNvPr id="130" name="Google Shape;130;p20"/>
          <p:cNvPicPr preferRelativeResize="0"/>
          <p:nvPr/>
        </p:nvPicPr>
        <p:blipFill rotWithShape="1">
          <a:blip r:embed="rId4">
            <a:alphaModFix/>
          </a:blip>
          <a:srcRect b="0" l="0" r="0" t="0"/>
          <a:stretch/>
        </p:blipFill>
        <p:spPr>
          <a:xfrm>
            <a:off x="2829625" y="1177900"/>
            <a:ext cx="4304274" cy="3660549"/>
          </a:xfrm>
          <a:prstGeom prst="rect">
            <a:avLst/>
          </a:prstGeom>
          <a:noFill/>
          <a:ln cap="flat" cmpd="sng" w="28575">
            <a:solidFill>
              <a:srgbClr val="674EA7"/>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134" name="Shape 134"/>
        <p:cNvGrpSpPr/>
        <p:nvPr/>
      </p:nvGrpSpPr>
      <p:grpSpPr>
        <a:xfrm>
          <a:off x="0" y="0"/>
          <a:ext cx="0" cy="0"/>
          <a:chOff x="0" y="0"/>
          <a:chExt cx="0" cy="0"/>
        </a:xfrm>
      </p:grpSpPr>
      <p:sp>
        <p:nvSpPr>
          <p:cNvPr id="135" name="Google Shape;135;p21"/>
          <p:cNvSpPr txBox="1"/>
          <p:nvPr>
            <p:ph type="ctrTitle"/>
          </p:nvPr>
        </p:nvSpPr>
        <p:spPr>
          <a:xfrm>
            <a:off x="0" y="0"/>
            <a:ext cx="9144000" cy="1738200"/>
          </a:xfrm>
          <a:prstGeom prst="rect">
            <a:avLst/>
          </a:prstGeom>
          <a:solidFill>
            <a:srgbClr val="FFFFFF"/>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t/>
            </a:r>
            <a:endParaRPr/>
          </a:p>
        </p:txBody>
      </p:sp>
      <p:sp>
        <p:nvSpPr>
          <p:cNvPr id="136" name="Google Shape;136;p21"/>
          <p:cNvSpPr txBox="1"/>
          <p:nvPr>
            <p:ph idx="1" type="subTitle"/>
          </p:nvPr>
        </p:nvSpPr>
        <p:spPr>
          <a:xfrm>
            <a:off x="0" y="-125"/>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t/>
            </a:r>
            <a:endParaRPr b="1" sz="2200">
              <a:solidFill>
                <a:srgbClr val="FFFFFF"/>
              </a:solidFill>
              <a:latin typeface="Roboto"/>
              <a:ea typeface="Roboto"/>
              <a:cs typeface="Roboto"/>
              <a:sym typeface="Roboto"/>
            </a:endParaRPr>
          </a:p>
          <a:p>
            <a:pPr indent="0" lvl="0" marL="0" rtl="0" algn="ctr">
              <a:lnSpc>
                <a:spcPct val="100000"/>
              </a:lnSpc>
              <a:spcBef>
                <a:spcPts val="0"/>
              </a:spcBef>
              <a:spcAft>
                <a:spcPts val="0"/>
              </a:spcAft>
              <a:buSzPts val="2800"/>
              <a:buNone/>
            </a:pPr>
            <a:r>
              <a:rPr b="1" lang="en-GB" sz="2200">
                <a:solidFill>
                  <a:srgbClr val="FFFFFF"/>
                </a:solidFill>
                <a:latin typeface="Roboto"/>
                <a:ea typeface="Roboto"/>
                <a:cs typeface="Roboto"/>
                <a:sym typeface="Roboto"/>
              </a:rPr>
              <a:t>iNiN</a:t>
            </a:r>
            <a:endParaRPr b="1" sz="2200">
              <a:solidFill>
                <a:srgbClr val="000000"/>
              </a:solidFill>
              <a:latin typeface="Roboto"/>
              <a:ea typeface="Roboto"/>
              <a:cs typeface="Roboto"/>
              <a:sym typeface="Roboto"/>
            </a:endParaRPr>
          </a:p>
        </p:txBody>
      </p:sp>
      <p:sp>
        <p:nvSpPr>
          <p:cNvPr id="137" name="Google Shape;137;p21"/>
          <p:cNvSpPr/>
          <p:nvPr/>
        </p:nvSpPr>
        <p:spPr>
          <a:xfrm>
            <a:off x="245850" y="133400"/>
            <a:ext cx="8672400" cy="551100"/>
          </a:xfrm>
          <a:prstGeom prst="rect">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Arial"/>
                <a:ea typeface="Arial"/>
                <a:cs typeface="Arial"/>
                <a:sym typeface="Arial"/>
              </a:rPr>
              <a:t>Diversity &amp; Inclusion</a:t>
            </a:r>
            <a:endParaRPr b="0" i="0" sz="3100" u="none" cap="none" strike="noStrike">
              <a:solidFill>
                <a:srgbClr val="FFFFFF"/>
              </a:solidFill>
              <a:latin typeface="Arial"/>
              <a:ea typeface="Arial"/>
              <a:cs typeface="Arial"/>
              <a:sym typeface="Arial"/>
            </a:endParaRPr>
          </a:p>
        </p:txBody>
      </p:sp>
      <p:sp>
        <p:nvSpPr>
          <p:cNvPr id="138" name="Google Shape;138;p21"/>
          <p:cNvSpPr txBox="1"/>
          <p:nvPr/>
        </p:nvSpPr>
        <p:spPr>
          <a:xfrm>
            <a:off x="174025" y="798475"/>
            <a:ext cx="8796000" cy="4086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The Northern Ireland Office is committed to being an inclusive employer with a diverse workforce. We encourage applications from people from the widest possible diversity of backgrounds, cultures and experiences. We are focused on building an organisation that understands and values staff with a diversity of backgrounds, ideas, skills and experience, as they contribute to greater creativity, innovation and effective decision making in meeting our strategic objectives.</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Roboto"/>
                <a:ea typeface="Roboto"/>
                <a:cs typeface="Roboto"/>
                <a:sym typeface="Roboto"/>
              </a:rPr>
              <a:t>By joining us, you will become part of an all encompassing organisation that is passionate about Northern Ireland and in equal measure passionate about how our behaviours reflect our commitment to our embedded values - flexible, empowering and inclusive.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pic>
        <p:nvPicPr>
          <p:cNvPr id="139" name="Google Shape;139;p21"/>
          <p:cNvPicPr preferRelativeResize="0"/>
          <p:nvPr/>
        </p:nvPicPr>
        <p:blipFill rotWithShape="1">
          <a:blip r:embed="rId3">
            <a:alphaModFix/>
          </a:blip>
          <a:srcRect b="0" l="0" r="0" t="0"/>
          <a:stretch/>
        </p:blipFill>
        <p:spPr>
          <a:xfrm>
            <a:off x="0" y="4840775"/>
            <a:ext cx="3878900" cy="302725"/>
          </a:xfrm>
          <a:prstGeom prst="rect">
            <a:avLst/>
          </a:prstGeom>
          <a:noFill/>
          <a:ln>
            <a:noFill/>
          </a:ln>
        </p:spPr>
      </p:pic>
      <p:sp>
        <p:nvSpPr>
          <p:cNvPr id="140" name="Google Shape;140;p21"/>
          <p:cNvSpPr txBox="1"/>
          <p:nvPr/>
        </p:nvSpPr>
        <p:spPr>
          <a:xfrm>
            <a:off x="349050" y="3007275"/>
            <a:ext cx="902100" cy="696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ld Standard TT"/>
              <a:ea typeface="Old Standard TT"/>
              <a:cs typeface="Old Standard TT"/>
              <a:sym typeface="Old Standard TT"/>
            </a:endParaRPr>
          </a:p>
        </p:txBody>
      </p:sp>
      <p:sp>
        <p:nvSpPr>
          <p:cNvPr id="141" name="Google Shape;141;p21"/>
          <p:cNvSpPr txBox="1"/>
          <p:nvPr/>
        </p:nvSpPr>
        <p:spPr>
          <a:xfrm>
            <a:off x="2113950" y="2373550"/>
            <a:ext cx="6527100" cy="12342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Lloyd Ryan - Senior Security Advisor</a:t>
            </a:r>
            <a:r>
              <a:rPr b="0" i="0" lang="en-GB" sz="1200" u="none" cap="none" strike="noStrike">
                <a:solidFill>
                  <a:srgbClr val="000000"/>
                </a:solidFill>
                <a:latin typeface="Arial"/>
                <a:ea typeface="Arial"/>
                <a:cs typeface="Arial"/>
                <a:sym typeface="Arial"/>
              </a:rPr>
              <a:t> - I have only been with the Northern Ireland Office for a few months but have felt at home right from the start. I feel like I have joined a family where everyone is positively looking out for each other and genuinely cares about me. I feel valued and respected for my contribution to the NIO, it is a great place to work.</a:t>
            </a:r>
            <a:endParaRPr b="0" i="0" sz="1200" u="none" cap="none" strike="noStrike">
              <a:solidFill>
                <a:srgbClr val="000000"/>
              </a:solidFill>
              <a:latin typeface="Arial"/>
              <a:ea typeface="Arial"/>
              <a:cs typeface="Arial"/>
              <a:sym typeface="Arial"/>
            </a:endParaRPr>
          </a:p>
        </p:txBody>
      </p:sp>
      <p:sp>
        <p:nvSpPr>
          <p:cNvPr id="142" name="Google Shape;142;p21"/>
          <p:cNvSpPr txBox="1"/>
          <p:nvPr/>
        </p:nvSpPr>
        <p:spPr>
          <a:xfrm>
            <a:off x="566950" y="4053075"/>
            <a:ext cx="902100" cy="696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ld Standard TT"/>
                <a:ea typeface="Old Standard TT"/>
                <a:cs typeface="Old Standard TT"/>
                <a:sym typeface="Old Standard TT"/>
              </a:rPr>
              <a:t>Photo</a:t>
            </a:r>
            <a:endParaRPr b="0" i="0" sz="1400" u="none" cap="none" strike="noStrike">
              <a:solidFill>
                <a:srgbClr val="000000"/>
              </a:solidFill>
              <a:latin typeface="Old Standard TT"/>
              <a:ea typeface="Old Standard TT"/>
              <a:cs typeface="Old Standard TT"/>
              <a:sym typeface="Old Standard TT"/>
            </a:endParaRPr>
          </a:p>
        </p:txBody>
      </p:sp>
      <p:pic>
        <p:nvPicPr>
          <p:cNvPr id="143" name="Google Shape;143;p21"/>
          <p:cNvPicPr preferRelativeResize="0"/>
          <p:nvPr/>
        </p:nvPicPr>
        <p:blipFill rotWithShape="1">
          <a:blip r:embed="rId4">
            <a:alphaModFix/>
          </a:blip>
          <a:srcRect b="0" l="0" r="0" t="0"/>
          <a:stretch/>
        </p:blipFill>
        <p:spPr>
          <a:xfrm>
            <a:off x="232625" y="2497175"/>
            <a:ext cx="1570754" cy="986950"/>
          </a:xfrm>
          <a:prstGeom prst="rect">
            <a:avLst/>
          </a:prstGeom>
          <a:noFill/>
          <a:ln>
            <a:noFill/>
          </a:ln>
        </p:spPr>
      </p:pic>
      <p:sp>
        <p:nvSpPr>
          <p:cNvPr id="144" name="Google Shape;144;p21"/>
          <p:cNvSpPr txBox="1"/>
          <p:nvPr/>
        </p:nvSpPr>
        <p:spPr>
          <a:xfrm>
            <a:off x="2181450" y="3559575"/>
            <a:ext cx="6459600" cy="1190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1" i="0" lang="en-GB" sz="1200" u="none" cap="none" strike="noStrike">
                <a:solidFill>
                  <a:srgbClr val="222222"/>
                </a:solidFill>
                <a:highlight>
                  <a:srgbClr val="FFFFFF"/>
                </a:highlight>
                <a:latin typeface="Arial"/>
                <a:ea typeface="Arial"/>
                <a:cs typeface="Arial"/>
                <a:sym typeface="Arial"/>
              </a:rPr>
              <a:t>Becky Nicholas-Ludkin - Policy Advisor - </a:t>
            </a:r>
            <a:r>
              <a:rPr b="0" i="0" lang="en-GB" sz="1200" u="none" cap="none" strike="noStrike">
                <a:solidFill>
                  <a:srgbClr val="222222"/>
                </a:solidFill>
                <a:highlight>
                  <a:srgbClr val="FFFFFF"/>
                </a:highlight>
                <a:latin typeface="Arial"/>
                <a:ea typeface="Arial"/>
                <a:cs typeface="Arial"/>
                <a:sym typeface="Arial"/>
              </a:rPr>
              <a:t>I joined the NIO in 1991.  In 2002 I was diagnosed with MS.  As my needs and mobility changed, the NIO has adapted with me and supported me with a variety of reasonable adjustments, including variable working patterns, online training courses and interviews and all the IT and office equipment that I need to work from home.  I know my opinions are valued and listened to.  I am the Disability Advocate and part of the Diversity and Inclusion Group.</a:t>
            </a:r>
            <a:endParaRPr b="0" i="0" sz="1200" u="none" cap="none" strike="noStrike">
              <a:solidFill>
                <a:srgbClr val="000000"/>
              </a:solidFill>
              <a:latin typeface="Arial"/>
              <a:ea typeface="Arial"/>
              <a:cs typeface="Arial"/>
              <a:sym typeface="Arial"/>
            </a:endParaRPr>
          </a:p>
        </p:txBody>
      </p:sp>
      <p:pic>
        <p:nvPicPr>
          <p:cNvPr id="145" name="Google Shape;145;p21"/>
          <p:cNvPicPr preferRelativeResize="0"/>
          <p:nvPr/>
        </p:nvPicPr>
        <p:blipFill rotWithShape="1">
          <a:blip r:embed="rId5">
            <a:alphaModFix/>
          </a:blip>
          <a:srcRect b="0" l="0" r="0" t="0"/>
          <a:stretch/>
        </p:blipFill>
        <p:spPr>
          <a:xfrm>
            <a:off x="308925" y="3695650"/>
            <a:ext cx="1160125" cy="986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