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Old Standard TT"/>
      <p:regular r:id="rId32"/>
      <p:bold r:id="rId33"/>
      <p: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A86669-6584-4849-8A9F-329CD13FCBEF}">
  <a:tblStyle styleId="{1BA86669-6584-4849-8A9F-329CD13FCBE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OldStandardTT-bold.fntdata"/><Relationship Id="rId10" Type="http://schemas.openxmlformats.org/officeDocument/2006/relationships/slide" Target="slides/slide4.xml"/><Relationship Id="rId32" Type="http://schemas.openxmlformats.org/officeDocument/2006/relationships/font" Target="fonts/OldStandardTT-regular.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ldStandardT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assets.publishing.service.gov.uk/government/uploads/system/uploads/attachment_data/file/717275/CS_Behaviours_2018.pdf"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hyperlink" Target="https://assets.publishing.service.gov.uk/government/uploads/system/uploads/attachment_data/file/717275/CS_Behaviours_2018.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hyperlink" Target="https://www.gov.uk/government/publications/nationality-rul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assets.publishing.service.gov.uk/government/uploads/system/uploads/attachment_data/file/714017/HMG_Personnel_Security_Controls_-_May_2018.pdf"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civilservicecommission.independent.gov.uk/recruitment/recruitment-principles/" TargetMode="External"/><Relationship Id="rId4" Type="http://schemas.openxmlformats.org/officeDocument/2006/relationships/image" Target="../media/image2.png"/><Relationship Id="rId5" Type="http://schemas.openxmlformats.org/officeDocument/2006/relationships/hyperlink" Target="mailto:Alison.Logan@nio.gov.uk" TargetMode="External"/><Relationship Id="rId6" Type="http://schemas.openxmlformats.org/officeDocument/2006/relationships/hyperlink" Target="https://civilservicecommission.independent.gov.uk/recruitment/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civilservicepensionscheme.org.uk/" TargetMode="External"/><Relationship Id="rId4" Type="http://schemas.openxmlformats.org/officeDocument/2006/relationships/image" Target="../media/image2.png"/><Relationship Id="rId5" Type="http://schemas.openxmlformats.org/officeDocument/2006/relationships/hyperlink" Target="https://www.gov.uk/guidance/security-vetting-and-clear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twitter.com/NIOgov" TargetMode="External"/><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hyperlink" Target="https://www.instagram.com/northernirelandoffice/" TargetMode="External"/><Relationship Id="rId7" Type="http://schemas.openxmlformats.org/officeDocument/2006/relationships/image" Target="../media/image6.png"/><Relationship Id="rId8" Type="http://schemas.openxmlformats.org/officeDocument/2006/relationships/hyperlink" Target="https://www.linkedin.com/company/northern-ireland-office/?viewAsMember=tr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4.jp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0" y="1738075"/>
            <a:ext cx="9144000" cy="28353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Head of Financial Accounting and Reporting</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Grade 7</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Closing Date: 23:55 on </a:t>
            </a:r>
            <a:r>
              <a:rPr b="1" lang="en-GB" sz="2200">
                <a:solidFill>
                  <a:schemeClr val="lt1"/>
                </a:solidFill>
                <a:latin typeface="Roboto"/>
                <a:ea typeface="Roboto"/>
                <a:cs typeface="Roboto"/>
                <a:sym typeface="Roboto"/>
              </a:rPr>
              <a:t>9 May 2021</a:t>
            </a:r>
            <a:endParaRPr b="1" sz="2200">
              <a:solidFill>
                <a:schemeClr val="lt1"/>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b="0" l="0" r="0" t="0"/>
          <a:stretch/>
        </p:blipFill>
        <p:spPr>
          <a:xfrm>
            <a:off x="2439400" y="81484"/>
            <a:ext cx="1393339" cy="1144941"/>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923468" y="150603"/>
            <a:ext cx="1781422" cy="1006696"/>
          </a:xfrm>
          <a:prstGeom prst="rect">
            <a:avLst/>
          </a:prstGeom>
          <a:noFill/>
          <a:ln>
            <a:noFill/>
          </a:ln>
        </p:spPr>
      </p:pic>
      <p:pic>
        <p:nvPicPr>
          <p:cNvPr id="58" name="Google Shape;58;p13"/>
          <p:cNvPicPr preferRelativeResize="0"/>
          <p:nvPr/>
        </p:nvPicPr>
        <p:blipFill rotWithShape="1">
          <a:blip r:embed="rId5">
            <a:alphaModFix/>
          </a:blip>
          <a:srcRect b="0" l="0" r="0" t="0"/>
          <a:stretch/>
        </p:blipFill>
        <p:spPr>
          <a:xfrm>
            <a:off x="5888950" y="58975"/>
            <a:ext cx="1336624" cy="1098327"/>
          </a:xfrm>
          <a:prstGeom prst="rect">
            <a:avLst/>
          </a:prstGeom>
          <a:noFill/>
          <a:ln>
            <a:noFill/>
          </a:ln>
        </p:spPr>
      </p:pic>
      <p:pic>
        <p:nvPicPr>
          <p:cNvPr id="59" name="Google Shape;59;p13"/>
          <p:cNvPicPr preferRelativeResize="0"/>
          <p:nvPr/>
        </p:nvPicPr>
        <p:blipFill rotWithShape="1">
          <a:blip r:embed="rId6">
            <a:alphaModFix/>
          </a:blip>
          <a:srcRect b="0" l="0" r="0" t="0"/>
          <a:stretch/>
        </p:blipFill>
        <p:spPr>
          <a:xfrm>
            <a:off x="7265378" y="236694"/>
            <a:ext cx="1731294" cy="742889"/>
          </a:xfrm>
          <a:prstGeom prst="rect">
            <a:avLst/>
          </a:prstGeom>
          <a:noFill/>
          <a:ln>
            <a:noFill/>
          </a:ln>
        </p:spPr>
      </p:pic>
      <p:pic>
        <p:nvPicPr>
          <p:cNvPr id="60" name="Google Shape;60;p13"/>
          <p:cNvPicPr preferRelativeResize="0"/>
          <p:nvPr/>
        </p:nvPicPr>
        <p:blipFill rotWithShape="1">
          <a:blip r:embed="rId7">
            <a:alphaModFix/>
          </a:blip>
          <a:srcRect b="0" l="0" r="0" t="0"/>
          <a:stretch/>
        </p:blipFill>
        <p:spPr>
          <a:xfrm>
            <a:off x="322225" y="326175"/>
            <a:ext cx="1181100" cy="1085850"/>
          </a:xfrm>
          <a:prstGeom prst="rect">
            <a:avLst/>
          </a:prstGeom>
          <a:noFill/>
          <a:ln>
            <a:noFill/>
          </a:ln>
        </p:spPr>
      </p:pic>
      <p:pic>
        <p:nvPicPr>
          <p:cNvPr id="61" name="Google Shape;61;p13"/>
          <p:cNvPicPr preferRelativeResize="0"/>
          <p:nvPr/>
        </p:nvPicPr>
        <p:blipFill rotWithShape="1">
          <a:blip r:embed="rId8">
            <a:alphaModFix/>
          </a:blip>
          <a:srcRect b="0" l="0" r="0" t="0"/>
          <a:stretch/>
        </p:blipFill>
        <p:spPr>
          <a:xfrm>
            <a:off x="2439400" y="1226425"/>
            <a:ext cx="6557276" cy="5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0" name="Shape 150"/>
        <p:cNvGrpSpPr/>
        <p:nvPr/>
      </p:nvGrpSpPr>
      <p:grpSpPr>
        <a:xfrm>
          <a:off x="0" y="0"/>
          <a:ext cx="0" cy="0"/>
          <a:chOff x="0" y="0"/>
          <a:chExt cx="0" cy="0"/>
        </a:xfrm>
      </p:grpSpPr>
      <p:sp>
        <p:nvSpPr>
          <p:cNvPr id="151" name="Google Shape;151;p2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52" name="Google Shape;152;p2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53" name="Google Shape;153;p22"/>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Job details</a:t>
            </a:r>
            <a:endParaRPr b="0" i="0" sz="3100" u="none" cap="none" strike="noStrike">
              <a:solidFill>
                <a:srgbClr val="FFFFFF"/>
              </a:solidFill>
              <a:latin typeface="Arial"/>
              <a:ea typeface="Arial"/>
              <a:cs typeface="Arial"/>
              <a:sym typeface="Arial"/>
            </a:endParaRPr>
          </a:p>
        </p:txBody>
      </p:sp>
      <p:sp>
        <p:nvSpPr>
          <p:cNvPr id="154" name="Google Shape;154;p22"/>
          <p:cNvSpPr txBox="1"/>
          <p:nvPr/>
        </p:nvSpPr>
        <p:spPr>
          <a:xfrm>
            <a:off x="400550" y="1275550"/>
            <a:ext cx="8621400" cy="3639900"/>
          </a:xfrm>
          <a:prstGeom prst="rect">
            <a:avLst/>
          </a:prstGeom>
          <a:solidFill>
            <a:srgbClr val="FFFFFF"/>
          </a:solidFill>
          <a:ln>
            <a:noFill/>
          </a:ln>
          <a:effectLst>
            <a:outerShdw blurRad="57150" rotWithShape="0" algn="bl" dir="5400000" dist="19050">
              <a:srgbClr val="9E9E9E">
                <a:alpha val="49411"/>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rgbClr val="000000"/>
                </a:solidFill>
                <a:latin typeface="Roboto"/>
                <a:ea typeface="Roboto"/>
                <a:cs typeface="Roboto"/>
                <a:sym typeface="Roboto"/>
              </a:rPr>
              <a:t>The following sections will provide the detailed breakdown of the role to support your application</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674EA7"/>
                </a:solidFill>
                <a:latin typeface="Roboto"/>
                <a:ea typeface="Roboto"/>
                <a:cs typeface="Roboto"/>
                <a:sym typeface="Roboto"/>
              </a:rPr>
              <a:t>Job title: </a:t>
            </a:r>
            <a:r>
              <a:rPr b="0" i="0" lang="en-GB" sz="1300" u="none" cap="none" strike="noStrike">
                <a:solidFill>
                  <a:schemeClr val="dk1"/>
                </a:solidFill>
                <a:latin typeface="Roboto"/>
                <a:ea typeface="Roboto"/>
                <a:cs typeface="Roboto"/>
                <a:sym typeface="Roboto"/>
              </a:rPr>
              <a:t>Head of Financial Accounting and Reporting</a:t>
            </a:r>
            <a:endParaRPr b="0" i="0" sz="1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674EA7"/>
                </a:solidFill>
                <a:latin typeface="Roboto"/>
                <a:ea typeface="Roboto"/>
                <a:cs typeface="Roboto"/>
                <a:sym typeface="Roboto"/>
              </a:rPr>
              <a:t>Number of roles:</a:t>
            </a:r>
            <a:r>
              <a:rPr b="0" i="0" lang="en-GB" sz="1600" u="none" cap="none" strike="noStrike">
                <a:solidFill>
                  <a:srgbClr val="000000"/>
                </a:solidFill>
                <a:latin typeface="Roboto"/>
                <a:ea typeface="Roboto"/>
                <a:cs typeface="Roboto"/>
                <a:sym typeface="Roboto"/>
              </a:rPr>
              <a:t> </a:t>
            </a:r>
            <a:r>
              <a:rPr b="0" i="0" lang="en-GB" sz="1300" u="none" cap="none" strike="noStrike">
                <a:solidFill>
                  <a:schemeClr val="dk1"/>
                </a:solidFill>
                <a:latin typeface="Roboto"/>
                <a:ea typeface="Roboto"/>
                <a:cs typeface="Roboto"/>
                <a:sym typeface="Roboto"/>
              </a:rPr>
              <a:t>1</a:t>
            </a:r>
            <a:endParaRPr b="0" i="0" sz="1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600" u="none" cap="none" strike="noStrike">
                <a:solidFill>
                  <a:srgbClr val="674EA7"/>
                </a:solidFill>
                <a:latin typeface="Roboto"/>
                <a:ea typeface="Roboto"/>
                <a:cs typeface="Roboto"/>
                <a:sym typeface="Roboto"/>
              </a:rPr>
              <a:t>Grade:</a:t>
            </a:r>
            <a:r>
              <a:rPr b="0" i="0" lang="en-GB" sz="1600" u="none" cap="none" strike="noStrike">
                <a:solidFill>
                  <a:srgbClr val="000000"/>
                </a:solidFill>
                <a:latin typeface="Roboto"/>
                <a:ea typeface="Roboto"/>
                <a:cs typeface="Roboto"/>
                <a:sym typeface="Roboto"/>
              </a:rPr>
              <a:t> </a:t>
            </a:r>
            <a:r>
              <a:rPr b="0" i="0" lang="en-GB" sz="1300" u="none" cap="none" strike="noStrike">
                <a:solidFill>
                  <a:schemeClr val="dk1"/>
                </a:solidFill>
                <a:latin typeface="Roboto"/>
                <a:ea typeface="Roboto"/>
                <a:cs typeface="Roboto"/>
                <a:sym typeface="Roboto"/>
              </a:rPr>
              <a:t>7</a:t>
            </a:r>
            <a:endParaRPr b="0" i="0" sz="1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674EA7"/>
                </a:solidFill>
                <a:latin typeface="Roboto"/>
                <a:ea typeface="Roboto"/>
                <a:cs typeface="Roboto"/>
                <a:sym typeface="Roboto"/>
              </a:rPr>
              <a:t>Salary: </a:t>
            </a:r>
            <a:r>
              <a:rPr b="1" i="0" lang="en-GB" sz="1400" u="none" cap="none" strike="noStrike">
                <a:solidFill>
                  <a:schemeClr val="dk1"/>
                </a:solidFill>
                <a:latin typeface="Calibri"/>
                <a:ea typeface="Calibri"/>
                <a:cs typeface="Calibri"/>
                <a:sym typeface="Calibri"/>
              </a:rPr>
              <a:t>(Salary scale: Inner London £58,130 - £78,448 and</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National £48,353-£70,111)</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600" u="none" cap="none" strike="noStrike">
                <a:solidFill>
                  <a:srgbClr val="674EA7"/>
                </a:solidFill>
                <a:latin typeface="Roboto"/>
                <a:ea typeface="Roboto"/>
                <a:cs typeface="Roboto"/>
                <a:sym typeface="Roboto"/>
              </a:rPr>
              <a:t>Duration:</a:t>
            </a:r>
            <a:r>
              <a:rPr b="0" i="0" lang="en-GB" sz="1600" u="none" cap="none" strike="noStrike">
                <a:solidFill>
                  <a:srgbClr val="000000"/>
                </a:solidFill>
                <a:latin typeface="Roboto"/>
                <a:ea typeface="Roboto"/>
                <a:cs typeface="Roboto"/>
                <a:sym typeface="Roboto"/>
              </a:rPr>
              <a:t>  </a:t>
            </a:r>
            <a:r>
              <a:rPr b="0" i="0" lang="en-GB" sz="1300" u="none" cap="none" strike="noStrike">
                <a:solidFill>
                  <a:srgbClr val="000000"/>
                </a:solidFill>
                <a:latin typeface="Roboto"/>
                <a:ea typeface="Roboto"/>
                <a:cs typeface="Roboto"/>
                <a:sym typeface="Roboto"/>
              </a:rPr>
              <a:t>Maternity cover to August 2022</a:t>
            </a:r>
            <a:endParaRPr b="0" i="0" sz="13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55" name="Google Shape;155;p2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56" name="Google Shape;156;p22"/>
          <p:cNvSpPr txBox="1"/>
          <p:nvPr/>
        </p:nvSpPr>
        <p:spPr>
          <a:xfrm>
            <a:off x="5265100" y="2001400"/>
            <a:ext cx="3879000" cy="21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674EA7"/>
                </a:solidFill>
                <a:latin typeface="Roboto"/>
                <a:ea typeface="Roboto"/>
                <a:cs typeface="Roboto"/>
                <a:sym typeface="Roboto"/>
              </a:rPr>
              <a:t>Level of security required:</a:t>
            </a:r>
            <a:r>
              <a:rPr b="0" i="0" lang="en-GB" sz="1600" u="none" cap="none" strike="noStrike">
                <a:solidFill>
                  <a:schemeClr val="dk1"/>
                </a:solidFill>
                <a:latin typeface="Roboto"/>
                <a:ea typeface="Roboto"/>
                <a:cs typeface="Roboto"/>
                <a:sym typeface="Roboto"/>
              </a:rPr>
              <a:t> </a:t>
            </a:r>
            <a:r>
              <a:rPr b="0" i="0" lang="en-GB" sz="1300" u="none" cap="none" strike="noStrike">
                <a:solidFill>
                  <a:schemeClr val="dk1"/>
                </a:solidFill>
                <a:latin typeface="Roboto"/>
                <a:ea typeface="Roboto"/>
                <a:cs typeface="Roboto"/>
                <a:sym typeface="Roboto"/>
              </a:rPr>
              <a:t>Security Check (SC)</a:t>
            </a:r>
            <a:endParaRPr b="0" i="0" sz="1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674EA7"/>
                </a:solidFill>
                <a:latin typeface="Roboto"/>
                <a:ea typeface="Roboto"/>
                <a:cs typeface="Roboto"/>
                <a:sym typeface="Roboto"/>
              </a:rPr>
              <a:t>Location: </a:t>
            </a:r>
            <a:r>
              <a:rPr b="0" i="0" lang="en-GB" sz="1300" u="none" cap="none" strike="noStrike">
                <a:solidFill>
                  <a:schemeClr val="dk1"/>
                </a:solidFill>
                <a:latin typeface="Roboto"/>
                <a:ea typeface="Roboto"/>
                <a:cs typeface="Roboto"/>
                <a:sym typeface="Roboto"/>
              </a:rPr>
              <a:t>1 Horse Guards Road, London or Stormont House, Stormont Estate, Belfast</a:t>
            </a:r>
            <a:endParaRPr b="0" i="0" sz="1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674EA7"/>
                </a:solidFill>
                <a:latin typeface="Roboto"/>
                <a:ea typeface="Roboto"/>
                <a:cs typeface="Roboto"/>
                <a:sym typeface="Roboto"/>
              </a:rPr>
              <a:t>Working hours: </a:t>
            </a:r>
            <a:r>
              <a:rPr b="0" i="0" lang="en-GB" sz="1300" u="none" cap="none" strike="noStrike">
                <a:solidFill>
                  <a:schemeClr val="dk1"/>
                </a:solidFill>
                <a:latin typeface="Roboto"/>
                <a:ea typeface="Roboto"/>
                <a:cs typeface="Roboto"/>
                <a:sym typeface="Roboto"/>
              </a:rPr>
              <a:t>37 hours a week</a:t>
            </a:r>
            <a:endParaRPr b="0" i="0" sz="1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674EA7"/>
                </a:solidFill>
                <a:latin typeface="Roboto"/>
                <a:ea typeface="Roboto"/>
                <a:cs typeface="Roboto"/>
                <a:sym typeface="Roboto"/>
              </a:rPr>
              <a:t>Working pattern: </a:t>
            </a:r>
            <a:r>
              <a:rPr b="0" i="0" lang="en-GB" sz="1300" u="none" cap="none" strike="noStrike">
                <a:solidFill>
                  <a:schemeClr val="dk1"/>
                </a:solidFill>
                <a:latin typeface="Roboto"/>
                <a:ea typeface="Roboto"/>
                <a:cs typeface="Roboto"/>
                <a:sym typeface="Roboto"/>
              </a:rPr>
              <a:t>Full-time (including ﬂexible working arrangements)</a:t>
            </a:r>
            <a:endParaRPr b="0" i="0" sz="13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0" name="Shape 160"/>
        <p:cNvGrpSpPr/>
        <p:nvPr/>
      </p:nvGrpSpPr>
      <p:grpSpPr>
        <a:xfrm>
          <a:off x="0" y="0"/>
          <a:ext cx="0" cy="0"/>
          <a:chOff x="0" y="0"/>
          <a:chExt cx="0" cy="0"/>
        </a:xfrm>
      </p:grpSpPr>
      <p:sp>
        <p:nvSpPr>
          <p:cNvPr id="161" name="Google Shape;161;p2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62" name="Google Shape;162;p2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63" name="Google Shape;163;p23"/>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Essential requirements and desirable skills </a:t>
            </a:r>
            <a:endParaRPr b="0" i="0" sz="3100" u="none" cap="none" strike="noStrike">
              <a:solidFill>
                <a:srgbClr val="FFFFFF"/>
              </a:solidFill>
              <a:latin typeface="Arial"/>
              <a:ea typeface="Arial"/>
              <a:cs typeface="Arial"/>
              <a:sym typeface="Arial"/>
            </a:endParaRPr>
          </a:p>
        </p:txBody>
      </p:sp>
      <p:sp>
        <p:nvSpPr>
          <p:cNvPr id="164" name="Google Shape;164;p23"/>
          <p:cNvSpPr txBox="1"/>
          <p:nvPr/>
        </p:nvSpPr>
        <p:spPr>
          <a:xfrm>
            <a:off x="349050" y="1227599"/>
            <a:ext cx="8445900" cy="3448479"/>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Roboto"/>
                <a:ea typeface="Roboto"/>
                <a:cs typeface="Roboto"/>
                <a:sym typeface="Roboto"/>
              </a:rPr>
              <a:t>Essential Requirements - behaviours</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Roboto"/>
                <a:ea typeface="Roboto"/>
                <a:cs typeface="Roboto"/>
                <a:sym typeface="Roboto"/>
              </a:rPr>
              <a:t>We’ll assess you against the following Success Profile behaviours at Level</a:t>
            </a:r>
            <a:r>
              <a:rPr b="0" i="0" lang="en-GB" sz="1000" u="none" cap="none" strike="noStrike">
                <a:solidFill>
                  <a:schemeClr val="dk1"/>
                </a:solidFill>
                <a:latin typeface="Roboto"/>
                <a:ea typeface="Roboto"/>
                <a:cs typeface="Roboto"/>
                <a:sym typeface="Roboto"/>
              </a:rPr>
              <a:t> 4</a:t>
            </a:r>
            <a:r>
              <a:rPr b="0" i="0" lang="en-GB" sz="1000" u="none" cap="none" strike="noStrike">
                <a:solidFill>
                  <a:srgbClr val="FF0000"/>
                </a:solidFill>
                <a:latin typeface="Roboto"/>
                <a:ea typeface="Roboto"/>
                <a:cs typeface="Roboto"/>
                <a:sym typeface="Roboto"/>
              </a:rPr>
              <a:t> </a:t>
            </a:r>
            <a:r>
              <a:rPr b="0" i="0" lang="en-GB" sz="1000" u="none" cap="none" strike="noStrike">
                <a:solidFill>
                  <a:srgbClr val="000000"/>
                </a:solidFill>
                <a:latin typeface="Roboto"/>
                <a:ea typeface="Roboto"/>
                <a:cs typeface="Roboto"/>
                <a:sym typeface="Roboto"/>
              </a:rPr>
              <a:t>during the selection process:</a:t>
            </a:r>
            <a:endParaRPr b="0" i="0" sz="1400" u="none" cap="none" strike="noStrike">
              <a:solidFill>
                <a:srgbClr val="000000"/>
              </a:solidFill>
              <a:latin typeface="Arial"/>
              <a:ea typeface="Arial"/>
              <a:cs typeface="Arial"/>
              <a:sym typeface="Arial"/>
            </a:endParaRPr>
          </a:p>
          <a:p>
            <a:pPr indent="-107950" lvl="0" marL="17145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Making Effective Decisions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Managing a Quality Service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Delivering at Pace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Changing and Improving</a:t>
            </a:r>
            <a:br>
              <a:rPr b="1" i="0" lang="en-GB" sz="1000" u="none" cap="none" strike="noStrike">
                <a:solidFill>
                  <a:srgbClr val="FF0000"/>
                </a:solidFill>
                <a:latin typeface="Roboto"/>
                <a:ea typeface="Roboto"/>
                <a:cs typeface="Roboto"/>
                <a:sym typeface="Roboto"/>
              </a:rPr>
            </a:br>
            <a:endParaRPr b="1" i="0" sz="10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0000"/>
                </a:solidFill>
                <a:latin typeface="Roboto"/>
                <a:ea typeface="Roboto"/>
                <a:cs typeface="Roboto"/>
                <a:sym typeface="Roboto"/>
              </a:rPr>
              <a:t>Information concerning the behaviours listed as essential requirements above can be found </a:t>
            </a:r>
            <a:r>
              <a:rPr b="1" i="0" lang="en-GB" sz="1000" u="sng" cap="none" strike="noStrike">
                <a:solidFill>
                  <a:schemeClr val="hlink"/>
                </a:solidFill>
                <a:latin typeface="Roboto"/>
                <a:ea typeface="Roboto"/>
                <a:cs typeface="Roboto"/>
                <a:sym typeface="Roboto"/>
                <a:hlinkClick r:id="rId3"/>
              </a:rPr>
              <a:t>here</a:t>
            </a:r>
            <a:r>
              <a:rPr b="1" i="0" lang="en-GB" sz="1000" u="none" cap="none" strike="noStrike">
                <a:solidFill>
                  <a:srgbClr val="FF0000"/>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107950" lvl="0" marL="17145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Roboto"/>
                <a:ea typeface="Roboto"/>
                <a:cs typeface="Roboto"/>
                <a:sym typeface="Roboto"/>
              </a:rPr>
              <a:t>Essential Skills</a:t>
            </a:r>
            <a:r>
              <a:rPr b="0" i="0" lang="en-GB" sz="1000" u="none" cap="none" strike="noStrike">
                <a:solidFill>
                  <a:srgbClr val="000000"/>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Roboto"/>
                <a:ea typeface="Roboto"/>
                <a:cs typeface="Roboto"/>
                <a:sym typeface="Roboto"/>
              </a:rPr>
              <a:t>To be successful you must be able to demonstrate that you have: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Full CCAB qualified accountant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Demonstrable experience of design and implementation of new financial processes and controls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Demonstrable experience </a:t>
            </a:r>
            <a:r>
              <a:rPr b="0" i="0" lang="en-GB" sz="1100" u="none" cap="none" strike="noStrike">
                <a:solidFill>
                  <a:schemeClr val="dk1"/>
                </a:solidFill>
                <a:latin typeface="Calibri"/>
                <a:ea typeface="Calibri"/>
                <a:cs typeface="Calibri"/>
                <a:sym typeface="Calibri"/>
              </a:rPr>
              <a:t>of preparing or auditing financial statements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Roboto"/>
                <a:ea typeface="Roboto"/>
                <a:cs typeface="Roboto"/>
                <a:sym typeface="Roboto"/>
              </a:rPr>
              <a:t>Desirable Skills</a:t>
            </a:r>
            <a:r>
              <a:rPr b="0" i="0" lang="en-GB" sz="1000" u="none" cap="none" strike="noStrike">
                <a:solidFill>
                  <a:schemeClr val="dk1"/>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Experience of building positive and effective working relationships across a wide range of internal and external stakeholders, and having a credible impact with senior colleagues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00"/>
              <a:buFont typeface="Arial"/>
              <a:buChar char="•"/>
            </a:pPr>
            <a:r>
              <a:rPr b="0" i="0" lang="en-GB" sz="1000" u="none" cap="none" strike="noStrike">
                <a:solidFill>
                  <a:schemeClr val="dk1"/>
                </a:solidFill>
                <a:latin typeface="Roboto"/>
                <a:ea typeface="Roboto"/>
                <a:cs typeface="Roboto"/>
                <a:sym typeface="Roboto"/>
              </a:rPr>
              <a:t>Strong written and verbal communication skills, able to comprehend complex technical information and distill it into a format that is widely understandable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65" name="Google Shape;165;p23"/>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9" name="Shape 169"/>
        <p:cNvGrpSpPr/>
        <p:nvPr/>
      </p:nvGrpSpPr>
      <p:grpSpPr>
        <a:xfrm>
          <a:off x="0" y="0"/>
          <a:ext cx="0" cy="0"/>
          <a:chOff x="0" y="0"/>
          <a:chExt cx="0" cy="0"/>
        </a:xfrm>
      </p:grpSpPr>
      <p:sp>
        <p:nvSpPr>
          <p:cNvPr id="170" name="Google Shape;170;p2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71" name="Google Shape;171;p24"/>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72" name="Google Shape;172;p24"/>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73" name="Google Shape;173;p24"/>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74" name="Google Shape;174;p24"/>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75" name="Google Shape;175;p24"/>
          <p:cNvSpPr txBox="1"/>
          <p:nvPr/>
        </p:nvSpPr>
        <p:spPr>
          <a:xfrm>
            <a:off x="400550" y="1420675"/>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Application process</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23:55 on</a:t>
            </a:r>
            <a:r>
              <a:rPr b="0" i="0" lang="en-GB" sz="1200" u="none" cap="none" strike="noStrike">
                <a:solidFill>
                  <a:srgbClr val="FF0000"/>
                </a:solidFill>
                <a:latin typeface="Roboto"/>
                <a:ea typeface="Roboto"/>
                <a:cs typeface="Roboto"/>
                <a:sym typeface="Roboto"/>
              </a:rPr>
              <a:t> </a:t>
            </a:r>
            <a:r>
              <a:rPr b="0" i="0" lang="en-GB" sz="1200" u="none" cap="none" strike="noStrike">
                <a:solidFill>
                  <a:schemeClr val="dk1"/>
                </a:solidFill>
                <a:latin typeface="Roboto"/>
                <a:ea typeface="Roboto"/>
                <a:cs typeface="Roboto"/>
                <a:sym typeface="Roboto"/>
              </a:rPr>
              <a:t>9 May </a:t>
            </a:r>
            <a:r>
              <a:rPr b="0" i="0" lang="en-GB" sz="1200" u="none" cap="none" strike="noStrike">
                <a:solidFill>
                  <a:srgbClr val="000000"/>
                </a:solidFill>
                <a:latin typeface="Roboto"/>
                <a:ea typeface="Roboto"/>
                <a:cs typeface="Roboto"/>
                <a:sym typeface="Roboto"/>
              </a:rPr>
              <a:t>2021.</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You will need to provide a CV and provide </a:t>
            </a:r>
            <a:r>
              <a:rPr b="1" i="0" lang="en-GB" sz="1200" u="none" cap="none" strike="noStrike">
                <a:solidFill>
                  <a:srgbClr val="674EA7"/>
                </a:solidFill>
                <a:latin typeface="Roboto"/>
                <a:ea typeface="Roboto"/>
                <a:cs typeface="Roboto"/>
                <a:sym typeface="Roboto"/>
              </a:rPr>
              <a:t>1,000</a:t>
            </a:r>
            <a:r>
              <a:rPr b="0" i="0" lang="en-GB" sz="1200" u="none" cap="none" strike="noStrike">
                <a:solidFill>
                  <a:srgbClr val="000000"/>
                </a:solidFill>
                <a:latin typeface="Roboto"/>
                <a:ea typeface="Roboto"/>
                <a:cs typeface="Roboto"/>
                <a:sym typeface="Roboto"/>
              </a:rPr>
              <a:t> words in the Statement of Suitability section explaining how you meet the essential/desirable criteria. Behaviours form a part of the selection process, you will therefore be required to provide evidence against each of the selected behaviours.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176" name="Google Shape;176;p24"/>
          <p:cNvSpPr txBox="1"/>
          <p:nvPr/>
        </p:nvSpPr>
        <p:spPr>
          <a:xfrm>
            <a:off x="4711325" y="1666400"/>
            <a:ext cx="4017600" cy="3249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Should you encounter any issues with your online application please get in touch with: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moj-recruitment-vetting-enquiries@gov.sscl.com</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If you do not receive acknowledgement of your application within 48 hours, please contact the above email address.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80" name="Shape 180"/>
        <p:cNvGrpSpPr/>
        <p:nvPr/>
      </p:nvGrpSpPr>
      <p:grpSpPr>
        <a:xfrm>
          <a:off x="0" y="0"/>
          <a:ext cx="0" cy="0"/>
          <a:chOff x="0" y="0"/>
          <a:chExt cx="0" cy="0"/>
        </a:xfrm>
      </p:grpSpPr>
      <p:sp>
        <p:nvSpPr>
          <p:cNvPr id="181" name="Google Shape;181;p2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82" name="Google Shape;182;p2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83" name="Google Shape;183;p25"/>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84" name="Google Shape;184;p25"/>
          <p:cNvSpPr txBox="1"/>
          <p:nvPr/>
        </p:nvSpPr>
        <p:spPr>
          <a:xfrm>
            <a:off x="400650" y="161786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85" name="Google Shape;185;p25"/>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86" name="Google Shape;186;p25"/>
          <p:cNvSpPr txBox="1"/>
          <p:nvPr/>
        </p:nvSpPr>
        <p:spPr>
          <a:xfrm>
            <a:off x="2180525" y="1269230"/>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400" u="none" cap="none" strike="noStrike">
                <a:solidFill>
                  <a:srgbClr val="674EA7"/>
                </a:solidFill>
                <a:latin typeface="Roboto"/>
                <a:ea typeface="Roboto"/>
                <a:cs typeface="Roboto"/>
                <a:sym typeface="Roboto"/>
              </a:rPr>
              <a:t>Shortlist</a:t>
            </a:r>
            <a:endParaRPr b="1" i="0" sz="14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Roboto"/>
                <a:ea typeface="Roboto"/>
                <a:cs typeface="Roboto"/>
                <a:sym typeface="Roboto"/>
              </a:rPr>
              <a:t>Applications will be sifted on CV and Statement of Suitability.</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The Interview</a:t>
            </a:r>
            <a:endParaRPr b="1" i="0" sz="14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b="0" i="0" sz="13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400" u="none" cap="none" strike="noStrike">
              <a:solidFill>
                <a:srgbClr val="674EA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90" name="Shape 190"/>
        <p:cNvGrpSpPr/>
        <p:nvPr/>
      </p:nvGrpSpPr>
      <p:grpSpPr>
        <a:xfrm>
          <a:off x="0" y="0"/>
          <a:ext cx="0" cy="0"/>
          <a:chOff x="0" y="0"/>
          <a:chExt cx="0" cy="0"/>
        </a:xfrm>
      </p:grpSpPr>
      <p:sp>
        <p:nvSpPr>
          <p:cNvPr id="191" name="Google Shape;191;p2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92" name="Google Shape;192;p26"/>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93" name="Google Shape;193;p26"/>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Interview structure and how to prepare</a:t>
            </a:r>
            <a:endParaRPr b="0" i="0" sz="3100" u="none" cap="none" strike="noStrike">
              <a:solidFill>
                <a:srgbClr val="FFFFFF"/>
              </a:solidFill>
              <a:latin typeface="Arial"/>
              <a:ea typeface="Arial"/>
              <a:cs typeface="Arial"/>
              <a:sym typeface="Arial"/>
            </a:endParaRPr>
          </a:p>
        </p:txBody>
      </p:sp>
      <p:sp>
        <p:nvSpPr>
          <p:cNvPr id="194" name="Google Shape;194;p26"/>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95" name="Google Shape;195;p2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96" name="Google Shape;196;p26"/>
          <p:cNvSpPr txBox="1"/>
          <p:nvPr/>
        </p:nvSpPr>
        <p:spPr>
          <a:xfrm>
            <a:off x="297450" y="1602200"/>
            <a:ext cx="4274700" cy="3238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An example of a behaviour question would be:</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en-GB" sz="1200" u="none" cap="none" strike="noStrike">
                <a:solidFill>
                  <a:srgbClr val="000000"/>
                </a:solidFill>
                <a:latin typeface="Roboto"/>
                <a:ea typeface="Roboto"/>
                <a:cs typeface="Roboto"/>
                <a:sym typeface="Roboto"/>
              </a:rPr>
              <a:t>‘Tell me about a time when you’ve had to deal with a diﬃcult customer requirement.’ </a:t>
            </a:r>
            <a:endParaRPr b="0" i="1"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p:txBody>
      </p:sp>
      <p:sp>
        <p:nvSpPr>
          <p:cNvPr id="197" name="Google Shape;197;p26"/>
          <p:cNvSpPr txBox="1"/>
          <p:nvPr/>
        </p:nvSpPr>
        <p:spPr>
          <a:xfrm>
            <a:off x="4660050" y="1577725"/>
            <a:ext cx="39750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I</a:t>
            </a:r>
            <a:r>
              <a:rPr b="0" i="0" lang="en-GB" sz="1200" u="none" cap="none" strike="noStrike">
                <a:solidFill>
                  <a:srgbClr val="000000"/>
                </a:solidFill>
                <a:latin typeface="Roboto"/>
                <a:ea typeface="Roboto"/>
                <a:cs typeface="Roboto"/>
                <a:sym typeface="Roboto"/>
              </a:rPr>
              <a:t>n your preparation for interview, please ensure  you refer to the </a:t>
            </a:r>
            <a:r>
              <a:rPr b="0" i="0" lang="en-GB" sz="1200" u="sng" cap="none" strike="noStrike">
                <a:solidFill>
                  <a:schemeClr val="hlink"/>
                </a:solidFill>
                <a:latin typeface="Roboto"/>
                <a:ea typeface="Roboto"/>
                <a:cs typeface="Roboto"/>
                <a:sym typeface="Roboto"/>
                <a:hlinkClick r:id="rId4"/>
              </a:rPr>
              <a:t>Civil Service Success Proﬁles Behaviours framework.</a:t>
            </a:r>
            <a:r>
              <a:rPr b="0" i="0" lang="en-GB" sz="1200" u="none" cap="none" strike="noStrik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The ‘STAR’ model, (situation, task, action and result)</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1" name="Shape 201"/>
        <p:cNvGrpSpPr/>
        <p:nvPr/>
      </p:nvGrpSpPr>
      <p:grpSpPr>
        <a:xfrm>
          <a:off x="0" y="0"/>
          <a:ext cx="0" cy="0"/>
          <a:chOff x="0" y="0"/>
          <a:chExt cx="0" cy="0"/>
        </a:xfrm>
      </p:grpSpPr>
      <p:sp>
        <p:nvSpPr>
          <p:cNvPr id="202" name="Google Shape;202;p2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03" name="Google Shape;203;p27"/>
          <p:cNvSpPr txBox="1"/>
          <p:nvPr>
            <p:ph idx="1" type="subTitle"/>
          </p:nvPr>
        </p:nvSpPr>
        <p:spPr>
          <a:xfrm>
            <a:off x="0" y="39660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04" name="Google Shape;204;p27"/>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a:t>
            </a:r>
            <a:endParaRPr b="0" i="0" sz="3100" u="none" cap="none" strike="noStrike">
              <a:solidFill>
                <a:srgbClr val="FFFFFF"/>
              </a:solidFill>
              <a:latin typeface="Arial"/>
              <a:ea typeface="Arial"/>
              <a:cs typeface="Arial"/>
              <a:sym typeface="Arial"/>
            </a:endParaRPr>
          </a:p>
        </p:txBody>
      </p:sp>
      <p:sp>
        <p:nvSpPr>
          <p:cNvPr id="205" name="Google Shape;205;p27"/>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206" name="Google Shape;206;p27"/>
          <p:cNvPicPr preferRelativeResize="0"/>
          <p:nvPr/>
        </p:nvPicPr>
        <p:blipFill rotWithShape="1">
          <a:blip r:embed="rId3">
            <a:alphaModFix/>
          </a:blip>
          <a:srcRect b="0" l="0" r="0" t="0"/>
          <a:stretch/>
        </p:blipFill>
        <p:spPr>
          <a:xfrm>
            <a:off x="152400" y="5267205"/>
            <a:ext cx="3878900" cy="302725"/>
          </a:xfrm>
          <a:prstGeom prst="rect">
            <a:avLst/>
          </a:prstGeom>
          <a:noFill/>
          <a:ln>
            <a:noFill/>
          </a:ln>
        </p:spPr>
      </p:pic>
      <p:sp>
        <p:nvSpPr>
          <p:cNvPr id="207" name="Google Shape;207;p27"/>
          <p:cNvSpPr txBox="1"/>
          <p:nvPr/>
        </p:nvSpPr>
        <p:spPr>
          <a:xfrm>
            <a:off x="400550" y="1374150"/>
            <a:ext cx="3789000" cy="371475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Salary</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salary for this post is set within the Grade 7 pay range</a:t>
            </a:r>
            <a:r>
              <a:rPr b="1" i="0" lang="en-GB" sz="1100" u="none" cap="none" strike="noStrike">
                <a:solidFill>
                  <a:schemeClr val="dk1"/>
                </a:solidFill>
                <a:latin typeface="Calibri"/>
                <a:ea typeface="Calibri"/>
                <a:cs typeface="Calibri"/>
                <a:sym typeface="Calibri"/>
              </a:rPr>
              <a:t>:  </a:t>
            </a:r>
            <a:r>
              <a:rPr b="1" i="0" lang="en-GB" sz="1300" u="none" cap="none" strike="noStrike">
                <a:solidFill>
                  <a:schemeClr val="dk1"/>
                </a:solidFill>
                <a:latin typeface="Calibri"/>
                <a:ea typeface="Calibri"/>
                <a:cs typeface="Calibri"/>
                <a:sym typeface="Calibri"/>
              </a:rPr>
              <a:t>(Salary scale: Inner London £58,130 - £78,448 and National £48,353-£70,111)</a:t>
            </a:r>
            <a:endParaRPr b="1"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Salary for a serving Civil Servant will be within normal rules of appointment on level transfer or promotion.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Beneﬁts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a:t>
            </a:r>
            <a:endParaRPr b="0" i="0" sz="1100" u="none" cap="none" strike="noStrike">
              <a:solidFill>
                <a:srgbClr val="000000"/>
              </a:solidFill>
              <a:latin typeface="Roboto"/>
              <a:ea typeface="Roboto"/>
              <a:cs typeface="Roboto"/>
              <a:sym typeface="Roboto"/>
            </a:endParaRPr>
          </a:p>
        </p:txBody>
      </p:sp>
      <p:sp>
        <p:nvSpPr>
          <p:cNvPr id="208" name="Google Shape;208;p27"/>
          <p:cNvSpPr txBox="1"/>
          <p:nvPr/>
        </p:nvSpPr>
        <p:spPr>
          <a:xfrm>
            <a:off x="4680200" y="1244400"/>
            <a:ext cx="3789000" cy="4118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This includes: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25 days on appointment increasing to 30 days after 5 years service. Public/Privilege days will be notified locally according to location.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Flexible Working Schemes allowing you to vary your working day as long as you work your total hours.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2" name="Shape 212"/>
        <p:cNvGrpSpPr/>
        <p:nvPr/>
      </p:nvGrpSpPr>
      <p:grpSpPr>
        <a:xfrm>
          <a:off x="0" y="0"/>
          <a:ext cx="0" cy="0"/>
          <a:chOff x="0" y="0"/>
          <a:chExt cx="0" cy="0"/>
        </a:xfrm>
      </p:grpSpPr>
      <p:sp>
        <p:nvSpPr>
          <p:cNvPr id="213" name="Google Shape;213;p2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14" name="Google Shape;214;p2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15" name="Google Shape;215;p28"/>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 </a:t>
            </a:r>
            <a:endParaRPr b="0" i="0" sz="3100" u="none" cap="none" strike="noStrike">
              <a:solidFill>
                <a:srgbClr val="FFFFFF"/>
              </a:solidFill>
              <a:latin typeface="Arial"/>
              <a:ea typeface="Arial"/>
              <a:cs typeface="Arial"/>
              <a:sym typeface="Arial"/>
            </a:endParaRPr>
          </a:p>
        </p:txBody>
      </p:sp>
      <p:sp>
        <p:nvSpPr>
          <p:cNvPr id="216" name="Google Shape;216;p28"/>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217" name="Google Shape;217;p2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18" name="Google Shape;218;p28"/>
          <p:cNvSpPr txBox="1"/>
          <p:nvPr/>
        </p:nvSpPr>
        <p:spPr>
          <a:xfrm>
            <a:off x="297450" y="1392875"/>
            <a:ext cx="85491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Continued:</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Interest-free loans allowing you to spread the cost of an annual travel season ticket or a new bicycle.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The opportunity to use onsite facilities including ﬁtness centres and staff canteens (where applicable).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Occupational sick pay.</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2" name="Shape 222"/>
        <p:cNvGrpSpPr/>
        <p:nvPr/>
      </p:nvGrpSpPr>
      <p:grpSpPr>
        <a:xfrm>
          <a:off x="0" y="0"/>
          <a:ext cx="0" cy="0"/>
          <a:chOff x="0" y="0"/>
          <a:chExt cx="0" cy="0"/>
        </a:xfrm>
      </p:grpSpPr>
      <p:sp>
        <p:nvSpPr>
          <p:cNvPr id="223" name="Google Shape;223;p2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24" name="Google Shape;224;p2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25" name="Google Shape;225;p29"/>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26" name="Google Shape;226;p29"/>
          <p:cNvSpPr txBox="1"/>
          <p:nvPr/>
        </p:nvSpPr>
        <p:spPr>
          <a:xfrm>
            <a:off x="297450" y="684000"/>
            <a:ext cx="43926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1. Can I apply if I am not currently a civil servant?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Yes.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2. Is this role permanent?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lang="en-GB" sz="1100">
                <a:latin typeface="Roboto"/>
                <a:ea typeface="Roboto"/>
                <a:cs typeface="Roboto"/>
                <a:sym typeface="Roboto"/>
              </a:rPr>
              <a:t>No - Maternity cover until August 2022</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3. Is this role suitable for part-time working?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Part time working is unfortunately not available for this role, however flexible working arrangements are available but you should discuss your needs with the hiring manager if you are invited to interview.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4. Will the role involve travel?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Some occasional travel may be required for this role.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5. Where will the role be based?</a:t>
            </a: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If successful you will be based in either London or Belfast. Unfortunately relocation costs will not be reimbursed.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6. Can I claim back any expenses incurred during the recruitment process?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Unfortunately we will not be able to reimburse you, except in exceptional circumstances and only when agreed in advance.</a:t>
            </a:r>
            <a:endParaRPr b="0" i="0" sz="1100" u="none" cap="none" strike="noStrike">
              <a:solidFill>
                <a:srgbClr val="000000"/>
              </a:solidFill>
              <a:latin typeface="Roboto"/>
              <a:ea typeface="Roboto"/>
              <a:cs typeface="Roboto"/>
              <a:sym typeface="Roboto"/>
            </a:endParaRPr>
          </a:p>
        </p:txBody>
      </p:sp>
      <p:pic>
        <p:nvPicPr>
          <p:cNvPr id="227" name="Google Shape;227;p2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28" name="Google Shape;228;p29"/>
          <p:cNvSpPr txBox="1"/>
          <p:nvPr/>
        </p:nvSpPr>
        <p:spPr>
          <a:xfrm>
            <a:off x="4773525" y="684000"/>
            <a:ext cx="4171500" cy="39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7. What nationality do I need to hold in order to apply?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To be eligible for employment to this role you must be a national from the following countries: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United Kingdom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Republic of Ireland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Commonwealth*</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European Economic Area (EEA) Member State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Switzerland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b="0" i="0" lang="en-GB" sz="1100" u="sng" cap="none" strike="noStrike">
                <a:solidFill>
                  <a:schemeClr val="hlink"/>
                </a:solidFill>
                <a:latin typeface="Roboto"/>
                <a:ea typeface="Roboto"/>
                <a:cs typeface="Roboto"/>
                <a:sym typeface="Roboto"/>
                <a:hlinkClick r:id="rId4"/>
              </a:rPr>
              <a:t>Gov.UK.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2" name="Shape 232"/>
        <p:cNvGrpSpPr/>
        <p:nvPr/>
      </p:nvGrpSpPr>
      <p:grpSpPr>
        <a:xfrm>
          <a:off x="0" y="0"/>
          <a:ext cx="0" cy="0"/>
          <a:chOff x="0" y="0"/>
          <a:chExt cx="0" cy="0"/>
        </a:xfrm>
      </p:grpSpPr>
      <p:sp>
        <p:nvSpPr>
          <p:cNvPr id="233" name="Google Shape;233;p3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34" name="Google Shape;234;p3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35" name="Google Shape;235;p30"/>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36" name="Google Shape;236;p30"/>
          <p:cNvSpPr txBox="1"/>
          <p:nvPr/>
        </p:nvSpPr>
        <p:spPr>
          <a:xfrm>
            <a:off x="297450" y="694738"/>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8. Is security clearance required?</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Yes. If successful you must hold, or be willing to obtain, security clearance to </a:t>
            </a:r>
            <a:r>
              <a:rPr b="0" i="0" lang="en-GB" sz="1200" u="none" cap="none" strike="noStrike">
                <a:solidFill>
                  <a:srgbClr val="FF0000"/>
                </a:solidFill>
                <a:latin typeface="Arial"/>
                <a:ea typeface="Arial"/>
                <a:cs typeface="Arial"/>
                <a:sym typeface="Arial"/>
              </a:rPr>
              <a:t>SC</a:t>
            </a:r>
            <a:r>
              <a:rPr b="0" i="0" lang="en-GB" sz="1200" u="none" cap="none" strike="noStrike">
                <a:solidFill>
                  <a:srgbClr val="000000"/>
                </a:solidFill>
                <a:latin typeface="Arial"/>
                <a:ea typeface="Arial"/>
                <a:cs typeface="Arial"/>
                <a:sym typeface="Arial"/>
              </a:rPr>
              <a:t> level. More information about the vetting process can be found </a:t>
            </a:r>
            <a:r>
              <a:rPr b="0" i="0" lang="en-GB" sz="1200" u="sng" cap="none" strike="noStrike">
                <a:solidFill>
                  <a:schemeClr val="hlink"/>
                </a:solidFill>
                <a:latin typeface="Arial"/>
                <a:ea typeface="Arial"/>
                <a:cs typeface="Arial"/>
                <a:sym typeface="Arial"/>
                <a:hlinkClick r:id="rId3"/>
              </a:rPr>
              <a:t>here.</a:t>
            </a:r>
            <a:r>
              <a:rPr b="0" i="0" lang="en-GB" sz="1200" u="none" cap="none" strike="noStrike">
                <a:solidFill>
                  <a:srgbClr val="000000"/>
                </a:solidFill>
                <a:latin typeface="Arial"/>
                <a:ea typeface="Arial"/>
                <a:cs typeface="Arial"/>
                <a:sym typeface="Arial"/>
              </a:rPr>
              <a:t> This is not a reserved post.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9. What reasonable adjustments can be made if I have a disability?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id="237" name="Google Shape;237;p30"/>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38" name="Google Shape;238;p30"/>
          <p:cNvSpPr txBox="1"/>
          <p:nvPr/>
        </p:nvSpPr>
        <p:spPr>
          <a:xfrm>
            <a:off x="4822825" y="673000"/>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If you wish to receive a hard copy of the information, or in an alternative format e.g. Audio, Braille or large font then please contact:  (</a:t>
            </a:r>
            <a:r>
              <a:rPr b="0" i="0" lang="en-GB" sz="1200" u="none" cap="none" strike="noStrike">
                <a:solidFill>
                  <a:schemeClr val="dk1"/>
                </a:solidFill>
                <a:latin typeface="Roboto"/>
                <a:ea typeface="Roboto"/>
                <a:cs typeface="Roboto"/>
                <a:sym typeface="Roboto"/>
              </a:rPr>
              <a:t>moj-recruitment-vetting-enquiries@gov.sscl.com</a:t>
            </a:r>
            <a:r>
              <a:rPr b="0" i="0" lang="en-GB" sz="1200" u="none" cap="none" strike="noStrike">
                <a:solidFill>
                  <a:srgbClr val="000000"/>
                </a:solidFill>
                <a:latin typeface="Roboto"/>
                <a:ea typeface="Roboto"/>
                <a:cs typeface="Roboto"/>
                <a:sym typeface="Roboto"/>
              </a:rPr>
              <a:t>)</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2" name="Shape 242"/>
        <p:cNvGrpSpPr/>
        <p:nvPr/>
      </p:nvGrpSpPr>
      <p:grpSpPr>
        <a:xfrm>
          <a:off x="0" y="0"/>
          <a:ext cx="0" cy="0"/>
          <a:chOff x="0" y="0"/>
          <a:chExt cx="0" cy="0"/>
        </a:xfrm>
      </p:grpSpPr>
      <p:sp>
        <p:nvSpPr>
          <p:cNvPr id="243" name="Google Shape;243;p3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44" name="Google Shape;244;p3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45" name="Google Shape;245;p31"/>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46" name="Google Shape;246;p31"/>
          <p:cNvSpPr txBox="1"/>
          <p:nvPr/>
        </p:nvSpPr>
        <p:spPr>
          <a:xfrm>
            <a:off x="297450" y="694738"/>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10. What is the role of the Civil Service Commission in relation to recruitment into the Civil Service?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Civil Service Commission has two primary functions:</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b="0" i="0" lang="en-GB" sz="1200" u="sng" cap="none" strike="noStrike">
                <a:solidFill>
                  <a:schemeClr val="hlink"/>
                </a:solidFill>
                <a:latin typeface="Roboto"/>
                <a:ea typeface="Roboto"/>
                <a:cs typeface="Roboto"/>
                <a:sym typeface="Roboto"/>
                <a:hlinkClick r:id="rId3"/>
              </a:rPr>
              <a:t>Civil Service Commission’s Recruitment Principles.</a:t>
            </a:r>
            <a:r>
              <a:rPr b="0" i="0" lang="en-GB" sz="1200" u="none" cap="none" strike="noStrik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7" name="Google Shape;247;p31"/>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48" name="Google Shape;248;p31"/>
          <p:cNvSpPr txBox="1"/>
          <p:nvPr/>
        </p:nvSpPr>
        <p:spPr>
          <a:xfrm>
            <a:off x="4773525" y="746625"/>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Arial"/>
                <a:ea typeface="Arial"/>
                <a:cs typeface="Arial"/>
                <a:sym typeface="Arial"/>
              </a:rPr>
              <a:t>11. What do I do if I want to make a complaint?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b="0" i="0" lang="en-GB" sz="1200" u="sng" cap="none" strike="noStrike">
                <a:solidFill>
                  <a:schemeClr val="hlink"/>
                </a:solidFill>
                <a:latin typeface="Arial"/>
                <a:ea typeface="Arial"/>
                <a:cs typeface="Arial"/>
                <a:sym typeface="Arial"/>
                <a:hlinkClick r:id="rId5"/>
              </a:rPr>
              <a:t>Alison.Logan@nio.gov.uk</a:t>
            </a:r>
            <a:r>
              <a:rPr b="0" i="0" lang="en-GB" sz="1200" u="none" cap="none" strike="noStrik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b="0" i="0" lang="en-GB" sz="1200" u="sng" cap="none" strike="noStrike">
                <a:solidFill>
                  <a:schemeClr val="hlink"/>
                </a:solidFill>
                <a:latin typeface="Arial"/>
                <a:ea typeface="Arial"/>
                <a:cs typeface="Arial"/>
                <a:sym typeface="Arial"/>
                <a:hlinkClick r:id="rId6"/>
              </a:rPr>
              <a:t>https://civilservicecommission.independent.gov.uk/recruitment/c ivilservicerecruitmentcomplaints/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5" name="Shape 65"/>
        <p:cNvGrpSpPr/>
        <p:nvPr/>
      </p:nvGrpSpPr>
      <p:grpSpPr>
        <a:xfrm>
          <a:off x="0" y="0"/>
          <a:ext cx="0" cy="0"/>
          <a:chOff x="0" y="0"/>
          <a:chExt cx="0" cy="0"/>
        </a:xfrm>
      </p:grpSpPr>
      <p:sp>
        <p:nvSpPr>
          <p:cNvPr id="66" name="Google Shape;66;p1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7" name="Google Shape;67;p14"/>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oboto"/>
                <a:ea typeface="Roboto"/>
                <a:cs typeface="Roboto"/>
                <a:sym typeface="Roboto"/>
              </a:rPr>
              <a:t>Welcome message from Madeleine Alessandri</a:t>
            </a:r>
            <a:endParaRPr b="1"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Thank you for your interest in the Northern Ireland Office.</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b="0" i="0" lang="en-GB" sz="1200" u="none" cap="none" strike="noStrike">
                <a:solidFill>
                  <a:schemeClr val="lt1"/>
                </a:solidFill>
                <a:latin typeface="Roboto"/>
                <a:ea typeface="Roboto"/>
                <a:cs typeface="Roboto"/>
                <a:sym typeface="Roboto"/>
              </a:rPr>
              <a:t>supporting the delivery of the UK Government’s priorities for Northern Ireland.</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I  hope you will consider joining us for this exciting opportunity.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Madeleine Alessandri</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Permanent Secretary</a:t>
            </a:r>
            <a:endParaRPr b="0" i="0" sz="1200" u="none" cap="none" strike="noStrike">
              <a:solidFill>
                <a:srgbClr val="FFFFFF"/>
              </a:solidFill>
              <a:latin typeface="Roboto"/>
              <a:ea typeface="Roboto"/>
              <a:cs typeface="Roboto"/>
              <a:sym typeface="Roboto"/>
            </a:endParaRPr>
          </a:p>
        </p:txBody>
      </p:sp>
      <p:grpSp>
        <p:nvGrpSpPr>
          <p:cNvPr id="69" name="Google Shape;69;p14"/>
          <p:cNvGrpSpPr/>
          <p:nvPr/>
        </p:nvGrpSpPr>
        <p:grpSpPr>
          <a:xfrm>
            <a:off x="0" y="0"/>
            <a:ext cx="3890675" cy="5169026"/>
            <a:chOff x="0" y="0"/>
            <a:chExt cx="3890675" cy="5169026"/>
          </a:xfrm>
        </p:grpSpPr>
        <p:pic>
          <p:nvPicPr>
            <p:cNvPr id="70" name="Google Shape;70;p14"/>
            <p:cNvPicPr preferRelativeResize="0"/>
            <p:nvPr/>
          </p:nvPicPr>
          <p:blipFill rotWithShape="1">
            <a:blip r:embed="rId3">
              <a:alphaModFix/>
            </a:blip>
            <a:srcRect b="0" l="0" r="0" t="0"/>
            <a:stretch/>
          </p:blipFill>
          <p:spPr>
            <a:xfrm>
              <a:off x="87000" y="0"/>
              <a:ext cx="2308450" cy="3082100"/>
            </a:xfrm>
            <a:prstGeom prst="rect">
              <a:avLst/>
            </a:prstGeom>
            <a:noFill/>
            <a:ln>
              <a:noFill/>
            </a:ln>
          </p:spPr>
        </p:pic>
        <p:pic>
          <p:nvPicPr>
            <p:cNvPr id="71" name="Google Shape;71;p14"/>
            <p:cNvPicPr preferRelativeResize="0"/>
            <p:nvPr/>
          </p:nvPicPr>
          <p:blipFill rotWithShape="1">
            <a:blip r:embed="rId4">
              <a:alphaModFix/>
            </a:blip>
            <a:srcRect b="0" l="0" r="0" t="0"/>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52" name="Shape 252"/>
        <p:cNvGrpSpPr/>
        <p:nvPr/>
      </p:nvGrpSpPr>
      <p:grpSpPr>
        <a:xfrm>
          <a:off x="0" y="0"/>
          <a:ext cx="0" cy="0"/>
          <a:chOff x="0" y="0"/>
          <a:chExt cx="0" cy="0"/>
        </a:xfrm>
      </p:grpSpPr>
      <p:sp>
        <p:nvSpPr>
          <p:cNvPr id="253" name="Google Shape;253;p3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54" name="Google Shape;254;p3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55" name="Google Shape;255;p32"/>
          <p:cNvSpPr/>
          <p:nvPr/>
        </p:nvSpPr>
        <p:spPr>
          <a:xfrm>
            <a:off x="297450" y="206000"/>
            <a:ext cx="8549100" cy="5094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56" name="Google Shape;256;p32"/>
          <p:cNvSpPr txBox="1"/>
          <p:nvPr/>
        </p:nvSpPr>
        <p:spPr>
          <a:xfrm>
            <a:off x="255950" y="715400"/>
            <a:ext cx="44625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Terms of Appointment</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Appointments through this campaign will be on a permanent basis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351C75"/>
                </a:solidFill>
                <a:latin typeface="Roboto"/>
                <a:ea typeface="Roboto"/>
                <a:cs typeface="Roboto"/>
                <a:sym typeface="Roboto"/>
              </a:rPr>
              <a:t>Feedback</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Only candidates invited to interview or assessment will receive feedback on their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we identify more appointable candidates than we have roles for at this time, we will operate a reserve list for 6 months.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Equal Opportunities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pic>
        <p:nvPicPr>
          <p:cNvPr id="257" name="Google Shape;257;p3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58" name="Google Shape;258;p32"/>
          <p:cNvSpPr txBox="1"/>
          <p:nvPr/>
        </p:nvSpPr>
        <p:spPr>
          <a:xfrm>
            <a:off x="5008700" y="801050"/>
            <a:ext cx="37371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Guaranteed Interview Scheme for Disabled Persons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62" name="Shape 262"/>
        <p:cNvGrpSpPr/>
        <p:nvPr/>
      </p:nvGrpSpPr>
      <p:grpSpPr>
        <a:xfrm>
          <a:off x="0" y="0"/>
          <a:ext cx="0" cy="0"/>
          <a:chOff x="0" y="0"/>
          <a:chExt cx="0" cy="0"/>
        </a:xfrm>
      </p:grpSpPr>
      <p:sp>
        <p:nvSpPr>
          <p:cNvPr id="263" name="Google Shape;263;p3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64" name="Google Shape;264;p3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65" name="Google Shape;265;p33"/>
          <p:cNvSpPr/>
          <p:nvPr/>
        </p:nvSpPr>
        <p:spPr>
          <a:xfrm>
            <a:off x="297450" y="206000"/>
            <a:ext cx="8549100" cy="506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66" name="Google Shape;266;p33"/>
          <p:cNvSpPr txBox="1"/>
          <p:nvPr/>
        </p:nvSpPr>
        <p:spPr>
          <a:xfrm>
            <a:off x="255950" y="891825"/>
            <a:ext cx="4462500" cy="3983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Pension Scheme</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For detailed information, please visit </a:t>
            </a:r>
            <a:r>
              <a:rPr b="0" i="0" lang="en-GB" sz="1100" u="sng" cap="none" strike="noStrike">
                <a:solidFill>
                  <a:schemeClr val="hlink"/>
                </a:solidFill>
                <a:latin typeface="Roboto"/>
                <a:ea typeface="Roboto"/>
                <a:cs typeface="Roboto"/>
                <a:sym typeface="Roboto"/>
                <a:hlinkClick r:id="rId3"/>
              </a:rPr>
              <a:t>http://www.civilservicepensionscheme.org.uk/.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Conﬂicts of Interest</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b="0" i="0" sz="1100" u="none" cap="none" strike="noStrike">
              <a:solidFill>
                <a:srgbClr val="000000"/>
              </a:solidFill>
              <a:latin typeface="Roboto"/>
              <a:ea typeface="Roboto"/>
              <a:cs typeface="Roboto"/>
              <a:sym typeface="Roboto"/>
            </a:endParaRPr>
          </a:p>
        </p:txBody>
      </p:sp>
      <p:pic>
        <p:nvPicPr>
          <p:cNvPr id="267" name="Google Shape;267;p33"/>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68" name="Google Shape;268;p33"/>
          <p:cNvSpPr txBox="1"/>
          <p:nvPr/>
        </p:nvSpPr>
        <p:spPr>
          <a:xfrm>
            <a:off x="4905000" y="712100"/>
            <a:ext cx="3941700" cy="97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Security Clearance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should have, or expect to undergo </a:t>
            </a:r>
            <a:r>
              <a:rPr b="0" i="0" lang="en-GB" sz="1100" u="none" cap="none" strike="noStrike">
                <a:solidFill>
                  <a:srgbClr val="FF0000"/>
                </a:solidFill>
                <a:latin typeface="Roboto"/>
                <a:ea typeface="Roboto"/>
                <a:cs typeface="Roboto"/>
                <a:sym typeface="Roboto"/>
              </a:rPr>
              <a:t>SC</a:t>
            </a:r>
            <a:r>
              <a:rPr b="0" i="0" lang="en-GB" sz="1100" u="none" cap="none" strike="noStrike">
                <a:solidFill>
                  <a:srgbClr val="000000"/>
                </a:solidFill>
                <a:latin typeface="Roboto"/>
                <a:ea typeface="Roboto"/>
                <a:cs typeface="Roboto"/>
                <a:sym typeface="Roboto"/>
              </a:rPr>
              <a:t> level security clearance to take up this post. Further information about security vetting can be found </a:t>
            </a:r>
            <a:r>
              <a:rPr b="0" i="0" lang="en-GB" sz="1100" u="sng" cap="none" strike="noStrike">
                <a:solidFill>
                  <a:schemeClr val="hlink"/>
                </a:solidFill>
                <a:latin typeface="Roboto"/>
                <a:ea typeface="Roboto"/>
                <a:cs typeface="Roboto"/>
                <a:sym typeface="Roboto"/>
                <a:hlinkClick r:id="rId5"/>
              </a:rPr>
              <a:t>here.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Old Standard TT"/>
                <a:ea typeface="Old Standard TT"/>
                <a:cs typeface="Old Standard TT"/>
                <a:sym typeface="Old Standard TT"/>
              </a:rPr>
              <a:t> </a:t>
            </a:r>
            <a:endParaRPr b="0" i="0" sz="1100" u="none" cap="none" strike="noStrike">
              <a:solidFill>
                <a:srgbClr val="000000"/>
              </a:solidFill>
              <a:latin typeface="Old Standard TT"/>
              <a:ea typeface="Old Standard TT"/>
              <a:cs typeface="Old Standard TT"/>
              <a:sym typeface="Old Standard TT"/>
            </a:endParaRPr>
          </a:p>
        </p:txBody>
      </p:sp>
      <p:sp>
        <p:nvSpPr>
          <p:cNvPr id="269" name="Google Shape;269;p33"/>
          <p:cNvSpPr txBox="1"/>
          <p:nvPr/>
        </p:nvSpPr>
        <p:spPr>
          <a:xfrm>
            <a:off x="4905000" y="1686800"/>
            <a:ext cx="4002900" cy="3456300"/>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b="1"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Lived outside UK: </a:t>
            </a:r>
            <a:r>
              <a:rPr b="0" i="0" lang="en-GB" sz="900" u="none" cap="none" strike="noStrik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Employee records</a:t>
            </a:r>
            <a:r>
              <a:rPr b="0" i="0" lang="en-GB" sz="900" u="none" cap="none" strike="noStrike">
                <a:solidFill>
                  <a:srgbClr val="000000"/>
                </a:solidFill>
                <a:latin typeface="Roboto"/>
                <a:ea typeface="Roboto"/>
                <a:cs typeface="Roboto"/>
                <a:sym typeface="Roboto"/>
              </a:rPr>
              <a:t>: Any indication of unreliability, relevant in a security context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Criminal record information:</a:t>
            </a:r>
            <a:r>
              <a:rPr b="0" i="0" lang="en-GB" sz="900" u="none" cap="none" strike="noStrik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Security Service records:</a:t>
            </a:r>
            <a:r>
              <a:rPr b="0" i="0" lang="en-GB" sz="900" u="none" cap="none" strike="noStrike">
                <a:solidFill>
                  <a:srgbClr val="000000"/>
                </a:solidFill>
                <a:latin typeface="Roboto"/>
                <a:ea typeface="Roboto"/>
                <a:cs typeface="Roboto"/>
                <a:sym typeface="Roboto"/>
              </a:rPr>
              <a:t> Concerns arising from checks undertaken by the Security Service.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Financial irregularities: </a:t>
            </a:r>
            <a:r>
              <a:rPr b="0" i="0" lang="en-GB" sz="900" u="none" cap="none" strike="noStrike">
                <a:solidFill>
                  <a:srgbClr val="000000"/>
                </a:solidFill>
                <a:latin typeface="Roboto"/>
                <a:ea typeface="Roboto"/>
                <a:cs typeface="Roboto"/>
                <a:sym typeface="Roboto"/>
              </a:rPr>
              <a:t>For SC or DV clearance only - Poor financial judgment or management, excessive expenditure, or high levels of indebtedness.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Other factors:</a:t>
            </a:r>
            <a:r>
              <a:rPr b="0" i="0" lang="en-GB" sz="900" u="none" cap="none" strike="noStrike">
                <a:solidFill>
                  <a:srgbClr val="000000"/>
                </a:solidFill>
                <a:latin typeface="Roboto"/>
                <a:ea typeface="Roboto"/>
                <a:cs typeface="Roboto"/>
                <a:sym typeface="Roboto"/>
              </a:rPr>
              <a:t> Inconsistencies, discrepancies or gaps in information provided, personal circumstances, personality and lifestyle.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5" name="Shape 75"/>
        <p:cNvGrpSpPr/>
        <p:nvPr/>
      </p:nvGrpSpPr>
      <p:grpSpPr>
        <a:xfrm>
          <a:off x="0" y="0"/>
          <a:ext cx="0" cy="0"/>
          <a:chOff x="0" y="0"/>
          <a:chExt cx="0" cy="0"/>
        </a:xfrm>
      </p:grpSpPr>
      <p:sp>
        <p:nvSpPr>
          <p:cNvPr id="76" name="Google Shape;76;p1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7" name="Google Shape;77;p1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About the Northern Ireland Office</a:t>
            </a:r>
            <a:endParaRPr b="0" i="0" sz="3100" u="none" cap="none" strike="noStrike">
              <a:solidFill>
                <a:srgbClr val="FFFFFF"/>
              </a:solidFill>
              <a:latin typeface="Arial"/>
              <a:ea typeface="Arial"/>
              <a:cs typeface="Arial"/>
              <a:sym typeface="Arial"/>
            </a:endParaRPr>
          </a:p>
        </p:txBody>
      </p:sp>
      <p:pic>
        <p:nvPicPr>
          <p:cNvPr id="79" name="Google Shape;79;p15"/>
          <p:cNvPicPr preferRelativeResize="0"/>
          <p:nvPr/>
        </p:nvPicPr>
        <p:blipFill rotWithShape="1">
          <a:blip r:embed="rId3">
            <a:alphaModFix/>
          </a:blip>
          <a:srcRect b="0" l="0" r="0" t="0"/>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We are a Department that values its staff. We work hard to create an environment that speaks to our values; </a:t>
            </a:r>
            <a:r>
              <a:rPr b="1" i="1" lang="en-GB" sz="1200" u="none" cap="none" strike="noStrike">
                <a:solidFill>
                  <a:srgbClr val="000000"/>
                </a:solidFill>
                <a:latin typeface="Roboto"/>
                <a:ea typeface="Roboto"/>
                <a:cs typeface="Roboto"/>
                <a:sym typeface="Roboto"/>
              </a:rPr>
              <a:t>flexible, empowering, inclusive.</a:t>
            </a:r>
            <a:r>
              <a:rPr b="0" i="0" lang="en-GB" sz="1200" u="none" cap="none" strike="noStrik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4" name="Shape 84"/>
        <p:cNvGrpSpPr/>
        <p:nvPr/>
      </p:nvGrpSpPr>
      <p:grpSpPr>
        <a:xfrm>
          <a:off x="0" y="0"/>
          <a:ext cx="0" cy="0"/>
          <a:chOff x="0" y="0"/>
          <a:chExt cx="0" cy="0"/>
        </a:xfrm>
      </p:grpSpPr>
      <p:sp>
        <p:nvSpPr>
          <p:cNvPr id="85" name="Google Shape;85;p1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86" name="Google Shape;86;p16"/>
          <p:cNvSpPr txBox="1"/>
          <p:nvPr>
            <p:ph idx="1" type="subTitle"/>
          </p:nvPr>
        </p:nvSpPr>
        <p:spPr>
          <a:xfrm>
            <a:off x="0" y="-12"/>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sz="2200">
                <a:solidFill>
                  <a:srgbClr val="FFFFFF"/>
                </a:solidFill>
                <a:latin typeface="Roboto"/>
                <a:ea typeface="Roboto"/>
                <a:cs typeface="Roboto"/>
                <a:sym typeface="Roboto"/>
              </a:rPr>
              <a:t>Deputy Director biography</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Add photo</a:t>
            </a:r>
            <a:endParaRPr b="1" sz="2200">
              <a:solidFill>
                <a:srgbClr val="FFFFFF"/>
              </a:solidFill>
              <a:latin typeface="Roboto"/>
              <a:ea typeface="Roboto"/>
              <a:cs typeface="Roboto"/>
              <a:sym typeface="Roboto"/>
            </a:endParaRPr>
          </a:p>
        </p:txBody>
      </p:sp>
      <p:sp>
        <p:nvSpPr>
          <p:cNvPr id="87" name="Google Shape;87;p16"/>
          <p:cNvSpPr txBox="1"/>
          <p:nvPr/>
        </p:nvSpPr>
        <p:spPr>
          <a:xfrm>
            <a:off x="3890675" y="0"/>
            <a:ext cx="5253300" cy="5143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pic>
        <p:nvPicPr>
          <p:cNvPr id="88" name="Google Shape;88;p16"/>
          <p:cNvPicPr preferRelativeResize="0"/>
          <p:nvPr/>
        </p:nvPicPr>
        <p:blipFill rotWithShape="1">
          <a:blip r:embed="rId3">
            <a:alphaModFix/>
          </a:blip>
          <a:srcRect b="0" l="0" r="0" t="0"/>
          <a:stretch/>
        </p:blipFill>
        <p:spPr>
          <a:xfrm>
            <a:off x="3890700" y="0"/>
            <a:ext cx="5253300" cy="5143500"/>
          </a:xfrm>
          <a:prstGeom prst="rect">
            <a:avLst/>
          </a:prstGeom>
          <a:noFill/>
          <a:ln>
            <a:noFill/>
          </a:ln>
        </p:spPr>
      </p:pic>
      <p:pic>
        <p:nvPicPr>
          <p:cNvPr id="89" name="Google Shape;89;p16"/>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90" name="Google Shape;90;p16"/>
          <p:cNvSpPr txBox="1"/>
          <p:nvPr/>
        </p:nvSpPr>
        <p:spPr>
          <a:xfrm>
            <a:off x="201825" y="471200"/>
            <a:ext cx="3563400" cy="42441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Arial"/>
                <a:ea typeface="Arial"/>
                <a:cs typeface="Arial"/>
                <a:sym typeface="Arial"/>
              </a:rPr>
              <a:t>Charlotte Goodrich joined the Northern Ireland Office in January 2021. She is the Deputy Director for Corporate Operations, and acts as Finance Director for the Department. </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Arial"/>
                <a:ea typeface="Arial"/>
                <a:cs typeface="Arial"/>
                <a:sym typeface="Arial"/>
              </a:rPr>
              <a:t>Prior to joining the NIO Charlotte was the Chief Operating Officer for the National Infrastructure Commission, an Arm’s Length Body of HM Treasury. Charlotte is a Chartered Accountant and prior to joining the Civil Service, had a 10 year career in professional services, first in the Audit Commission and then at KPMG.</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Arial"/>
                <a:ea typeface="Arial"/>
                <a:cs typeface="Arial"/>
                <a:sym typeface="Arial"/>
              </a:rPr>
              <a:t>Alongside her Civil Service role Charlotte is also a Magistrate, and is a Non Executive Director for Mental Health First Aid England.</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Arial"/>
                <a:ea typeface="Arial"/>
                <a:cs typeface="Arial"/>
                <a:sym typeface="Arial"/>
              </a:rPr>
              <a:t>If you are interested in having a confidential discussion about this role before you apply, Charlotte can be contacted on charlotte.goodrich@nio.gov.uk.</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4" name="Shape 94"/>
        <p:cNvGrpSpPr/>
        <p:nvPr/>
      </p:nvGrpSpPr>
      <p:grpSpPr>
        <a:xfrm>
          <a:off x="0" y="0"/>
          <a:ext cx="0" cy="0"/>
          <a:chOff x="0" y="0"/>
          <a:chExt cx="0" cy="0"/>
        </a:xfrm>
      </p:grpSpPr>
      <p:sp>
        <p:nvSpPr>
          <p:cNvPr id="95" name="Google Shape;95;p17"/>
          <p:cNvSpPr txBox="1"/>
          <p:nvPr>
            <p:ph type="ctrTitle"/>
          </p:nvPr>
        </p:nvSpPr>
        <p:spPr>
          <a:xfrm>
            <a:off x="51850" y="0"/>
            <a:ext cx="90921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96" name="Google Shape;96;p17"/>
          <p:cNvSpPr txBox="1"/>
          <p:nvPr>
            <p:ph idx="1" type="subTitle"/>
          </p:nvPr>
        </p:nvSpPr>
        <p:spPr>
          <a:xfrm>
            <a:off x="0" y="-41600"/>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  Overview of the Corporate Operations team</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97" name="Google Shape;97;p17"/>
          <p:cNvSpPr/>
          <p:nvPr/>
        </p:nvSpPr>
        <p:spPr>
          <a:xfrm>
            <a:off x="150" y="4572550"/>
            <a:ext cx="9195600" cy="57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Find out more about the work of the NIO on the following platforms: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98" name="Google Shape;98;p1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99" name="Google Shape;99;p17">
            <a:hlinkClick r:id="rId4"/>
          </p:cNvPr>
          <p:cNvPicPr preferRelativeResize="0"/>
          <p:nvPr/>
        </p:nvPicPr>
        <p:blipFill rotWithShape="1">
          <a:blip r:embed="rId5">
            <a:alphaModFix/>
          </a:blip>
          <a:srcRect b="0" l="0" r="0" t="0"/>
          <a:stretch/>
        </p:blipFill>
        <p:spPr>
          <a:xfrm>
            <a:off x="3978225" y="4739293"/>
            <a:ext cx="433219" cy="362607"/>
          </a:xfrm>
          <a:prstGeom prst="rect">
            <a:avLst/>
          </a:prstGeom>
          <a:noFill/>
          <a:ln>
            <a:noFill/>
          </a:ln>
        </p:spPr>
      </p:pic>
      <p:pic>
        <p:nvPicPr>
          <p:cNvPr id="100" name="Google Shape;100;p17">
            <a:hlinkClick r:id="rId6"/>
          </p:cNvPr>
          <p:cNvPicPr preferRelativeResize="0"/>
          <p:nvPr/>
        </p:nvPicPr>
        <p:blipFill rotWithShape="1">
          <a:blip r:embed="rId7">
            <a:alphaModFix/>
          </a:blip>
          <a:srcRect b="0" l="0" r="0" t="0"/>
          <a:stretch/>
        </p:blipFill>
        <p:spPr>
          <a:xfrm>
            <a:off x="4507900" y="4739293"/>
            <a:ext cx="366284" cy="306582"/>
          </a:xfrm>
          <a:prstGeom prst="rect">
            <a:avLst/>
          </a:prstGeom>
          <a:noFill/>
          <a:ln>
            <a:noFill/>
          </a:ln>
        </p:spPr>
      </p:pic>
      <p:pic>
        <p:nvPicPr>
          <p:cNvPr id="101" name="Google Shape;101;p17">
            <a:hlinkClick r:id="rId8"/>
          </p:cNvPr>
          <p:cNvPicPr preferRelativeResize="0"/>
          <p:nvPr/>
        </p:nvPicPr>
        <p:blipFill rotWithShape="1">
          <a:blip r:embed="rId9">
            <a:alphaModFix/>
          </a:blip>
          <a:srcRect b="0" l="0" r="0" t="0"/>
          <a:stretch/>
        </p:blipFill>
        <p:spPr>
          <a:xfrm>
            <a:off x="4970641" y="4732225"/>
            <a:ext cx="366284" cy="306582"/>
          </a:xfrm>
          <a:prstGeom prst="rect">
            <a:avLst/>
          </a:prstGeom>
          <a:noFill/>
          <a:ln>
            <a:noFill/>
          </a:ln>
        </p:spPr>
      </p:pic>
      <p:sp>
        <p:nvSpPr>
          <p:cNvPr id="102" name="Google Shape;102;p17"/>
          <p:cNvSpPr txBox="1"/>
          <p:nvPr/>
        </p:nvSpPr>
        <p:spPr>
          <a:xfrm>
            <a:off x="806750" y="625075"/>
            <a:ext cx="7181100" cy="3830400"/>
          </a:xfrm>
          <a:prstGeom prst="rect">
            <a:avLst/>
          </a:prstGeom>
          <a:solidFill>
            <a:srgbClr val="674EA7"/>
          </a:solid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7"/>
          <p:cNvSpPr txBox="1"/>
          <p:nvPr/>
        </p:nvSpPr>
        <p:spPr>
          <a:xfrm>
            <a:off x="792660" y="665510"/>
            <a:ext cx="77616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The post is based within Corporate Operations Group in the Northern Ireland Office, a high performing and responsive team that provides high standards of corporate services to support the delivery of the NIO’s objectives and deliver Ministerial priorities and is composed of 5 areas: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lt1"/>
                </a:solidFill>
                <a:latin typeface="Arial"/>
                <a:ea typeface="Arial"/>
                <a:cs typeface="Arial"/>
                <a:sym typeface="Arial"/>
              </a:rPr>
              <a:t>Finance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lt1"/>
                </a:solidFill>
                <a:latin typeface="Arial"/>
                <a:ea typeface="Arial"/>
                <a:cs typeface="Arial"/>
                <a:sym typeface="Arial"/>
              </a:rPr>
              <a:t>Human Resources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lt1"/>
                </a:solidFill>
                <a:latin typeface="Arial"/>
                <a:ea typeface="Arial"/>
                <a:cs typeface="Arial"/>
                <a:sym typeface="Arial"/>
              </a:rPr>
              <a:t>Estates and Services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lt1"/>
                </a:solidFill>
                <a:latin typeface="Arial"/>
                <a:ea typeface="Arial"/>
                <a:cs typeface="Arial"/>
                <a:sym typeface="Arial"/>
              </a:rPr>
              <a:t>Knowledge and Information Management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lt1"/>
                </a:solidFill>
                <a:latin typeface="Arial"/>
                <a:ea typeface="Arial"/>
                <a:cs typeface="Arial"/>
                <a:sym typeface="Arial"/>
              </a:rPr>
              <a:t>Departmental Security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This role sits within the Finance team which is responsible for all finance functions such as budgets and estimates, funding negotiations, financial management and reporting, liaising with external auditors, statutory financial statements and other finance-related issues.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07" name="Shape 107"/>
        <p:cNvGrpSpPr/>
        <p:nvPr/>
      </p:nvGrpSpPr>
      <p:grpSpPr>
        <a:xfrm>
          <a:off x="0" y="0"/>
          <a:ext cx="0" cy="0"/>
          <a:chOff x="0" y="0"/>
          <a:chExt cx="0" cy="0"/>
        </a:xfrm>
      </p:grpSpPr>
      <p:sp>
        <p:nvSpPr>
          <p:cNvPr id="108" name="Google Shape;108;p1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09" name="Google Shape;109;p18"/>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About the role</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10" name="Google Shape;110;p18"/>
          <p:cNvSpPr/>
          <p:nvPr/>
        </p:nvSpPr>
        <p:spPr>
          <a:xfrm>
            <a:off x="150" y="4177175"/>
            <a:ext cx="9144000" cy="966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11" name="Google Shape;111;p1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12" name="Google Shape;112;p18"/>
          <p:cNvSpPr txBox="1"/>
          <p:nvPr/>
        </p:nvSpPr>
        <p:spPr>
          <a:xfrm>
            <a:off x="1126125" y="855875"/>
            <a:ext cx="7181100" cy="39849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18"/>
          <p:cNvSpPr txBox="1"/>
          <p:nvPr/>
        </p:nvSpPr>
        <p:spPr>
          <a:xfrm>
            <a:off x="710475" y="860300"/>
            <a:ext cx="7674600" cy="3859500"/>
          </a:xfrm>
          <a:prstGeom prst="rect">
            <a:avLst/>
          </a:prstGeom>
          <a:solidFill>
            <a:srgbClr val="674EA7"/>
          </a:solid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The Northern Ireland Office is seeking to recruit a Head of Financial Accounting and Reporting to lead the financial accounting team. With a new Finance Director, the Finance Team are leading a transformation programme to better deliver our finances and maximise value to the business. This transformation will put finance at the heart of business decision making, driving greater understanding, control and value for money across the organisation. This role will be at the heart of this programme, and the successful candidate will have the opportunity to be part of the review, design and implementation of new finance systems, processes and controls. The role will be responsible for the leadership of the financial accounting team, reporting directly to the Finance Director. The successful candidate will deliver financial control systems, the annual accounts and reporting process, cash management, payroll and financial governance.</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The successful candidate will have ownership and accountability for key areas of the Finance function, providing regular updates to the senior team including the Permanent Secretary.  You will contribute to the work of the Departmental Board, Audit &amp; Risk and People &amp; Resources committees, ensuring that robust financial management and control processes are in place and that the Department’s senior management is supported in taking high-level strategic decisions.</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This role will liaise closely with key internal and external stakeholders, including Ministerial teams, budget holders and teams across the business, internal and external auditors, and HM Treasury.</a:t>
            </a:r>
            <a:endParaRPr b="0" i="0" sz="1400" u="none" cap="none" strike="noStrike">
              <a:solidFill>
                <a:srgbClr val="FFFFF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7" name="Shape 117"/>
        <p:cNvGrpSpPr/>
        <p:nvPr/>
      </p:nvGrpSpPr>
      <p:grpSpPr>
        <a:xfrm>
          <a:off x="0" y="0"/>
          <a:ext cx="0" cy="0"/>
          <a:chOff x="0" y="0"/>
          <a:chExt cx="0" cy="0"/>
        </a:xfrm>
      </p:grpSpPr>
      <p:sp>
        <p:nvSpPr>
          <p:cNvPr id="118" name="Google Shape;118;p1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19" name="Google Shape;119;p19"/>
          <p:cNvSpPr txBox="1"/>
          <p:nvPr>
            <p:ph idx="1" type="subTitle"/>
          </p:nvPr>
        </p:nvSpPr>
        <p:spPr>
          <a:xfrm>
            <a:off x="62225"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20" name="Google Shape;120;p19"/>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sp>
        <p:nvSpPr>
          <p:cNvPr id="121" name="Google Shape;121;p19"/>
          <p:cNvSpPr txBox="1"/>
          <p:nvPr/>
        </p:nvSpPr>
        <p:spPr>
          <a:xfrm>
            <a:off x="235200" y="886250"/>
            <a:ext cx="8496900" cy="388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Roboto"/>
              <a:ea typeface="Roboto"/>
              <a:cs typeface="Roboto"/>
              <a:sym typeface="Roboto"/>
            </a:endParaRPr>
          </a:p>
        </p:txBody>
      </p:sp>
      <p:pic>
        <p:nvPicPr>
          <p:cNvPr id="122" name="Google Shape;122;p1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23" name="Google Shape;123;p19"/>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graphicFrame>
        <p:nvGraphicFramePr>
          <p:cNvPr id="124" name="Google Shape;124;p19"/>
          <p:cNvGraphicFramePr/>
          <p:nvPr/>
        </p:nvGraphicFramePr>
        <p:xfrm>
          <a:off x="235275" y="1588500"/>
          <a:ext cx="3000000" cy="3000000"/>
        </p:xfrm>
        <a:graphic>
          <a:graphicData uri="http://schemas.openxmlformats.org/drawingml/2006/table">
            <a:tbl>
              <a:tblPr>
                <a:noFill/>
                <a:tableStyleId>{1BA86669-6584-4849-8A9F-329CD13FCBEF}</a:tableStyleId>
              </a:tblPr>
              <a:tblGrid>
                <a:gridCol w="2730275"/>
                <a:gridCol w="3364775"/>
                <a:gridCol w="2401700"/>
              </a:tblGrid>
              <a:tr h="5732450">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Flexible</a:t>
                      </a:r>
                      <a:endParaRPr b="1" sz="1100" u="none" cap="none" strike="noStrike">
                        <a:solidFill>
                          <a:schemeClr val="dk1"/>
                        </a:solidFill>
                      </a:endParaRPr>
                    </a:p>
                    <a:p>
                      <a:pPr indent="-269999" lvl="0" marL="269999" marR="0" rtl="0" algn="l">
                        <a:lnSpc>
                          <a:spcPct val="100000"/>
                        </a:lnSpc>
                        <a:spcBef>
                          <a:spcPts val="1200"/>
                        </a:spcBef>
                        <a:spcAft>
                          <a:spcPts val="0"/>
                        </a:spcAft>
                        <a:buClr>
                          <a:schemeClr val="dk1"/>
                        </a:buClr>
                        <a:buSzPts val="1100"/>
                        <a:buFont typeface="Arial"/>
                        <a:buChar char="●"/>
                      </a:pPr>
                      <a:r>
                        <a:rPr lang="en-GB" sz="1100" u="none" cap="none" strike="noStrike">
                          <a:solidFill>
                            <a:schemeClr val="dk1"/>
                          </a:solidFill>
                        </a:rPr>
                        <a:t>We are flexible in how we think and how we work</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agile in our approach to emerging situations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find solutions</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creative and innovative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embrace change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allow ourselves the flex to think strategically about the future, as well as responding at a pace to the immediate when required</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Empowering</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empower ourselves through our focus on personal development, seizing opportunities to grow and broaden our experiences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decisions to be taken at the lowest appropriate level</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understand our levels of responsibility and accountability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recognised for our expertise and take personal responsibility for developing our skills.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those around us through responsible delegation and creating an environment where new ideas are encouraged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comfortable to challenge and be challenged </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Inclusive</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create an environment where everyone can bring their true selves to work every day and flourish</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ensure everyone has a voice</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listen to all voices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prize diversity of all kinds for the strength it brings to our team</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respectful of differences. We create an environment where everyone can bring their true selves to work every day and flourish</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pic>
        <p:nvPicPr>
          <p:cNvPr id="130" name="Google Shape;130;p20"/>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pic>
        <p:nvPicPr>
          <p:cNvPr id="131" name="Google Shape;131;p20"/>
          <p:cNvPicPr preferRelativeResize="0"/>
          <p:nvPr/>
        </p:nvPicPr>
        <p:blipFill rotWithShape="1">
          <a:blip r:embed="rId4">
            <a:alphaModFix/>
          </a:blip>
          <a:srcRect b="0" l="0" r="0" t="0"/>
          <a:stretch/>
        </p:blipFill>
        <p:spPr>
          <a:xfrm>
            <a:off x="2829625" y="1177900"/>
            <a:ext cx="4304274" cy="3660549"/>
          </a:xfrm>
          <a:prstGeom prst="rect">
            <a:avLst/>
          </a:prstGeom>
          <a:noFill/>
          <a:ln cap="flat" cmpd="sng" w="28575">
            <a:solidFill>
              <a:srgbClr val="674EA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5" name="Shape 135"/>
        <p:cNvGrpSpPr/>
        <p:nvPr/>
      </p:nvGrpSpPr>
      <p:grpSpPr>
        <a:xfrm>
          <a:off x="0" y="0"/>
          <a:ext cx="0" cy="0"/>
          <a:chOff x="0" y="0"/>
          <a:chExt cx="0" cy="0"/>
        </a:xfrm>
      </p:grpSpPr>
      <p:sp>
        <p:nvSpPr>
          <p:cNvPr id="136" name="Google Shape;136;p2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37" name="Google Shape;137;p2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38" name="Google Shape;138;p21"/>
          <p:cNvSpPr/>
          <p:nvPr/>
        </p:nvSpPr>
        <p:spPr>
          <a:xfrm>
            <a:off x="245850" y="133400"/>
            <a:ext cx="8672400" cy="551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Diversity &amp; Inclusion</a:t>
            </a:r>
            <a:endParaRPr b="0" i="0" sz="3100" u="none" cap="none" strike="noStrike">
              <a:solidFill>
                <a:srgbClr val="FFFFFF"/>
              </a:solidFill>
              <a:latin typeface="Arial"/>
              <a:ea typeface="Arial"/>
              <a:cs typeface="Arial"/>
              <a:sym typeface="Arial"/>
            </a:endParaRPr>
          </a:p>
        </p:txBody>
      </p:sp>
      <p:sp>
        <p:nvSpPr>
          <p:cNvPr id="139" name="Google Shape;139;p21"/>
          <p:cNvSpPr txBox="1"/>
          <p:nvPr/>
        </p:nvSpPr>
        <p:spPr>
          <a:xfrm>
            <a:off x="174025" y="798475"/>
            <a:ext cx="8796000" cy="408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pic>
        <p:nvPicPr>
          <p:cNvPr id="140" name="Google Shape;140;p2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41" name="Google Shape;141;p21"/>
          <p:cNvSpPr txBox="1"/>
          <p:nvPr/>
        </p:nvSpPr>
        <p:spPr>
          <a:xfrm>
            <a:off x="349050" y="30072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
        <p:nvSpPr>
          <p:cNvPr id="142" name="Google Shape;142;p21"/>
          <p:cNvSpPr txBox="1"/>
          <p:nvPr/>
        </p:nvSpPr>
        <p:spPr>
          <a:xfrm>
            <a:off x="2113950" y="2373550"/>
            <a:ext cx="6527100" cy="1234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Lloyd Ryan - Senior Security Advisor</a:t>
            </a:r>
            <a:r>
              <a:rPr b="0" i="0" lang="en-GB" sz="1200" u="none" cap="none" strike="noStrike">
                <a:solidFill>
                  <a:srgbClr val="000000"/>
                </a:solidFill>
                <a:latin typeface="Arial"/>
                <a:ea typeface="Arial"/>
                <a:cs typeface="Arial"/>
                <a:sym typeface="Arial"/>
              </a:rPr>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b="0" i="0" sz="1200" u="none" cap="none" strike="noStrike">
              <a:solidFill>
                <a:srgbClr val="000000"/>
              </a:solidFill>
              <a:latin typeface="Arial"/>
              <a:ea typeface="Arial"/>
              <a:cs typeface="Arial"/>
              <a:sym typeface="Arial"/>
            </a:endParaRPr>
          </a:p>
        </p:txBody>
      </p:sp>
      <p:sp>
        <p:nvSpPr>
          <p:cNvPr id="143" name="Google Shape;143;p21"/>
          <p:cNvSpPr txBox="1"/>
          <p:nvPr/>
        </p:nvSpPr>
        <p:spPr>
          <a:xfrm>
            <a:off x="566950" y="40530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Photo</a:t>
            </a:r>
            <a:endParaRPr b="0" i="0" sz="1400" u="none" cap="none" strike="noStrike">
              <a:solidFill>
                <a:srgbClr val="000000"/>
              </a:solidFill>
              <a:latin typeface="Old Standard TT"/>
              <a:ea typeface="Old Standard TT"/>
              <a:cs typeface="Old Standard TT"/>
              <a:sym typeface="Old Standard TT"/>
            </a:endParaRPr>
          </a:p>
        </p:txBody>
      </p:sp>
      <p:pic>
        <p:nvPicPr>
          <p:cNvPr id="144" name="Google Shape;144;p21"/>
          <p:cNvPicPr preferRelativeResize="0"/>
          <p:nvPr/>
        </p:nvPicPr>
        <p:blipFill rotWithShape="1">
          <a:blip r:embed="rId4">
            <a:alphaModFix/>
          </a:blip>
          <a:srcRect b="0" l="0" r="0" t="0"/>
          <a:stretch/>
        </p:blipFill>
        <p:spPr>
          <a:xfrm>
            <a:off x="232625" y="2497175"/>
            <a:ext cx="1570754" cy="986950"/>
          </a:xfrm>
          <a:prstGeom prst="rect">
            <a:avLst/>
          </a:prstGeom>
          <a:noFill/>
          <a:ln>
            <a:noFill/>
          </a:ln>
        </p:spPr>
      </p:pic>
      <p:sp>
        <p:nvSpPr>
          <p:cNvPr id="145" name="Google Shape;145;p21"/>
          <p:cNvSpPr txBox="1"/>
          <p:nvPr/>
        </p:nvSpPr>
        <p:spPr>
          <a:xfrm>
            <a:off x="2181450" y="3559575"/>
            <a:ext cx="6459600" cy="1190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222222"/>
                </a:solidFill>
                <a:highlight>
                  <a:srgbClr val="FFFFFF"/>
                </a:highlight>
                <a:latin typeface="Arial"/>
                <a:ea typeface="Arial"/>
                <a:cs typeface="Arial"/>
                <a:sym typeface="Arial"/>
              </a:rPr>
              <a:t>Becky Nicholas-Ludkin - Policy Advisor - </a:t>
            </a:r>
            <a:r>
              <a:rPr b="0" i="0" lang="en-GB" sz="1200" u="none" cap="none" strike="noStrike">
                <a:solidFill>
                  <a:srgbClr val="222222"/>
                </a:solidFill>
                <a:highlight>
                  <a:srgbClr val="FFFFFF"/>
                </a:highlight>
                <a:latin typeface="Arial"/>
                <a:ea typeface="Arial"/>
                <a:cs typeface="Arial"/>
                <a:sym typeface="Arial"/>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b="0" i="0" sz="1200" u="none" cap="none" strike="noStrike">
              <a:solidFill>
                <a:srgbClr val="000000"/>
              </a:solidFill>
              <a:latin typeface="Arial"/>
              <a:ea typeface="Arial"/>
              <a:cs typeface="Arial"/>
              <a:sym typeface="Arial"/>
            </a:endParaRPr>
          </a:p>
        </p:txBody>
      </p:sp>
      <p:pic>
        <p:nvPicPr>
          <p:cNvPr id="146" name="Google Shape;146;p21"/>
          <p:cNvPicPr preferRelativeResize="0"/>
          <p:nvPr/>
        </p:nvPicPr>
        <p:blipFill rotWithShape="1">
          <a:blip r:embed="rId5">
            <a:alphaModFix/>
          </a:blip>
          <a:srcRect b="0" l="0" r="0" t="0"/>
          <a:stretch/>
        </p:blipFill>
        <p:spPr>
          <a:xfrm>
            <a:off x="308925" y="3695650"/>
            <a:ext cx="1160125" cy="986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