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64" r:id="rId5"/>
    <p:sldId id="265" r:id="rId6"/>
    <p:sldId id="341" r:id="rId7"/>
    <p:sldId id="268" r:id="rId8"/>
    <p:sldId id="273" r:id="rId9"/>
    <p:sldId id="322" r:id="rId10"/>
    <p:sldId id="323" r:id="rId11"/>
    <p:sldId id="325" r:id="rId12"/>
    <p:sldId id="335" r:id="rId13"/>
    <p:sldId id="334" r:id="rId14"/>
    <p:sldId id="333" r:id="rId15"/>
    <p:sldId id="329" r:id="rId16"/>
    <p:sldId id="330" r:id="rId17"/>
    <p:sldId id="331" r:id="rId18"/>
    <p:sldId id="332" r:id="rId19"/>
    <p:sldId id="305" r:id="rId20"/>
    <p:sldId id="306" r:id="rId21"/>
    <p:sldId id="328" r:id="rId22"/>
    <p:sldId id="308" r:id="rId23"/>
    <p:sldId id="309" r:id="rId24"/>
    <p:sldId id="310" r:id="rId25"/>
    <p:sldId id="311" r:id="rId26"/>
    <p:sldId id="312" r:id="rId27"/>
    <p:sldId id="327" r:id="rId28"/>
    <p:sldId id="314" r:id="rId29"/>
    <p:sldId id="315" r:id="rId30"/>
    <p:sldId id="316" r:id="rId31"/>
    <p:sldId id="317" r:id="rId32"/>
    <p:sldId id="318" r:id="rId33"/>
    <p:sldId id="319" r:id="rId34"/>
    <p:sldId id="320" r:id="rId35"/>
    <p:sldId id="321"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10"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a:srgbClr val="0C619D"/>
    <a:srgbClr val="276FA3"/>
    <a:srgbClr val="DEEBF7"/>
    <a:srgbClr val="3B9F5B"/>
    <a:srgbClr val="F04C74"/>
    <a:srgbClr val="5C649E"/>
    <a:srgbClr val="4D4D4D"/>
    <a:srgbClr val="133F67"/>
    <a:srgbClr val="EB2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74" autoAdjust="0"/>
    <p:restoredTop sz="93907" autoAdjust="0"/>
  </p:normalViewPr>
  <p:slideViewPr>
    <p:cSldViewPr snapToGrid="0">
      <p:cViewPr varScale="1">
        <p:scale>
          <a:sx n="60" d="100"/>
          <a:sy n="60" d="100"/>
        </p:scale>
        <p:origin x="72" y="5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01/06/2020</a:t>
            </a:fld>
            <a:endParaRPr lang="en-GB" dirty="0"/>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dirty="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1.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18" Type="http://schemas.openxmlformats.org/officeDocument/2006/relationships/hyperlink" Target="https://assets.publishing.service.gov.uk/government/uploads/system/uploads/attachment_data/file/755783/PDCF.pdf" TargetMode="Externa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hyperlink" Target="https://justicejobs.tal.net/vx/lang-en-GB/appcentre-1/brand-2/user-24778/xf-38258249e8a0/wid-1/candidate/jobboard/vacancy/3/adv/" TargetMode="External"/><Relationship Id="rId2" Type="http://schemas.openxmlformats.org/officeDocument/2006/relationships/slide" Target="slide2.xml"/><Relationship Id="rId16" Type="http://schemas.openxmlformats.org/officeDocument/2006/relationships/hyperlink" Target="https://www.civilservicejobs.service.gov.uk/csr/index.cgi"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6" Type="http://schemas.openxmlformats.org/officeDocument/2006/relationships/hyperlink" Target="http://civilservicecommission.independent.gov.uk/wp-content/uploads/2015/05/RECRUITMENT-PRINCIPLES-FINAL.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18.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3.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2.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8.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 Id="rId14" Type="http://schemas.openxmlformats.org/officeDocument/2006/relationships/slide" Target="slide24.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2.xml"/><Relationship Id="rId3" Type="http://schemas.openxmlformats.org/officeDocument/2006/relationships/image" Target="../media/image9.png"/><Relationship Id="rId7" Type="http://schemas.openxmlformats.org/officeDocument/2006/relationships/slide" Target="slide16.xml"/><Relationship Id="rId12" Type="http://schemas.openxmlformats.org/officeDocument/2006/relationships/image" Target="../media/image14.jpg"/><Relationship Id="rId2" Type="http://schemas.openxmlformats.org/officeDocument/2006/relationships/slide" Target="slide9.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slide" Target="slide4.xml"/><Relationship Id="rId5" Type="http://schemas.openxmlformats.org/officeDocument/2006/relationships/image" Target="../media/image10.png"/><Relationship Id="rId15" Type="http://schemas.openxmlformats.org/officeDocument/2006/relationships/image" Target="../media/image16.svg"/><Relationship Id="rId10" Type="http://schemas.openxmlformats.org/officeDocument/2006/relationships/image" Target="../media/image13.jpg"/><Relationship Id="rId4" Type="http://schemas.openxmlformats.org/officeDocument/2006/relationships/slide" Target="slide25.xml"/><Relationship Id="rId9" Type="http://schemas.openxmlformats.org/officeDocument/2006/relationships/slide" Target="slide3.xml"/><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3.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1.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0.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19.xml"/><Relationship Id="rId5" Type="http://schemas.openxmlformats.org/officeDocument/2006/relationships/slide" Target="slide3.xml"/><Relationship Id="rId15" Type="http://schemas.openxmlformats.org/officeDocument/2006/relationships/slide" Target="slide23.xml"/><Relationship Id="rId10" Type="http://schemas.openxmlformats.org/officeDocument/2006/relationships/slide" Target="slide17.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22.xml"/></Relationships>
</file>

<file path=ppt/slides/_rels/slide2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g"/><Relationship Id="rId5" Type="http://schemas.openxmlformats.org/officeDocument/2006/relationships/slide" Target="slide3.xml"/><Relationship Id="rId10" Type="http://schemas.openxmlformats.org/officeDocument/2006/relationships/image" Target="../media/image24.jpg"/><Relationship Id="rId4" Type="http://schemas.openxmlformats.org/officeDocument/2006/relationships/image" Target="../media/image16.svg"/><Relationship Id="rId9"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7.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mailto:projectdeliveryres@justice.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2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0.xml"/><Relationship Id="rId11" Type="http://schemas.openxmlformats.org/officeDocument/2006/relationships/image" Target="../media/image18.png"/><Relationship Id="rId5" Type="http://schemas.openxmlformats.org/officeDocument/2006/relationships/slide" Target="slide19.xml"/><Relationship Id="rId10" Type="http://schemas.openxmlformats.org/officeDocument/2006/relationships/image" Target="../media/image16.svg"/><Relationship Id="rId4" Type="http://schemas.openxmlformats.org/officeDocument/2006/relationships/slide" Target="slide9.xml"/><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3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8.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27.xml"/><Relationship Id="rId2" Type="http://schemas.openxmlformats.org/officeDocument/2006/relationships/slideLayout" Target="../slideLayouts/slideLayout7.xml"/><Relationship Id="rId16" Type="http://schemas.openxmlformats.org/officeDocument/2006/relationships/slide" Target="slide32.xml"/><Relationship Id="rId1" Type="http://schemas.openxmlformats.org/officeDocument/2006/relationships/themeOverride" Target="../theme/themeOverride1.xml"/><Relationship Id="rId6" Type="http://schemas.openxmlformats.org/officeDocument/2006/relationships/slide" Target="slide3.xml"/><Relationship Id="rId11" Type="http://schemas.openxmlformats.org/officeDocument/2006/relationships/slide" Target="slide26.xml"/><Relationship Id="rId5" Type="http://schemas.openxmlformats.org/officeDocument/2006/relationships/image" Target="../media/image16.svg"/><Relationship Id="rId15" Type="http://schemas.openxmlformats.org/officeDocument/2006/relationships/slide" Target="slide30.xml"/><Relationship Id="rId10" Type="http://schemas.openxmlformats.org/officeDocument/2006/relationships/slide" Target="slide25.xml"/><Relationship Id="rId4" Type="http://schemas.openxmlformats.org/officeDocument/2006/relationships/image" Target="../media/image15.png"/><Relationship Id="rId9" Type="http://schemas.openxmlformats.org/officeDocument/2006/relationships/slide" Target="slide16.xml"/><Relationship Id="rId14" Type="http://schemas.openxmlformats.org/officeDocument/2006/relationships/slide" Target="slide29.xml"/></Relationships>
</file>

<file path=ppt/slides/_rels/slide3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9.xml"/><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slide" Target="slide28.xml"/><Relationship Id="rId2" Type="http://schemas.openxmlformats.org/officeDocument/2006/relationships/slide" Target="slide2.xml"/><Relationship Id="rId16" Type="http://schemas.openxmlformats.org/officeDocument/2006/relationships/hyperlink" Target="http://www.gov.uk/"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7.xml"/><Relationship Id="rId5" Type="http://schemas.openxmlformats.org/officeDocument/2006/relationships/slide" Target="slide3.xml"/><Relationship Id="rId15" Type="http://schemas.openxmlformats.org/officeDocument/2006/relationships/slide" Target="slide32.xml"/><Relationship Id="rId10" Type="http://schemas.openxmlformats.org/officeDocument/2006/relationships/slide" Target="slide26.xml"/><Relationship Id="rId4" Type="http://schemas.openxmlformats.org/officeDocument/2006/relationships/image" Target="../media/image16.svg"/><Relationship Id="rId9" Type="http://schemas.openxmlformats.org/officeDocument/2006/relationships/slide" Target="slide25.xml"/><Relationship Id="rId14" Type="http://schemas.openxmlformats.org/officeDocument/2006/relationships/slide" Target="slide30.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4.jpg"/><Relationship Id="rId4" Type="http://schemas.openxmlformats.org/officeDocument/2006/relationships/image" Target="../media/image16.svg"/><Relationship Id="rId9" Type="http://schemas.openxmlformats.org/officeDocument/2006/relationships/slide" Target="slide25.xml"/></Relationships>
</file>

<file path=ppt/slides/_rels/slide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image" Target="../media/image14.jpg"/><Relationship Id="rId4" Type="http://schemas.openxmlformats.org/officeDocument/2006/relationships/image" Target="../media/image16.svg"/><Relationship Id="rId9" Type="http://schemas.openxmlformats.org/officeDocument/2006/relationships/slide" Target="slide25.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9.jpg"/><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s>
</file>

<file path=ppt/slides/_rels/slide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s>
</file>

<file path=ppt/slides/_rels/slide8.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21.jpg"/><Relationship Id="rId18" Type="http://schemas.openxmlformats.org/officeDocument/2006/relationships/image" Target="../media/image23.jpg"/><Relationship Id="rId3" Type="http://schemas.openxmlformats.org/officeDocument/2006/relationships/image" Target="../media/image15.png"/><Relationship Id="rId7" Type="http://schemas.openxmlformats.org/officeDocument/2006/relationships/slide" Target="slide9.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0.jpg"/><Relationship Id="rId5" Type="http://schemas.openxmlformats.org/officeDocument/2006/relationships/slide" Target="slide3.xml"/><Relationship Id="rId15" Type="http://schemas.openxmlformats.org/officeDocument/2006/relationships/image" Target="../media/image22.jpg"/><Relationship Id="rId10" Type="http://schemas.openxmlformats.org/officeDocument/2006/relationships/slide" Target="slide25.xml"/><Relationship Id="rId4" Type="http://schemas.openxmlformats.org/officeDocument/2006/relationships/image" Target="../media/image16.svg"/><Relationship Id="rId9" Type="http://schemas.openxmlformats.org/officeDocument/2006/relationships/slide" Target="slide23.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image" Target="../media/image15.png"/><Relationship Id="rId7"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16.svg"/><Relationship Id="rId9"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66ABFAA-7B9B-4CD2-90C0-70CD88DD550C}"/>
              </a:ext>
            </a:extLst>
          </p:cNvPr>
          <p:cNvSpPr>
            <a:spLocks noGrp="1"/>
          </p:cNvSpPr>
          <p:nvPr>
            <p:ph type="subTitle" idx="1"/>
          </p:nvPr>
        </p:nvSpPr>
        <p:spPr>
          <a:xfrm>
            <a:off x="647700" y="3671888"/>
            <a:ext cx="5400675" cy="539750"/>
          </a:xfrm>
        </p:spPr>
        <p:txBody>
          <a:bodyPr rtlCol="0">
            <a:normAutofit fontScale="92500" lnSpcReduction="20000"/>
          </a:bodyPr>
          <a:lstStyle/>
          <a:p>
            <a:pPr eaLnBrk="1" fontAlgn="auto" hangingPunct="1">
              <a:spcAft>
                <a:spcPts val="0"/>
              </a:spcAft>
              <a:defRPr/>
            </a:pPr>
            <a:r>
              <a:rPr lang="en-GB" dirty="0"/>
              <a:t>Project Support</a:t>
            </a:r>
          </a:p>
        </p:txBody>
      </p:sp>
      <p:sp>
        <p:nvSpPr>
          <p:cNvPr id="9220" name="Title 3">
            <a:extLst>
              <a:ext uri="{FF2B5EF4-FFF2-40B4-BE49-F238E27FC236}">
                <a16:creationId xmlns:a16="http://schemas.microsoft.com/office/drawing/2014/main" id="{CD877F8F-71A8-4372-BE6E-4E124B7B26CE}"/>
              </a:ext>
            </a:extLst>
          </p:cNvPr>
          <p:cNvSpPr>
            <a:spLocks noGrp="1"/>
          </p:cNvSpPr>
          <p:nvPr>
            <p:ph type="ctrTitle"/>
          </p:nvPr>
        </p:nvSpPr>
        <p:spPr bwMode="auto">
          <a:xfrm>
            <a:off x="342900" y="2627313"/>
            <a:ext cx="8599488" cy="10810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pPr eaLnBrk="1" hangingPunct="1">
              <a:defRPr/>
            </a:pPr>
            <a:r>
              <a:rPr lang="en-GB" altLang="en-US" dirty="0"/>
              <a:t>MoJ Project Delivery Function</a:t>
            </a:r>
          </a:p>
        </p:txBody>
      </p:sp>
      <p:pic>
        <p:nvPicPr>
          <p:cNvPr id="3" name="Picture 4">
            <a:extLst>
              <a:ext uri="{FF2B5EF4-FFF2-40B4-BE49-F238E27FC236}">
                <a16:creationId xmlns:a16="http://schemas.microsoft.com/office/drawing/2014/main" id="{029A971C-B9D9-4553-84A8-A41D614DF1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322263"/>
            <a:ext cx="19288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
            <a:extLst>
              <a:ext uri="{FF2B5EF4-FFF2-40B4-BE49-F238E27FC236}">
                <a16:creationId xmlns:a16="http://schemas.microsoft.com/office/drawing/2014/main" id="{E43B0532-5CF1-402D-8FF8-6F71C279C8FE}"/>
              </a:ext>
            </a:extLst>
          </p:cNvPr>
          <p:cNvSpPr txBox="1">
            <a:spLocks/>
          </p:cNvSpPr>
          <p:nvPr/>
        </p:nvSpPr>
        <p:spPr bwMode="auto">
          <a:xfrm>
            <a:off x="647700" y="4197786"/>
            <a:ext cx="5400675" cy="111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rtlCol="0"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3600" b="1" kern="1200">
                <a:solidFill>
                  <a:schemeClr val="bg1"/>
                </a:solidFill>
                <a:latin typeface="Arial" panose="020B0604020202020204" pitchFamily="34" charset="0"/>
                <a:ea typeface="+mn-ea"/>
                <a:cs typeface="Arial" panose="020B0604020202020204" pitchFamily="34" charset="0"/>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fontAlgn="auto" hangingPunct="1">
              <a:spcAft>
                <a:spcPts val="0"/>
              </a:spcAft>
              <a:defRPr/>
            </a:pPr>
            <a:r>
              <a:rPr lang="en-GB" sz="1600" dirty="0"/>
              <a:t>Location: </a:t>
            </a:r>
            <a:r>
              <a:rPr lang="en-GB" sz="1600" b="0" dirty="0"/>
              <a:t>National</a:t>
            </a:r>
          </a:p>
          <a:p>
            <a:pPr eaLnBrk="1" fontAlgn="auto" hangingPunct="1">
              <a:spcAft>
                <a:spcPts val="0"/>
              </a:spcAft>
              <a:defRPr/>
            </a:pPr>
            <a:r>
              <a:rPr lang="en-GB" sz="1600" dirty="0"/>
              <a:t>Grade: </a:t>
            </a:r>
            <a:r>
              <a:rPr lang="en-GB" sz="1600" b="0" dirty="0"/>
              <a:t>Band D (EO)</a:t>
            </a:r>
            <a:endParaRPr lang="en-GB" sz="1600" b="0" dirty="0">
              <a:highlight>
                <a:srgbClr val="FFFF00"/>
              </a:highlight>
            </a:endParaRPr>
          </a:p>
          <a:p>
            <a:pPr eaLnBrk="1" fontAlgn="auto" hangingPunct="1">
              <a:spcAft>
                <a:spcPts val="0"/>
              </a:spcAft>
              <a:defRPr/>
            </a:pPr>
            <a:r>
              <a:rPr lang="en-GB" sz="1600" dirty="0"/>
              <a:t>Salary: </a:t>
            </a:r>
            <a:r>
              <a:rPr lang="en-GB" sz="1600" b="0" dirty="0"/>
              <a:t>£21,170 (National)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3877985"/>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Project Support, you will be responsible for a diverse range of activities to support the delivery of the project's objectives. You will help to support the smooth running of the project by assisting the project manager through the operation of project management processes, and the co-ordination of business management actions and activities on their behalf. You will be expected to support the project manager with activities such as communication between with the business, maintenance of central project records and production of regular management reports. </a:t>
            </a:r>
          </a:p>
          <a:p>
            <a:pPr>
              <a:spcAft>
                <a:spcPts val="1800"/>
              </a:spcAft>
              <a:defRPr/>
            </a:pPr>
            <a:r>
              <a:rPr lang="en-GB" sz="1100" dirty="0"/>
              <a:t>MoJ expects its leaders to show openness, honesty and commitment, and, of course, to deliver results. </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351655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3267207"/>
            <a:chOff x="480722" y="1308818"/>
            <a:chExt cx="8201161" cy="3267207"/>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2708434"/>
            </a:xfrm>
            <a:prstGeom prst="rect">
              <a:avLst/>
            </a:prstGeom>
            <a:noFill/>
          </p:spPr>
          <p:txBody>
            <a:bodyPr wrap="square" rtlCol="0">
              <a:spAutoFit/>
            </a:bodyPr>
            <a:lstStyle/>
            <a:p>
              <a:pPr>
                <a:spcAft>
                  <a:spcPts val="1200"/>
                </a:spcAft>
                <a:defRPr/>
              </a:pPr>
              <a:r>
                <a:rPr lang="en-GB" sz="1100" b="1" dirty="0"/>
                <a:t>Planning and scheduling </a:t>
              </a:r>
              <a:r>
                <a:rPr lang="en-GB" sz="1100" dirty="0"/>
                <a:t>– Assist with and maintain appropriate systems to enable effective planning and scheduling.</a:t>
              </a:r>
            </a:p>
            <a:p>
              <a:pPr>
                <a:spcAft>
                  <a:spcPts val="1200"/>
                </a:spcAft>
                <a:defRPr/>
              </a:pPr>
              <a:r>
                <a:rPr lang="en-GB" sz="1100" b="1" dirty="0"/>
                <a:t>Monitoring and reporting </a:t>
              </a:r>
              <a:r>
                <a:rPr lang="en-GB" sz="1100" dirty="0"/>
                <a:t>– Assist in maintaining project controls and in producing project reports.</a:t>
              </a:r>
            </a:p>
            <a:p>
              <a:pPr>
                <a:spcAft>
                  <a:spcPts val="1200"/>
                </a:spcAft>
                <a:defRPr/>
              </a:pPr>
              <a:r>
                <a:rPr lang="en-GB" sz="1100" b="1" dirty="0"/>
                <a:t>Admin </a:t>
              </a:r>
              <a:r>
                <a:rPr lang="en-GB" sz="1100" dirty="0"/>
                <a:t>– Responsible for project file management using robust version control. Organise key project meetings, and provide secretariat support.</a:t>
              </a:r>
            </a:p>
            <a:p>
              <a:pPr>
                <a:spcAft>
                  <a:spcPts val="1200"/>
                </a:spcAft>
                <a:defRPr/>
              </a:pPr>
              <a:r>
                <a:rPr lang="en-GB" sz="1100" b="1" dirty="0"/>
                <a:t>Resources </a:t>
              </a:r>
              <a:r>
                <a:rPr lang="en-GB" sz="1100" dirty="0"/>
                <a:t>– Management of staff as appropriate, including their development.</a:t>
              </a:r>
            </a:p>
            <a:p>
              <a:pPr>
                <a:spcAft>
                  <a:spcPts val="1200"/>
                </a:spcAft>
                <a:defRPr/>
              </a:pPr>
              <a:r>
                <a:rPr lang="en-GB" sz="1100" b="1" dirty="0"/>
                <a:t>Stakeholder </a:t>
              </a:r>
              <a:r>
                <a:rPr lang="en-GB" sz="1100" dirty="0"/>
                <a:t>– Assist with maintaining the stakeholder log for internal and external stakeholders. Act as the focal point for project responses to external requests for information.</a:t>
              </a:r>
            </a:p>
            <a:p>
              <a:pPr>
                <a:spcAft>
                  <a:spcPts val="1200"/>
                </a:spcAft>
                <a:defRPr/>
              </a:pPr>
              <a:r>
                <a:rPr lang="en-GB" sz="1100" b="1" dirty="0"/>
                <a:t>Financial control </a:t>
              </a:r>
              <a:r>
                <a:rPr lang="en-GB" sz="1100" dirty="0"/>
                <a:t>– Assist with the monitor of project spend and contribute to the compilation of budgets. Maintains an accurate asset register for the project.</a:t>
              </a:r>
            </a:p>
            <a:p>
              <a:pPr>
                <a:spcAft>
                  <a:spcPts val="1200"/>
                </a:spcAft>
                <a:defRPr/>
              </a:pPr>
              <a:r>
                <a:rPr lang="en-GB" sz="1100" b="1" dirty="0"/>
                <a:t>Risks and Issues </a:t>
              </a:r>
              <a:r>
                <a:rPr lang="en-GB" sz="1100" dirty="0"/>
                <a:t>– Assist with and maintain risk and issue logs, escalating as appropriate.</a:t>
              </a:r>
            </a:p>
          </p:txBody>
        </p:sp>
      </p:grpSp>
    </p:spTree>
    <p:extLst>
      <p:ext uri="{BB962C8B-B14F-4D97-AF65-F5344CB8AC3E}">
        <p14:creationId xmlns:p14="http://schemas.microsoft.com/office/powerpoint/2010/main" val="408970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71616"/>
            <a:chOff x="527979" y="1383445"/>
            <a:chExt cx="7895355" cy="4271616"/>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85652"/>
            </a:xfrm>
            <a:prstGeom prst="rect">
              <a:avLst/>
            </a:prstGeom>
          </p:spPr>
          <p:txBody>
            <a:bodyPr wrap="square" numCol="1">
              <a:spAutoFit/>
            </a:bodyPr>
            <a:lstStyle/>
            <a:p>
              <a:pPr>
                <a:lnSpc>
                  <a:spcPct val="107000"/>
                </a:lnSpc>
                <a:spcAft>
                  <a:spcPts val="600"/>
                </a:spcAft>
              </a:pPr>
              <a:r>
                <a:rPr lang="en-GB" sz="1100" b="1" dirty="0">
                  <a:cs typeface="Times New Roman" panose="02020603050405020304" pitchFamily="18" charset="0"/>
                </a:rPr>
                <a:t>Planning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a:t>
              </a:r>
            </a:p>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r>
                <a:rPr lang="en-GB" sz="1100" b="1" dirty="0">
                  <a:ea typeface="Calibri" panose="020F0502020204030204" pitchFamily="34" charset="0"/>
                  <a:cs typeface="Times New Roman" panose="02020603050405020304" pitchFamily="18" charset="0"/>
                </a:rPr>
                <a:t> </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89510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393170"/>
            <a:chOff x="527979" y="1383445"/>
            <a:chExt cx="7895355" cy="339317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290720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a:t>
              </a:r>
              <a:endParaRPr lang="en-GB" sz="1100" b="1"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3137364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	</a:t>
              </a:r>
            </a:p>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dirty="0">
                  <a:ea typeface="Calibri" panose="020F0502020204030204" pitchFamily="34" charset="0"/>
                  <a:cs typeface="Times New Roman" panose="02020603050405020304" pitchFamily="18" charset="0"/>
                </a:rPr>
                <a:t>-</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76853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create and present a compelling vision and set clear direction, that motivates others to work towards a common goal.</a:t>
              </a:r>
            </a:p>
            <a:p>
              <a:pPr>
                <a:lnSpc>
                  <a:spcPct val="107000"/>
                </a:lnSpc>
                <a:spcAft>
                  <a:spcPts val="600"/>
                </a:spcAft>
              </a:pPr>
              <a:r>
                <a:rPr lang="en-GB" sz="1100" b="1" dirty="0">
                  <a:ea typeface="Calibri" panose="020F0502020204030204" pitchFamily="34" charset="0"/>
                  <a:cs typeface="Times New Roman" panose="02020603050405020304" pitchFamily="18" charset="0"/>
                </a:rPr>
                <a:t>Resilience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adapt to changing circumstances and adverse situations whilst remaining calm, reassuring others and maintaining performance.</a:t>
              </a: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35895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0"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1"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1"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2"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3"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4"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5"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3370153"/>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6"/>
              </a:rPr>
              <a:t>Civil Service Jobs website</a:t>
            </a:r>
            <a:r>
              <a:rPr lang="en-GB" altLang="en-US" sz="1200" dirty="0"/>
              <a:t> or directly through </a:t>
            </a:r>
            <a:r>
              <a:rPr lang="en-GB" altLang="en-US" sz="1200" dirty="0">
                <a:hlinkClick r:id="rId17"/>
              </a:rPr>
              <a:t>MoJ external Jobs</a:t>
            </a:r>
            <a:r>
              <a:rPr lang="en-GB" altLang="en-US" sz="1200" dirty="0"/>
              <a:t>. </a:t>
            </a: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18"/>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6"/>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9"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2"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3"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4"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5"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Team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with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Skype.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602098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4"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6"/>
          <a:srcRect l="13345" t="1082" r="18957"/>
          <a:stretch/>
        </p:blipFill>
        <p:spPr>
          <a:xfrm>
            <a:off x="3320986" y="3429000"/>
            <a:ext cx="2581339" cy="2342971"/>
          </a:xfrm>
          <a:prstGeom prst="rect">
            <a:avLst/>
          </a:prstGeom>
        </p:spPr>
      </p:pic>
      <p:pic>
        <p:nvPicPr>
          <p:cNvPr id="2" name="Picture 1">
            <a:hlinkClick r:id="rId7"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8"/>
          <a:srcRect l="11505" r="18310" b="1505"/>
          <a:stretch/>
        </p:blipFill>
        <p:spPr>
          <a:xfrm>
            <a:off x="574610" y="3429000"/>
            <a:ext cx="2581339" cy="2342971"/>
          </a:xfrm>
          <a:prstGeom prst="rect">
            <a:avLst/>
          </a:prstGeom>
        </p:spPr>
      </p:pic>
      <p:pic>
        <p:nvPicPr>
          <p:cNvPr id="32" name="Picture 31">
            <a:hlinkClick r:id="rId9"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0">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9"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9"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1"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2">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1"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1"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7"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7"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4"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4"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3"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 </a:t>
            </a:r>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by </a:t>
            </a:r>
            <a:r>
              <a:rPr lang="en-GB" altLang="en-US" sz="1200" b="1" dirty="0"/>
              <a:t>6</a:t>
            </a:r>
            <a:r>
              <a:rPr lang="en-GB" altLang="en-US" sz="1200" b="1" baseline="30000" dirty="0"/>
              <a:t>th</a:t>
            </a:r>
            <a:r>
              <a:rPr lang="en-GB" altLang="en-US" sz="1200" b="1" dirty="0"/>
              <a:t> July, 2020.</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4803339" cy="830997"/>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0"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1"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1"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2"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3"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4"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5"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Project Delivery Function Management Office by sending an email to </a:t>
            </a:r>
            <a:r>
              <a:rPr lang="en-GB" altLang="en-US" sz="1200" dirty="0">
                <a:hlinkClick r:id="rId16"/>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1176805" y="3874017"/>
            <a:ext cx="979465"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6</a:t>
            </a:r>
            <a:r>
              <a:rPr lang="en-US" altLang="ko-KR" sz="1600" b="1" baseline="30000" dirty="0">
                <a:solidFill>
                  <a:schemeClr val="tx1">
                    <a:lumMod val="75000"/>
                    <a:lumOff val="25000"/>
                  </a:schemeClr>
                </a:solidFill>
                <a:cs typeface="Arial" charset="0"/>
              </a:rPr>
              <a:t>th</a:t>
            </a:r>
            <a:r>
              <a:rPr lang="en-US" altLang="ko-KR" sz="1600" b="1" dirty="0">
                <a:solidFill>
                  <a:schemeClr val="tx1">
                    <a:lumMod val="75000"/>
                    <a:lumOff val="25000"/>
                  </a:schemeClr>
                </a:solidFill>
                <a:cs typeface="Arial" charset="0"/>
              </a:rPr>
              <a:t> July</a:t>
            </a:r>
            <a:endParaRPr lang="ko-KR" altLang="en-US" sz="16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2216196" y="2929017"/>
            <a:ext cx="1147117"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w/c 8</a:t>
            </a:r>
            <a:r>
              <a:rPr lang="en-US" altLang="ko-KR" sz="1600" b="1" baseline="30000" dirty="0">
                <a:solidFill>
                  <a:schemeClr val="tx1">
                    <a:lumMod val="75000"/>
                    <a:lumOff val="25000"/>
                  </a:schemeClr>
                </a:solidFill>
                <a:cs typeface="Arial" pitchFamily="34" charset="0"/>
              </a:rPr>
              <a:t>th</a:t>
            </a:r>
            <a:r>
              <a:rPr lang="en-US" altLang="ko-KR" sz="1600" b="1" dirty="0">
                <a:solidFill>
                  <a:schemeClr val="tx1">
                    <a:lumMod val="75000"/>
                    <a:lumOff val="25000"/>
                  </a:schemeClr>
                </a:solidFill>
                <a:cs typeface="Arial" pitchFamily="34" charset="0"/>
              </a:rPr>
              <a:t> July</a:t>
            </a:r>
            <a:endParaRPr lang="ko-KR" altLang="en-US" sz="16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3363313" y="3896648"/>
            <a:ext cx="1578311" cy="338554"/>
          </a:xfrm>
          <a:prstGeom prst="rect">
            <a:avLst/>
          </a:prstGeom>
          <a:noFill/>
        </p:spPr>
        <p:txBody>
          <a:bodyPr wrap="square" rtlCol="0">
            <a:spAutoFit/>
          </a:bodyPr>
          <a:lstStyle/>
          <a:p>
            <a:pPr algn="ctr"/>
            <a:r>
              <a:rPr lang="en-US" altLang="ko-KR" sz="1600" b="1" dirty="0">
                <a:solidFill>
                  <a:schemeClr val="tx1">
                    <a:lumMod val="75000"/>
                    <a:lumOff val="25000"/>
                  </a:schemeClr>
                </a:solidFill>
                <a:cs typeface="Arial" pitchFamily="34" charset="0"/>
              </a:rPr>
              <a:t>Early August</a:t>
            </a:r>
            <a:endParaRPr lang="ko-KR" altLang="en-US" sz="16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340945"/>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37" name="Group 36">
            <a:extLst>
              <a:ext uri="{FF2B5EF4-FFF2-40B4-BE49-F238E27FC236}">
                <a16:creationId xmlns:a16="http://schemas.microsoft.com/office/drawing/2014/main" id="{FACB1796-E3E7-4C99-B364-FE5C4E576FA8}"/>
              </a:ext>
            </a:extLst>
          </p:cNvPr>
          <p:cNvGrpSpPr/>
          <p:nvPr/>
        </p:nvGrpSpPr>
        <p:grpSpPr>
          <a:xfrm>
            <a:off x="1860514" y="1361071"/>
            <a:ext cx="1771659" cy="1476249"/>
            <a:chOff x="225071" y="1742709"/>
            <a:chExt cx="1583153"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225074" y="174270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225071" y="1815086"/>
              <a:ext cx="1583153" cy="1086918"/>
              <a:chOff x="3169144" y="1621872"/>
              <a:chExt cx="1663085" cy="1349010"/>
            </a:xfrm>
          </p:grpSpPr>
          <p:sp>
            <p:nvSpPr>
              <p:cNvPr id="85" name="TextBox 84">
                <a:extLst>
                  <a:ext uri="{FF2B5EF4-FFF2-40B4-BE49-F238E27FC236}">
                    <a16:creationId xmlns:a16="http://schemas.microsoft.com/office/drawing/2014/main" id="{2BE294FF-0BBE-467B-812B-5A9B0D35DCF6}"/>
                  </a:ext>
                </a:extLst>
              </p:cNvPr>
              <p:cNvSpPr txBox="1"/>
              <p:nvPr/>
            </p:nvSpPr>
            <p:spPr>
              <a:xfrm>
                <a:off x="3169144" y="1621872"/>
                <a:ext cx="1608166"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3185559" y="2015904"/>
                <a:ext cx="1646670" cy="95497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276919"/>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2"/>
              <a:ext cx="2037449" cy="1091087"/>
              <a:chOff x="3121584" y="1669689"/>
              <a:chExt cx="1634849" cy="1354185"/>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9"/>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grpSp>
        <p:nvGrpSpPr>
          <p:cNvPr id="39" name="Group 38">
            <a:extLst>
              <a:ext uri="{FF2B5EF4-FFF2-40B4-BE49-F238E27FC236}">
                <a16:creationId xmlns:a16="http://schemas.microsoft.com/office/drawing/2014/main" id="{C2A8FE13-D0BF-4B83-8442-A46D82691338}"/>
              </a:ext>
            </a:extLst>
          </p:cNvPr>
          <p:cNvGrpSpPr/>
          <p:nvPr/>
        </p:nvGrpSpPr>
        <p:grpSpPr>
          <a:xfrm>
            <a:off x="774971" y="4290521"/>
            <a:ext cx="1760910" cy="1476249"/>
            <a:chOff x="1342972" y="4284539"/>
            <a:chExt cx="1597303" cy="1476249"/>
          </a:xfrm>
        </p:grpSpPr>
        <p:sp>
          <p:nvSpPr>
            <p:cNvPr id="91" name="Rounded Rectangle 8">
              <a:extLst>
                <a:ext uri="{FF2B5EF4-FFF2-40B4-BE49-F238E27FC236}">
                  <a16:creationId xmlns:a16="http://schemas.microsoft.com/office/drawing/2014/main" id="{E9A9BFCE-0F5F-45B5-92FC-DC962ED8F822}"/>
                </a:ext>
              </a:extLst>
            </p:cNvPr>
            <p:cNvSpPr/>
            <p:nvPr/>
          </p:nvSpPr>
          <p:spPr>
            <a:xfrm>
              <a:off x="1342975" y="4284539"/>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2" name="Group 37">
              <a:extLst>
                <a:ext uri="{FF2B5EF4-FFF2-40B4-BE49-F238E27FC236}">
                  <a16:creationId xmlns:a16="http://schemas.microsoft.com/office/drawing/2014/main" id="{9CCCA209-10E3-4614-8DC6-86E127B8E799}"/>
                </a:ext>
              </a:extLst>
            </p:cNvPr>
            <p:cNvGrpSpPr/>
            <p:nvPr/>
          </p:nvGrpSpPr>
          <p:grpSpPr>
            <a:xfrm>
              <a:off x="1342972" y="4598591"/>
              <a:ext cx="1597303" cy="892551"/>
              <a:chOff x="3086025" y="1581850"/>
              <a:chExt cx="1677951" cy="1107774"/>
            </a:xfrm>
          </p:grpSpPr>
          <p:sp>
            <p:nvSpPr>
              <p:cNvPr id="93" name="TextBox 92">
                <a:extLst>
                  <a:ext uri="{FF2B5EF4-FFF2-40B4-BE49-F238E27FC236}">
                    <a16:creationId xmlns:a16="http://schemas.microsoft.com/office/drawing/2014/main" id="{30BA9F28-ADDA-4452-B3FB-3D0076C1FFBB}"/>
                  </a:ext>
                </a:extLst>
              </p:cNvPr>
              <p:cNvSpPr txBox="1"/>
              <p:nvPr/>
            </p:nvSpPr>
            <p:spPr>
              <a:xfrm>
                <a:off x="3107203" y="1581850"/>
                <a:ext cx="1656773" cy="572986"/>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94" name="TextBox 93">
                <a:extLst>
                  <a:ext uri="{FF2B5EF4-FFF2-40B4-BE49-F238E27FC236}">
                    <a16:creationId xmlns:a16="http://schemas.microsoft.com/office/drawing/2014/main" id="{C63354C2-2E21-4F95-AAB1-85E6F0EC374B}"/>
                  </a:ext>
                </a:extLst>
              </p:cNvPr>
              <p:cNvSpPr txBox="1"/>
              <p:nvPr/>
            </p:nvSpPr>
            <p:spPr>
              <a:xfrm>
                <a:off x="3086025" y="2154836"/>
                <a:ext cx="1663083"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Application Form</a:t>
                </a:r>
              </a:p>
            </p:txBody>
          </p:sp>
        </p:grpSp>
      </p:grpSp>
      <p:grpSp>
        <p:nvGrpSpPr>
          <p:cNvPr id="99" name="Group 98">
            <a:extLst>
              <a:ext uri="{FF2B5EF4-FFF2-40B4-BE49-F238E27FC236}">
                <a16:creationId xmlns:a16="http://schemas.microsoft.com/office/drawing/2014/main" id="{7AFB7131-7A8F-400F-9C72-8D9BFC633003}"/>
              </a:ext>
            </a:extLst>
          </p:cNvPr>
          <p:cNvGrpSpPr/>
          <p:nvPr/>
        </p:nvGrpSpPr>
        <p:grpSpPr>
          <a:xfrm>
            <a:off x="3303549" y="4307220"/>
            <a:ext cx="1776507" cy="1476249"/>
            <a:chOff x="5012337" y="4238377"/>
            <a:chExt cx="1583152" cy="1476249"/>
          </a:xfrm>
        </p:grpSpPr>
        <p:sp>
          <p:nvSpPr>
            <p:cNvPr id="95" name="Rounded Rectangle 8">
              <a:extLst>
                <a:ext uri="{FF2B5EF4-FFF2-40B4-BE49-F238E27FC236}">
                  <a16:creationId xmlns:a16="http://schemas.microsoft.com/office/drawing/2014/main" id="{A09FE593-2ACB-4F3F-BCA3-9FE3B8277D62}"/>
                </a:ext>
              </a:extLst>
            </p:cNvPr>
            <p:cNvSpPr/>
            <p:nvPr/>
          </p:nvSpPr>
          <p:spPr>
            <a:xfrm>
              <a:off x="5012339" y="4238377"/>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5012337" y="4557841"/>
              <a:ext cx="1583149" cy="851923"/>
              <a:chOff x="3086024" y="1531274"/>
              <a:chExt cx="1663082" cy="1057350"/>
            </a:xfrm>
          </p:grpSpPr>
          <p:sp>
            <p:nvSpPr>
              <p:cNvPr id="97" name="TextBox 96">
                <a:extLst>
                  <a:ext uri="{FF2B5EF4-FFF2-40B4-BE49-F238E27FC236}">
                    <a16:creationId xmlns:a16="http://schemas.microsoft.com/office/drawing/2014/main" id="{C12117AB-DA2A-4545-9657-923C689018FF}"/>
                  </a:ext>
                </a:extLst>
              </p:cNvPr>
              <p:cNvSpPr txBox="1"/>
              <p:nvPr/>
            </p:nvSpPr>
            <p:spPr>
              <a:xfrm>
                <a:off x="3306459" y="1531274"/>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Interviews</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86024" y="2053836"/>
                <a:ext cx="16630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9" name="TextBox 78">
            <a:extLst>
              <a:ext uri="{FF2B5EF4-FFF2-40B4-BE49-F238E27FC236}">
                <a16:creationId xmlns:a16="http://schemas.microsoft.com/office/drawing/2014/main" id="{57D90A2C-0166-447C-B7D4-76D74D3EC94B}"/>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04" name="Group 103">
            <a:extLst>
              <a:ext uri="{FF2B5EF4-FFF2-40B4-BE49-F238E27FC236}">
                <a16:creationId xmlns:a16="http://schemas.microsoft.com/office/drawing/2014/main" id="{F19C4C7D-6C27-441F-8684-A03AF2E33BBD}"/>
              </a:ext>
            </a:extLst>
          </p:cNvPr>
          <p:cNvGrpSpPr/>
          <p:nvPr/>
        </p:nvGrpSpPr>
        <p:grpSpPr>
          <a:xfrm>
            <a:off x="7561203" y="880740"/>
            <a:ext cx="1527988" cy="1821971"/>
            <a:chOff x="7548503" y="880740"/>
            <a:chExt cx="1527988" cy="1821971"/>
          </a:xfrm>
        </p:grpSpPr>
        <p:sp>
          <p:nvSpPr>
            <p:cNvPr id="105" name="Flowchart: Off-page Connector 104">
              <a:extLst>
                <a:ext uri="{FF2B5EF4-FFF2-40B4-BE49-F238E27FC236}">
                  <a16:creationId xmlns:a16="http://schemas.microsoft.com/office/drawing/2014/main" id="{2819C6FD-1A09-4D68-A5D0-E251C8CDBB56}"/>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via Skype or at our Leeds hub.</a:t>
              </a:r>
              <a:endParaRPr lang="en-GB" sz="1100" dirty="0"/>
            </a:p>
          </p:txBody>
        </p:sp>
        <p:sp>
          <p:nvSpPr>
            <p:cNvPr id="106" name="TextBox 105">
              <a:extLst>
                <a:ext uri="{FF2B5EF4-FFF2-40B4-BE49-F238E27FC236}">
                  <a16:creationId xmlns:a16="http://schemas.microsoft.com/office/drawing/2014/main" id="{85204BDA-35D9-4D32-8D11-55FB63F85712}"/>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spTree>
    <p:extLst>
      <p:ext uri="{BB962C8B-B14F-4D97-AF65-F5344CB8AC3E}">
        <p14:creationId xmlns:p14="http://schemas.microsoft.com/office/powerpoint/2010/main" val="378787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9"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0"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1"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2"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3"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4"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5"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6"/>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6"/>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Project Support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a Project support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Jenni</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Jenni Borg</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Interim Director of Project Delivery Function,</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26" name="Picture 10" descr="image001">
            <a:extLst>
              <a:ext uri="{FF2B5EF4-FFF2-40B4-BE49-F238E27FC236}">
                <a16:creationId xmlns:a16="http://schemas.microsoft.com/office/drawing/2014/main" id="{7644EA0B-0522-4ECF-B0B0-96CF9CCA739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632" y="3103585"/>
            <a:ext cx="14017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31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6"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9"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0"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1"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2"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3"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4"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5"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6"/>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49209" y="2976340"/>
            <a:ext cx="3411393" cy="2609716"/>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 </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a:spcAft>
                <a:spcPts val="1200"/>
              </a:spcAft>
              <a:defRPr/>
            </a:pPr>
            <a:r>
              <a:rPr lang="en-GB" sz="1400" dirty="0">
                <a:solidFill>
                  <a:srgbClr val="1D619D"/>
                </a:solidFill>
                <a:latin typeface="Arial"/>
                <a:cs typeface="Arial"/>
              </a:rPr>
              <a:t>Case Study – Sahmidul Chowdhury, Project Support, Independent Monitoring Authority (IMA)</a:t>
            </a:r>
            <a:endParaRPr lang="en-GB" sz="1400" dirty="0">
              <a:solidFill>
                <a:srgbClr val="1D619D"/>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FA310833-52A5-471A-8B89-A67C0DC15821}"/>
              </a:ext>
            </a:extLst>
          </p:cNvPr>
          <p:cNvSpPr/>
          <p:nvPr/>
        </p:nvSpPr>
        <p:spPr>
          <a:xfrm>
            <a:off x="386090" y="1723690"/>
            <a:ext cx="4084163" cy="4447371"/>
          </a:xfrm>
          <a:prstGeom prst="rect">
            <a:avLst/>
          </a:prstGeom>
        </p:spPr>
        <p:txBody>
          <a:bodyPr wrap="square" anchor="t">
            <a:spAutoFit/>
          </a:bodyPr>
          <a:lstStyle/>
          <a:p>
            <a:pPr>
              <a:spcAft>
                <a:spcPts val="1200"/>
              </a:spcAft>
            </a:pPr>
            <a:r>
              <a:rPr lang="en-GB" altLang="en-US" sz="1100" dirty="0">
                <a:latin typeface="Calibri"/>
                <a:cs typeface="Calibri"/>
              </a:rPr>
              <a:t>My name is Sahmidul and I'm a Band D Project Support working with the PMO on the Independent Monitoring Authority (IMA). The objective of the project is to establish a new public body that will monitor the UK’s application of the citizens 'rights parts of the UK-EU Withdrawal Agreement. The IMA will need to be set up by the end of the implementation period on 1</a:t>
            </a:r>
            <a:r>
              <a:rPr lang="en-GB" altLang="en-US" sz="1100" baseline="30000" dirty="0">
                <a:latin typeface="Calibri"/>
                <a:cs typeface="Calibri"/>
              </a:rPr>
              <a:t>st</a:t>
            </a:r>
            <a:r>
              <a:rPr lang="en-GB" altLang="en-US" sz="1100" dirty="0">
                <a:latin typeface="Calibri"/>
                <a:cs typeface="Calibri"/>
              </a:rPr>
              <a:t> January 2021.</a:t>
            </a:r>
          </a:p>
          <a:p>
            <a:pPr>
              <a:spcAft>
                <a:spcPts val="1200"/>
              </a:spcAft>
            </a:pPr>
            <a:r>
              <a:rPr lang="en-GB" altLang="en-US" sz="1100" dirty="0">
                <a:latin typeface="Calibri"/>
                <a:cs typeface="Calibri"/>
              </a:rPr>
              <a:t>The project is fast paced, challenging, and exciting. I have learnt a great deal over a short amount of time through exposure to various processes within the project delivery cycle. As Project Support I am responsible for a diverse range of activities to support the project such as assisting the project manager with planning, maintaining and updating weekly reports and working closely with stakeholders to ensure dependencies and contingencies are administered effectively.</a:t>
            </a:r>
          </a:p>
          <a:p>
            <a:pPr>
              <a:spcAft>
                <a:spcPts val="1200"/>
              </a:spcAft>
            </a:pPr>
            <a:r>
              <a:rPr lang="en-GB" altLang="en-US" sz="1100" dirty="0">
                <a:latin typeface="Calibri"/>
                <a:cs typeface="Calibri"/>
              </a:rPr>
              <a:t>The Project Support role is a great way to not confine myself to one particular area and I am often required to be flexible with tasks I am assigned. Being able to adapt and having good communication skills has benefited me, and I enjoy being able to learn and continuously develop other skills as the project progresses. </a:t>
            </a:r>
          </a:p>
          <a:p>
            <a:pPr>
              <a:spcAft>
                <a:spcPts val="1200"/>
              </a:spcAft>
            </a:pPr>
            <a:r>
              <a:rPr lang="en-GB" altLang="en-US" sz="1100" dirty="0">
                <a:latin typeface="Calibri"/>
                <a:cs typeface="Calibri"/>
              </a:rPr>
              <a:t>Since joining in September 2019, I have also enjoyed sharing my knowledge of projects with my colleagues across the department. I have been able to achieve this by organising Lunch &amp; Learns on using planning tools within my directorate. </a:t>
            </a:r>
          </a:p>
        </p:txBody>
      </p:sp>
      <p:sp>
        <p:nvSpPr>
          <p:cNvPr id="37" name="Rectangle 36">
            <a:extLst>
              <a:ext uri="{FF2B5EF4-FFF2-40B4-BE49-F238E27FC236}">
                <a16:creationId xmlns:a16="http://schemas.microsoft.com/office/drawing/2014/main" id="{DD5E5895-B9AB-49B0-A5EB-DF28CDB04C55}"/>
              </a:ext>
            </a:extLst>
          </p:cNvPr>
          <p:cNvSpPr/>
          <p:nvPr/>
        </p:nvSpPr>
        <p:spPr>
          <a:xfrm>
            <a:off x="4673748" y="1688150"/>
            <a:ext cx="4394751" cy="2277547"/>
          </a:xfrm>
          <a:prstGeom prst="rect">
            <a:avLst/>
          </a:prstGeom>
        </p:spPr>
        <p:txBody>
          <a:bodyPr wrap="square" anchor="t">
            <a:spAutoFit/>
          </a:bodyPr>
          <a:lstStyle/>
          <a:p>
            <a:pPr>
              <a:spcAft>
                <a:spcPts val="1200"/>
              </a:spcAft>
            </a:pPr>
            <a:r>
              <a:rPr lang="en-GB" altLang="en-US" sz="1100" dirty="0">
                <a:latin typeface="Calibri"/>
                <a:cs typeface="Calibri"/>
              </a:rPr>
              <a:t>Outside of my project I have participated in </a:t>
            </a:r>
            <a:r>
              <a:rPr lang="en-GB" altLang="en-US" sz="1100">
                <a:latin typeface="Calibri"/>
                <a:cs typeface="Calibri"/>
              </a:rPr>
              <a:t>the MoJ </a:t>
            </a:r>
            <a:r>
              <a:rPr lang="en-GB" altLang="en-US" sz="1100" dirty="0">
                <a:latin typeface="Calibri"/>
                <a:cs typeface="Calibri"/>
              </a:rPr>
              <a:t>Schools Programme, which entails attending career events and workshops in secondary schools in my area to provide career advice and information on MoJ roles to students. </a:t>
            </a:r>
            <a:endParaRPr lang="en-GB" altLang="en-US" sz="1100" dirty="0">
              <a:cs typeface="Calibri"/>
            </a:endParaRPr>
          </a:p>
          <a:p>
            <a:pPr>
              <a:spcAft>
                <a:spcPts val="1200"/>
              </a:spcAft>
            </a:pPr>
            <a:r>
              <a:rPr lang="en-GB" altLang="en-US" sz="1100" dirty="0">
                <a:latin typeface="Calibri"/>
                <a:cs typeface="Calibri"/>
              </a:rPr>
              <a:t>The Project Delivery Function has provided me with excellent opportunities to develop my soft skills through workshops which I have been able to use in my project, such as presenting. I have particularly enjoyed meeting different people within the function and learning more about the variety of projects across different business areas. </a:t>
            </a:r>
            <a:r>
              <a:rPr lang="en-GB" sz="1100" dirty="0">
                <a:latin typeface="Calibri"/>
                <a:cs typeface="Calibri"/>
              </a:rPr>
              <a:t>As I am relatively new to projects, I would like to continue developing my knowledge and gain experience in projects to succeed in becoming a project manager. </a:t>
            </a:r>
          </a:p>
        </p:txBody>
      </p:sp>
      <p:pic>
        <p:nvPicPr>
          <p:cNvPr id="38" name="Picture 37">
            <a:extLst>
              <a:ext uri="{FF2B5EF4-FFF2-40B4-BE49-F238E27FC236}">
                <a16:creationId xmlns:a16="http://schemas.microsoft.com/office/drawing/2014/main" id="{6585211C-2B70-4A65-85D2-254470F18D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3278" y="4058610"/>
            <a:ext cx="1955689" cy="1955689"/>
          </a:xfrm>
          <a:prstGeom prst="rect">
            <a:avLst/>
          </a:prstGeom>
        </p:spPr>
      </p:pic>
    </p:spTree>
    <p:extLst>
      <p:ext uri="{BB962C8B-B14F-4D97-AF65-F5344CB8AC3E}">
        <p14:creationId xmlns:p14="http://schemas.microsoft.com/office/powerpoint/2010/main" val="3600011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p>
          <a:p>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0C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49803" y="4747600"/>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161375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Support</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620241"/>
            <a:ext cx="8369601" cy="3539355"/>
            <a:chOff x="480721" y="1882378"/>
            <a:chExt cx="8369601" cy="3539355"/>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8"/>
              <a:ext cx="8369601" cy="3348288"/>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480722" y="1943858"/>
              <a:ext cx="8369600" cy="3477875"/>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Project Support</a:t>
              </a:r>
            </a:p>
            <a:p>
              <a:pPr>
                <a:spcAft>
                  <a:spcPts val="200"/>
                </a:spcAft>
                <a:defRPr/>
              </a:pPr>
              <a:r>
                <a:rPr lang="en-GB" sz="1200" b="1" dirty="0"/>
                <a:t>Grade</a:t>
              </a:r>
            </a:p>
            <a:p>
              <a:pPr>
                <a:spcAft>
                  <a:spcPts val="1200"/>
                </a:spcAft>
                <a:defRPr/>
              </a:pPr>
              <a:r>
                <a:rPr lang="en-GB" sz="1200" dirty="0"/>
                <a:t>Band D (EO)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£21,170.</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This is a permanent role.  Vacancies are available on a full-time basis. Working pattern is 37 hours.</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23490821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ED8B26101BCA41B8CAA9C7D0CAB250" ma:contentTypeVersion="11" ma:contentTypeDescription="Create a new document." ma:contentTypeScope="" ma:versionID="a37d7de14ccf4442bbf3d5e9f1789d9d">
  <xsd:schema xmlns:xsd="http://www.w3.org/2001/XMLSchema" xmlns:xs="http://www.w3.org/2001/XMLSchema" xmlns:p="http://schemas.microsoft.com/office/2006/metadata/properties" xmlns:ns3="07eca7b1-41cf-405d-ab9b-9852a2089dc6" xmlns:ns4="eba624c0-40c3-4cca-abda-92d66bdf49ec" targetNamespace="http://schemas.microsoft.com/office/2006/metadata/properties" ma:root="true" ma:fieldsID="06978f53d0016b63a064f3117c71b0a8" ns3:_="" ns4:_="">
    <xsd:import namespace="07eca7b1-41cf-405d-ab9b-9852a2089dc6"/>
    <xsd:import namespace="eba624c0-40c3-4cca-abda-92d66bdf49e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eca7b1-41cf-405d-ab9b-9852a2089dc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a624c0-40c3-4cca-abda-92d66bdf49ec"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0B7BC-ECCB-43C7-B5E5-063DD1D86B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eca7b1-41cf-405d-ab9b-9852a2089dc6"/>
    <ds:schemaRef ds:uri="eba624c0-40c3-4cca-abda-92d66bdf4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A16AAD-B8D1-4750-B971-29FCEEBDCBF7}">
  <ds:schemaRefs>
    <ds:schemaRef ds:uri="http://schemas.microsoft.com/office/infopath/2007/PartnerControls"/>
    <ds:schemaRef ds:uri="http://purl.org/dc/elements/1.1/"/>
    <ds:schemaRef ds:uri="http://schemas.microsoft.com/office/2006/documentManagement/types"/>
    <ds:schemaRef ds:uri="http://purl.org/dc/terms/"/>
    <ds:schemaRef ds:uri="eba624c0-40c3-4cca-abda-92d66bdf49ec"/>
    <ds:schemaRef ds:uri="http://schemas.openxmlformats.org/package/2006/metadata/core-properties"/>
    <ds:schemaRef ds:uri="http://purl.org/dc/dcmitype/"/>
    <ds:schemaRef ds:uri="07eca7b1-41cf-405d-ab9b-9852a2089dc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8B3D3AD-CDDD-4202-846D-66BAFF6625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1844</TotalTime>
  <Words>4397</Words>
  <Application>Microsoft Office PowerPoint</Application>
  <PresentationFormat>On-screen Show (4:3)</PresentationFormat>
  <Paragraphs>607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맑은 고딕</vt:lpstr>
      <vt:lpstr>Arial</vt:lpstr>
      <vt:lpstr>Calibri</vt:lpstr>
      <vt:lpstr>Times New Roman</vt:lpstr>
      <vt:lpstr>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Boden, Samantha</cp:lastModifiedBy>
  <cp:revision>121</cp:revision>
  <dcterms:created xsi:type="dcterms:W3CDTF">2017-05-10T07:48:09Z</dcterms:created>
  <dcterms:modified xsi:type="dcterms:W3CDTF">2020-06-01T11:40:57Z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0x010100B9ED8B26101BCA41B8CAA9C7D0CAB250</vt:lpwstr>
  </property>
</Properties>
</file>