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9" r:id="rId2"/>
    <p:sldId id="257" r:id="rId3"/>
    <p:sldId id="26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E1C2E-9762-4F46-A2C6-357DFB381F37}" type="datetimeFigureOut">
              <a:rPr lang="en-GB" smtClean="0"/>
              <a:t>22/03/2019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47302-E0C8-4FC6-AD46-53B213C80A6E}" type="slidenum">
              <a:rPr lang="en-GB" smtClean="0"/>
              <a:t>‹#›</a:t>
            </a:fld>
            <a:endParaRPr lang="en-GB"/>
          </a:p>
        </p:txBody>
      </p:sp>
    </p:spTree>
    <p:extLst>
      <p:ext uri="{BB962C8B-B14F-4D97-AF65-F5344CB8AC3E}">
        <p14:creationId xmlns:p14="http://schemas.microsoft.com/office/powerpoint/2010/main" val="407983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lSHcJ6c3A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llSHcJ6c3A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HMCTS is responsible for the administration of courts and tribunals across England and Wales and for supporting an independent judiciary to administer and improve access to justice. The organisation has a strong emphasis on delivery and a strong customer-focus, with evidence-led performance management key to its operations. </a:t>
            </a:r>
            <a:br>
              <a:rPr lang="en-GB" dirty="0"/>
            </a:br>
            <a:br>
              <a:rPr lang="en-GB" dirty="0"/>
            </a:br>
            <a:r>
              <a:rPr lang="en-GB" sz="1200" b="0" i="0" kern="1200" dirty="0">
                <a:solidFill>
                  <a:schemeClr val="tx1"/>
                </a:solidFill>
                <a:effectLst/>
                <a:latin typeface="+mn-lt"/>
                <a:ea typeface="+mn-ea"/>
                <a:cs typeface="+mn-cs"/>
              </a:rPr>
              <a:t>HMCTS is embarking on a period of significant change which will see the organisation transform over the next 5 years to deliver a world class justice system. The HMCTS </a:t>
            </a:r>
            <a:r>
              <a:rPr lang="en-GB" sz="1200" b="1" i="0" kern="1200" dirty="0">
                <a:solidFill>
                  <a:schemeClr val="tx1"/>
                </a:solidFill>
                <a:effectLst/>
                <a:latin typeface="+mn-lt"/>
                <a:ea typeface="+mn-ea"/>
                <a:cs typeface="+mn-cs"/>
              </a:rPr>
              <a:t>“XXXXX *Directorate/*CTSC/*Courts &amp; Tribunals Hearing Centre/*Regional Office or </a:t>
            </a:r>
            <a:r>
              <a:rPr lang="en-GB" sz="1200" b="1" i="0" kern="1200" dirty="0" err="1">
                <a:solidFill>
                  <a:schemeClr val="tx1"/>
                </a:solidFill>
                <a:effectLst/>
                <a:latin typeface="+mn-lt"/>
                <a:ea typeface="+mn-ea"/>
                <a:cs typeface="+mn-cs"/>
              </a:rPr>
              <a:t>function</a:t>
            </a:r>
            <a:r>
              <a:rPr lang="en-GB" sz="1200" b="0" i="0" kern="1200" dirty="0" err="1">
                <a:solidFill>
                  <a:schemeClr val="tx1"/>
                </a:solidFill>
                <a:effectLst/>
                <a:latin typeface="+mn-lt"/>
                <a:ea typeface="+mn-ea"/>
                <a:cs typeface="+mn-cs"/>
              </a:rPr>
              <a:t>will</a:t>
            </a:r>
            <a:r>
              <a:rPr lang="en-GB" sz="1200" b="0" i="0" kern="1200" dirty="0">
                <a:solidFill>
                  <a:schemeClr val="tx1"/>
                </a:solidFill>
                <a:effectLst/>
                <a:latin typeface="+mn-lt"/>
                <a:ea typeface="+mn-ea"/>
                <a:cs typeface="+mn-cs"/>
              </a:rPr>
              <a:t> have a pivotal role in supporting *</a:t>
            </a:r>
            <a:r>
              <a:rPr lang="en-GB" sz="1200" b="1" i="0" kern="1200" dirty="0">
                <a:solidFill>
                  <a:schemeClr val="tx1"/>
                </a:solidFill>
                <a:effectLst/>
                <a:latin typeface="+mn-lt"/>
                <a:ea typeface="+mn-ea"/>
                <a:cs typeface="+mn-cs"/>
              </a:rPr>
              <a:t>senior stakeholders/*delivering Justice</a:t>
            </a:r>
            <a:r>
              <a:rPr lang="en-GB" sz="1200" b="0" i="0" kern="1200" dirty="0">
                <a:solidFill>
                  <a:schemeClr val="tx1"/>
                </a:solidFill>
                <a:effectLst/>
                <a:latin typeface="+mn-lt"/>
                <a:ea typeface="+mn-ea"/>
                <a:cs typeface="+mn-cs"/>
              </a:rPr>
              <a:t> across the organisation through this change, with the right strategy to build the necessary organisational capability and to realise the benefits needed see </a:t>
            </a:r>
            <a:r>
              <a:rPr lang="en-GB" sz="1200" b="0" i="0" kern="1200" dirty="0">
                <a:solidFill>
                  <a:schemeClr val="tx1"/>
                </a:solidFill>
                <a:effectLst/>
                <a:latin typeface="+mn-lt"/>
                <a:ea typeface="+mn-ea"/>
                <a:cs typeface="+mn-cs"/>
                <a:hlinkClick r:id="rId3"/>
              </a:rPr>
              <a:t>https://www.youtube.com/watch?v=llSHcJ6c3AY</a:t>
            </a:r>
            <a:r>
              <a:rPr lang="en-GB" sz="1200" b="0" i="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57854E2-65DC-40A4-90A8-FD626A216840}" type="slidenum">
              <a:rPr lang="en-GB" smtClean="0"/>
              <a:t>1</a:t>
            </a:fld>
            <a:endParaRPr lang="en-GB"/>
          </a:p>
        </p:txBody>
      </p:sp>
    </p:spTree>
    <p:extLst>
      <p:ext uri="{BB962C8B-B14F-4D97-AF65-F5344CB8AC3E}">
        <p14:creationId xmlns:p14="http://schemas.microsoft.com/office/powerpoint/2010/main" val="107250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E463B-3E1D-43F1-B327-0BEB09409E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91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HMCTS is responsible for the administration of courts and tribunals across England and Wales and for supporting an independent judiciary to administer and improve access to justice. The organisation has a strong emphasis on delivery and a strong customer-focus, with evidence-led performance management key to its operations. </a:t>
            </a:r>
            <a:br>
              <a:rPr lang="en-GB" dirty="0"/>
            </a:br>
            <a:br>
              <a:rPr lang="en-GB" dirty="0"/>
            </a:br>
            <a:r>
              <a:rPr lang="en-GB" sz="1200" b="0" i="0" kern="1200" dirty="0">
                <a:solidFill>
                  <a:schemeClr val="tx1"/>
                </a:solidFill>
                <a:effectLst/>
                <a:latin typeface="+mn-lt"/>
                <a:ea typeface="+mn-ea"/>
                <a:cs typeface="+mn-cs"/>
              </a:rPr>
              <a:t>HMCTS is embarking on a period of significant change which will see the organisation transform over the next 5 years to deliver a world class justice system. The HMCTS </a:t>
            </a:r>
            <a:r>
              <a:rPr lang="en-GB" sz="1200" b="1" i="0" kern="1200" dirty="0">
                <a:solidFill>
                  <a:schemeClr val="tx1"/>
                </a:solidFill>
                <a:effectLst/>
                <a:latin typeface="+mn-lt"/>
                <a:ea typeface="+mn-ea"/>
                <a:cs typeface="+mn-cs"/>
              </a:rPr>
              <a:t>“XXXXX *Directorate/*CTSC/*Courts &amp; Tribunals Hearing Centre/*Regional Office or </a:t>
            </a:r>
            <a:r>
              <a:rPr lang="en-GB" sz="1200" b="1" i="0" kern="1200" dirty="0" err="1">
                <a:solidFill>
                  <a:schemeClr val="tx1"/>
                </a:solidFill>
                <a:effectLst/>
                <a:latin typeface="+mn-lt"/>
                <a:ea typeface="+mn-ea"/>
                <a:cs typeface="+mn-cs"/>
              </a:rPr>
              <a:t>function</a:t>
            </a:r>
            <a:r>
              <a:rPr lang="en-GB" sz="1200" b="0" i="0" kern="1200" dirty="0" err="1">
                <a:solidFill>
                  <a:schemeClr val="tx1"/>
                </a:solidFill>
                <a:effectLst/>
                <a:latin typeface="+mn-lt"/>
                <a:ea typeface="+mn-ea"/>
                <a:cs typeface="+mn-cs"/>
              </a:rPr>
              <a:t>will</a:t>
            </a:r>
            <a:r>
              <a:rPr lang="en-GB" sz="1200" b="0" i="0" kern="1200" dirty="0">
                <a:solidFill>
                  <a:schemeClr val="tx1"/>
                </a:solidFill>
                <a:effectLst/>
                <a:latin typeface="+mn-lt"/>
                <a:ea typeface="+mn-ea"/>
                <a:cs typeface="+mn-cs"/>
              </a:rPr>
              <a:t> have a pivotal role in supporting *</a:t>
            </a:r>
            <a:r>
              <a:rPr lang="en-GB" sz="1200" b="1" i="0" kern="1200" dirty="0">
                <a:solidFill>
                  <a:schemeClr val="tx1"/>
                </a:solidFill>
                <a:effectLst/>
                <a:latin typeface="+mn-lt"/>
                <a:ea typeface="+mn-ea"/>
                <a:cs typeface="+mn-cs"/>
              </a:rPr>
              <a:t>senior stakeholders/*delivering Justice</a:t>
            </a:r>
            <a:r>
              <a:rPr lang="en-GB" sz="1200" b="0" i="0" kern="1200" dirty="0">
                <a:solidFill>
                  <a:schemeClr val="tx1"/>
                </a:solidFill>
                <a:effectLst/>
                <a:latin typeface="+mn-lt"/>
                <a:ea typeface="+mn-ea"/>
                <a:cs typeface="+mn-cs"/>
              </a:rPr>
              <a:t> across the organisation through this change, with the right strategy to build the necessary organisational capability and to realise the benefits needed see </a:t>
            </a:r>
            <a:r>
              <a:rPr lang="en-GB" sz="1200" b="0" i="0" kern="1200" dirty="0">
                <a:solidFill>
                  <a:schemeClr val="tx1"/>
                </a:solidFill>
                <a:effectLst/>
                <a:latin typeface="+mn-lt"/>
                <a:ea typeface="+mn-ea"/>
                <a:cs typeface="+mn-cs"/>
                <a:hlinkClick r:id="rId3"/>
              </a:rPr>
              <a:t>https://www.youtube.com/watch?v=llSHcJ6c3AY</a:t>
            </a:r>
            <a:r>
              <a:rPr lang="en-GB" sz="1200" b="0" i="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57854E2-65DC-40A4-90A8-FD626A216840}" type="slidenum">
              <a:rPr lang="en-GB" smtClean="0"/>
              <a:t>3</a:t>
            </a:fld>
            <a:endParaRPr lang="en-GB"/>
          </a:p>
        </p:txBody>
      </p:sp>
    </p:spTree>
    <p:extLst>
      <p:ext uri="{BB962C8B-B14F-4D97-AF65-F5344CB8AC3E}">
        <p14:creationId xmlns:p14="http://schemas.microsoft.com/office/powerpoint/2010/main" val="440060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9" y="0"/>
            <a:ext cx="12175083" cy="6858000"/>
          </a:xfrm>
          <a:prstGeom prst="rect">
            <a:avLst/>
          </a:prstGeom>
        </p:spPr>
      </p:pic>
      <p:sp>
        <p:nvSpPr>
          <p:cNvPr id="2" name="Title 1"/>
          <p:cNvSpPr>
            <a:spLocks noGrp="1"/>
          </p:cNvSpPr>
          <p:nvPr>
            <p:ph type="ctrTitle"/>
          </p:nvPr>
        </p:nvSpPr>
        <p:spPr>
          <a:xfrm>
            <a:off x="664142" y="1895476"/>
            <a:ext cx="10861198" cy="1438275"/>
          </a:xfrm>
        </p:spPr>
        <p:txBody>
          <a:bodyPr anchor="b">
            <a:normAutofit/>
          </a:bodyPr>
          <a:lstStyle>
            <a:lvl1pPr algn="l">
              <a:defRPr sz="3400"/>
            </a:lvl1pPr>
          </a:lstStyle>
          <a:p>
            <a:r>
              <a:rPr lang="en-US"/>
              <a:t>Click to edit Master title style</a:t>
            </a:r>
            <a:endParaRPr lang="en-GB" dirty="0"/>
          </a:p>
        </p:txBody>
      </p:sp>
      <p:sp>
        <p:nvSpPr>
          <p:cNvPr id="3" name="Subtitle 2"/>
          <p:cNvSpPr>
            <a:spLocks noGrp="1"/>
          </p:cNvSpPr>
          <p:nvPr>
            <p:ph type="subTitle" idx="1"/>
          </p:nvPr>
        </p:nvSpPr>
        <p:spPr>
          <a:xfrm>
            <a:off x="664142" y="3695700"/>
            <a:ext cx="10861198" cy="1562100"/>
          </a:xfrm>
        </p:spPr>
        <p:txBody>
          <a:bodyPr>
            <a:normAutofit/>
          </a:bodyPr>
          <a:lstStyle>
            <a:lvl1pPr marL="0" indent="0" algn="l">
              <a:buNone/>
              <a:defRPr sz="2500">
                <a:solidFill>
                  <a:srgbClr val="002C59"/>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61015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amed Content and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5904" cy="6858000"/>
          </a:xfrm>
          <a:prstGeom prst="rect">
            <a:avLst/>
          </a:prstGeom>
        </p:spPr>
      </p:pic>
      <p:sp>
        <p:nvSpPr>
          <p:cNvPr id="12" name="Text Placeholder 11"/>
          <p:cNvSpPr>
            <a:spLocks noGrp="1"/>
          </p:cNvSpPr>
          <p:nvPr>
            <p:ph type="body" sz="quarter" idx="10"/>
          </p:nvPr>
        </p:nvSpPr>
        <p:spPr>
          <a:xfrm>
            <a:off x="666751" y="5676901"/>
            <a:ext cx="10861200" cy="885825"/>
          </a:xfrm>
        </p:spPr>
        <p:txBody>
          <a:bodyPr anchor="ctr" anchorCtr="0">
            <a:normAutofit/>
          </a:bodyPr>
          <a:lstStyle>
            <a:lvl1pPr>
              <a:defRPr sz="1600">
                <a:solidFill>
                  <a:schemeClr val="bg1"/>
                </a:solidFill>
              </a:defRPr>
            </a:lvl1pPr>
          </a:lstStyle>
          <a:p>
            <a:pPr lvl="0"/>
            <a:r>
              <a:rPr lang="en-US"/>
              <a:t>Click to edit Master text styles</a:t>
            </a:r>
          </a:p>
        </p:txBody>
      </p:sp>
      <p:sp>
        <p:nvSpPr>
          <p:cNvPr id="14" name="Content Placeholder 13"/>
          <p:cNvSpPr>
            <a:spLocks noGrp="1"/>
          </p:cNvSpPr>
          <p:nvPr>
            <p:ph sz="quarter" idx="11"/>
          </p:nvPr>
        </p:nvSpPr>
        <p:spPr>
          <a:xfrm>
            <a:off x="1123201" y="838201"/>
            <a:ext cx="9946800" cy="371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641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Circ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429"/>
            <a:ext cx="12187429" cy="6857143"/>
          </a:xfrm>
          <a:prstGeom prst="rect">
            <a:avLst/>
          </a:prstGeom>
        </p:spPr>
      </p:pic>
      <p:sp>
        <p:nvSpPr>
          <p:cNvPr id="14" name="Content Placeholder 13"/>
          <p:cNvSpPr>
            <a:spLocks noGrp="1"/>
          </p:cNvSpPr>
          <p:nvPr>
            <p:ph sz="quarter" idx="11"/>
          </p:nvPr>
        </p:nvSpPr>
        <p:spPr>
          <a:xfrm>
            <a:off x="664142" y="1605602"/>
            <a:ext cx="10861202" cy="475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p:nvPr>
        </p:nvSpPr>
        <p:spPr>
          <a:xfrm>
            <a:off x="664143" y="360000"/>
            <a:ext cx="10861200" cy="884182"/>
          </a:xfrm>
        </p:spPr>
        <p:txBody>
          <a:bodyPr/>
          <a:lstStyle/>
          <a:p>
            <a:r>
              <a:rPr lang="en-US"/>
              <a:t>Click to edit Master title style</a:t>
            </a:r>
            <a:endParaRPr lang="en-GB" dirty="0"/>
          </a:p>
        </p:txBody>
      </p:sp>
      <p:sp>
        <p:nvSpPr>
          <p:cNvPr id="5" name="Footer Placeholder 4"/>
          <p:cNvSpPr>
            <a:spLocks noGrp="1"/>
          </p:cNvSpPr>
          <p:nvPr>
            <p:ph type="ftr" sz="quarter" idx="12"/>
          </p:nvPr>
        </p:nvSpPr>
        <p:spPr>
          <a:xfrm>
            <a:off x="2098308" y="6356351"/>
            <a:ext cx="8046492" cy="365125"/>
          </a:xfrm>
        </p:spPr>
        <p:txBody>
          <a:bodyPr/>
          <a:lstStyle/>
          <a:p>
            <a:r>
              <a:rPr lang="en-GB"/>
              <a:t>Restricted: Not for wider circulation. Subject to further consultation.</a:t>
            </a:r>
          </a:p>
        </p:txBody>
      </p:sp>
    </p:spTree>
    <p:extLst>
      <p:ext uri="{BB962C8B-B14F-4D97-AF65-F5344CB8AC3E}">
        <p14:creationId xmlns:p14="http://schemas.microsoft.com/office/powerpoint/2010/main" val="92160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ly - Circ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429"/>
            <a:ext cx="12187429" cy="6857143"/>
          </a:xfrm>
          <a:prstGeom prst="rect">
            <a:avLst/>
          </a:prstGeom>
        </p:spPr>
      </p:pic>
      <p:sp>
        <p:nvSpPr>
          <p:cNvPr id="14" name="Content Placeholder 13"/>
          <p:cNvSpPr>
            <a:spLocks noGrp="1"/>
          </p:cNvSpPr>
          <p:nvPr>
            <p:ph sz="quarter" idx="11"/>
          </p:nvPr>
        </p:nvSpPr>
        <p:spPr>
          <a:xfrm>
            <a:off x="664142" y="647700"/>
            <a:ext cx="10861202" cy="5715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p:cNvSpPr>
            <a:spLocks noGrp="1"/>
          </p:cNvSpPr>
          <p:nvPr>
            <p:ph type="ftr" sz="quarter" idx="12"/>
          </p:nvPr>
        </p:nvSpPr>
        <p:spPr>
          <a:xfrm>
            <a:off x="2098308" y="6356351"/>
            <a:ext cx="8046492" cy="365125"/>
          </a:xfrm>
        </p:spPr>
        <p:txBody>
          <a:bodyPr/>
          <a:lstStyle/>
          <a:p>
            <a:r>
              <a:rPr lang="en-GB"/>
              <a:t>Restricted: Not for wider circulation. Subject to further consultation.</a:t>
            </a:r>
          </a:p>
        </p:txBody>
      </p:sp>
    </p:spTree>
    <p:extLst>
      <p:ext uri="{BB962C8B-B14F-4D97-AF65-F5344CB8AC3E}">
        <p14:creationId xmlns:p14="http://schemas.microsoft.com/office/powerpoint/2010/main" val="1665862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echscap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429"/>
            <a:ext cx="12187429" cy="6857143"/>
          </a:xfrm>
          <a:prstGeom prst="rect">
            <a:avLst/>
          </a:prstGeom>
        </p:spPr>
      </p:pic>
      <p:sp>
        <p:nvSpPr>
          <p:cNvPr id="14" name="Content Placeholder 13"/>
          <p:cNvSpPr>
            <a:spLocks noGrp="1"/>
          </p:cNvSpPr>
          <p:nvPr>
            <p:ph sz="quarter" idx="11"/>
          </p:nvPr>
        </p:nvSpPr>
        <p:spPr>
          <a:xfrm>
            <a:off x="664142" y="1605602"/>
            <a:ext cx="10861202" cy="475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p:nvPr>
        </p:nvSpPr>
        <p:spPr>
          <a:xfrm>
            <a:off x="664143" y="360000"/>
            <a:ext cx="10861200" cy="884182"/>
          </a:xfrm>
        </p:spPr>
        <p:txBody>
          <a:bodyPr/>
          <a:lstStyle/>
          <a:p>
            <a:r>
              <a:rPr lang="en-US"/>
              <a:t>Click to edit Master title style</a:t>
            </a:r>
            <a:endParaRPr lang="en-GB" dirty="0"/>
          </a:p>
        </p:txBody>
      </p:sp>
      <p:sp>
        <p:nvSpPr>
          <p:cNvPr id="5" name="Footer Placeholder 4"/>
          <p:cNvSpPr>
            <a:spLocks noGrp="1"/>
          </p:cNvSpPr>
          <p:nvPr>
            <p:ph type="ftr" sz="quarter" idx="12"/>
          </p:nvPr>
        </p:nvSpPr>
        <p:spPr>
          <a:xfrm>
            <a:off x="2098308" y="6356351"/>
            <a:ext cx="8046492" cy="365125"/>
          </a:xfrm>
        </p:spPr>
        <p:txBody>
          <a:bodyPr/>
          <a:lstStyle/>
          <a:p>
            <a:r>
              <a:rPr lang="en-GB"/>
              <a:t>Restricted: Not for wider circulation. Subject to further consultation.</a:t>
            </a:r>
          </a:p>
        </p:txBody>
      </p:sp>
    </p:spTree>
    <p:extLst>
      <p:ext uri="{BB962C8B-B14F-4D97-AF65-F5344CB8AC3E}">
        <p14:creationId xmlns:p14="http://schemas.microsoft.com/office/powerpoint/2010/main" val="2694291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Only - Techscap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429"/>
            <a:ext cx="12187429" cy="6857143"/>
          </a:xfrm>
          <a:prstGeom prst="rect">
            <a:avLst/>
          </a:prstGeom>
        </p:spPr>
      </p:pic>
      <p:sp>
        <p:nvSpPr>
          <p:cNvPr id="14" name="Content Placeholder 13"/>
          <p:cNvSpPr>
            <a:spLocks noGrp="1"/>
          </p:cNvSpPr>
          <p:nvPr>
            <p:ph sz="quarter" idx="11"/>
          </p:nvPr>
        </p:nvSpPr>
        <p:spPr>
          <a:xfrm>
            <a:off x="664142" y="647700"/>
            <a:ext cx="10861202" cy="5715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p:cNvSpPr>
            <a:spLocks noGrp="1"/>
          </p:cNvSpPr>
          <p:nvPr>
            <p:ph type="ftr" sz="quarter" idx="12"/>
          </p:nvPr>
        </p:nvSpPr>
        <p:spPr>
          <a:xfrm>
            <a:off x="2098308" y="6356351"/>
            <a:ext cx="8046492" cy="365125"/>
          </a:xfrm>
        </p:spPr>
        <p:txBody>
          <a:bodyPr/>
          <a:lstStyle/>
          <a:p>
            <a:r>
              <a:rPr lang="en-GB"/>
              <a:t>Restricted: Not for wider circulation. Subject to further consultation.</a:t>
            </a:r>
          </a:p>
        </p:txBody>
      </p:sp>
    </p:spTree>
    <p:extLst>
      <p:ext uri="{BB962C8B-B14F-4D97-AF65-F5344CB8AC3E}">
        <p14:creationId xmlns:p14="http://schemas.microsoft.com/office/powerpoint/2010/main" val="2923638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hree Content - Phon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5904" cy="6858000"/>
          </a:xfrm>
          <a:prstGeom prst="rect">
            <a:avLst/>
          </a:prstGeom>
        </p:spPr>
      </p:pic>
      <p:sp>
        <p:nvSpPr>
          <p:cNvPr id="2" name="Title 1"/>
          <p:cNvSpPr>
            <a:spLocks noGrp="1"/>
          </p:cNvSpPr>
          <p:nvPr>
            <p:ph type="title"/>
          </p:nvPr>
        </p:nvSpPr>
        <p:spPr>
          <a:xfrm>
            <a:off x="664143" y="457200"/>
            <a:ext cx="10861200" cy="6192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1866901" y="2505075"/>
            <a:ext cx="1657349" cy="3048001"/>
          </a:xfrm>
        </p:spPr>
        <p:txBody>
          <a:bodyPr lIns="36000" tIns="36000" rIns="36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267324" y="2505075"/>
            <a:ext cx="1656000" cy="3048001"/>
          </a:xfrm>
        </p:spPr>
        <p:txBody>
          <a:bodyPr lIns="36000" tIns="36000" rIns="36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Restricted: Not for wider circulation. Subject to further consultation.</a:t>
            </a:r>
          </a:p>
        </p:txBody>
      </p:sp>
      <p:sp>
        <p:nvSpPr>
          <p:cNvPr id="7" name="Slide Number Placeholder 6"/>
          <p:cNvSpPr>
            <a:spLocks noGrp="1"/>
          </p:cNvSpPr>
          <p:nvPr>
            <p:ph type="sldNum" sz="quarter" idx="12"/>
          </p:nvPr>
        </p:nvSpPr>
        <p:spPr/>
        <p:txBody>
          <a:bodyPr/>
          <a:lstStyle/>
          <a:p>
            <a:fld id="{F221A090-84AD-41B9-A8C1-B0F52DD6E954}" type="slidenum">
              <a:rPr lang="en-GB" smtClean="0"/>
              <a:t>‹#›</a:t>
            </a:fld>
            <a:endParaRPr lang="en-GB"/>
          </a:p>
        </p:txBody>
      </p:sp>
      <p:sp>
        <p:nvSpPr>
          <p:cNvPr id="10" name="Content Placeholder 3"/>
          <p:cNvSpPr>
            <a:spLocks noGrp="1"/>
          </p:cNvSpPr>
          <p:nvPr>
            <p:ph sz="half" idx="13"/>
          </p:nvPr>
        </p:nvSpPr>
        <p:spPr>
          <a:xfrm>
            <a:off x="8666398" y="2505075"/>
            <a:ext cx="1656000" cy="3048001"/>
          </a:xfrm>
        </p:spPr>
        <p:txBody>
          <a:bodyPr lIns="36000" tIns="36000" rIns="36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31764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 Laptop">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2098308" y="6356351"/>
            <a:ext cx="8046492" cy="365125"/>
          </a:xfrm>
        </p:spPr>
        <p:txBody>
          <a:bodyPr/>
          <a:lstStyle/>
          <a:p>
            <a:r>
              <a:rPr lang="en-GB"/>
              <a:t>Restricted: Not for wider circulation. Subject to further consultation.</a:t>
            </a:r>
          </a:p>
        </p:txBody>
      </p:sp>
    </p:spTree>
    <p:extLst>
      <p:ext uri="{BB962C8B-B14F-4D97-AF65-F5344CB8AC3E}">
        <p14:creationId xmlns:p14="http://schemas.microsoft.com/office/powerpoint/2010/main" val="958968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Tech Wor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5904" cy="6858000"/>
          </a:xfrm>
          <a:prstGeom prst="rect">
            <a:avLst/>
          </a:prstGeom>
        </p:spPr>
      </p:pic>
      <p:sp>
        <p:nvSpPr>
          <p:cNvPr id="2" name="Title 1"/>
          <p:cNvSpPr>
            <a:spLocks noGrp="1"/>
          </p:cNvSpPr>
          <p:nvPr>
            <p:ph type="title"/>
          </p:nvPr>
        </p:nvSpPr>
        <p:spPr>
          <a:xfrm>
            <a:off x="664143" y="457201"/>
            <a:ext cx="10861200" cy="619125"/>
          </a:xfrm>
        </p:spPr>
        <p:txBody>
          <a:bodyPr/>
          <a:lstStyle>
            <a:lvl1pPr>
              <a:defRPr>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Restricted: Not for wider circulation. Subject to further consultation.</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Tree>
    <p:extLst>
      <p:ext uri="{BB962C8B-B14F-4D97-AF65-F5344CB8AC3E}">
        <p14:creationId xmlns:p14="http://schemas.microsoft.com/office/powerpoint/2010/main" val="247572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5904" cy="6858000"/>
          </a:xfrm>
          <a:prstGeom prst="rect">
            <a:avLst/>
          </a:prstGeom>
        </p:spPr>
      </p:pic>
      <p:sp>
        <p:nvSpPr>
          <p:cNvPr id="2" name="Title 1"/>
          <p:cNvSpPr>
            <a:spLocks noGrp="1"/>
          </p:cNvSpPr>
          <p:nvPr>
            <p:ph type="title"/>
          </p:nvPr>
        </p:nvSpPr>
        <p:spPr>
          <a:xfrm>
            <a:off x="664142" y="1709739"/>
            <a:ext cx="10861198" cy="1624012"/>
          </a:xfrm>
        </p:spPr>
        <p:txBody>
          <a:bodyPr anchor="b">
            <a:normAutofit/>
          </a:bodyPr>
          <a:lstStyle>
            <a:lvl1pPr>
              <a:defRPr sz="3400"/>
            </a:lvl1pPr>
          </a:lstStyle>
          <a:p>
            <a:r>
              <a:rPr lang="en-US"/>
              <a:t>Click to edit Master title style</a:t>
            </a:r>
            <a:endParaRPr lang="en-GB" dirty="0"/>
          </a:p>
        </p:txBody>
      </p:sp>
      <p:sp>
        <p:nvSpPr>
          <p:cNvPr id="3" name="Text Placeholder 2"/>
          <p:cNvSpPr>
            <a:spLocks noGrp="1"/>
          </p:cNvSpPr>
          <p:nvPr>
            <p:ph type="body" idx="1"/>
          </p:nvPr>
        </p:nvSpPr>
        <p:spPr>
          <a:xfrm>
            <a:off x="664145" y="3705226"/>
            <a:ext cx="7174932" cy="1704975"/>
          </a:xfrm>
        </p:spPr>
        <p:txBody>
          <a:bodyPr>
            <a:normAutofit/>
          </a:bodyPr>
          <a:lstStyle>
            <a:lvl1pPr marL="0" indent="0">
              <a:buNone/>
              <a:defRPr sz="2500">
                <a:solidFill>
                  <a:srgbClr val="002C59"/>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Restricted: Not for wider circulation. Subject to further consultation.</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
        <p:nvSpPr>
          <p:cNvPr id="10" name="Text Placeholder 9"/>
          <p:cNvSpPr>
            <a:spLocks noGrp="1"/>
          </p:cNvSpPr>
          <p:nvPr>
            <p:ph type="body" sz="quarter" idx="13" hasCustomPrompt="1"/>
          </p:nvPr>
        </p:nvSpPr>
        <p:spPr>
          <a:xfrm>
            <a:off x="664145" y="5981700"/>
            <a:ext cx="7174932" cy="238554"/>
          </a:xfrm>
        </p:spPr>
        <p:txBody>
          <a:bodyPr>
            <a:normAutofit/>
          </a:bodyPr>
          <a:lstStyle>
            <a:lvl1pPr>
              <a:defRPr sz="1600">
                <a:solidFill>
                  <a:srgbClr val="002C59"/>
                </a:solidFill>
              </a:defRPr>
            </a:lvl1pPr>
          </a:lstStyle>
          <a:p>
            <a:pPr lvl="0"/>
            <a:r>
              <a:rPr lang="en-US" dirty="0"/>
              <a:t>Section number</a:t>
            </a:r>
          </a:p>
        </p:txBody>
      </p:sp>
    </p:spTree>
    <p:extLst>
      <p:ext uri="{BB962C8B-B14F-4D97-AF65-F5344CB8AC3E}">
        <p14:creationId xmlns:p14="http://schemas.microsoft.com/office/powerpoint/2010/main" val="424613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5904" cy="6858000"/>
          </a:xfrm>
          <a:prstGeom prst="rect">
            <a:avLst/>
          </a:prstGeom>
        </p:spPr>
      </p:pic>
      <p:sp>
        <p:nvSpPr>
          <p:cNvPr id="2" name="Title 1"/>
          <p:cNvSpPr>
            <a:spLocks noGrp="1"/>
          </p:cNvSpPr>
          <p:nvPr>
            <p:ph type="title"/>
          </p:nvPr>
        </p:nvSpPr>
        <p:spPr>
          <a:xfrm>
            <a:off x="664145" y="1709739"/>
            <a:ext cx="7174932" cy="1624012"/>
          </a:xfrm>
        </p:spPr>
        <p:txBody>
          <a:bodyPr anchor="b">
            <a:normAutofit/>
          </a:bodyPr>
          <a:lstStyle>
            <a:lvl1pPr>
              <a:defRPr sz="3400"/>
            </a:lvl1pPr>
          </a:lstStyle>
          <a:p>
            <a:r>
              <a:rPr lang="en-US"/>
              <a:t>Click to edit Master title style</a:t>
            </a:r>
            <a:endParaRPr lang="en-GB" dirty="0"/>
          </a:p>
        </p:txBody>
      </p:sp>
      <p:sp>
        <p:nvSpPr>
          <p:cNvPr id="3" name="Text Placeholder 2"/>
          <p:cNvSpPr>
            <a:spLocks noGrp="1"/>
          </p:cNvSpPr>
          <p:nvPr>
            <p:ph type="body" idx="1"/>
          </p:nvPr>
        </p:nvSpPr>
        <p:spPr>
          <a:xfrm>
            <a:off x="664145" y="3705226"/>
            <a:ext cx="7174932" cy="1704975"/>
          </a:xfrm>
        </p:spPr>
        <p:txBody>
          <a:bodyPr>
            <a:normAutofit/>
          </a:bodyPr>
          <a:lstStyle>
            <a:lvl1pPr marL="0" indent="0">
              <a:buNone/>
              <a:defRPr sz="2500">
                <a:solidFill>
                  <a:srgbClr val="002C59"/>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Restricted: Not for wider circulation. Subject to further consultation.</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
        <p:nvSpPr>
          <p:cNvPr id="10" name="Text Placeholder 9"/>
          <p:cNvSpPr>
            <a:spLocks noGrp="1"/>
          </p:cNvSpPr>
          <p:nvPr>
            <p:ph type="body" sz="quarter" idx="13" hasCustomPrompt="1"/>
          </p:nvPr>
        </p:nvSpPr>
        <p:spPr>
          <a:xfrm>
            <a:off x="664145" y="5981700"/>
            <a:ext cx="7174932" cy="238554"/>
          </a:xfrm>
        </p:spPr>
        <p:txBody>
          <a:bodyPr>
            <a:normAutofit/>
          </a:bodyPr>
          <a:lstStyle>
            <a:lvl1pPr>
              <a:defRPr sz="1600">
                <a:solidFill>
                  <a:srgbClr val="002C59"/>
                </a:solidFill>
              </a:defRPr>
            </a:lvl1pPr>
          </a:lstStyle>
          <a:p>
            <a:pPr lvl="0"/>
            <a:r>
              <a:rPr lang="en-US" dirty="0"/>
              <a:t>Section number</a:t>
            </a:r>
          </a:p>
        </p:txBody>
      </p:sp>
    </p:spTree>
    <p:extLst>
      <p:ext uri="{BB962C8B-B14F-4D97-AF65-F5344CB8AC3E}">
        <p14:creationId xmlns:p14="http://schemas.microsoft.com/office/powerpoint/2010/main" val="391580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5904" cy="6858000"/>
          </a:xfrm>
          <a:prstGeom prst="rect">
            <a:avLst/>
          </a:prstGeom>
        </p:spPr>
      </p:pic>
      <p:sp>
        <p:nvSpPr>
          <p:cNvPr id="2" name="Title 1"/>
          <p:cNvSpPr>
            <a:spLocks noGrp="1"/>
          </p:cNvSpPr>
          <p:nvPr>
            <p:ph type="title"/>
          </p:nvPr>
        </p:nvSpPr>
        <p:spPr>
          <a:xfrm>
            <a:off x="664143" y="1709739"/>
            <a:ext cx="6298633" cy="1624012"/>
          </a:xfrm>
        </p:spPr>
        <p:txBody>
          <a:bodyPr anchor="b">
            <a:normAutofit/>
          </a:bodyPr>
          <a:lstStyle>
            <a:lvl1pPr>
              <a:defRPr sz="3400"/>
            </a:lvl1pPr>
          </a:lstStyle>
          <a:p>
            <a:r>
              <a:rPr lang="en-US"/>
              <a:t>Click to edit Master title style</a:t>
            </a:r>
            <a:endParaRPr lang="en-GB" dirty="0"/>
          </a:p>
        </p:txBody>
      </p:sp>
      <p:sp>
        <p:nvSpPr>
          <p:cNvPr id="3" name="Text Placeholder 2"/>
          <p:cNvSpPr>
            <a:spLocks noGrp="1"/>
          </p:cNvSpPr>
          <p:nvPr>
            <p:ph type="body" idx="1"/>
          </p:nvPr>
        </p:nvSpPr>
        <p:spPr>
          <a:xfrm>
            <a:off x="664143" y="3705226"/>
            <a:ext cx="6298633" cy="1704975"/>
          </a:xfrm>
        </p:spPr>
        <p:txBody>
          <a:bodyPr>
            <a:normAutofit/>
          </a:bodyPr>
          <a:lstStyle>
            <a:lvl1pPr marL="0" indent="0">
              <a:buNone/>
              <a:defRPr sz="2500">
                <a:solidFill>
                  <a:srgbClr val="002C59"/>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Restricted: Not for wider circulation. Subject to further consultation.</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
        <p:nvSpPr>
          <p:cNvPr id="10" name="Text Placeholder 9"/>
          <p:cNvSpPr>
            <a:spLocks noGrp="1"/>
          </p:cNvSpPr>
          <p:nvPr>
            <p:ph type="body" sz="quarter" idx="13" hasCustomPrompt="1"/>
          </p:nvPr>
        </p:nvSpPr>
        <p:spPr>
          <a:xfrm>
            <a:off x="664143" y="5981700"/>
            <a:ext cx="6298633" cy="238554"/>
          </a:xfrm>
        </p:spPr>
        <p:txBody>
          <a:bodyPr>
            <a:normAutofit/>
          </a:bodyPr>
          <a:lstStyle>
            <a:lvl1pPr>
              <a:defRPr sz="1600">
                <a:solidFill>
                  <a:srgbClr val="002C59"/>
                </a:solidFill>
              </a:defRPr>
            </a:lvl1pPr>
          </a:lstStyle>
          <a:p>
            <a:pPr lvl="0"/>
            <a:r>
              <a:rPr lang="en-US" dirty="0"/>
              <a:t>Section number</a:t>
            </a:r>
          </a:p>
        </p:txBody>
      </p:sp>
    </p:spTree>
    <p:extLst>
      <p:ext uri="{BB962C8B-B14F-4D97-AF65-F5344CB8AC3E}">
        <p14:creationId xmlns:p14="http://schemas.microsoft.com/office/powerpoint/2010/main" val="556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5904" cy="6858000"/>
          </a:xfrm>
          <a:prstGeom prst="rect">
            <a:avLst/>
          </a:prstGeom>
        </p:spPr>
      </p:pic>
      <p:sp>
        <p:nvSpPr>
          <p:cNvPr id="2" name="Title 1"/>
          <p:cNvSpPr>
            <a:spLocks noGrp="1"/>
          </p:cNvSpPr>
          <p:nvPr>
            <p:ph type="title"/>
          </p:nvPr>
        </p:nvSpPr>
        <p:spPr>
          <a:xfrm>
            <a:off x="664143" y="1709739"/>
            <a:ext cx="7394007" cy="1624012"/>
          </a:xfrm>
        </p:spPr>
        <p:txBody>
          <a:bodyPr anchor="b">
            <a:normAutofit/>
          </a:bodyPr>
          <a:lstStyle>
            <a:lvl1pPr>
              <a:defRPr sz="3400"/>
            </a:lvl1pPr>
          </a:lstStyle>
          <a:p>
            <a:r>
              <a:rPr lang="en-US"/>
              <a:t>Click to edit Master title style</a:t>
            </a:r>
            <a:endParaRPr lang="en-GB" dirty="0"/>
          </a:p>
        </p:txBody>
      </p:sp>
      <p:sp>
        <p:nvSpPr>
          <p:cNvPr id="3" name="Text Placeholder 2"/>
          <p:cNvSpPr>
            <a:spLocks noGrp="1"/>
          </p:cNvSpPr>
          <p:nvPr>
            <p:ph type="body" idx="1"/>
          </p:nvPr>
        </p:nvSpPr>
        <p:spPr>
          <a:xfrm>
            <a:off x="664144" y="3705226"/>
            <a:ext cx="7394005" cy="1704975"/>
          </a:xfrm>
        </p:spPr>
        <p:txBody>
          <a:bodyPr>
            <a:normAutofit/>
          </a:bodyPr>
          <a:lstStyle>
            <a:lvl1pPr marL="0" indent="0">
              <a:buNone/>
              <a:defRPr sz="2500">
                <a:solidFill>
                  <a:srgbClr val="002C59"/>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Restricted: Not for wider circulation. Subject to further consultation.</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
        <p:nvSpPr>
          <p:cNvPr id="10" name="Text Placeholder 9"/>
          <p:cNvSpPr>
            <a:spLocks noGrp="1"/>
          </p:cNvSpPr>
          <p:nvPr>
            <p:ph type="body" sz="quarter" idx="13" hasCustomPrompt="1"/>
          </p:nvPr>
        </p:nvSpPr>
        <p:spPr>
          <a:xfrm>
            <a:off x="664144" y="5981700"/>
            <a:ext cx="7394005" cy="238554"/>
          </a:xfrm>
        </p:spPr>
        <p:txBody>
          <a:bodyPr>
            <a:normAutofit/>
          </a:bodyPr>
          <a:lstStyle>
            <a:lvl1pPr>
              <a:defRPr sz="1600">
                <a:solidFill>
                  <a:srgbClr val="002C59"/>
                </a:solidFill>
              </a:defRPr>
            </a:lvl1pPr>
          </a:lstStyle>
          <a:p>
            <a:pPr lvl="0"/>
            <a:r>
              <a:rPr lang="en-US" dirty="0"/>
              <a:t>Section number</a:t>
            </a:r>
          </a:p>
        </p:txBody>
      </p:sp>
    </p:spTree>
    <p:extLst>
      <p:ext uri="{BB962C8B-B14F-4D97-AF65-F5344CB8AC3E}">
        <p14:creationId xmlns:p14="http://schemas.microsoft.com/office/powerpoint/2010/main" val="112906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a:xfrm>
            <a:off x="2503830" y="544287"/>
            <a:ext cx="9350715" cy="740228"/>
          </a:xfrm>
        </p:spPr>
        <p:txBody>
          <a:bodyPr anchor="t">
            <a:normAutofit/>
          </a:bodyPr>
          <a:lstStyle>
            <a:lvl1pPr>
              <a:defRPr sz="2000"/>
            </a:lvl1pPr>
          </a:lstStyle>
          <a:p>
            <a:r>
              <a:rPr lang="en-US"/>
              <a:t>Click to edit Master title style</a:t>
            </a:r>
            <a:endParaRPr lang="en-GB" dirty="0"/>
          </a:p>
        </p:txBody>
      </p:sp>
      <p:sp>
        <p:nvSpPr>
          <p:cNvPr id="3" name="Content Placeholder 2"/>
          <p:cNvSpPr>
            <a:spLocks noGrp="1"/>
          </p:cNvSpPr>
          <p:nvPr>
            <p:ph idx="1"/>
          </p:nvPr>
        </p:nvSpPr>
        <p:spPr>
          <a:xfrm>
            <a:off x="664142" y="1698172"/>
            <a:ext cx="11190400" cy="4478793"/>
          </a:xfrm>
        </p:spPr>
        <p:txBody>
          <a:bodyPr>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Restricted: Not for wider circulation. Subject to further consultation.</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pic>
        <p:nvPicPr>
          <p:cNvPr id="7" name="Picture 6" descr="HM Courts &amp; Tribunals Service logo" title="HMCT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300" y="694811"/>
            <a:ext cx="1746000" cy="808046"/>
          </a:xfrm>
          <a:prstGeom prst="rect">
            <a:avLst/>
          </a:prstGeom>
        </p:spPr>
      </p:pic>
    </p:spTree>
    <p:extLst>
      <p:ext uri="{BB962C8B-B14F-4D97-AF65-F5344CB8AC3E}">
        <p14:creationId xmlns:p14="http://schemas.microsoft.com/office/powerpoint/2010/main" val="400553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Frame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5904" cy="6858000"/>
          </a:xfrm>
          <a:prstGeom prst="rect">
            <a:avLst/>
          </a:prstGeom>
        </p:spPr>
      </p:pic>
      <p:sp>
        <p:nvSpPr>
          <p:cNvPr id="2" name="Title 1"/>
          <p:cNvSpPr>
            <a:spLocks noGrp="1"/>
          </p:cNvSpPr>
          <p:nvPr>
            <p:ph type="title"/>
          </p:nvPr>
        </p:nvSpPr>
        <p:spPr>
          <a:xfrm>
            <a:off x="664143" y="457201"/>
            <a:ext cx="10861200" cy="619125"/>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1190627" y="2381251"/>
            <a:ext cx="9801225" cy="353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Restricted: Not for wider circulation. Subject to further consultation.</a:t>
            </a:r>
          </a:p>
        </p:txBody>
      </p:sp>
      <p:sp>
        <p:nvSpPr>
          <p:cNvPr id="6" name="Slide Number Placeholder 5"/>
          <p:cNvSpPr>
            <a:spLocks noGrp="1"/>
          </p:cNvSpPr>
          <p:nvPr>
            <p:ph type="sldNum" sz="quarter" idx="12"/>
          </p:nvPr>
        </p:nvSpPr>
        <p:spPr/>
        <p:txBody>
          <a:bodyPr/>
          <a:lstStyle/>
          <a:p>
            <a:fld id="{F221A090-84AD-41B9-A8C1-B0F52DD6E954}" type="slidenum">
              <a:rPr lang="en-GB" smtClean="0"/>
              <a:t>‹#›</a:t>
            </a:fld>
            <a:endParaRPr lang="en-GB"/>
          </a:p>
        </p:txBody>
      </p:sp>
    </p:spTree>
    <p:extLst>
      <p:ext uri="{BB962C8B-B14F-4D97-AF65-F5344CB8AC3E}">
        <p14:creationId xmlns:p14="http://schemas.microsoft.com/office/powerpoint/2010/main" val="416909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 Frame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5904" cy="6858000"/>
          </a:xfrm>
          <a:prstGeom prst="rect">
            <a:avLst/>
          </a:prstGeom>
        </p:spPr>
      </p:pic>
      <p:sp>
        <p:nvSpPr>
          <p:cNvPr id="2" name="Title 1"/>
          <p:cNvSpPr>
            <a:spLocks noGrp="1"/>
          </p:cNvSpPr>
          <p:nvPr>
            <p:ph type="title"/>
          </p:nvPr>
        </p:nvSpPr>
        <p:spPr>
          <a:xfrm>
            <a:off x="664143" y="457200"/>
            <a:ext cx="10861200" cy="619200"/>
          </a:xfrm>
        </p:spPr>
        <p:txBody>
          <a:bodyPr/>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p>
            <a:fld id="{F221A090-84AD-41B9-A8C1-B0F52DD6E954}" type="slidenum">
              <a:rPr lang="en-GB" smtClean="0"/>
              <a:t>‹#›</a:t>
            </a:fld>
            <a:endParaRPr lang="en-GB"/>
          </a:p>
        </p:txBody>
      </p:sp>
      <p:sp>
        <p:nvSpPr>
          <p:cNvPr id="8" name="Rectangle 7"/>
          <p:cNvSpPr/>
          <p:nvPr userDrawn="1"/>
        </p:nvSpPr>
        <p:spPr>
          <a:xfrm>
            <a:off x="547481" y="2047891"/>
            <a:ext cx="434652" cy="4171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11205216" y="2064832"/>
            <a:ext cx="434652" cy="4171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Footer Placeholder 4"/>
          <p:cNvSpPr>
            <a:spLocks noGrp="1"/>
          </p:cNvSpPr>
          <p:nvPr>
            <p:ph type="ftr" sz="quarter" idx="11"/>
          </p:nvPr>
        </p:nvSpPr>
        <p:spPr>
          <a:xfrm>
            <a:off x="2098308" y="6356351"/>
            <a:ext cx="8046492" cy="365125"/>
          </a:xfrm>
        </p:spPr>
        <p:txBody>
          <a:bodyPr/>
          <a:lstStyle/>
          <a:p>
            <a:r>
              <a:rPr lang="en-GB"/>
              <a:t>Restricted: Not for wider circulation. Subject to further consultation.</a:t>
            </a:r>
          </a:p>
        </p:txBody>
      </p:sp>
    </p:spTree>
    <p:extLst>
      <p:ext uri="{BB962C8B-B14F-4D97-AF65-F5344CB8AC3E}">
        <p14:creationId xmlns:p14="http://schemas.microsoft.com/office/powerpoint/2010/main" val="413490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Frame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 y="0"/>
            <a:ext cx="12185904" cy="6858000"/>
          </a:xfrm>
          <a:prstGeom prst="rect">
            <a:avLst/>
          </a:prstGeom>
        </p:spPr>
      </p:pic>
      <p:sp>
        <p:nvSpPr>
          <p:cNvPr id="2" name="Title 1"/>
          <p:cNvSpPr>
            <a:spLocks noGrp="1"/>
          </p:cNvSpPr>
          <p:nvPr>
            <p:ph type="title"/>
          </p:nvPr>
        </p:nvSpPr>
        <p:spPr>
          <a:xfrm>
            <a:off x="2609849" y="2162175"/>
            <a:ext cx="7048501" cy="2466974"/>
          </a:xfrm>
        </p:spPr>
        <p:txBody>
          <a:bodyPr anchor="ctr" anchorCtr="0"/>
          <a:lstStyle>
            <a:lvl1pPr algn="ctr">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Restricted: Not for wider circulation. Subject to further consultation.</a:t>
            </a:r>
          </a:p>
        </p:txBody>
      </p:sp>
      <p:sp>
        <p:nvSpPr>
          <p:cNvPr id="5" name="Slide Number Placeholder 4"/>
          <p:cNvSpPr>
            <a:spLocks noGrp="1"/>
          </p:cNvSpPr>
          <p:nvPr>
            <p:ph type="sldNum" sz="quarter" idx="12"/>
          </p:nvPr>
        </p:nvSpPr>
        <p:spPr/>
        <p:txBody>
          <a:bodyPr/>
          <a:lstStyle/>
          <a:p>
            <a:fld id="{F221A090-84AD-41B9-A8C1-B0F52DD6E954}" type="slidenum">
              <a:rPr lang="en-GB" smtClean="0"/>
              <a:t>‹#›</a:t>
            </a:fld>
            <a:endParaRPr lang="en-GB"/>
          </a:p>
        </p:txBody>
      </p:sp>
    </p:spTree>
    <p:extLst>
      <p:ext uri="{BB962C8B-B14F-4D97-AF65-F5344CB8AC3E}">
        <p14:creationId xmlns:p14="http://schemas.microsoft.com/office/powerpoint/2010/main" val="36038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143" y="2079057"/>
            <a:ext cx="10861200" cy="884182"/>
          </a:xfrm>
          <a:prstGeom prst="rect">
            <a:avLst/>
          </a:prstGeom>
        </p:spPr>
        <p:txBody>
          <a:bodyPr vert="horz" lIns="0" tIns="0" rIns="0" bIns="0" rtlCol="0" anchor="b"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64143" y="3099335"/>
            <a:ext cx="10861200" cy="307762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64145" y="6356351"/>
            <a:ext cx="1434164" cy="365125"/>
          </a:xfrm>
          <a:prstGeom prst="rect">
            <a:avLst/>
          </a:prstGeom>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2098308" y="6356351"/>
            <a:ext cx="8046492" cy="365125"/>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r>
              <a:rPr lang="en-GB"/>
              <a:t>Restricted: Not for wider circulation. Subject to further consultation.</a:t>
            </a:r>
            <a:endParaRPr lang="en-GB" dirty="0"/>
          </a:p>
        </p:txBody>
      </p:sp>
      <p:sp>
        <p:nvSpPr>
          <p:cNvPr id="6" name="Slide Number Placeholder 5"/>
          <p:cNvSpPr>
            <a:spLocks noGrp="1"/>
          </p:cNvSpPr>
          <p:nvPr>
            <p:ph type="sldNum" sz="quarter" idx="4"/>
          </p:nvPr>
        </p:nvSpPr>
        <p:spPr>
          <a:xfrm>
            <a:off x="10809171" y="6356351"/>
            <a:ext cx="716171" cy="365125"/>
          </a:xfrm>
          <a:prstGeom prst="rect">
            <a:avLst/>
          </a:prstGeom>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F221A090-84AD-41B9-A8C1-B0F52DD6E954}" type="slidenum">
              <a:rPr lang="en-GB" smtClean="0"/>
              <a:pPr/>
              <a:t>‹#›</a:t>
            </a:fld>
            <a:endParaRPr lang="en-GB" dirty="0"/>
          </a:p>
        </p:txBody>
      </p:sp>
    </p:spTree>
    <p:extLst>
      <p:ext uri="{BB962C8B-B14F-4D97-AF65-F5344CB8AC3E}">
        <p14:creationId xmlns:p14="http://schemas.microsoft.com/office/powerpoint/2010/main" val="781461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11" rtl="0" eaLnBrk="1" latinLnBrk="0" hangingPunct="1">
        <a:lnSpc>
          <a:spcPct val="90000"/>
        </a:lnSpc>
        <a:spcBef>
          <a:spcPct val="0"/>
        </a:spcBef>
        <a:buNone/>
        <a:defRPr sz="3400" b="1" kern="1200">
          <a:solidFill>
            <a:srgbClr val="002C59"/>
          </a:solidFill>
          <a:latin typeface="Arial" panose="020B0604020202020204" pitchFamily="34" charset="0"/>
          <a:ea typeface="+mj-ea"/>
          <a:cs typeface="Arial" panose="020B0604020202020204" pitchFamily="34" charset="0"/>
        </a:defRPr>
      </a:lvl1pPr>
    </p:titleStyle>
    <p:bodyStyle>
      <a:lvl1pPr marL="0" indent="0" algn="l" defTabSz="914411" rtl="0" eaLnBrk="1" latinLnBrk="0" hangingPunct="1">
        <a:lnSpc>
          <a:spcPct val="100000"/>
        </a:lnSpc>
        <a:spcBef>
          <a:spcPts val="0"/>
        </a:spcBef>
        <a:spcAft>
          <a:spcPts val="300"/>
        </a:spcAft>
        <a:buFontTx/>
        <a:buNone/>
        <a:defRPr sz="1300" kern="1200">
          <a:solidFill>
            <a:schemeClr val="tx1"/>
          </a:solidFill>
          <a:latin typeface="Arial" panose="020B0604020202020204" pitchFamily="34" charset="0"/>
          <a:ea typeface="+mn-ea"/>
          <a:cs typeface="Arial" panose="020B0604020202020204" pitchFamily="34" charset="0"/>
        </a:defRPr>
      </a:lvl1pPr>
      <a:lvl2pPr marL="450006" indent="-180002" algn="l" defTabSz="914411" rtl="0" eaLnBrk="1" latinLnBrk="0" hangingPunct="1">
        <a:lnSpc>
          <a:spcPct val="100000"/>
        </a:lnSpc>
        <a:spcBef>
          <a:spcPts val="0"/>
        </a:spcBef>
        <a:spcAft>
          <a:spcPts val="30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2pPr>
      <a:lvl3pPr marL="630008" indent="-180002" algn="l" defTabSz="914411" rtl="0" eaLnBrk="1" latinLnBrk="0" hangingPunct="1">
        <a:lnSpc>
          <a:spcPct val="100000"/>
        </a:lnSpc>
        <a:spcBef>
          <a:spcPts val="0"/>
        </a:spcBef>
        <a:spcAft>
          <a:spcPts val="300"/>
        </a:spcAft>
        <a:buFont typeface="Arial" panose="020B0604020202020204" pitchFamily="34" charset="0"/>
        <a:buChar char="–"/>
        <a:defRPr sz="1300" b="1" kern="1200">
          <a:solidFill>
            <a:schemeClr val="tx1"/>
          </a:solidFill>
          <a:latin typeface="Arial" panose="020B0604020202020204" pitchFamily="34" charset="0"/>
          <a:ea typeface="+mn-ea"/>
          <a:cs typeface="Arial" panose="020B0604020202020204" pitchFamily="34" charset="0"/>
        </a:defRPr>
      </a:lvl3pPr>
      <a:lvl4pPr marL="810010" indent="-180002" algn="l" defTabSz="914411" rtl="0" eaLnBrk="1" latinLnBrk="0" hangingPunct="1">
        <a:lnSpc>
          <a:spcPct val="100000"/>
        </a:lnSpc>
        <a:spcBef>
          <a:spcPts val="0"/>
        </a:spcBef>
        <a:spcAft>
          <a:spcPts val="30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990012" indent="-180002" algn="l" defTabSz="914411" rtl="0" eaLnBrk="1" latinLnBrk="0" hangingPunct="1">
        <a:lnSpc>
          <a:spcPct val="100000"/>
        </a:lnSpc>
        <a:spcBef>
          <a:spcPts val="0"/>
        </a:spcBef>
        <a:spcAft>
          <a:spcPts val="30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8724900" y="167339"/>
          <a:ext cx="2889813" cy="335280"/>
        </p:xfrm>
        <a:graphic>
          <a:graphicData uri="http://schemas.openxmlformats.org/drawingml/2006/table">
            <a:tbl>
              <a:tblPr firstRow="1" bandRow="1"/>
              <a:tblGrid>
                <a:gridCol w="1036120">
                  <a:extLst>
                    <a:ext uri="{9D8B030D-6E8A-4147-A177-3AD203B41FA5}">
                      <a16:colId xmlns:a16="http://schemas.microsoft.com/office/drawing/2014/main" val="1030541365"/>
                    </a:ext>
                  </a:extLst>
                </a:gridCol>
                <a:gridCol w="557262">
                  <a:extLst>
                    <a:ext uri="{9D8B030D-6E8A-4147-A177-3AD203B41FA5}">
                      <a16:colId xmlns:a16="http://schemas.microsoft.com/office/drawing/2014/main" val="2779724649"/>
                    </a:ext>
                  </a:extLst>
                </a:gridCol>
                <a:gridCol w="934374">
                  <a:extLst>
                    <a:ext uri="{9D8B030D-6E8A-4147-A177-3AD203B41FA5}">
                      <a16:colId xmlns:a16="http://schemas.microsoft.com/office/drawing/2014/main" val="83397265"/>
                    </a:ext>
                  </a:extLst>
                </a:gridCol>
                <a:gridCol w="362057">
                  <a:extLst>
                    <a:ext uri="{9D8B030D-6E8A-4147-A177-3AD203B41FA5}">
                      <a16:colId xmlns:a16="http://schemas.microsoft.com/office/drawing/2014/main" val="1344060297"/>
                    </a:ext>
                  </a:extLst>
                </a:gridCol>
              </a:tblGrid>
              <a:tr h="135253">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GB" sz="800" dirty="0">
                          <a:solidFill>
                            <a:schemeClr val="bg1"/>
                          </a:solidFill>
                          <a:latin typeface="Arial" panose="020B0604020202020204" pitchFamily="34" charset="0"/>
                          <a:cs typeface="Arial" panose="020B0604020202020204" pitchFamily="34" charset="0"/>
                        </a:rPr>
                        <a:t>Reference</a:t>
                      </a:r>
                      <a:r>
                        <a:rPr lang="en-GB" sz="800" baseline="0" dirty="0">
                          <a:solidFill>
                            <a:schemeClr val="bg1"/>
                          </a:solidFill>
                          <a:latin typeface="Arial" panose="020B0604020202020204" pitchFamily="34" charset="0"/>
                          <a:cs typeface="Arial" panose="020B0604020202020204" pitchFamily="34" charset="0"/>
                        </a:rPr>
                        <a:t> n</a:t>
                      </a:r>
                      <a:r>
                        <a:rPr lang="en-GB" sz="800" dirty="0">
                          <a:solidFill>
                            <a:schemeClr val="bg1"/>
                          </a:solidFill>
                          <a:latin typeface="Arial" panose="020B0604020202020204" pitchFamily="34" charset="0"/>
                          <a:cs typeface="Arial" panose="020B0604020202020204" pitchFamily="34" charset="0"/>
                        </a:rPr>
                        <a:t>umber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D5A"/>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endParaRPr lang="en-GB" sz="8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D5A"/>
                    </a:solidFill>
                  </a:tcPr>
                </a:tc>
                <a:tc>
                  <a:txBody>
                    <a:bodyPr/>
                    <a:lstStyle/>
                    <a:p>
                      <a:r>
                        <a:rPr lang="en-GB" sz="800" dirty="0">
                          <a:solidFill>
                            <a:schemeClr val="bg1"/>
                          </a:solidFill>
                          <a:latin typeface="Arial" panose="020B0604020202020204" pitchFamily="34" charset="0"/>
                          <a:cs typeface="Arial" panose="020B0604020202020204" pitchFamily="34" charset="0"/>
                        </a:rPr>
                        <a:t>Role Profile ID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D5A"/>
                    </a:solidFill>
                  </a:tcPr>
                </a:tc>
                <a:tc>
                  <a:txBody>
                    <a:bodyPr/>
                    <a:lstStyle/>
                    <a:p>
                      <a:endParaRPr lang="en-GB" sz="9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D5A"/>
                    </a:solidFill>
                  </a:tcPr>
                </a:tc>
                <a:extLst>
                  <a:ext uri="{0D108BD9-81ED-4DB2-BD59-A6C34878D82A}">
                    <a16:rowId xmlns:a16="http://schemas.microsoft.com/office/drawing/2014/main" val="3655444873"/>
                  </a:ext>
                </a:extLst>
              </a:tr>
            </a:tbl>
          </a:graphicData>
        </a:graphic>
      </p:graphicFrame>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2385" t="26384" r="31693" b="8652"/>
          <a:stretch/>
        </p:blipFill>
        <p:spPr>
          <a:xfrm>
            <a:off x="10490956" y="615299"/>
            <a:ext cx="1034384" cy="1052773"/>
          </a:xfrm>
          <a:prstGeom prst="rect">
            <a:avLst/>
          </a:prstGeom>
        </p:spPr>
      </p:pic>
      <p:sp>
        <p:nvSpPr>
          <p:cNvPr id="13" name="Rectangle 12"/>
          <p:cNvSpPr/>
          <p:nvPr/>
        </p:nvSpPr>
        <p:spPr>
          <a:xfrm>
            <a:off x="678298" y="5978635"/>
            <a:ext cx="10847041" cy="748464"/>
          </a:xfrm>
          <a:prstGeom prst="rect">
            <a:avLst/>
          </a:prstGeom>
          <a:solidFill>
            <a:schemeClr val="tx2">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Ins="1692000" rtlCol="0" anchor="ctr"/>
          <a:lstStyle/>
          <a:p>
            <a:pPr algn="just"/>
            <a:r>
              <a:rPr lang="en-GB" sz="1100" b="1" dirty="0">
                <a:solidFill>
                  <a:schemeClr val="tx1"/>
                </a:solidFill>
                <a:latin typeface="Arial" panose="020B0604020202020204" pitchFamily="34" charset="0"/>
                <a:cs typeface="Arial" panose="020B0604020202020204" pitchFamily="34" charset="0"/>
              </a:rPr>
              <a:t>Our inclusivity commitment</a:t>
            </a:r>
            <a:r>
              <a:rPr lang="en-GB" sz="1100" dirty="0">
                <a:solidFill>
                  <a:schemeClr val="tx1"/>
                </a:solidFill>
                <a:latin typeface="Arial" panose="020B0604020202020204" pitchFamily="34" charset="0"/>
                <a:cs typeface="Arial" panose="020B0604020202020204" pitchFamily="34" charset="0"/>
              </a:rPr>
              <a:t>: We aim to create an inclusive organisation in which employees from all backgrounds can give their best, are treated fairly and are valued for their contribution. The Civil Service aims to be the UK’s most inclusive employer. HMCTS is proud to offer the guarantee interview scheme (GIS) for candidates with disabilities who meet the minimum selection criteria in support of this aim.</a:t>
            </a:r>
          </a:p>
        </p:txBody>
      </p:sp>
      <p:sp>
        <p:nvSpPr>
          <p:cNvPr id="20" name="Rectangle 19"/>
          <p:cNvSpPr/>
          <p:nvPr/>
        </p:nvSpPr>
        <p:spPr>
          <a:xfrm>
            <a:off x="678298" y="1570920"/>
            <a:ext cx="4127500" cy="364510"/>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a:solidFill>
                  <a:srgbClr val="000000"/>
                </a:solidFill>
                <a:latin typeface="Arial" panose="020B0604020202020204" pitchFamily="34" charset="0"/>
                <a:cs typeface="Arial" panose="020B0604020202020204" pitchFamily="34" charset="0"/>
              </a:rPr>
              <a:t>Job Title: Head of Workforce Management</a:t>
            </a:r>
          </a:p>
          <a:p>
            <a:pPr lvl="0"/>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Rectangle 20"/>
          <p:cNvSpPr/>
          <p:nvPr/>
        </p:nvSpPr>
        <p:spPr>
          <a:xfrm>
            <a:off x="698500" y="1847225"/>
            <a:ext cx="10826840" cy="1366819"/>
          </a:xfrm>
          <a:prstGeom prst="rect">
            <a:avLst/>
          </a:prstGeom>
          <a:noFill/>
          <a:ln w="3175">
            <a:solidFill>
              <a:schemeClr val="accent6">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100" b="1" dirty="0">
                <a:solidFill>
                  <a:schemeClr val="tx1"/>
                </a:solidFill>
                <a:latin typeface="Arial" panose="020B0604020202020204" pitchFamily="34" charset="0"/>
                <a:cs typeface="Arial" panose="020B0604020202020204" pitchFamily="34" charset="0"/>
              </a:rPr>
              <a:t>Role Purpose :</a:t>
            </a:r>
            <a:endParaRPr lang="en-GB" sz="1100" dirty="0">
              <a:solidFill>
                <a:schemeClr val="tx1"/>
              </a:solidFill>
              <a:latin typeface="Arial" panose="020B0604020202020204" pitchFamily="34" charset="0"/>
              <a:cs typeface="Arial" panose="020B0604020202020204" pitchFamily="34" charset="0"/>
            </a:endParaRPr>
          </a:p>
          <a:p>
            <a:pPr>
              <a:lnSpc>
                <a:spcPct val="107000"/>
              </a:lnSpc>
              <a:spcAft>
                <a:spcPts val="0"/>
              </a:spcAft>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This role, directly reporting to the CTSC Delivery Director, will lead all activities relating to the forecasting and coordinating user service activities and meeting their demands in a real-time environment across multiple service centre sites, including delivering the workforce requirement data for delivering CTSC service levels and standards.  It is a role that will focus on the provision of insights drawn from multiple volatile data sources including performance, demand and court and tribunal centre utilisation and work collaboratively with leadership teams across the organisation to make future and real-time resource allocation decisions across large and multi-site operations to meet HMCTS service and quality level requirements.  The role will significantly contribute to the allocation of business performance and quality targets, the development of an evidence-based resource allocation and the delivery of the HMCTS Promise to users of the service. </a:t>
            </a:r>
          </a:p>
        </p:txBody>
      </p:sp>
      <p:graphicFrame>
        <p:nvGraphicFramePr>
          <p:cNvPr id="22" name="Table 21"/>
          <p:cNvGraphicFramePr>
            <a:graphicFrameLocks noGrp="1"/>
          </p:cNvGraphicFramePr>
          <p:nvPr>
            <p:extLst>
              <p:ext uri="{D42A27DB-BD31-4B8C-83A1-F6EECF244321}">
                <p14:modId xmlns:p14="http://schemas.microsoft.com/office/powerpoint/2010/main" val="3357604992"/>
              </p:ext>
            </p:extLst>
          </p:nvPr>
        </p:nvGraphicFramePr>
        <p:xfrm>
          <a:off x="7997588" y="3354363"/>
          <a:ext cx="3527751" cy="2542663"/>
        </p:xfrm>
        <a:graphic>
          <a:graphicData uri="http://schemas.openxmlformats.org/drawingml/2006/table">
            <a:tbl>
              <a:tblPr firstRow="1" bandRow="1">
                <a:tableStyleId>{5A111915-BE36-4E01-A7E5-04B1672EAD32}</a:tableStyleId>
              </a:tblPr>
              <a:tblGrid>
                <a:gridCol w="1826092">
                  <a:extLst>
                    <a:ext uri="{9D8B030D-6E8A-4147-A177-3AD203B41FA5}">
                      <a16:colId xmlns:a16="http://schemas.microsoft.com/office/drawing/2014/main" val="28003726"/>
                    </a:ext>
                  </a:extLst>
                </a:gridCol>
                <a:gridCol w="1701659">
                  <a:extLst>
                    <a:ext uri="{9D8B030D-6E8A-4147-A177-3AD203B41FA5}">
                      <a16:colId xmlns:a16="http://schemas.microsoft.com/office/drawing/2014/main" val="3209154835"/>
                    </a:ext>
                  </a:extLst>
                </a:gridCol>
              </a:tblGrid>
              <a:tr h="250779">
                <a:tc gridSpan="2">
                  <a:txBody>
                    <a:bodyPr/>
                    <a:lstStyle/>
                    <a:p>
                      <a:r>
                        <a:rPr lang="en-GB" sz="1000" dirty="0">
                          <a:solidFill>
                            <a:schemeClr val="tx1"/>
                          </a:solidFill>
                        </a:rPr>
                        <a:t>Role</a:t>
                      </a:r>
                      <a:r>
                        <a:rPr lang="en-GB" sz="1000" dirty="0"/>
                        <a:t> </a:t>
                      </a:r>
                      <a:r>
                        <a:rPr lang="en-GB" sz="1000" dirty="0">
                          <a:solidFill>
                            <a:schemeClr val="tx1"/>
                          </a:solidFill>
                        </a:rPr>
                        <a:t>Specific Details</a:t>
                      </a:r>
                      <a:endParaRPr lang="en-GB"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100" dirty="0">
                        <a:solidFill>
                          <a:schemeClr val="bg2"/>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776330164"/>
                  </a:ext>
                </a:extLst>
              </a:tr>
              <a:tr h="266452">
                <a:tc>
                  <a:txBody>
                    <a:bodyPr/>
                    <a:lstStyle/>
                    <a:p>
                      <a:r>
                        <a:rPr lang="en-GB" sz="1100" dirty="0"/>
                        <a:t>Business Area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GB" sz="1100" dirty="0"/>
                        <a:t>CTSC Operational Support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67708525"/>
                  </a:ext>
                </a:extLst>
              </a:tr>
              <a:tr h="266452">
                <a:tc>
                  <a:txBody>
                    <a:bodyPr/>
                    <a:lstStyle/>
                    <a:p>
                      <a:r>
                        <a:rPr lang="en-GB" sz="1100" dirty="0">
                          <a:solidFill>
                            <a:schemeClr val="tx1"/>
                          </a:solidFill>
                        </a:rPr>
                        <a:t>Working Pattern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Full Time (Part Time/Job Share to be considered)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51325636"/>
                  </a:ext>
                </a:extLst>
              </a:tr>
              <a:tr h="266452">
                <a:tc>
                  <a:txBody>
                    <a:bodyPr/>
                    <a:lstStyle/>
                    <a:p>
                      <a:r>
                        <a:rPr lang="en-GB" sz="1100" dirty="0"/>
                        <a:t>Start Date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GB" sz="1100" dirty="0"/>
                        <a:t>ASAP</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67390674"/>
                  </a:ext>
                </a:extLst>
              </a:tr>
              <a:tr h="266452">
                <a:tc>
                  <a:txBody>
                    <a:bodyPr/>
                    <a:lstStyle/>
                    <a:p>
                      <a:r>
                        <a:rPr lang="en-GB" sz="1100" dirty="0"/>
                        <a:t>Location (Region,</a:t>
                      </a:r>
                      <a:r>
                        <a:rPr lang="en-GB" sz="1100" baseline="0" dirty="0"/>
                        <a:t> City</a:t>
                      </a:r>
                      <a:r>
                        <a:rPr lang="en-GB" sz="1100" dirty="0"/>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GB" sz="1100" dirty="0"/>
                        <a:t>Birmingham / Stoke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10614546"/>
                  </a:ext>
                </a:extLst>
              </a:tr>
              <a:tr h="266452">
                <a:tc>
                  <a:txBody>
                    <a:bodyPr/>
                    <a:lstStyle/>
                    <a:p>
                      <a:r>
                        <a:rPr lang="en-GB" sz="1100" dirty="0"/>
                        <a:t>Grade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GB" sz="1100" dirty="0"/>
                        <a:t>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51128604"/>
                  </a:ext>
                </a:extLst>
              </a:tr>
              <a:tr h="266452">
                <a:tc>
                  <a:txBody>
                    <a:bodyPr/>
                    <a:lstStyle/>
                    <a:p>
                      <a:r>
                        <a:rPr lang="en-GB" sz="1100" dirty="0"/>
                        <a:t>Organisation</a:t>
                      </a:r>
                      <a:r>
                        <a:rPr lang="en-GB" sz="1100" baseline="0" dirty="0"/>
                        <a:t> Grade for MOJ</a:t>
                      </a:r>
                      <a:endParaRPr lang="en-GB"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GB" sz="1100" dirty="0"/>
                        <a:t>Grade 7/6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48573779"/>
                  </a:ext>
                </a:extLst>
              </a:tr>
              <a:tr h="266452">
                <a:tc>
                  <a:txBody>
                    <a:bodyPr/>
                    <a:lstStyle/>
                    <a:p>
                      <a:r>
                        <a:rPr lang="en-GB" sz="1100" dirty="0"/>
                        <a:t>Salary (Banding)</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GB" sz="1100" dirty="0"/>
                        <a:t>£43,308 - £62,888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84528982"/>
                  </a:ext>
                </a:extLst>
              </a:tr>
              <a:tr h="266452">
                <a:tc>
                  <a:txBody>
                    <a:bodyPr/>
                    <a:lstStyle/>
                    <a:p>
                      <a:r>
                        <a:rPr lang="en-GB" sz="1100" dirty="0"/>
                        <a:t>Role Type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GB" sz="1100" dirty="0"/>
                        <a:t>Strategy &amp; Improvement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21611448"/>
                  </a:ext>
                </a:extLst>
              </a:tr>
            </a:tbl>
          </a:graphicData>
        </a:graphic>
      </p:graphicFrame>
      <p:sp>
        <p:nvSpPr>
          <p:cNvPr id="12" name="Rectangle 11"/>
          <p:cNvSpPr/>
          <p:nvPr/>
        </p:nvSpPr>
        <p:spPr>
          <a:xfrm>
            <a:off x="0" y="0"/>
            <a:ext cx="1968767" cy="288000"/>
          </a:xfrm>
          <a:prstGeom prst="rect">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OFFICIAL SENSITIVE</a:t>
            </a:r>
            <a:endParaRPr lang="en-US" sz="1200" b="1" dirty="0">
              <a:latin typeface="Arial" panose="020B0604020202020204" pitchFamily="34" charset="0"/>
              <a:cs typeface="Arial" panose="020B0604020202020204" pitchFamily="34" charset="0"/>
            </a:endParaRPr>
          </a:p>
        </p:txBody>
      </p:sp>
      <p:pic>
        <p:nvPicPr>
          <p:cNvPr id="1026" name="Picture 2" descr="Image result for Disability confident employer logo."/>
          <p:cNvPicPr>
            <a:picLocks noChangeAspect="1" noChangeArrowheads="1"/>
          </p:cNvPicPr>
          <p:nvPr/>
        </p:nvPicPr>
        <p:blipFill rotWithShape="1">
          <a:blip r:embed="rId4">
            <a:extLst>
              <a:ext uri="{28A0092B-C50C-407E-A947-70E740481C1C}">
                <a14:useLocalDpi xmlns:a14="http://schemas.microsoft.com/office/drawing/2010/main" val="0"/>
              </a:ext>
            </a:extLst>
          </a:blip>
          <a:srcRect l="8726" t="13213" r="8286" b="10514"/>
          <a:stretch/>
        </p:blipFill>
        <p:spPr bwMode="auto">
          <a:xfrm>
            <a:off x="10024533" y="5996495"/>
            <a:ext cx="1380068" cy="71430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5BCC5DD-D690-4C01-8FC3-75F240989D94}"/>
              </a:ext>
            </a:extLst>
          </p:cNvPr>
          <p:cNvSpPr/>
          <p:nvPr/>
        </p:nvSpPr>
        <p:spPr>
          <a:xfrm>
            <a:off x="698500" y="3218351"/>
            <a:ext cx="7178350" cy="2785404"/>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GB" sz="1100" dirty="0">
                <a:solidFill>
                  <a:schemeClr val="tx1"/>
                </a:solidFill>
                <a:latin typeface="Arial" panose="020B0604020202020204" pitchFamily="34" charset="0"/>
                <a:cs typeface="Arial" panose="020B0604020202020204" pitchFamily="34" charset="0"/>
              </a:rPr>
              <a:t>HMCTS is responsible for the administration of courts and tribunals across England and Wales and non-devolved tribunals in Scotland and Northern Ireland for supporting an independent judiciary to administer and improve access to justice. The organisation has a strong emphasis on delivery and a strong customer-focus, with evidence-led performance management key to its operations. HMCTS is embarking on a period of significant change which will see the organisation transform over the next 5 years to deliver a world class justice system. </a:t>
            </a:r>
            <a:r>
              <a:rPr lang="en-GB" sz="1100" dirty="0">
                <a:solidFill>
                  <a:srgbClr val="000000"/>
                </a:solidFill>
                <a:latin typeface="Arial" panose="020B0604020202020204" pitchFamily="34" charset="0"/>
                <a:cs typeface="Arial" panose="020B0604020202020204" pitchFamily="34" charset="0"/>
              </a:rPr>
              <a:t>Our </a:t>
            </a:r>
            <a:r>
              <a:rPr lang="en-GB" sz="1100" dirty="0">
                <a:solidFill>
                  <a:schemeClr val="tx1"/>
                </a:solidFill>
                <a:latin typeface="Arial" panose="020B0604020202020204" pitchFamily="34" charset="0"/>
                <a:cs typeface="Arial" panose="020B0604020202020204" pitchFamily="34" charset="0"/>
              </a:rPr>
              <a:t>vision is to have an efficient and effective courts and tribunals system which enables the rule of law to be upheld, and provides access to justice for all. Our Courts and Tribunal Service Centres (CTSCs) will provide the first point of access for all users of courts and tribunals, ensuring that all cases are dealt with efficiently and effectively, providing a quality service and an outstanding user experience. They will be places where user queries are dealt with fully, cases are progressed in a timely manner and will ultimately provide the administrative backbone of the courts and tribunals system. </a:t>
            </a:r>
            <a:endParaRPr lang="en-GB"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20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p:cNvGraphicFramePr>
            <a:graphicFrameLocks/>
          </p:cNvGraphicFramePr>
          <p:nvPr>
            <p:extLst>
              <p:ext uri="{D42A27DB-BD31-4B8C-83A1-F6EECF244321}">
                <p14:modId xmlns:p14="http://schemas.microsoft.com/office/powerpoint/2010/main" val="440991928"/>
              </p:ext>
            </p:extLst>
          </p:nvPr>
        </p:nvGraphicFramePr>
        <p:xfrm>
          <a:off x="211406" y="149272"/>
          <a:ext cx="11753126" cy="6708728"/>
        </p:xfrm>
        <a:graphic>
          <a:graphicData uri="http://schemas.openxmlformats.org/drawingml/2006/table">
            <a:tbl>
              <a:tblPr firstRow="1" firstCol="1" bandRow="1">
                <a:tableStyleId>{BC89EF96-8CEA-46FF-86C4-4CE0E7609802}</a:tableStyleId>
              </a:tblPr>
              <a:tblGrid>
                <a:gridCol w="1903651">
                  <a:extLst>
                    <a:ext uri="{9D8B030D-6E8A-4147-A177-3AD203B41FA5}">
                      <a16:colId xmlns:a16="http://schemas.microsoft.com/office/drawing/2014/main" val="20000"/>
                    </a:ext>
                  </a:extLst>
                </a:gridCol>
                <a:gridCol w="3006541">
                  <a:extLst>
                    <a:ext uri="{9D8B030D-6E8A-4147-A177-3AD203B41FA5}">
                      <a16:colId xmlns:a16="http://schemas.microsoft.com/office/drawing/2014/main" val="1692503643"/>
                    </a:ext>
                  </a:extLst>
                </a:gridCol>
                <a:gridCol w="1163500">
                  <a:extLst>
                    <a:ext uri="{9D8B030D-6E8A-4147-A177-3AD203B41FA5}">
                      <a16:colId xmlns:a16="http://schemas.microsoft.com/office/drawing/2014/main" val="2982167805"/>
                    </a:ext>
                  </a:extLst>
                </a:gridCol>
                <a:gridCol w="543382">
                  <a:extLst>
                    <a:ext uri="{9D8B030D-6E8A-4147-A177-3AD203B41FA5}">
                      <a16:colId xmlns:a16="http://schemas.microsoft.com/office/drawing/2014/main" val="663183951"/>
                    </a:ext>
                  </a:extLst>
                </a:gridCol>
                <a:gridCol w="493579">
                  <a:extLst>
                    <a:ext uri="{9D8B030D-6E8A-4147-A177-3AD203B41FA5}">
                      <a16:colId xmlns:a16="http://schemas.microsoft.com/office/drawing/2014/main" val="4080284495"/>
                    </a:ext>
                  </a:extLst>
                </a:gridCol>
                <a:gridCol w="1648136">
                  <a:extLst>
                    <a:ext uri="{9D8B030D-6E8A-4147-A177-3AD203B41FA5}">
                      <a16:colId xmlns:a16="http://schemas.microsoft.com/office/drawing/2014/main" val="20003"/>
                    </a:ext>
                  </a:extLst>
                </a:gridCol>
                <a:gridCol w="720413">
                  <a:extLst>
                    <a:ext uri="{9D8B030D-6E8A-4147-A177-3AD203B41FA5}">
                      <a16:colId xmlns:a16="http://schemas.microsoft.com/office/drawing/2014/main" val="459187335"/>
                    </a:ext>
                  </a:extLst>
                </a:gridCol>
                <a:gridCol w="2273924">
                  <a:extLst>
                    <a:ext uri="{9D8B030D-6E8A-4147-A177-3AD203B41FA5}">
                      <a16:colId xmlns:a16="http://schemas.microsoft.com/office/drawing/2014/main" val="3392482101"/>
                    </a:ext>
                  </a:extLst>
                </a:gridCol>
              </a:tblGrid>
              <a:tr h="177800">
                <a:tc gridSpan="8">
                  <a:txBody>
                    <a:bodyPr/>
                    <a:lstStyle/>
                    <a:p>
                      <a:pPr>
                        <a:lnSpc>
                          <a:spcPct val="107000"/>
                        </a:lnSpc>
                        <a:spcAft>
                          <a:spcPts val="0"/>
                        </a:spcAft>
                      </a:pPr>
                      <a:r>
                        <a:rPr lang="en-GB" sz="24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Head of Workforce Management</a:t>
                      </a:r>
                    </a:p>
                  </a:txBody>
                  <a:tcPr marL="29009" marR="29009" marT="0" marB="0" anchor="ctr"/>
                </a:tc>
                <a:tc hMerge="1">
                  <a:txBody>
                    <a:bodyPr/>
                    <a:lstStyle/>
                    <a:p>
                      <a:pPr algn="just">
                        <a:lnSpc>
                          <a:spcPct val="107000"/>
                        </a:lnSpc>
                        <a:spcAft>
                          <a:spcPts val="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sz="1000" dirty="0">
                        <a:latin typeface="Arial" panose="020B0604020202020204" pitchFamily="34" charset="0"/>
                        <a:cs typeface="Arial" panose="020B0604020202020204" pitchFamily="34" charset="0"/>
                      </a:endParaRPr>
                    </a:p>
                  </a:txBody>
                  <a:tcPr marL="29009" marR="29009" marT="0" marB="0" anchor="ctr">
                    <a:noFill/>
                  </a:tcPr>
                </a:tc>
                <a:extLst>
                  <a:ext uri="{0D108BD9-81ED-4DB2-BD59-A6C34878D82A}">
                    <a16:rowId xmlns:a16="http://schemas.microsoft.com/office/drawing/2014/main" val="182373076"/>
                  </a:ext>
                </a:extLst>
              </a:tr>
              <a:tr h="177800">
                <a:tc>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Job Family Group</a:t>
                      </a:r>
                    </a:p>
                  </a:txBody>
                  <a:tcPr marL="29009" marR="29009" marT="0" marB="0" anchor="ctr"/>
                </a:tc>
                <a:tc gridSpan="6">
                  <a:txBody>
                    <a:bodyPr/>
                    <a:lstStyle/>
                    <a:p>
                      <a:pPr algn="just">
                        <a:lnSpc>
                          <a:spcPct val="107000"/>
                        </a:lnSpc>
                        <a:spcAft>
                          <a:spcPts val="0"/>
                        </a:spcAft>
                      </a:pPr>
                      <a:r>
                        <a:rPr lang="en-GB" sz="800" b="0" dirty="0">
                          <a:effectLst/>
                          <a:latin typeface="Arial" panose="020B0604020202020204" pitchFamily="34" charset="0"/>
                          <a:ea typeface="Calibri" panose="020F0502020204030204" pitchFamily="34" charset="0"/>
                          <a:cs typeface="Arial" panose="020B0604020202020204" pitchFamily="34" charset="0"/>
                        </a:rPr>
                        <a:t>Strategy &amp; Improvement</a:t>
                      </a:r>
                    </a:p>
                  </a:txBody>
                  <a:tcPr marL="29009" marR="29009"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r>
                        <a:rPr lang="en-GB" sz="800" dirty="0">
                          <a:latin typeface="Arial" panose="020B0604020202020204" pitchFamily="34" charset="0"/>
                          <a:cs typeface="Arial" panose="020B0604020202020204" pitchFamily="34" charset="0"/>
                        </a:rPr>
                        <a:t>Reference number</a:t>
                      </a:r>
                    </a:p>
                  </a:txBody>
                  <a:tcPr marL="29009" marR="29009" marT="0" marB="0" anchor="ctr">
                    <a:noFill/>
                  </a:tcPr>
                </a:tc>
                <a:extLst>
                  <a:ext uri="{0D108BD9-81ED-4DB2-BD59-A6C34878D82A}">
                    <a16:rowId xmlns:a16="http://schemas.microsoft.com/office/drawing/2014/main" val="2421985927"/>
                  </a:ext>
                </a:extLst>
              </a:tr>
              <a:tr h="177800">
                <a:tc>
                  <a:txBody>
                    <a:bodyPr/>
                    <a:lstStyle/>
                    <a:p>
                      <a:pPr>
                        <a:lnSpc>
                          <a:spcPct val="107000"/>
                        </a:lnSpc>
                        <a:spcAft>
                          <a:spcPts val="0"/>
                        </a:spcAft>
                      </a:pPr>
                      <a:r>
                        <a:rPr lang="en-GB" sz="800" dirty="0">
                          <a:effectLst/>
                          <a:latin typeface="Arial" panose="020B0604020202020204" pitchFamily="34" charset="0"/>
                          <a:cs typeface="Arial" panose="020B0604020202020204" pitchFamily="34" charset="0"/>
                        </a:rPr>
                        <a:t>Job Family</a:t>
                      </a:r>
                      <a:r>
                        <a:rPr lang="en-GB" sz="800" baseline="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a:txBody>
                    <a:bodyPr/>
                    <a:lstStyle/>
                    <a:p>
                      <a:pPr algn="just">
                        <a:lnSpc>
                          <a:spcPct val="107000"/>
                        </a:lnSpc>
                        <a:spcAft>
                          <a:spcPts val="0"/>
                        </a:spcAft>
                      </a:pPr>
                      <a:r>
                        <a:rPr lang="en-GB" sz="800" b="0" dirty="0">
                          <a:effectLst/>
                          <a:latin typeface="Arial" panose="020B0604020202020204" pitchFamily="34" charset="0"/>
                          <a:ea typeface="Calibri" panose="020F0502020204030204" pitchFamily="34" charset="0"/>
                          <a:cs typeface="Arial" panose="020B0604020202020204" pitchFamily="34" charset="0"/>
                        </a:rPr>
                        <a:t>Service Insight &amp; Development</a:t>
                      </a:r>
                    </a:p>
                  </a:txBody>
                  <a:tcPr marL="29009" marR="29009" marT="0" marB="0" anchor="ctr"/>
                </a:tc>
                <a:tc gridSpan="2">
                  <a:txBody>
                    <a:bodyPr/>
                    <a:lstStyle/>
                    <a:p>
                      <a:pPr algn="just">
                        <a:lnSpc>
                          <a:spcPct val="107000"/>
                        </a:lnSpc>
                        <a:spcAft>
                          <a:spcPts val="0"/>
                        </a:spcAft>
                      </a:pPr>
                      <a:r>
                        <a:rPr lang="en-GB" sz="800" b="1" dirty="0">
                          <a:effectLst/>
                          <a:latin typeface="Arial" panose="020B0604020202020204" pitchFamily="34" charset="0"/>
                          <a:ea typeface="Calibri" panose="020F0502020204030204" pitchFamily="34" charset="0"/>
                          <a:cs typeface="Arial" panose="020B0604020202020204" pitchFamily="34" charset="0"/>
                        </a:rPr>
                        <a:t>Job Sub-Family (if applicable)</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hMerge="1">
                  <a:txBody>
                    <a:bodyPr/>
                    <a:lstStyle/>
                    <a:p>
                      <a:pPr algn="just">
                        <a:lnSpc>
                          <a:spcPct val="107000"/>
                        </a:lnSpc>
                        <a:spcAft>
                          <a:spcPts val="0"/>
                        </a:spcAft>
                      </a:pPr>
                      <a:r>
                        <a:rPr lang="en-GB" sz="800" b="1" dirty="0">
                          <a:effectLst/>
                          <a:latin typeface="Arial" panose="020B0604020202020204" pitchFamily="34" charset="0"/>
                          <a:ea typeface="Calibri" panose="020F0502020204030204" pitchFamily="34" charset="0"/>
                          <a:cs typeface="Arial" panose="020B0604020202020204" pitchFamily="34" charset="0"/>
                        </a:rPr>
                        <a:t>Job Sub-Family (if applicable)</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gridSpan="3">
                  <a:txBody>
                    <a:bodyPr/>
                    <a:lstStyle/>
                    <a:p>
                      <a:r>
                        <a:rPr lang="en-GB" sz="800" b="0" dirty="0">
                          <a:effectLst/>
                          <a:latin typeface="Arial" panose="020B0604020202020204" pitchFamily="34" charset="0"/>
                          <a:ea typeface="Calibri" panose="020F0502020204030204" pitchFamily="34" charset="0"/>
                          <a:cs typeface="Arial" panose="020B0604020202020204" pitchFamily="34" charset="0"/>
                        </a:rPr>
                        <a:t>N/A</a:t>
                      </a:r>
                      <a:endParaRPr lang="en-GB" dirty="0"/>
                    </a:p>
                  </a:txBody>
                  <a:tcPr marL="29009" marR="29009" marT="0" marB="0" anchor="ctr"/>
                </a:tc>
                <a:tc hMerge="1">
                  <a:txBody>
                    <a:bodyPr/>
                    <a:lstStyle/>
                    <a:p>
                      <a:pPr algn="just">
                        <a:lnSpc>
                          <a:spcPct val="107000"/>
                        </a:lnSpc>
                        <a:spcAft>
                          <a:spcPts val="0"/>
                        </a:spcAft>
                      </a:pPr>
                      <a:r>
                        <a:rPr lang="en-GB" sz="800" b="1" dirty="0">
                          <a:effectLst/>
                          <a:latin typeface="Arial" panose="020B0604020202020204" pitchFamily="34" charset="0"/>
                          <a:ea typeface="Calibri" panose="020F0502020204030204" pitchFamily="34" charset="0"/>
                          <a:cs typeface="Arial" panose="020B0604020202020204" pitchFamily="34" charset="0"/>
                        </a:rPr>
                        <a:t>Job Sub-Family (if applicable)</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hMerge="1">
                  <a:txBody>
                    <a:bodyPr/>
                    <a:lstStyle/>
                    <a:p>
                      <a:r>
                        <a:rPr lang="en-GB" sz="800" b="0" dirty="0">
                          <a:effectLst/>
                          <a:latin typeface="Arial" panose="020B0604020202020204" pitchFamily="34" charset="0"/>
                          <a:ea typeface="Calibri" panose="020F0502020204030204" pitchFamily="34" charset="0"/>
                          <a:cs typeface="Arial" panose="020B0604020202020204" pitchFamily="34" charset="0"/>
                        </a:rPr>
                        <a:t>N/A</a:t>
                      </a:r>
                      <a:endParaRPr lang="en-GB" dirty="0"/>
                    </a:p>
                  </a:txBody>
                  <a:tcPr marL="29009" marR="29009" marT="0" marB="0" anchor="ctr"/>
                </a:tc>
                <a:tc rowSpan="2">
                  <a:txBody>
                    <a:bodyPr/>
                    <a:lstStyle/>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txBody>
                  <a:tcPr marL="29009" marR="29009" marT="0" marB="0" anchor="ctr">
                    <a:noFill/>
                  </a:tcPr>
                </a:tc>
                <a:extLst>
                  <a:ext uri="{0D108BD9-81ED-4DB2-BD59-A6C34878D82A}">
                    <a16:rowId xmlns:a16="http://schemas.microsoft.com/office/drawing/2014/main" val="10001"/>
                  </a:ext>
                </a:extLst>
              </a:tr>
              <a:tr h="177381">
                <a:tc>
                  <a:txBody>
                    <a:bodyPr/>
                    <a:lstStyle/>
                    <a:p>
                      <a:pPr>
                        <a:lnSpc>
                          <a:spcPct val="107000"/>
                        </a:lnSpc>
                        <a:spcAft>
                          <a:spcPts val="0"/>
                        </a:spcAft>
                      </a:pPr>
                      <a:r>
                        <a:rPr lang="en-GB" sz="800" dirty="0">
                          <a:effectLst/>
                          <a:latin typeface="Arial" panose="020B0604020202020204" pitchFamily="34" charset="0"/>
                          <a:cs typeface="Arial" panose="020B0604020202020204" pitchFamily="34" charset="0"/>
                        </a:rPr>
                        <a:t>Grade Level</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gridSpan="6">
                  <a:txBody>
                    <a:bodyPr/>
                    <a:lstStyle/>
                    <a:p>
                      <a:pPr algn="just">
                        <a:lnSpc>
                          <a:spcPct val="107000"/>
                        </a:lnSpc>
                        <a:spcAft>
                          <a:spcPts val="0"/>
                        </a:spcAft>
                      </a:pPr>
                      <a:r>
                        <a:rPr lang="en-GB" sz="800" dirty="0">
                          <a:effectLst/>
                          <a:latin typeface="Arial" panose="020B0604020202020204" pitchFamily="34" charset="0"/>
                          <a:cs typeface="Arial" panose="020B0604020202020204" pitchFamily="34" charset="0"/>
                        </a:rPr>
                        <a:t> Band A</a:t>
                      </a:r>
                      <a:endParaRPr lang="en-GB" sz="800" strike="sngStrike"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noFill/>
                  </a:tcPr>
                </a:tc>
                <a:tc hMerge="1">
                  <a:txBody>
                    <a:bodyPr/>
                    <a:lstStyle/>
                    <a:p>
                      <a:endParaRPr lang="en-GB"/>
                    </a:p>
                  </a:txBody>
                  <a:tcPr/>
                </a:tc>
                <a:tc hMerge="1">
                  <a:txBody>
                    <a:bodyPr/>
                    <a:lstStyle/>
                    <a:p>
                      <a:pPr algn="just">
                        <a:lnSpc>
                          <a:spcPct val="107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324009">
                <a:tc>
                  <a:txBody>
                    <a:bodyPr/>
                    <a:lstStyle/>
                    <a:p>
                      <a:pPr algn="just">
                        <a:lnSpc>
                          <a:spcPct val="107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Role Purpose</a:t>
                      </a:r>
                    </a:p>
                  </a:txBody>
                  <a:tcPr marL="29009" marR="29009" marT="0" marB="0" anchor="ctr"/>
                </a:tc>
                <a:tc gridSpan="7">
                  <a:txBody>
                    <a:bodyPr/>
                    <a:lstStyle/>
                    <a:p>
                      <a:r>
                        <a:rPr lang="en-GB" sz="800" kern="1200" dirty="0">
                          <a:solidFill>
                            <a:schemeClr val="tx1"/>
                          </a:solidFill>
                          <a:effectLst/>
                          <a:latin typeface="Arial" panose="020B0604020202020204" pitchFamily="34" charset="0"/>
                          <a:ea typeface="+mn-ea"/>
                          <a:cs typeface="Arial" panose="020B0604020202020204" pitchFamily="34" charset="0"/>
                        </a:rPr>
                        <a:t>This role, directly reporting to the CTSC Delivery Director, will lead all activities relating to the forecasting and coordinating user service activities and meeting their demands in a real-time environment across multiple service centre sites, including delivering the workforce requirement data for delivering CTSC service levels and standards.</a:t>
                      </a:r>
                      <a:r>
                        <a:rPr lang="en-GB" sz="800" b="1"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It is a role that will focus on the provision of insights drawn from multiple volatile data sources including performance, demand and court and tribunal centre utilisation and work collaboratively with leadership teams across the organisation to make future and real-time resource allocation decisions across large and multi-site operations to meet HMCTS service and quality level requirements.  The role will significantly contribute to the allocation of business performance and quality targets, the development of an evidence-based resource allocation and the delivery of the HMCTS Promise to users of the service. </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154539">
                <a:tc gridSpan="3">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cs typeface="Arial" panose="020B0604020202020204" pitchFamily="34" charset="0"/>
                        </a:rPr>
                        <a:t>Key Accountabilities</a:t>
                      </a:r>
                      <a:endParaRPr lang="en-GB" sz="800"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hMerge="1">
                  <a:txBody>
                    <a:bodyPr/>
                    <a:lstStyle/>
                    <a:p>
                      <a:endParaRPr lang="en-US" sz="1000" dirty="0">
                        <a:latin typeface="Arial" panose="020B0604020202020204" pitchFamily="34" charset="0"/>
                        <a:cs typeface="Arial" panose="020B0604020202020204" pitchFamily="34" charset="0"/>
                      </a:endParaRPr>
                    </a:p>
                  </a:txBody>
                  <a:tcPr marL="29009" marR="29009" marT="0" marB="0" anchor="ct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GB" sz="800"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gridSpan="5">
                  <a:txBody>
                    <a:bodyPr/>
                    <a:lstStyle/>
                    <a:p>
                      <a:r>
                        <a:rPr lang="en-GB" sz="800" b="1" dirty="0">
                          <a:latin typeface="Arial" panose="020B0604020202020204" pitchFamily="34" charset="0"/>
                          <a:cs typeface="Arial" panose="020B0604020202020204" pitchFamily="34" charset="0"/>
                        </a:rPr>
                        <a:t>Key</a:t>
                      </a:r>
                      <a:r>
                        <a:rPr lang="en-GB" sz="800" b="1" baseline="0" dirty="0">
                          <a:latin typeface="Arial" panose="020B0604020202020204" pitchFamily="34" charset="0"/>
                          <a:cs typeface="Arial" panose="020B0604020202020204" pitchFamily="34" charset="0"/>
                        </a:rPr>
                        <a:t> Relationships / Contacts</a:t>
                      </a:r>
                      <a:endParaRPr lang="en-GB" sz="800" dirty="0">
                        <a:latin typeface="Arial" panose="020B0604020202020204" pitchFamily="34" charset="0"/>
                        <a:cs typeface="Arial" panose="020B0604020202020204" pitchFamily="34" charset="0"/>
                      </a:endParaRPr>
                    </a:p>
                  </a:txBody>
                  <a:tcPr marL="29009" marR="29009"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396730">
                <a:tc rowSpan="5" gridSpan="3">
                  <a:txBody>
                    <a:bodyPr/>
                    <a:lstStyle/>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Provide accurate and timely long and medium range capacity plans for every function and site including volume forecasts, sourcing plans and resource schedules to match demand with resource and provide of accurate and appropriate data to enhance performance at the individual, team and site levels. </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Work with Heads of Operations, court and tribunal centre leadership, Recruitment, People Development and Service Improvement to deliver agreed planning strategies to meet service targets and deliver required performance levels/standards within financial/people budgets and that timely plans are in place to fill projected skills gaps.</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Align end-to-end resource planning processes to provide consistent high quality seamless service across all CTSC sites   </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Developing models and impact assessments of change initiatives either instigated by Head of Service Improvement, third-party bulk users or wider Government policy changes where user demand might be impacted.</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Proactively engage and contribute to operational and strategic management discussions and provide CTSC SMT with accurate data and insight on performance outcomes, impacts and forecasts, including analysis of trends, key performance metrics and management information, to embed a data-driven decision making ethos</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Ensure historic service performance is understood and communicated effectively, transparently and consistently, using HMCTS guidelines where these exist and using own judgement as to how to communicate this where there is no guidance.</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Work with the Delivery Director and Finance to deliver within resourcing budgets in line with delegated financial authority provided by HMCTS.</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Improve operational efficiency across all CTSC user interfaces and services by ensuring the effective routing of casework across large cross-jurisdictional multi-site environment, to achieve efficient and effective workload balancing for best service delivery.  </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Reduce administration and manual handling of schedules, holiday bookings, shift trades, flexible working and changes, with automatic and self-service tools, using HMCTS guidance and policies to support decisions and approach.</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Working with HMCTS in the development and implementation of commercially viable employee work-life balance policies for the reduction of staff turnover and the delivery of service level agreements.  </a:t>
                      </a:r>
                    </a:p>
                  </a:txBody>
                  <a:tcPr marL="29009" marR="29009" marT="0" marB="0"/>
                </a:tc>
                <a:tc rowSpan="5" hMerge="1">
                  <a:txBody>
                    <a:bodyPr/>
                    <a:lstStyle/>
                    <a:p>
                      <a:endParaRPr lang="en-US"/>
                    </a:p>
                  </a:txBody>
                  <a:tcPr/>
                </a:tc>
                <a:tc rowSpan="5" hMerge="1">
                  <a:txBody>
                    <a:bodyPr/>
                    <a:lstStyle/>
                    <a:p>
                      <a:pPr marL="171450" lvl="0" indent="-171450">
                        <a:buFont typeface="Arial" panose="020B0604020202020204" pitchFamily="34" charset="0"/>
                        <a:buChar char="•"/>
                      </a:pPr>
                      <a:endParaRPr lang="en-GB" sz="800" b="0" kern="1200" dirty="0">
                        <a:solidFill>
                          <a:schemeClr val="tx1"/>
                        </a:solidFill>
                        <a:effectLst/>
                        <a:latin typeface="Arial" panose="020B0604020202020204" pitchFamily="34" charset="0"/>
                        <a:ea typeface="+mn-ea"/>
                        <a:cs typeface="Arial" panose="020B0604020202020204" pitchFamily="34" charset="0"/>
                      </a:endParaRPr>
                    </a:p>
                  </a:txBody>
                  <a:tcPr marL="29009" marR="29009" marT="0" marB="0"/>
                </a:tc>
                <a:tc gridSpan="5">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1"/>
                          </a:solidFill>
                          <a:effectLst/>
                          <a:latin typeface="Arial" panose="020B0604020202020204" pitchFamily="34" charset="0"/>
                          <a:ea typeface="+mn-ea"/>
                          <a:cs typeface="Arial" panose="020B0604020202020204" pitchFamily="34" charset="0"/>
                        </a:rPr>
                        <a:t>This role will proactively and consistently collaborate with senior operational management team and court and tribunal centre leadership to provide opportunities for improving resource utilisation and service levels and quality standards.  There will be a substantial requirement for persuasion and influencing at senior levels and with key stakeholders</a:t>
                      </a:r>
                      <a:endParaRPr lang="en-US" sz="800" strike="noStrike"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800" b="1" kern="1200" dirty="0">
                          <a:solidFill>
                            <a:schemeClr val="tx1"/>
                          </a:solidFill>
                          <a:effectLst/>
                          <a:latin typeface="Arial" panose="020B0604020202020204" pitchFamily="34" charset="0"/>
                          <a:ea typeface="+mn-ea"/>
                          <a:cs typeface="Arial" panose="020B0604020202020204" pitchFamily="34" charset="0"/>
                        </a:rPr>
                        <a:t>CTSC Heads of Operations &amp; Heads of Legal Operations </a:t>
                      </a:r>
                      <a:r>
                        <a:rPr lang="en-GB" sz="800" kern="1200" dirty="0">
                          <a:solidFill>
                            <a:schemeClr val="tx1"/>
                          </a:solidFill>
                          <a:effectLst/>
                          <a:latin typeface="Arial" panose="020B0604020202020204" pitchFamily="34" charset="0"/>
                          <a:ea typeface="+mn-ea"/>
                          <a:cs typeface="Arial" panose="020B0604020202020204" pitchFamily="34" charset="0"/>
                        </a:rPr>
                        <a:t>– work closely to forecast and coordinate all user service activities and develop flexible resource models to meet both forecast and real-time peaks and troughs in demand and advise on workforce management staff allocation for their teams and help them understand potential impact on deliverables.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Arial" panose="020B0604020202020204" pitchFamily="34" charset="0"/>
                          <a:ea typeface="+mn-ea"/>
                          <a:cs typeface="Arial" panose="020B0604020202020204" pitchFamily="34" charset="0"/>
                        </a:rPr>
                        <a:t>CTSC Head of Service Improvement </a:t>
                      </a:r>
                      <a:r>
                        <a:rPr lang="en-GB" sz="800" kern="1200" dirty="0">
                          <a:solidFill>
                            <a:schemeClr val="tx1"/>
                          </a:solidFill>
                          <a:effectLst/>
                          <a:latin typeface="Arial" panose="020B0604020202020204" pitchFamily="34" charset="0"/>
                          <a:ea typeface="+mn-ea"/>
                          <a:cs typeface="Arial" panose="020B0604020202020204" pitchFamily="34" charset="0"/>
                        </a:rPr>
                        <a:t>- work closely to deliver workforce requirement data for delivering CTSC service levels and standards.</a:t>
                      </a:r>
                    </a:p>
                    <a:p>
                      <a:pPr marL="171450" lvl="0" indent="-171450">
                        <a:buFont typeface="Arial" panose="020B0604020202020204" pitchFamily="34" charset="0"/>
                        <a:buChar char="•"/>
                      </a:pPr>
                      <a:r>
                        <a:rPr lang="en-GB" sz="800" b="1" kern="1200" dirty="0">
                          <a:solidFill>
                            <a:schemeClr val="tx1"/>
                          </a:solidFill>
                          <a:effectLst/>
                          <a:latin typeface="Arial" panose="020B0604020202020204" pitchFamily="34" charset="0"/>
                          <a:ea typeface="+mn-ea"/>
                          <a:cs typeface="Arial" panose="020B0604020202020204" pitchFamily="34" charset="0"/>
                        </a:rPr>
                        <a:t>Corporate Centre - Service Owners </a:t>
                      </a:r>
                      <a:r>
                        <a:rPr lang="en-GB" sz="800" kern="1200" dirty="0">
                          <a:solidFill>
                            <a:schemeClr val="tx1"/>
                          </a:solidFill>
                          <a:effectLst/>
                          <a:latin typeface="Arial" panose="020B0604020202020204" pitchFamily="34" charset="0"/>
                          <a:ea typeface="+mn-ea"/>
                          <a:cs typeface="Arial" panose="020B0604020202020204" pitchFamily="34" charset="0"/>
                        </a:rPr>
                        <a:t>– engage to understand new/changed service line processes, potential impact on workflow, resourcing and user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Arial" panose="020B0604020202020204" pitchFamily="34" charset="0"/>
                          <a:ea typeface="+mn-ea"/>
                          <a:cs typeface="Arial" panose="020B0604020202020204" pitchFamily="34" charset="0"/>
                        </a:rPr>
                        <a:t>National Data Production and Analytical Team </a:t>
                      </a:r>
                      <a:r>
                        <a:rPr lang="en-GB" sz="800" kern="1200" dirty="0">
                          <a:solidFill>
                            <a:schemeClr val="tx1"/>
                          </a:solidFill>
                          <a:effectLst/>
                          <a:latin typeface="Arial" panose="020B0604020202020204" pitchFamily="34" charset="0"/>
                          <a:ea typeface="+mn-ea"/>
                          <a:cs typeface="Arial" panose="020B0604020202020204" pitchFamily="34" charset="0"/>
                        </a:rPr>
                        <a:t>- liaising over provision of data and insight into CTSC performance and horizon scanning.</a:t>
                      </a:r>
                    </a:p>
                    <a:p>
                      <a:pPr marL="171450" lvl="0" indent="-171450">
                        <a:buFont typeface="Arial" panose="020B0604020202020204" pitchFamily="34" charset="0"/>
                        <a:buChar char="•"/>
                      </a:pPr>
                      <a:r>
                        <a:rPr lang="en-GB" sz="800" b="1" kern="1200" dirty="0">
                          <a:solidFill>
                            <a:schemeClr val="tx1"/>
                          </a:solidFill>
                          <a:effectLst/>
                          <a:latin typeface="Arial" panose="020B0604020202020204" pitchFamily="34" charset="0"/>
                          <a:ea typeface="+mn-ea"/>
                          <a:cs typeface="Arial" panose="020B0604020202020204" pitchFamily="34" charset="0"/>
                        </a:rPr>
                        <a:t>Contractor for case data management and other Third party service providers</a:t>
                      </a:r>
                    </a:p>
                    <a:p>
                      <a:pPr marL="171450" lvl="0" indent="-171450">
                        <a:buFont typeface="Arial" panose="020B0604020202020204" pitchFamily="34" charset="0"/>
                        <a:buChar char="•"/>
                      </a:pPr>
                      <a:r>
                        <a:rPr lang="en-GB" sz="800" b="1" kern="1200" dirty="0">
                          <a:solidFill>
                            <a:schemeClr val="tx1"/>
                          </a:solidFill>
                          <a:effectLst/>
                          <a:latin typeface="Arial" panose="020B0604020202020204" pitchFamily="34" charset="0"/>
                          <a:ea typeface="+mn-ea"/>
                          <a:cs typeface="Arial" panose="020B0604020202020204" pitchFamily="34" charset="0"/>
                        </a:rPr>
                        <a:t>Customer Service Directorate </a:t>
                      </a:r>
                      <a:r>
                        <a:rPr lang="en-GB" sz="800" kern="1200" dirty="0">
                          <a:solidFill>
                            <a:schemeClr val="tx1"/>
                          </a:solidFill>
                          <a:effectLst/>
                          <a:latin typeface="Arial" panose="020B0604020202020204" pitchFamily="34" charset="0"/>
                          <a:ea typeface="+mn-ea"/>
                          <a:cs typeface="Arial" panose="020B0604020202020204" pitchFamily="34" charset="0"/>
                        </a:rPr>
                        <a:t>- discussions to understand user requirements to feed into resourcing decisions/strategies  </a:t>
                      </a:r>
                    </a:p>
                  </a:txBody>
                  <a:tcPr marL="29009" marR="2900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92946">
                <a:tc gridSpan="3"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hMerge="1" vMerge="1">
                  <a:txBody>
                    <a:bodyPr/>
                    <a:lstStyle/>
                    <a:p>
                      <a:endParaRPr lang="en-US"/>
                    </a:p>
                  </a:txBody>
                  <a:tcPr/>
                </a:tc>
                <a:tc hMerge="1" vMerge="1">
                  <a:txBody>
                    <a:bodyPr/>
                    <a:lstStyle/>
                    <a:p>
                      <a:endParaRPr lang="en-GB"/>
                    </a:p>
                  </a:txBody>
                  <a:tcPr/>
                </a:tc>
                <a:tc gridSpan="5">
                  <a:txBody>
                    <a:bodyPr/>
                    <a:lstStyle/>
                    <a:p>
                      <a:r>
                        <a:rPr lang="en-GB" sz="800" b="1" dirty="0">
                          <a:solidFill>
                            <a:schemeClr val="tx1"/>
                          </a:solidFill>
                          <a:latin typeface="Arial" panose="020B0604020202020204" pitchFamily="34" charset="0"/>
                          <a:cs typeface="Arial" panose="020B0604020202020204" pitchFamily="34" charset="0"/>
                        </a:rPr>
                        <a:t>Strengths</a:t>
                      </a:r>
                      <a:endParaRPr lang="en-GB" sz="800" dirty="0">
                        <a:latin typeface="Arial" panose="020B0604020202020204" pitchFamily="34" charset="0"/>
                        <a:cs typeface="Arial" panose="020B0604020202020204" pitchFamily="34" charset="0"/>
                      </a:endParaRPr>
                    </a:p>
                  </a:txBody>
                  <a:tcPr marL="29009" marR="29009" marT="0" marB="0" anchor="ct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08161848"/>
                  </a:ext>
                </a:extLst>
              </a:tr>
              <a:tr h="155781">
                <a:tc gridSpan="3" vMerge="1">
                  <a:txBody>
                    <a:bodyPr/>
                    <a:lstStyle/>
                    <a:p>
                      <a:pPr marL="285750" lvl="0" indent="-285750">
                        <a:buFont typeface="Arial" panose="020B0604020202020204" pitchFamily="34" charset="0"/>
                        <a:buChar char="•"/>
                      </a:pPr>
                      <a:endParaRPr lang="en-US" sz="1000" b="0" dirty="0">
                        <a:solidFill>
                          <a:schemeClr val="tx1"/>
                        </a:solidFill>
                        <a:latin typeface="Arial" panose="020B0604020202020204" pitchFamily="34" charset="0"/>
                        <a:cs typeface="Arial" panose="020B0604020202020204" pitchFamily="34" charset="0"/>
                      </a:endParaRPr>
                    </a:p>
                  </a:txBody>
                  <a:tcPr marL="29009" marR="29009" marT="0" marB="0"/>
                </a:tc>
                <a:tc hMerge="1" vMerge="1">
                  <a:txBody>
                    <a:bodyPr/>
                    <a:lstStyle/>
                    <a:p>
                      <a:endParaRPr lang="en-US"/>
                    </a:p>
                  </a:txBody>
                  <a:tcPr/>
                </a:tc>
                <a:tc hMerge="1" vMerge="1">
                  <a:txBody>
                    <a:bodyPr/>
                    <a:lstStyle/>
                    <a:p>
                      <a:endParaRPr lang="en-GB"/>
                    </a:p>
                  </a:txBody>
                  <a:tcPr/>
                </a:tc>
                <a:tc gridSpan="3">
                  <a:txBody>
                    <a:bodyPr/>
                    <a:lstStyle/>
                    <a:p>
                      <a:pPr marL="0" lvl="0" indent="0" algn="ctr">
                        <a:buFont typeface="Arial" panose="020B0604020202020204" pitchFamily="34" charset="0"/>
                        <a:buNone/>
                      </a:pPr>
                      <a:r>
                        <a:rPr lang="en-GB" sz="800" b="1" dirty="0">
                          <a:latin typeface="Arial" panose="020B0604020202020204" pitchFamily="34" charset="0"/>
                          <a:cs typeface="Arial" panose="020B0604020202020204" pitchFamily="34" charset="0"/>
                        </a:rPr>
                        <a:t>Strategic</a:t>
                      </a:r>
                      <a:endParaRPr lang="en-GB" sz="800" b="1" dirty="0">
                        <a:solidFill>
                          <a:srgbClr val="FF0000"/>
                        </a:solidFill>
                        <a:latin typeface="Arial" panose="020B0604020202020204" pitchFamily="34" charset="0"/>
                        <a:cs typeface="Arial" panose="020B0604020202020204" pitchFamily="34" charset="0"/>
                      </a:endParaRPr>
                    </a:p>
                  </a:txBody>
                  <a:tcPr marL="29009" marR="29009" marT="0" marB="0"/>
                </a:tc>
                <a:tc hMerge="1">
                  <a:txBody>
                    <a:bodyPr/>
                    <a:lstStyle/>
                    <a:p>
                      <a:endParaRPr lang="en-GB"/>
                    </a:p>
                  </a:txBody>
                  <a:tcPr/>
                </a:tc>
                <a:tc hMerge="1">
                  <a:txBody>
                    <a:bodyPr/>
                    <a:lstStyle/>
                    <a:p>
                      <a:endParaRPr lang="en-US"/>
                    </a:p>
                  </a:txBody>
                  <a:tcPr/>
                </a:tc>
                <a:tc gridSpan="2">
                  <a:txBody>
                    <a:bodyPr/>
                    <a:lstStyle/>
                    <a:p>
                      <a:pPr marL="0" lvl="0" indent="0" algn="ctr">
                        <a:buFont typeface="Arial" panose="020B0604020202020204" pitchFamily="34" charset="0"/>
                        <a:buNone/>
                      </a:pPr>
                      <a:r>
                        <a:rPr lang="en-GB" sz="800" b="1" dirty="0">
                          <a:latin typeface="Arial" panose="020B0604020202020204" pitchFamily="34" charset="0"/>
                          <a:cs typeface="Arial" panose="020B0604020202020204" pitchFamily="34" charset="0"/>
                        </a:rPr>
                        <a:t>Preventer</a:t>
                      </a:r>
                    </a:p>
                  </a:txBody>
                  <a:tcPr marL="29009" marR="29009" marT="0" marB="0"/>
                </a:tc>
                <a:tc hMerge="1">
                  <a:txBody>
                    <a:bodyPr/>
                    <a:lstStyle/>
                    <a:p>
                      <a:endParaRPr lang="en-GB"/>
                    </a:p>
                  </a:txBody>
                  <a:tcPr/>
                </a:tc>
                <a:extLst>
                  <a:ext uri="{0D108BD9-81ED-4DB2-BD59-A6C34878D82A}">
                    <a16:rowId xmlns:a16="http://schemas.microsoft.com/office/drawing/2014/main" val="2742961122"/>
                  </a:ext>
                </a:extLst>
              </a:tr>
              <a:tr h="141402">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a:txBody>
                    <a:bodyPr/>
                    <a:lstStyle/>
                    <a:p>
                      <a:pPr marL="0" lvl="0" indent="0" algn="ctr">
                        <a:buFont typeface="Arial" panose="020B0604020202020204" pitchFamily="34" charset="0"/>
                        <a:buNone/>
                      </a:pPr>
                      <a:r>
                        <a:rPr lang="en-GB" sz="800" b="1" dirty="0">
                          <a:latin typeface="Arial" panose="020B0604020202020204" pitchFamily="34" charset="0"/>
                          <a:cs typeface="Arial" panose="020B0604020202020204" pitchFamily="34" charset="0"/>
                        </a:rPr>
                        <a:t>Influencer</a:t>
                      </a:r>
                      <a:endParaRPr lang="en-GB" sz="800" b="1" dirty="0">
                        <a:solidFill>
                          <a:srgbClr val="FF0000"/>
                        </a:solidFill>
                        <a:latin typeface="Arial" panose="020B0604020202020204" pitchFamily="34" charset="0"/>
                        <a:cs typeface="Arial" panose="020B0604020202020204" pitchFamily="34" charset="0"/>
                      </a:endParaRPr>
                    </a:p>
                  </a:txBody>
                  <a:tcPr marL="29009" marR="29009" marT="0" marB="0">
                    <a:noFill/>
                  </a:tcPr>
                </a:tc>
                <a:tc hMerge="1">
                  <a:txBody>
                    <a:bodyPr/>
                    <a:lstStyle/>
                    <a:p>
                      <a:endParaRPr lang="en-GB"/>
                    </a:p>
                  </a:txBody>
                  <a:tcPr/>
                </a:tc>
                <a:tc hMerge="1">
                  <a:txBody>
                    <a:bodyPr/>
                    <a:lstStyle/>
                    <a:p>
                      <a:endParaRPr lang="en-GB"/>
                    </a:p>
                  </a:txBody>
                  <a:tcPr/>
                </a:tc>
                <a:tc gridSpan="2">
                  <a:txBody>
                    <a:bodyPr/>
                    <a:lstStyle/>
                    <a:p>
                      <a:pPr marL="0" lvl="0" indent="0" algn="ctr">
                        <a:buFont typeface="Arial" panose="020B0604020202020204" pitchFamily="34" charset="0"/>
                        <a:buNone/>
                      </a:pPr>
                      <a:r>
                        <a:rPr lang="en-GB" sz="800" b="1" dirty="0">
                          <a:latin typeface="Arial" panose="020B0604020202020204" pitchFamily="34" charset="0"/>
                          <a:cs typeface="Arial" panose="020B0604020202020204" pitchFamily="34" charset="0"/>
                        </a:rPr>
                        <a:t>Problem Solver </a:t>
                      </a:r>
                      <a:endParaRPr lang="en-GB" sz="800" b="1" dirty="0">
                        <a:solidFill>
                          <a:srgbClr val="FF0000"/>
                        </a:solidFill>
                        <a:latin typeface="Arial" panose="020B0604020202020204" pitchFamily="34" charset="0"/>
                        <a:cs typeface="Arial" panose="020B0604020202020204" pitchFamily="34" charset="0"/>
                      </a:endParaRPr>
                    </a:p>
                  </a:txBody>
                  <a:tcPr marL="29009" marR="29009" marT="0" marB="0">
                    <a:noFill/>
                  </a:tcPr>
                </a:tc>
                <a:tc hMerge="1">
                  <a:txBody>
                    <a:bodyPr/>
                    <a:lstStyle/>
                    <a:p>
                      <a:endParaRPr lang="en-GB"/>
                    </a:p>
                  </a:txBody>
                  <a:tcPr/>
                </a:tc>
                <a:extLst>
                  <a:ext uri="{0D108BD9-81ED-4DB2-BD59-A6C34878D82A}">
                    <a16:rowId xmlns:a16="http://schemas.microsoft.com/office/drawing/2014/main" val="3851266736"/>
                  </a:ext>
                </a:extLst>
              </a:tr>
              <a:tr h="0">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3">
                  <a:txBody>
                    <a:bodyPr/>
                    <a:lstStyle/>
                    <a:p>
                      <a:pPr marL="0" lvl="0" indent="0" algn="ctr">
                        <a:buFont typeface="Arial" panose="020B0604020202020204" pitchFamily="34" charset="0"/>
                        <a:buNone/>
                      </a:pPr>
                      <a:r>
                        <a:rPr lang="en-GB" sz="800" b="1" dirty="0">
                          <a:latin typeface="Arial" panose="020B0604020202020204" pitchFamily="34" charset="0"/>
                          <a:cs typeface="Arial" panose="020B0604020202020204" pitchFamily="34" charset="0"/>
                        </a:rPr>
                        <a:t>Visionary </a:t>
                      </a:r>
                    </a:p>
                    <a:p>
                      <a:pPr marL="0" lvl="0" indent="0" algn="ctr">
                        <a:buFont typeface="Arial" panose="020B0604020202020204" pitchFamily="34" charset="0"/>
                        <a:buNone/>
                      </a:pPr>
                      <a:r>
                        <a:rPr lang="en-GB" sz="800" b="1" dirty="0">
                          <a:latin typeface="Arial" panose="020B0604020202020204" pitchFamily="34" charset="0"/>
                          <a:cs typeface="Arial" panose="020B0604020202020204" pitchFamily="34" charset="0"/>
                        </a:rPr>
                        <a:t>Motivator</a:t>
                      </a:r>
                    </a:p>
                  </a:txBody>
                  <a:tcPr marL="29009" marR="29009" marT="0" marB="0"/>
                </a:tc>
                <a:tc hMerge="1">
                  <a:txBody>
                    <a:bodyPr/>
                    <a:lstStyle/>
                    <a:p>
                      <a:endParaRPr lang="en-GB"/>
                    </a:p>
                  </a:txBody>
                  <a:tcPr/>
                </a:tc>
                <a:tc hMerge="1">
                  <a:txBody>
                    <a:bodyPr/>
                    <a:lstStyle/>
                    <a:p>
                      <a:endParaRPr lang="en-GB"/>
                    </a:p>
                  </a:txBody>
                  <a:tcPr/>
                </a:tc>
                <a:tc gridSpan="2">
                  <a:txBody>
                    <a:bodyPr/>
                    <a:lstStyle/>
                    <a:p>
                      <a:pPr marL="0" lvl="0" indent="0" algn="ctr">
                        <a:buFont typeface="Arial" panose="020B0604020202020204" pitchFamily="34" charset="0"/>
                        <a:buNone/>
                      </a:pPr>
                      <a:r>
                        <a:rPr lang="en-GB" sz="800" b="1" dirty="0">
                          <a:latin typeface="Arial" panose="020B0604020202020204" pitchFamily="34" charset="0"/>
                          <a:cs typeface="Arial" panose="020B0604020202020204" pitchFamily="34" charset="0"/>
                        </a:rPr>
                        <a:t>Change Agent</a:t>
                      </a:r>
                      <a:r>
                        <a:rPr lang="en-GB" sz="800" b="1" dirty="0">
                          <a:solidFill>
                            <a:srgbClr val="FF0000"/>
                          </a:solidFill>
                          <a:latin typeface="Arial" panose="020B0604020202020204" pitchFamily="34" charset="0"/>
                          <a:cs typeface="Arial" panose="020B0604020202020204" pitchFamily="34" charset="0"/>
                        </a:rPr>
                        <a:t> </a:t>
                      </a:r>
                    </a:p>
                  </a:txBody>
                  <a:tcPr marL="29009" marR="29009" marT="0" marB="0"/>
                </a:tc>
                <a:tc hMerge="1">
                  <a:txBody>
                    <a:bodyPr/>
                    <a:lstStyle/>
                    <a:p>
                      <a:endParaRPr lang="en-GB"/>
                    </a:p>
                  </a:txBody>
                  <a:tcPr/>
                </a:tc>
                <a:extLst>
                  <a:ext uri="{0D108BD9-81ED-4DB2-BD59-A6C34878D82A}">
                    <a16:rowId xmlns:a16="http://schemas.microsoft.com/office/drawing/2014/main" val="2306016757"/>
                  </a:ext>
                </a:extLst>
              </a:tr>
              <a:tr h="125803">
                <a:tc gridSpan="3">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800" dirty="0">
                          <a:solidFill>
                            <a:schemeClr val="tx1"/>
                          </a:solidFill>
                          <a:effectLst/>
                          <a:latin typeface="Arial" panose="020B0604020202020204" pitchFamily="34" charset="0"/>
                          <a:cs typeface="Arial" panose="020B0604020202020204" pitchFamily="34" charset="0"/>
                        </a:rPr>
                        <a:t>Knowledge, Skills and Experience</a:t>
                      </a:r>
                      <a:endParaRPr lang="en-GB"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hMerge="1">
                  <a:txBody>
                    <a:bodyPr/>
                    <a:lstStyle/>
                    <a:p>
                      <a:endParaRPr lang="en-US" dirty="0"/>
                    </a:p>
                  </a:txBody>
                  <a:tcPr marL="29009" marR="29009" marT="0" marB="0" anchor="ctr"/>
                </a:tc>
                <a:tc hMerge="1">
                  <a:txBody>
                    <a:bodyPr/>
                    <a:lstStyle/>
                    <a:p>
                      <a:pPr algn="l">
                        <a:lnSpc>
                          <a:spcPct val="107000"/>
                        </a:lnSpc>
                        <a:spcAft>
                          <a:spcPts val="0"/>
                        </a:spcAft>
                      </a:pPr>
                      <a:endParaRPr lang="en-GB"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gridSpan="5">
                  <a:txBody>
                    <a:bodyPr/>
                    <a:lstStyle/>
                    <a:p>
                      <a:r>
                        <a:rPr lang="en-GB" sz="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Complexity Descriptors</a:t>
                      </a:r>
                      <a:endParaRPr lang="en-GB" sz="800" dirty="0">
                        <a:latin typeface="Arial" panose="020B0604020202020204" pitchFamily="34" charset="0"/>
                        <a:cs typeface="Arial" panose="020B0604020202020204" pitchFamily="34" charset="0"/>
                      </a:endParaRPr>
                    </a:p>
                  </a:txBody>
                  <a:tcPr marL="29009" marR="29009"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59121">
                <a:tc rowSpan="3" gridSpan="3">
                  <a:txBody>
                    <a:bodyPr/>
                    <a:lstStyle/>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Experience of Workforce Management in a leadership role with significant experience of setting up and managing an effective real-time workforce management processes and system and the use of new technology to support workforce allocation activities for the medium to long term.</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Experience of using Workforce management software and contact centre technology, operating and working practices within a user-focused environment. User focused and driven to improve the quality of service provision across the whole organisation.</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Relevant degree in Informatics or a numerate discipline or equivalent relevant skills and knowledge of workforce planning and management</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Ability to assess the impact of enabling activity upon work flow and case completion.  Demonstrating a strong attention to detail and accuracy whilst being able to work at 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dirty="0">
                          <a:solidFill>
                            <a:schemeClr val="tx1"/>
                          </a:solidFill>
                          <a:effectLst/>
                          <a:latin typeface="Arial" panose="020B0604020202020204" pitchFamily="34" charset="0"/>
                          <a:ea typeface="+mn-ea"/>
                          <a:cs typeface="Arial" panose="020B0604020202020204" pitchFamily="34" charset="0"/>
                        </a:rPr>
                        <a:t>Using problem resolution skills, own initiative and creativity to tackle new and recurring issues where no guidance or protocol exist.</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Experience of statistical analysis in a user-focussed service provision organisation, </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Leadership Skills, strong collaboration and communication skills. An active listener and receptive to the views of others and creates a work environment that motivates employees towards achieving HMCTS goals.</a:t>
                      </a:r>
                    </a:p>
                    <a:p>
                      <a:pPr marL="171450" lvl="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The ability to negotiate win-win situations, demonstrating seasoned negotiation and persuasion skills and proven ability to exert influence on areas of work where no direct line authority exits to achieve the objectives of continuous improvement, efficient workforce allocation and case closure rates/times.</a:t>
                      </a:r>
                    </a:p>
                    <a:p>
                      <a:pPr marL="171450" indent="-171450">
                        <a:buFont typeface="Arial" panose="020B0604020202020204" pitchFamily="34" charset="0"/>
                        <a:buChar char="•"/>
                      </a:pPr>
                      <a:r>
                        <a:rPr lang="en-GB" sz="800" b="0" kern="1200" dirty="0">
                          <a:solidFill>
                            <a:schemeClr val="tx1"/>
                          </a:solidFill>
                          <a:effectLst/>
                          <a:latin typeface="Arial" panose="020B0604020202020204" pitchFamily="34" charset="0"/>
                          <a:ea typeface="+mn-ea"/>
                          <a:cs typeface="Arial" panose="020B0604020202020204" pitchFamily="34" charset="0"/>
                        </a:rPr>
                        <a:t>Ability to operate independently, within widely-set key parameters.</a:t>
                      </a:r>
                      <a:endParaRPr lang="en-US" sz="800" b="0" i="0" strike="noStrike" dirty="0">
                        <a:solidFill>
                          <a:schemeClr val="tx1"/>
                        </a:solidFill>
                        <a:latin typeface="Arial" panose="020B0604020202020204" pitchFamily="34" charset="0"/>
                        <a:cs typeface="Arial" panose="020B0604020202020204" pitchFamily="34" charset="0"/>
                      </a:endParaRPr>
                    </a:p>
                  </a:txBody>
                  <a:tcPr marL="29009" marR="29009" marT="0" marB="0"/>
                </a:tc>
                <a:tc rowSpan="3"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a:txBody>
                  <a:tcPr marL="29009" marR="29009" marT="0" marB="0" anchor="ctr"/>
                </a:tc>
                <a:tc rowSpan="3" hMerge="1">
                  <a:txBody>
                    <a:bodyPr/>
                    <a:lstStyle/>
                    <a:p>
                      <a:pPr marL="171450" indent="-171450">
                        <a:buFont typeface="Arial" panose="020B0604020202020204" pitchFamily="34" charset="0"/>
                        <a:buChar char="•"/>
                      </a:pPr>
                      <a:endParaRPr lang="en-US" sz="800" b="0" i="0" strike="noStrike" dirty="0">
                        <a:solidFill>
                          <a:schemeClr val="tx1"/>
                        </a:solidFill>
                        <a:latin typeface="Arial" panose="020B0604020202020204" pitchFamily="34" charset="0"/>
                        <a:cs typeface="Arial" panose="020B0604020202020204" pitchFamily="34" charset="0"/>
                      </a:endParaRPr>
                    </a:p>
                  </a:txBody>
                  <a:tcPr marL="29009" marR="29009" marT="0" marB="0"/>
                </a:tc>
                <a:tc gridSpan="2">
                  <a:txBody>
                    <a:bodyPr/>
                    <a:lstStyle/>
                    <a:p>
                      <a:r>
                        <a:rPr lang="en-GB" sz="800" b="1" dirty="0">
                          <a:latin typeface="Arial" panose="020B0604020202020204" pitchFamily="34" charset="0"/>
                          <a:cs typeface="Arial" panose="020B0604020202020204" pitchFamily="34" charset="0"/>
                        </a:rPr>
                        <a:t>Problem solving</a:t>
                      </a:r>
                    </a:p>
                  </a:txBody>
                  <a:tcPr marL="29009" marR="29009" marT="0" marB="0" anchor="ctr"/>
                </a:tc>
                <a:tc hMerge="1">
                  <a:txBody>
                    <a:bodyPr/>
                    <a:lstStyle/>
                    <a:p>
                      <a:endParaRPr lang="en-GB" sz="800" b="1" dirty="0">
                        <a:latin typeface="Arial" panose="020B0604020202020204" pitchFamily="34" charset="0"/>
                        <a:cs typeface="Arial" panose="020B0604020202020204" pitchFamily="34" charset="0"/>
                      </a:endParaRPr>
                    </a:p>
                  </a:txBody>
                  <a:tcPr marL="29009" marR="29009" marT="0" marB="0" anchor="ct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This role will </a:t>
                      </a:r>
                      <a:r>
                        <a:rPr lang="en-GB" sz="800" kern="1200" dirty="0">
                          <a:solidFill>
                            <a:schemeClr val="tx1"/>
                          </a:solidFill>
                          <a:effectLst/>
                          <a:latin typeface="Arial" panose="020B0604020202020204" pitchFamily="34" charset="0"/>
                          <a:ea typeface="+mn-ea"/>
                          <a:cs typeface="Arial" panose="020B0604020202020204" pitchFamily="34" charset="0"/>
                        </a:rPr>
                        <a:t>understand issues, correctly evaluate facts and unforeseen situations to support Heads of Operations and the National Services Director in their decision making. There will be significant analysis and investigation and the requirement to be creative and innovative in providing solutions to workforce management needs</a:t>
                      </a:r>
                      <a:endParaRPr lang="en-US" sz="800" dirty="0">
                        <a:latin typeface="Arial" panose="020B0604020202020204" pitchFamily="34" charset="0"/>
                        <a:cs typeface="Arial" panose="020B0604020202020204" pitchFamily="34" charset="0"/>
                      </a:endParaRPr>
                    </a:p>
                  </a:txBody>
                  <a:tcPr marL="29009" marR="29009" marT="0" marB="0" anchor="ctr"/>
                </a:tc>
                <a:tc hMerge="1">
                  <a:txBody>
                    <a:bodyPr/>
                    <a:lstStyle/>
                    <a:p>
                      <a:endParaRPr lang="en-GB"/>
                    </a:p>
                  </a:txBody>
                  <a:tcPr/>
                </a:tc>
                <a:tc hMerge="1">
                  <a:txBody>
                    <a:bodyPr/>
                    <a:lstStyle/>
                    <a:p>
                      <a:pPr marL="201295" algn="just">
                        <a:lnSpc>
                          <a:spcPct val="107000"/>
                        </a:lnSpc>
                        <a:spcAft>
                          <a:spcPts val="0"/>
                        </a:spcAft>
                      </a:pPr>
                      <a:endParaRPr lang="en-GB"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extLst>
                  <a:ext uri="{0D108BD9-81ED-4DB2-BD59-A6C34878D82A}">
                    <a16:rowId xmlns:a16="http://schemas.microsoft.com/office/drawing/2014/main" val="4122526818"/>
                  </a:ext>
                </a:extLst>
              </a:tr>
              <a:tr h="592319">
                <a:tc gridSpan="3" vMerge="1">
                  <a:txBody>
                    <a:bodyPr/>
                    <a:lstStyle/>
                    <a:p>
                      <a:pPr>
                        <a:lnSpc>
                          <a:spcPct val="107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hMerge="1" vMerge="1">
                  <a:txBody>
                    <a:bodyPr/>
                    <a:lstStyle/>
                    <a:p>
                      <a:pPr lvl="0"/>
                      <a:endParaRPr lang="en-GB" sz="800" kern="1200" dirty="0">
                        <a:solidFill>
                          <a:schemeClr val="tx1"/>
                        </a:solidFill>
                        <a:effectLst/>
                        <a:latin typeface="Arial" panose="020B0604020202020204" pitchFamily="34" charset="0"/>
                        <a:ea typeface="+mn-ea"/>
                        <a:cs typeface="Arial" panose="020B0604020202020204" pitchFamily="34" charset="0"/>
                      </a:endParaRPr>
                    </a:p>
                  </a:txBody>
                  <a:tcPr marL="29009" marR="29009" marT="0" marB="0" anchor="ctr"/>
                </a:tc>
                <a:tc hMerge="1" vMerge="1">
                  <a:txBody>
                    <a:bodyPr/>
                    <a:lstStyle/>
                    <a:p>
                      <a:endParaRPr lang="en-GB"/>
                    </a:p>
                  </a:txBody>
                  <a:tcPr/>
                </a:tc>
                <a:tc gridSpan="2">
                  <a:txBody>
                    <a:bodyPr/>
                    <a:lstStyle/>
                    <a:p>
                      <a:r>
                        <a:rPr lang="en-GB" sz="800" b="1" dirty="0">
                          <a:latin typeface="Arial" panose="020B0604020202020204" pitchFamily="34" charset="0"/>
                          <a:cs typeface="Arial" panose="020B0604020202020204" pitchFamily="34" charset="0"/>
                        </a:rPr>
                        <a:t>Management of resources</a:t>
                      </a:r>
                    </a:p>
                  </a:txBody>
                  <a:tcPr marL="29009" marR="29009" marT="0" marB="0" anchor="ctr">
                    <a:noFill/>
                  </a:tcPr>
                </a:tc>
                <a:tc hMerge="1">
                  <a:txBody>
                    <a:bodyPr/>
                    <a:lstStyle/>
                    <a:p>
                      <a:endParaRPr lang="en-GB" sz="800" b="1" dirty="0">
                        <a:latin typeface="Arial" panose="020B0604020202020204" pitchFamily="34" charset="0"/>
                        <a:cs typeface="Arial" panose="020B0604020202020204" pitchFamily="34" charset="0"/>
                      </a:endParaRPr>
                    </a:p>
                  </a:txBody>
                  <a:tcPr marL="29009" marR="29009" marT="0" marB="0" anchor="ctr"/>
                </a:tc>
                <a:tc gridSpan="3">
                  <a:txBody>
                    <a:bodyPr/>
                    <a:lstStyle/>
                    <a:p>
                      <a:pPr algn="l"/>
                      <a:r>
                        <a:rPr lang="en-US" sz="800" dirty="0">
                          <a:latin typeface="Arial" panose="020B0604020202020204" pitchFamily="34" charset="0"/>
                          <a:cs typeface="Arial" panose="020B0604020202020204" pitchFamily="34" charset="0"/>
                        </a:rPr>
                        <a:t>The role will directly line manage the workforce planning and Insight and reporting teams which are likely to be medium to large teams, geographically dispersed across CTSC and C&amp;T sites.</a:t>
                      </a:r>
                    </a:p>
                  </a:txBody>
                  <a:tcPr marL="29009" marR="29009" marT="0" marB="0" anchor="ctr">
                    <a:noFill/>
                  </a:tcPr>
                </a:tc>
                <a:tc hMerge="1">
                  <a:txBody>
                    <a:bodyPr/>
                    <a:lstStyle/>
                    <a:p>
                      <a:endParaRPr lang="en-GB"/>
                    </a:p>
                  </a:txBody>
                  <a:tcPr/>
                </a:tc>
                <a:tc hMerge="1">
                  <a:txBody>
                    <a:bodyPr/>
                    <a:lstStyle/>
                    <a:p>
                      <a:pPr marL="201295" algn="just">
                        <a:lnSpc>
                          <a:spcPct val="107000"/>
                        </a:lnSpc>
                        <a:spcAft>
                          <a:spcPts val="0"/>
                        </a:spcAft>
                      </a:pPr>
                      <a:endParaRPr lang="en-GB"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extLst>
                  <a:ext uri="{0D108BD9-81ED-4DB2-BD59-A6C34878D82A}">
                    <a16:rowId xmlns:a16="http://schemas.microsoft.com/office/drawing/2014/main" val="1764328932"/>
                  </a:ext>
                </a:extLst>
              </a:tr>
              <a:tr h="722628">
                <a:tc gridSpan="3" vMerge="1">
                  <a:txBody>
                    <a:bodyPr/>
                    <a:lstStyle/>
                    <a:p>
                      <a:pPr>
                        <a:lnSpc>
                          <a:spcPct val="107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tc hMerge="1" vMerge="1">
                  <a:txBody>
                    <a:bodyPr/>
                    <a:lstStyle/>
                    <a:p>
                      <a:endParaRPr lang="en-US" sz="800" b="1" i="1" strike="noStrike" dirty="0">
                        <a:solidFill>
                          <a:srgbClr val="FF0000"/>
                        </a:solidFill>
                        <a:latin typeface="Arial" panose="020B0604020202020204" pitchFamily="34" charset="0"/>
                        <a:cs typeface="Arial" panose="020B0604020202020204" pitchFamily="34" charset="0"/>
                      </a:endParaRPr>
                    </a:p>
                  </a:txBody>
                  <a:tcPr marL="29009" marR="29009" marT="0" marB="0" anchor="ctr"/>
                </a:tc>
                <a:tc hMerge="1" vMerge="1">
                  <a:txBody>
                    <a:bodyPr/>
                    <a:lstStyle/>
                    <a:p>
                      <a:endParaRPr lang="en-GB"/>
                    </a:p>
                  </a:txBody>
                  <a:tcPr/>
                </a:tc>
                <a:tc gridSpan="2">
                  <a:txBody>
                    <a:bodyPr/>
                    <a:lstStyle/>
                    <a:p>
                      <a:r>
                        <a:rPr lang="en-GB" sz="800" b="1" dirty="0">
                          <a:latin typeface="Arial" panose="020B0604020202020204" pitchFamily="34" charset="0"/>
                          <a:cs typeface="Arial" panose="020B0604020202020204" pitchFamily="34" charset="0"/>
                        </a:rPr>
                        <a:t>Autonomy</a:t>
                      </a:r>
                    </a:p>
                  </a:txBody>
                  <a:tcPr marL="29009" marR="29009" marT="0" marB="0" anchor="ctr"/>
                </a:tc>
                <a:tc hMerge="1">
                  <a:txBody>
                    <a:bodyPr/>
                    <a:lstStyle/>
                    <a:p>
                      <a:endParaRPr lang="en-GB" sz="800" b="1" dirty="0">
                        <a:latin typeface="Arial" panose="020B0604020202020204" pitchFamily="34" charset="0"/>
                        <a:cs typeface="Arial" panose="020B0604020202020204" pitchFamily="34" charset="0"/>
                      </a:endParaRPr>
                    </a:p>
                  </a:txBody>
                  <a:tcPr marL="29009" marR="29009" marT="0" marB="0" anchor="ctr"/>
                </a:tc>
                <a:tc gridSpan="3">
                  <a:txBody>
                    <a:bodyPr/>
                    <a:lstStyle/>
                    <a:p>
                      <a:pPr algn="l"/>
                      <a:r>
                        <a:rPr lang="en-GB" sz="800" kern="1200" dirty="0">
                          <a:solidFill>
                            <a:schemeClr val="tx1"/>
                          </a:solidFill>
                          <a:effectLst/>
                          <a:latin typeface="Arial" panose="020B0604020202020204" pitchFamily="34" charset="0"/>
                          <a:ea typeface="+mn-ea"/>
                          <a:cs typeface="Arial" panose="020B0604020202020204" pitchFamily="34" charset="0"/>
                        </a:rPr>
                        <a:t>Guided in general terms only by the CTSC Delivery Director and National Services Director and responsible for acting on their own authority and initiative for most day to day and operational issues. Guidance on business and technology change parameters affecting resourcing decisions will be provided by Service Owners and Corporate centre guidance and protocols</a:t>
                      </a:r>
                      <a:endParaRPr lang="en-US" sz="800" dirty="0">
                        <a:latin typeface="Arial" panose="020B0604020202020204" pitchFamily="34" charset="0"/>
                        <a:cs typeface="Arial" panose="020B0604020202020204" pitchFamily="34" charset="0"/>
                      </a:endParaRPr>
                    </a:p>
                  </a:txBody>
                  <a:tcPr marL="29009" marR="29009" marT="0" marB="0"/>
                </a:tc>
                <a:tc hMerge="1">
                  <a:txBody>
                    <a:bodyPr/>
                    <a:lstStyle/>
                    <a:p>
                      <a:endParaRPr lang="en-GB"/>
                    </a:p>
                  </a:txBody>
                  <a:tcPr/>
                </a:tc>
                <a:tc hMerge="1">
                  <a:txBody>
                    <a:bodyPr/>
                    <a:lstStyle/>
                    <a:p>
                      <a:pPr marL="201295" algn="just">
                        <a:lnSpc>
                          <a:spcPct val="107000"/>
                        </a:lnSpc>
                        <a:spcAft>
                          <a:spcPts val="0"/>
                        </a:spcAft>
                      </a:pPr>
                      <a:endParaRPr lang="en-GB"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009" marR="29009" marT="0" marB="0" anchor="ctr"/>
                </a:tc>
                <a:extLst>
                  <a:ext uri="{0D108BD9-81ED-4DB2-BD59-A6C34878D82A}">
                    <a16:rowId xmlns:a16="http://schemas.microsoft.com/office/drawing/2014/main" val="895917769"/>
                  </a:ext>
                </a:extLst>
              </a:tr>
            </a:tbl>
          </a:graphicData>
        </a:graphic>
      </p:graphicFrame>
      <p:sp>
        <p:nvSpPr>
          <p:cNvPr id="2" name="Footer Placeholder 1">
            <a:extLst>
              <a:ext uri="{FF2B5EF4-FFF2-40B4-BE49-F238E27FC236}">
                <a16:creationId xmlns:a16="http://schemas.microsoft.com/office/drawing/2014/main" id="{EAE62767-8D23-445D-9C7F-F8B903B69508}"/>
              </a:ext>
            </a:extLst>
          </p:cNvPr>
          <p:cNvSpPr>
            <a:spLocks noGrp="1"/>
          </p:cNvSpPr>
          <p:nvPr>
            <p:ph type="ftr" sz="quarter" idx="12"/>
          </p:nvPr>
        </p:nvSpPr>
        <p:spPr>
          <a:xfrm>
            <a:off x="7489372" y="6492875"/>
            <a:ext cx="402267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 name="TextBox 3">
            <a:extLst>
              <a:ext uri="{FF2B5EF4-FFF2-40B4-BE49-F238E27FC236}">
                <a16:creationId xmlns:a16="http://schemas.microsoft.com/office/drawing/2014/main" id="{875ACD97-33AB-4ADF-8047-BADDC3C3D91B}"/>
              </a:ext>
            </a:extLst>
          </p:cNvPr>
          <p:cNvSpPr txBox="1"/>
          <p:nvPr/>
        </p:nvSpPr>
        <p:spPr>
          <a:xfrm>
            <a:off x="11538857" y="6461760"/>
            <a:ext cx="4256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56</a:t>
            </a:r>
          </a:p>
        </p:txBody>
      </p:sp>
      <p:cxnSp>
        <p:nvCxnSpPr>
          <p:cNvPr id="8" name="Straight Connector 7">
            <a:extLst>
              <a:ext uri="{FF2B5EF4-FFF2-40B4-BE49-F238E27FC236}">
                <a16:creationId xmlns:a16="http://schemas.microsoft.com/office/drawing/2014/main" id="{0CE647A8-8CC8-49A1-BB05-C3A1230ED50D}"/>
              </a:ext>
            </a:extLst>
          </p:cNvPr>
          <p:cNvCxnSpPr/>
          <p:nvPr/>
        </p:nvCxnSpPr>
        <p:spPr>
          <a:xfrm>
            <a:off x="6306532" y="4506012"/>
            <a:ext cx="26772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87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8724900" y="167339"/>
          <a:ext cx="2889813" cy="335280"/>
        </p:xfrm>
        <a:graphic>
          <a:graphicData uri="http://schemas.openxmlformats.org/drawingml/2006/table">
            <a:tbl>
              <a:tblPr firstRow="1" bandRow="1"/>
              <a:tblGrid>
                <a:gridCol w="1036120">
                  <a:extLst>
                    <a:ext uri="{9D8B030D-6E8A-4147-A177-3AD203B41FA5}">
                      <a16:colId xmlns:a16="http://schemas.microsoft.com/office/drawing/2014/main" val="1030541365"/>
                    </a:ext>
                  </a:extLst>
                </a:gridCol>
                <a:gridCol w="557262">
                  <a:extLst>
                    <a:ext uri="{9D8B030D-6E8A-4147-A177-3AD203B41FA5}">
                      <a16:colId xmlns:a16="http://schemas.microsoft.com/office/drawing/2014/main" val="2779724649"/>
                    </a:ext>
                  </a:extLst>
                </a:gridCol>
                <a:gridCol w="934374">
                  <a:extLst>
                    <a:ext uri="{9D8B030D-6E8A-4147-A177-3AD203B41FA5}">
                      <a16:colId xmlns:a16="http://schemas.microsoft.com/office/drawing/2014/main" val="83397265"/>
                    </a:ext>
                  </a:extLst>
                </a:gridCol>
                <a:gridCol w="362057">
                  <a:extLst>
                    <a:ext uri="{9D8B030D-6E8A-4147-A177-3AD203B41FA5}">
                      <a16:colId xmlns:a16="http://schemas.microsoft.com/office/drawing/2014/main" val="1344060297"/>
                    </a:ext>
                  </a:extLst>
                </a:gridCol>
              </a:tblGrid>
              <a:tr h="135253">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GB" sz="800" dirty="0">
                          <a:solidFill>
                            <a:schemeClr val="bg1"/>
                          </a:solidFill>
                          <a:latin typeface="Arial" panose="020B0604020202020204" pitchFamily="34" charset="0"/>
                          <a:cs typeface="Arial" panose="020B0604020202020204" pitchFamily="34" charset="0"/>
                        </a:rPr>
                        <a:t>Reference</a:t>
                      </a:r>
                      <a:r>
                        <a:rPr lang="en-GB" sz="800" baseline="0" dirty="0">
                          <a:solidFill>
                            <a:schemeClr val="bg1"/>
                          </a:solidFill>
                          <a:latin typeface="Arial" panose="020B0604020202020204" pitchFamily="34" charset="0"/>
                          <a:cs typeface="Arial" panose="020B0604020202020204" pitchFamily="34" charset="0"/>
                        </a:rPr>
                        <a:t> n</a:t>
                      </a:r>
                      <a:r>
                        <a:rPr lang="en-GB" sz="800" dirty="0">
                          <a:solidFill>
                            <a:schemeClr val="bg1"/>
                          </a:solidFill>
                          <a:latin typeface="Arial" panose="020B0604020202020204" pitchFamily="34" charset="0"/>
                          <a:cs typeface="Arial" panose="020B0604020202020204" pitchFamily="34" charset="0"/>
                        </a:rPr>
                        <a:t>umber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D5A"/>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endParaRPr lang="en-GB" sz="8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D5A"/>
                    </a:solidFill>
                  </a:tcPr>
                </a:tc>
                <a:tc>
                  <a:txBody>
                    <a:bodyPr/>
                    <a:lstStyle/>
                    <a:p>
                      <a:r>
                        <a:rPr lang="en-GB" sz="800" dirty="0">
                          <a:solidFill>
                            <a:schemeClr val="bg1"/>
                          </a:solidFill>
                          <a:latin typeface="Arial" panose="020B0604020202020204" pitchFamily="34" charset="0"/>
                          <a:cs typeface="Arial" panose="020B0604020202020204" pitchFamily="34" charset="0"/>
                        </a:rPr>
                        <a:t>Role Profile ID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D5A"/>
                    </a:solidFill>
                  </a:tcPr>
                </a:tc>
                <a:tc>
                  <a:txBody>
                    <a:bodyPr/>
                    <a:lstStyle/>
                    <a:p>
                      <a:endParaRPr lang="en-GB" sz="9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D5A"/>
                    </a:solidFill>
                  </a:tcPr>
                </a:tc>
                <a:extLst>
                  <a:ext uri="{0D108BD9-81ED-4DB2-BD59-A6C34878D82A}">
                    <a16:rowId xmlns:a16="http://schemas.microsoft.com/office/drawing/2014/main" val="3655444873"/>
                  </a:ext>
                </a:extLst>
              </a:tr>
            </a:tbl>
          </a:graphicData>
        </a:graphic>
      </p:graphicFrame>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2385" t="26384" r="31693" b="8652"/>
          <a:stretch/>
        </p:blipFill>
        <p:spPr>
          <a:xfrm>
            <a:off x="10490956" y="615299"/>
            <a:ext cx="1034384" cy="1052773"/>
          </a:xfrm>
          <a:prstGeom prst="rect">
            <a:avLst/>
          </a:prstGeom>
        </p:spPr>
      </p:pic>
      <p:sp>
        <p:nvSpPr>
          <p:cNvPr id="12" name="Rectangle 11"/>
          <p:cNvSpPr/>
          <p:nvPr/>
        </p:nvSpPr>
        <p:spPr>
          <a:xfrm>
            <a:off x="0" y="0"/>
            <a:ext cx="1968767" cy="288000"/>
          </a:xfrm>
          <a:prstGeom prst="rect">
            <a:avLst/>
          </a:prstGeom>
          <a:solidFill>
            <a:schemeClr val="bg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OFFICIAL SENSITIVE</a:t>
            </a:r>
            <a:endParaRPr lang="en-US" sz="1200" b="1"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90A1763E-538D-4D82-AD10-C1082E6F854E}"/>
              </a:ext>
            </a:extLst>
          </p:cNvPr>
          <p:cNvSpPr/>
          <p:nvPr/>
        </p:nvSpPr>
        <p:spPr>
          <a:xfrm>
            <a:off x="598784" y="1668072"/>
            <a:ext cx="9346236" cy="2081046"/>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200" b="1" dirty="0">
                <a:solidFill>
                  <a:schemeClr val="tx1"/>
                </a:solidFill>
                <a:latin typeface="Arial" panose="020B0604020202020204" pitchFamily="34" charset="0"/>
                <a:cs typeface="Arial" panose="020B0604020202020204" pitchFamily="34" charset="0"/>
              </a:rPr>
              <a:t>The leadership attributes for the role are:</a:t>
            </a:r>
          </a:p>
          <a:p>
            <a:pPr marL="171450" indent="-171450">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Proud of their purpose</a:t>
            </a:r>
          </a:p>
          <a:p>
            <a:pPr marL="171450" indent="-171450">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Champions and communicators </a:t>
            </a:r>
          </a:p>
          <a:p>
            <a:pPr marL="171450" indent="-171450">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Creating freedom within a framework</a:t>
            </a:r>
          </a:p>
          <a:p>
            <a:pPr marL="171450" indent="-171450">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Highly professional </a:t>
            </a:r>
          </a:p>
          <a:p>
            <a:pPr marL="171450" indent="-171450">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Make good decisions and solve problems </a:t>
            </a:r>
          </a:p>
          <a:p>
            <a:pPr marL="171450" indent="-171450">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People focused </a:t>
            </a:r>
          </a:p>
          <a:p>
            <a:pPr marL="171450" indent="-171450">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Resilient, determined and action-orientated </a:t>
            </a:r>
          </a:p>
          <a:p>
            <a:pPr>
              <a:defRPr/>
            </a:pPr>
            <a:endParaRPr lang="en-GB" sz="1100" dirty="0">
              <a:solidFill>
                <a:schemeClr val="tx1"/>
              </a:solidFill>
              <a:latin typeface="Arial" panose="020B0604020202020204" pitchFamily="34" charset="0"/>
              <a:cs typeface="Arial" panose="020B0604020202020204" pitchFamily="34" charset="0"/>
            </a:endParaRPr>
          </a:p>
          <a:p>
            <a:pPr>
              <a:defRPr/>
            </a:pPr>
            <a:r>
              <a:rPr lang="en-GB" sz="1100" dirty="0">
                <a:solidFill>
                  <a:schemeClr val="tx1"/>
                </a:solidFill>
                <a:latin typeface="Arial" panose="020B0604020202020204" pitchFamily="34" charset="0"/>
                <a:cs typeface="Arial" panose="020B0604020202020204" pitchFamily="34" charset="0"/>
              </a:rPr>
              <a:t>Further information and guidance can be found in your candidate pack. </a:t>
            </a:r>
          </a:p>
        </p:txBody>
      </p:sp>
      <p:sp>
        <p:nvSpPr>
          <p:cNvPr id="18" name="Rectangle: Rounded Corners 17">
            <a:extLst>
              <a:ext uri="{FF2B5EF4-FFF2-40B4-BE49-F238E27FC236}">
                <a16:creationId xmlns:a16="http://schemas.microsoft.com/office/drawing/2014/main" id="{2756FCBB-DFA3-4FF9-9D04-76068116492B}"/>
              </a:ext>
            </a:extLst>
          </p:cNvPr>
          <p:cNvSpPr/>
          <p:nvPr/>
        </p:nvSpPr>
        <p:spPr>
          <a:xfrm>
            <a:off x="598784" y="3899958"/>
            <a:ext cx="9346236" cy="7620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b="1" dirty="0">
                <a:solidFill>
                  <a:schemeClr val="tx1"/>
                </a:solidFill>
                <a:latin typeface="Arial" panose="020B0604020202020204" pitchFamily="34" charset="0"/>
                <a:cs typeface="Arial" panose="020B0604020202020204" pitchFamily="34" charset="0"/>
              </a:rPr>
              <a:t>Apprenticeships: </a:t>
            </a:r>
            <a:r>
              <a:rPr lang="en-GB" sz="1100" dirty="0">
                <a:solidFill>
                  <a:schemeClr val="tx1"/>
                </a:solidFill>
                <a:latin typeface="Arial" panose="020B0604020202020204" pitchFamily="34" charset="0"/>
                <a:cs typeface="Arial" panose="020B0604020202020204" pitchFamily="34" charset="0"/>
              </a:rPr>
              <a:t>At HMCTS we are committed to developing our people. If you are successful in securing this role you may also be given the fantastic opportunity to complete an apprenticeship and gain a nationally recognised qualification whilst being paid, at no cost to yourself.</a:t>
            </a:r>
          </a:p>
        </p:txBody>
      </p:sp>
      <p:pic>
        <p:nvPicPr>
          <p:cNvPr id="24" name="Picture 23" descr="HM Courts &amp; Tribunals Service logo" title="HMCTS">
            <a:extLst>
              <a:ext uri="{FF2B5EF4-FFF2-40B4-BE49-F238E27FC236}">
                <a16:creationId xmlns:a16="http://schemas.microsoft.com/office/drawing/2014/main" id="{5C22041B-DE33-4804-82CE-AF11047BF2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148" y="5721529"/>
            <a:ext cx="1746000" cy="808046"/>
          </a:xfrm>
          <a:prstGeom prst="rect">
            <a:avLst/>
          </a:prstGeom>
        </p:spPr>
      </p:pic>
      <p:sp>
        <p:nvSpPr>
          <p:cNvPr id="3" name="Rectangle 2">
            <a:extLst>
              <a:ext uri="{FF2B5EF4-FFF2-40B4-BE49-F238E27FC236}">
                <a16:creationId xmlns:a16="http://schemas.microsoft.com/office/drawing/2014/main" id="{2130C0AC-A9CB-4C44-B314-FCD63A4B6E6A}"/>
              </a:ext>
            </a:extLst>
          </p:cNvPr>
          <p:cNvSpPr/>
          <p:nvPr/>
        </p:nvSpPr>
        <p:spPr>
          <a:xfrm>
            <a:off x="4432919" y="4221251"/>
            <a:ext cx="6096000" cy="369332"/>
          </a:xfrm>
          <a:prstGeom prst="rect">
            <a:avLst/>
          </a:prstGeom>
        </p:spPr>
        <p:txBody>
          <a:bodyPr>
            <a:spAutoFit/>
          </a:bodyPr>
          <a:lstStyle/>
          <a:p>
            <a:r>
              <a:rPr lang="en-GB" dirty="0">
                <a:latin typeface="Calibri" panose="020F0502020204030204" pitchFamily="34" charset="0"/>
                <a:ea typeface="Calibri" panose="020F0502020204030204" pitchFamily="34" charset="0"/>
              </a:rPr>
              <a:t>’</a:t>
            </a:r>
            <a:endParaRPr lang="en-GB" dirty="0"/>
          </a:p>
        </p:txBody>
      </p:sp>
    </p:spTree>
    <p:extLst>
      <p:ext uri="{BB962C8B-B14F-4D97-AF65-F5344CB8AC3E}">
        <p14:creationId xmlns:p14="http://schemas.microsoft.com/office/powerpoint/2010/main" val="3136953899"/>
      </p:ext>
    </p:extLst>
  </p:cSld>
  <p:clrMapOvr>
    <a:masterClrMapping/>
  </p:clrMapOvr>
</p:sld>
</file>

<file path=ppt/theme/theme1.xml><?xml version="1.0" encoding="utf-8"?>
<a:theme xmlns:a="http://schemas.openxmlformats.org/drawingml/2006/main" name="1_Office Theme">
  <a:themeElements>
    <a:clrScheme name="HMCTS Justice Matters">
      <a:dk1>
        <a:sysClr val="windowText" lastClr="000000"/>
      </a:dk1>
      <a:lt1>
        <a:sysClr val="window" lastClr="FFFFFF"/>
      </a:lt1>
      <a:dk2>
        <a:srgbClr val="000000"/>
      </a:dk2>
      <a:lt2>
        <a:srgbClr val="FFFFFF"/>
      </a:lt2>
      <a:accent1>
        <a:srgbClr val="009FE3"/>
      </a:accent1>
      <a:accent2>
        <a:srgbClr val="E52D78"/>
      </a:accent2>
      <a:accent3>
        <a:srgbClr val="799900"/>
      </a:accent3>
      <a:accent4>
        <a:srgbClr val="FFD100"/>
      </a:accent4>
      <a:accent5>
        <a:srgbClr val="002D5A"/>
      </a:accent5>
      <a:accent6>
        <a:srgbClr val="E6EAEF"/>
      </a:accent6>
      <a:hlink>
        <a:srgbClr val="009FE3"/>
      </a:hlink>
      <a:folHlink>
        <a:srgbClr val="E52D7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3871 HMCTS Justice Matters template.potx" id="{270D9AFB-3F9B-4C0E-A2EB-59119B300C13}" vid="{9078A83E-FAD0-4579-9F09-5B676389B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1640</Words>
  <Application>Microsoft Office PowerPoint</Application>
  <PresentationFormat>Widescreen</PresentationFormat>
  <Paragraphs>104</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roles for recruitment</dc:title>
  <dc:creator>Frost, Simon (HMCTS HR)</dc:creator>
  <cp:lastModifiedBy>Ward, Chris</cp:lastModifiedBy>
  <cp:revision>10</cp:revision>
  <dcterms:created xsi:type="dcterms:W3CDTF">2019-02-01T13:43:33Z</dcterms:created>
  <dcterms:modified xsi:type="dcterms:W3CDTF">2019-03-22T16:08:54Z</dcterms:modified>
</cp:coreProperties>
</file>