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Old Standard TT"/>
      <p:regular r:id="rId29"/>
      <p:bold r:id="rId30"/>
      <p: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B0EF7B-29E8-4F8F-9128-211D3001028D}">
  <a:tblStyle styleId="{8DB0EF7B-29E8-4F8F-9128-211D3001028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ldStandardT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ldStandardTT-italic.fntdata"/><Relationship Id="rId30" Type="http://schemas.openxmlformats.org/officeDocument/2006/relationships/font" Target="fonts/OldStandardTT-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assets.publishing.service.gov.uk/government/uploads/system/uploads/attachment_data/file/717275/CS_Behaviours_2018.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s://www.gov.uk/government/publications/nationality-ru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4.png"/><Relationship Id="rId5" Type="http://schemas.openxmlformats.org/officeDocument/2006/relationships/hyperlink" Target="mailto:Alison.Logan@nio.gov.uk" TargetMode="External"/><Relationship Id="rId6" Type="http://schemas.openxmlformats.org/officeDocument/2006/relationships/hyperlink" Target="https://civilservicecommission.independent.gov.uk/recruitment/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civilservicepensionscheme.org.uk/" TargetMode="External"/><Relationship Id="rId4" Type="http://schemas.openxmlformats.org/officeDocument/2006/relationships/image" Target="../media/image4.png"/><Relationship Id="rId5" Type="http://schemas.openxmlformats.org/officeDocument/2006/relationships/hyperlink" Target="https://www.gov.uk/guidance/security-vetting-and-clear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chemeClr val="lt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Diary Secretary to the Ministerial Team</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Executive Officer (EO) </a:t>
            </a:r>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28 May – 23:55pm</a:t>
            </a:r>
            <a:endParaRPr b="1" sz="220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b="0" l="0" r="0" t="0"/>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b="0" l="0" r="0" t="0"/>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b="0" l="0" r="0" t="0"/>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b="0" l="0" r="0" t="0"/>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5" name="Shape 145"/>
        <p:cNvGrpSpPr/>
        <p:nvPr/>
      </p:nvGrpSpPr>
      <p:grpSpPr>
        <a:xfrm>
          <a:off x="0" y="0"/>
          <a:ext cx="0" cy="0"/>
          <a:chOff x="0" y="0"/>
          <a:chExt cx="0" cy="0"/>
        </a:xfrm>
      </p:grpSpPr>
      <p:sp>
        <p:nvSpPr>
          <p:cNvPr id="146" name="Google Shape;146;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47" name="Google Shape;147;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48" name="Google Shape;148;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49" name="Google Shape;149;p22"/>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50" name="Google Shape;150;p2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51" name="Google Shape;151;p22"/>
          <p:cNvSpPr txBox="1"/>
          <p:nvPr/>
        </p:nvSpPr>
        <p:spPr>
          <a:xfrm>
            <a:off x="2142425" y="1467350"/>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Shortlist</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At this stage, the panel, including the hiring manager, will assess your </a:t>
            </a:r>
            <a:r>
              <a:rPr b="1" i="0" lang="en-GB" sz="1200" u="none" cap="none" strike="noStrike">
                <a:solidFill>
                  <a:srgbClr val="000000"/>
                </a:solidFill>
                <a:latin typeface="Roboto"/>
                <a:ea typeface="Roboto"/>
                <a:cs typeface="Roboto"/>
                <a:sym typeface="Roboto"/>
              </a:rPr>
              <a:t>behaviours </a:t>
            </a:r>
            <a:r>
              <a:rPr b="0" i="0" lang="en-GB" sz="1200" u="none" cap="none" strike="noStrike">
                <a:solidFill>
                  <a:srgbClr val="000000"/>
                </a:solidFill>
                <a:latin typeface="Roboto"/>
                <a:ea typeface="Roboto"/>
                <a:cs typeface="Roboto"/>
                <a:sym typeface="Roboto"/>
              </a:rPr>
              <a:t>and select applicants demonstrating the best ﬁt with the role by considering the evidence you have provided against the criteria set out in the ‘Statement of Suitability’ section. </a:t>
            </a:r>
            <a:r>
              <a:rPr b="0" i="0" lang="en-GB" sz="1200" u="none" cap="none" strike="noStrike">
                <a:solidFill>
                  <a:srgbClr val="000000"/>
                </a:solidFill>
                <a:latin typeface="Arial"/>
                <a:ea typeface="Arial"/>
                <a:cs typeface="Arial"/>
                <a:sym typeface="Arial"/>
              </a:rPr>
              <a:t>It it therefore crucial you ensure all areas of the selection process are addressed as missing information may affect your application.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The Interview</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5" name="Shape 155"/>
        <p:cNvGrpSpPr/>
        <p:nvPr/>
      </p:nvGrpSpPr>
      <p:grpSpPr>
        <a:xfrm>
          <a:off x="0" y="0"/>
          <a:ext cx="0" cy="0"/>
          <a:chOff x="0" y="0"/>
          <a:chExt cx="0" cy="0"/>
        </a:xfrm>
      </p:grpSpPr>
      <p:sp>
        <p:nvSpPr>
          <p:cNvPr id="156" name="Google Shape;156;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7" name="Google Shape;157;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58" name="Google Shape;158;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59" name="Google Shape;159;p23"/>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60" name="Google Shape;160;p23"/>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61" name="Google Shape;161;p23"/>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An example of a behaviour question would be: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100" u="none" cap="none" strike="noStrike">
                <a:solidFill>
                  <a:srgbClr val="000000"/>
                </a:solidFill>
                <a:latin typeface="Roboto"/>
                <a:ea typeface="Roboto"/>
                <a:cs typeface="Roboto"/>
                <a:sym typeface="Roboto"/>
              </a:rPr>
              <a:t>‘Tell me about a time when you’ve had to deal with a diﬃcult customer requirement.’ </a:t>
            </a:r>
            <a:endParaRPr b="0" i="1"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62" name="Google Shape;162;p23"/>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oboto"/>
                <a:ea typeface="Roboto"/>
                <a:cs typeface="Roboto"/>
                <a:sym typeface="Roboto"/>
              </a:rPr>
              <a:t>In your preparation for interview, please ensure  you refer to the </a:t>
            </a:r>
            <a:r>
              <a:rPr b="0" i="0" lang="en-GB" sz="1100" u="sng" cap="none" strike="noStrike">
                <a:solidFill>
                  <a:schemeClr val="hlink"/>
                </a:solidFill>
                <a:latin typeface="Roboto"/>
                <a:ea typeface="Roboto"/>
                <a:cs typeface="Roboto"/>
                <a:sym typeface="Roboto"/>
                <a:hlinkClick r:id="rId4"/>
              </a:rPr>
              <a:t>Civil Service Success Proﬁles Behaviours framework.</a:t>
            </a:r>
            <a:r>
              <a:rPr b="0" i="0" lang="en-GB" sz="11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 The ‘STAR’ model, (situation, task, action and result)</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6" name="Shape 166"/>
        <p:cNvGrpSpPr/>
        <p:nvPr/>
      </p:nvGrpSpPr>
      <p:grpSpPr>
        <a:xfrm>
          <a:off x="0" y="0"/>
          <a:ext cx="0" cy="0"/>
          <a:chOff x="0" y="0"/>
          <a:chExt cx="0" cy="0"/>
        </a:xfrm>
      </p:grpSpPr>
      <p:sp>
        <p:nvSpPr>
          <p:cNvPr id="167" name="Google Shape;167;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8" name="Google Shape;168;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9" name="Google Shape;169;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170" name="Google Shape;170;p24"/>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71" name="Google Shape;171;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2" name="Google Shape;172;p24"/>
          <p:cNvSpPr txBox="1"/>
          <p:nvPr/>
        </p:nvSpPr>
        <p:spPr>
          <a:xfrm>
            <a:off x="400550" y="1190288"/>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salary for this post is set within the EO pay range</a:t>
            </a:r>
            <a:r>
              <a:rPr b="1" i="0" lang="en-GB" sz="1100" u="none" cap="none" strike="noStrike">
                <a:solidFill>
                  <a:schemeClr val="dk1"/>
                </a:solidFill>
                <a:latin typeface="Calibri"/>
                <a:ea typeface="Calibri"/>
                <a:cs typeface="Calibri"/>
                <a:sym typeface="Calibri"/>
              </a:rPr>
              <a:t>: </a:t>
            </a:r>
            <a:r>
              <a:rPr b="0" i="0" lang="en-GB" sz="1100" u="none" cap="none" strike="noStrike">
                <a:solidFill>
                  <a:srgbClr val="000000"/>
                </a:solidFill>
                <a:latin typeface="Roboto"/>
                <a:ea typeface="Roboto"/>
                <a:cs typeface="Roboto"/>
                <a:sym typeface="Roboto"/>
              </a:rPr>
              <a:t>Inner London £26,717 - £30,324 - National (Belfast) - £23,702 - £26,901 - </a:t>
            </a:r>
            <a:r>
              <a:rPr b="1" i="0" lang="en-GB" sz="1100" u="none" cap="none" strike="noStrike">
                <a:solidFill>
                  <a:srgbClr val="000000"/>
                </a:solidFill>
                <a:latin typeface="Roboto"/>
                <a:ea typeface="Roboto"/>
                <a:cs typeface="Roboto"/>
                <a:sym typeface="Roboto"/>
              </a:rPr>
              <a:t>Plus a Private Office Allowance</a:t>
            </a:r>
            <a:endParaRPr b="1"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a:t>
            </a:r>
            <a:endParaRPr b="0" i="0" sz="1100" u="none" cap="none" strike="noStrike">
              <a:solidFill>
                <a:srgbClr val="000000"/>
              </a:solidFill>
              <a:latin typeface="Roboto"/>
              <a:ea typeface="Roboto"/>
              <a:cs typeface="Roboto"/>
              <a:sym typeface="Roboto"/>
            </a:endParaRPr>
          </a:p>
        </p:txBody>
      </p:sp>
      <p:sp>
        <p:nvSpPr>
          <p:cNvPr id="173" name="Google Shape;173;p24"/>
          <p:cNvSpPr txBox="1"/>
          <p:nvPr/>
        </p:nvSpPr>
        <p:spPr>
          <a:xfrm>
            <a:off x="468020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7" name="Shape 177"/>
        <p:cNvGrpSpPr/>
        <p:nvPr/>
      </p:nvGrpSpPr>
      <p:grpSpPr>
        <a:xfrm>
          <a:off x="0" y="0"/>
          <a:ext cx="0" cy="0"/>
          <a:chOff x="0" y="0"/>
          <a:chExt cx="0" cy="0"/>
        </a:xfrm>
      </p:grpSpPr>
      <p:sp>
        <p:nvSpPr>
          <p:cNvPr id="178" name="Google Shape;178;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79" name="Google Shape;179;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0" name="Google Shape;180;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181" name="Google Shape;181;p25"/>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82" name="Google Shape;182;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3" name="Google Shape;183;p25"/>
          <p:cNvSpPr txBox="1"/>
          <p:nvPr/>
        </p:nvSpPr>
        <p:spPr>
          <a:xfrm>
            <a:off x="297450" y="1396300"/>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Continued:</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Occupational sick pay.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7" name="Shape 187"/>
        <p:cNvGrpSpPr/>
        <p:nvPr/>
      </p:nvGrpSpPr>
      <p:grpSpPr>
        <a:xfrm>
          <a:off x="0" y="0"/>
          <a:ext cx="0" cy="0"/>
          <a:chOff x="0" y="0"/>
          <a:chExt cx="0" cy="0"/>
        </a:xfrm>
      </p:grpSpPr>
      <p:sp>
        <p:nvSpPr>
          <p:cNvPr id="188" name="Google Shape;188;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9" name="Google Shape;189;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0" name="Google Shape;190;p26"/>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191" name="Google Shape;191;p26"/>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oboto"/>
                <a:ea typeface="Roboto"/>
                <a:cs typeface="Roboto"/>
                <a:sym typeface="Roboto"/>
              </a:rPr>
              <a:t>Yes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oboto"/>
                <a:ea typeface="Roboto"/>
                <a:cs typeface="Roboto"/>
                <a:sym typeface="Roboto"/>
              </a:rPr>
              <a:t>This role is a loan or as a fixed term appointment.</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will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192" name="Google Shape;192;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3" name="Google Shape;193;p26"/>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97" name="Shape 197"/>
        <p:cNvGrpSpPr/>
        <p:nvPr/>
      </p:nvGrpSpPr>
      <p:grpSpPr>
        <a:xfrm>
          <a:off x="0" y="0"/>
          <a:ext cx="0" cy="0"/>
          <a:chOff x="0" y="0"/>
          <a:chExt cx="0" cy="0"/>
        </a:xfrm>
      </p:grpSpPr>
      <p:sp>
        <p:nvSpPr>
          <p:cNvPr id="198" name="Google Shape;198;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9" name="Google Shape;199;p27"/>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0" name="Google Shape;200;p27"/>
          <p:cNvSpPr/>
          <p:nvPr/>
        </p:nvSpPr>
        <p:spPr>
          <a:xfrm>
            <a:off x="260000" y="90875"/>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01" name="Google Shape;201;p27"/>
          <p:cNvSpPr txBox="1"/>
          <p:nvPr/>
        </p:nvSpPr>
        <p:spPr>
          <a:xfrm>
            <a:off x="297450" y="813330"/>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8. Is security clearance required?</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Yes. If successful you must hold, or be willing to obtain, security clearance to </a:t>
            </a:r>
            <a:r>
              <a:rPr b="0" i="0" lang="en-GB" sz="1100" u="none" cap="none" strike="noStrike">
                <a:solidFill>
                  <a:schemeClr val="dk1"/>
                </a:solidFill>
                <a:latin typeface="Roboto"/>
                <a:ea typeface="Roboto"/>
                <a:cs typeface="Roboto"/>
                <a:sym typeface="Roboto"/>
              </a:rPr>
              <a:t>SC</a:t>
            </a:r>
            <a:r>
              <a:rPr b="0" i="0" lang="en-GB" sz="1100" u="none" cap="none" strike="noStrike">
                <a:solidFill>
                  <a:srgbClr val="000000"/>
                </a:solidFill>
                <a:latin typeface="Roboto"/>
                <a:ea typeface="Roboto"/>
                <a:cs typeface="Roboto"/>
                <a:sym typeface="Roboto"/>
              </a:rPr>
              <a:t> level. More information about the vetting process can be found </a:t>
            </a:r>
            <a:r>
              <a:rPr b="0" i="0" lang="en-GB" sz="1100" u="sng" cap="none" strike="noStrike">
                <a:solidFill>
                  <a:schemeClr val="hlink"/>
                </a:solidFill>
                <a:latin typeface="Roboto"/>
                <a:ea typeface="Roboto"/>
                <a:cs typeface="Roboto"/>
                <a:sym typeface="Roboto"/>
                <a:hlinkClick r:id="rId3"/>
              </a:rPr>
              <a:t>here.</a:t>
            </a:r>
            <a:r>
              <a:rPr b="0" i="0" lang="en-GB" sz="1100" u="none" cap="none" strike="noStrike">
                <a:solidFill>
                  <a:srgbClr val="000000"/>
                </a:solidFill>
                <a:latin typeface="Roboto"/>
                <a:ea typeface="Roboto"/>
                <a:cs typeface="Roboto"/>
                <a:sym typeface="Roboto"/>
              </a:rPr>
              <a:t> This is not a reserved post.</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9. What reasonable adjustments can be made if I have a disability?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you feel that you may need a reasonable adjustment to be made, or you would like to discuss your requirements in more detail, please contact us in the ﬁrst instance.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pic>
        <p:nvPicPr>
          <p:cNvPr id="202" name="Google Shape;202;p27"/>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03" name="Google Shape;203;p27"/>
          <p:cNvSpPr txBox="1"/>
          <p:nvPr/>
        </p:nvSpPr>
        <p:spPr>
          <a:xfrm>
            <a:off x="4825946" y="81333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100" u="none" cap="none" strike="noStrike">
                <a:solidFill>
                  <a:schemeClr val="dk1"/>
                </a:solidFill>
                <a:latin typeface="Roboto"/>
                <a:ea typeface="Roboto"/>
                <a:cs typeface="Roboto"/>
                <a:sym typeface="Roboto"/>
              </a:rPr>
              <a:t>moj-recruitment-vetting-enquiries@gov.sscl.com</a:t>
            </a:r>
            <a:r>
              <a:rPr b="0" i="0" lang="en-GB" sz="1100" u="none" cap="none" strike="noStrike">
                <a:solidFill>
                  <a:srgbClr val="000000"/>
                </a:solidFill>
                <a:latin typeface="Roboto"/>
                <a:ea typeface="Roboto"/>
                <a:cs typeface="Roboto"/>
                <a:sym typeface="Roboto"/>
              </a:rPr>
              <a:t>)</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7" name="Shape 207"/>
        <p:cNvGrpSpPr/>
        <p:nvPr/>
      </p:nvGrpSpPr>
      <p:grpSpPr>
        <a:xfrm>
          <a:off x="0" y="0"/>
          <a:ext cx="0" cy="0"/>
          <a:chOff x="0" y="0"/>
          <a:chExt cx="0" cy="0"/>
        </a:xfrm>
      </p:grpSpPr>
      <p:sp>
        <p:nvSpPr>
          <p:cNvPr id="208" name="Google Shape;208;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9" name="Google Shape;209;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0" name="Google Shape;210;p28"/>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11" name="Google Shape;211;p28"/>
          <p:cNvSpPr txBox="1"/>
          <p:nvPr/>
        </p:nvSpPr>
        <p:spPr>
          <a:xfrm>
            <a:off x="297450" y="674259"/>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Civil Service Commission has two primary functions:</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100" u="sng" cap="none" strike="noStrike">
                <a:solidFill>
                  <a:schemeClr val="hlink"/>
                </a:solidFill>
                <a:latin typeface="Roboto"/>
                <a:ea typeface="Roboto"/>
                <a:cs typeface="Roboto"/>
                <a:sym typeface="Roboto"/>
                <a:hlinkClick r:id="rId3"/>
              </a:rPr>
              <a:t>Civil Service Commission’s Recruitment Principles.</a:t>
            </a:r>
            <a:r>
              <a:rPr b="0" i="0" lang="en-GB" sz="11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1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p28"/>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13" name="Google Shape;213;p28"/>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11. What do I do if I want to make a complaint?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b="0" i="0" lang="en-GB" sz="1100" u="sng" cap="none" strike="noStrike">
                <a:solidFill>
                  <a:schemeClr val="hlink"/>
                </a:solidFill>
                <a:latin typeface="Roboto"/>
                <a:ea typeface="Roboto"/>
                <a:cs typeface="Roboto"/>
                <a:sym typeface="Roboto"/>
                <a:hlinkClick r:id="rId5"/>
              </a:rPr>
              <a:t>Alison.Logan@nio.gov.uk</a:t>
            </a:r>
            <a:r>
              <a:rPr b="0" i="0" lang="en-GB" sz="1100" u="none" cap="none" strike="noStrike">
                <a:solidFill>
                  <a:schemeClr val="dk1"/>
                </a:solidFill>
                <a:latin typeface="Roboto"/>
                <a:ea typeface="Roboto"/>
                <a:cs typeface="Roboto"/>
                <a:sym typeface="Roboto"/>
              </a:rPr>
              <a:t>)  in the ﬁrst instance. If you are not satisﬁed with the response you receive from the Department, you can contact the Civil Service Commission at: </a:t>
            </a:r>
            <a:r>
              <a:rPr b="0" i="0" lang="en-GB" sz="1100" u="sng" cap="none" strike="noStrike">
                <a:solidFill>
                  <a:schemeClr val="hlink"/>
                </a:solidFill>
                <a:latin typeface="Roboto"/>
                <a:ea typeface="Roboto"/>
                <a:cs typeface="Roboto"/>
                <a:sym typeface="Roboto"/>
                <a:hlinkClick r:id="rId6"/>
              </a:rPr>
              <a:t>https://civilservicecommission.independent.gov.uk/recruitment/c ivilservicerecruitmentcomplaints/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7" name="Shape 217"/>
        <p:cNvGrpSpPr/>
        <p:nvPr/>
      </p:nvGrpSpPr>
      <p:grpSpPr>
        <a:xfrm>
          <a:off x="0" y="0"/>
          <a:ext cx="0" cy="0"/>
          <a:chOff x="0" y="0"/>
          <a:chExt cx="0" cy="0"/>
        </a:xfrm>
      </p:grpSpPr>
      <p:sp>
        <p:nvSpPr>
          <p:cNvPr id="218" name="Google Shape;218;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19" name="Google Shape;219;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0" name="Google Shape;220;p29"/>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21" name="Google Shape;221;p29"/>
          <p:cNvSpPr txBox="1"/>
          <p:nvPr/>
        </p:nvSpPr>
        <p:spPr>
          <a:xfrm>
            <a:off x="335260" y="762053"/>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the basis </a:t>
            </a:r>
            <a:r>
              <a:rPr b="0" i="0" lang="en-GB" sz="1100" u="none" cap="none" strike="noStrike">
                <a:solidFill>
                  <a:schemeClr val="dk1"/>
                </a:solidFill>
                <a:latin typeface="Roboto"/>
                <a:ea typeface="Roboto"/>
                <a:cs typeface="Roboto"/>
                <a:sym typeface="Roboto"/>
              </a:rPr>
              <a:t>of a loan.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expectation within the NIO is that staff will normally remain in post for a minimum of 12 months for band D, band C, 18 months for band B and 24 months for band A, and you will not be eligible to apply for NIO roles on level transfer during that time.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22" name="Google Shape;222;p2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23" name="Google Shape;223;p29"/>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7" name="Shape 227"/>
        <p:cNvGrpSpPr/>
        <p:nvPr/>
      </p:nvGrpSpPr>
      <p:grpSpPr>
        <a:xfrm>
          <a:off x="0" y="0"/>
          <a:ext cx="0" cy="0"/>
          <a:chOff x="0" y="0"/>
          <a:chExt cx="0" cy="0"/>
        </a:xfrm>
      </p:grpSpPr>
      <p:sp>
        <p:nvSpPr>
          <p:cNvPr id="228" name="Google Shape;228;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9" name="Google Shape;229;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0" name="Google Shape;230;p30"/>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31" name="Google Shape;231;p30"/>
          <p:cNvSpPr txBox="1"/>
          <p:nvPr/>
        </p:nvSpPr>
        <p:spPr>
          <a:xfrm>
            <a:off x="265313" y="871313"/>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32" name="Google Shape;232;p30"/>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33" name="Google Shape;233;p30"/>
          <p:cNvSpPr txBox="1"/>
          <p:nvPr/>
        </p:nvSpPr>
        <p:spPr>
          <a:xfrm>
            <a:off x="4905000" y="718678"/>
            <a:ext cx="3941700" cy="72002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900" u="none" cap="none" strike="noStrik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b="0" i="0" lang="en-GB" sz="900" u="sng" cap="none" strike="noStrike">
                <a:solidFill>
                  <a:schemeClr val="hlink"/>
                </a:solidFill>
                <a:latin typeface="Roboto"/>
                <a:ea typeface="Roboto"/>
                <a:cs typeface="Roboto"/>
                <a:sym typeface="Roboto"/>
                <a:hlinkClick r:id="rId5"/>
              </a:rPr>
              <a:t>here.</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Old Standard TT"/>
                <a:ea typeface="Old Standard TT"/>
                <a:cs typeface="Old Standard TT"/>
                <a:sym typeface="Old Standard TT"/>
              </a:rPr>
              <a:t> </a:t>
            </a:r>
            <a:endParaRPr b="0" i="0" sz="1100" u="none" cap="none" strike="noStrike">
              <a:solidFill>
                <a:srgbClr val="000000"/>
              </a:solidFill>
              <a:latin typeface="Old Standard TT"/>
              <a:ea typeface="Old Standard TT"/>
              <a:cs typeface="Old Standard TT"/>
              <a:sym typeface="Old Standard TT"/>
            </a:endParaRPr>
          </a:p>
        </p:txBody>
      </p:sp>
      <p:sp>
        <p:nvSpPr>
          <p:cNvPr id="234" name="Google Shape;234;p30"/>
          <p:cNvSpPr txBox="1"/>
          <p:nvPr/>
        </p:nvSpPr>
        <p:spPr>
          <a:xfrm>
            <a:off x="4874400" y="1422343"/>
            <a:ext cx="4002900" cy="3611537"/>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8" name="Google Shape;68;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9" name="Google Shape;69;p14"/>
          <p:cNvSpPr txBox="1"/>
          <p:nvPr/>
        </p:nvSpPr>
        <p:spPr>
          <a:xfrm>
            <a:off x="2426575" y="385775"/>
            <a:ext cx="6626400" cy="47706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FFFFFF"/>
                </a:solidFill>
                <a:latin typeface="Roboto"/>
                <a:ea typeface="Roboto"/>
                <a:cs typeface="Roboto"/>
                <a:sym typeface="Roboto"/>
              </a:rPr>
              <a:t>Welcome message from Madeleine Alessandri</a:t>
            </a:r>
            <a:endParaRPr b="1"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FFFFFF"/>
                </a:solidFill>
                <a:latin typeface="Roboto"/>
                <a:ea typeface="Roboto"/>
                <a:cs typeface="Roboto"/>
                <a:sym typeface="Roboto"/>
              </a:rPr>
              <a:t>Thank you for your interest in the Northern Ireland Office.</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100" u="none" cap="none" strike="noStrike">
                <a:solidFill>
                  <a:schemeClr val="lt1"/>
                </a:solidFill>
                <a:latin typeface="Roboto"/>
                <a:ea typeface="Roboto"/>
                <a:cs typeface="Roboto"/>
                <a:sym typeface="Roboto"/>
              </a:rPr>
              <a:t>supporting the delivery of the UK Government’s priorities for Northern Ireland.</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I  hope you will consider joining us for this exciting opportunity.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Madeleine Alessandri</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Permanent Secretary</a:t>
            </a:r>
            <a:endParaRPr b="0" i="0" sz="1100" u="none" cap="none" strike="noStrike">
              <a:solidFill>
                <a:srgbClr val="FFFFFF"/>
              </a:solidFill>
              <a:latin typeface="Roboto"/>
              <a:ea typeface="Roboto"/>
              <a:cs typeface="Roboto"/>
              <a:sym typeface="Roboto"/>
            </a:endParaRPr>
          </a:p>
        </p:txBody>
      </p:sp>
      <p:grpSp>
        <p:nvGrpSpPr>
          <p:cNvPr id="70" name="Google Shape;70;p14"/>
          <p:cNvGrpSpPr/>
          <p:nvPr/>
        </p:nvGrpSpPr>
        <p:grpSpPr>
          <a:xfrm>
            <a:off x="0" y="835825"/>
            <a:ext cx="3890675" cy="4965426"/>
            <a:chOff x="0" y="203600"/>
            <a:chExt cx="3890675" cy="4965426"/>
          </a:xfrm>
        </p:grpSpPr>
        <p:pic>
          <p:nvPicPr>
            <p:cNvPr id="71" name="Google Shape;71;p14"/>
            <p:cNvPicPr preferRelativeResize="0"/>
            <p:nvPr/>
          </p:nvPicPr>
          <p:blipFill rotWithShape="1">
            <a:blip r:embed="rId3">
              <a:alphaModFix/>
            </a:blip>
            <a:srcRect b="0" l="0" r="0" t="0"/>
            <a:stretch/>
          </p:blipFill>
          <p:spPr>
            <a:xfrm>
              <a:off x="118125" y="203600"/>
              <a:ext cx="2308450" cy="3082100"/>
            </a:xfrm>
            <a:prstGeom prst="rect">
              <a:avLst/>
            </a:prstGeom>
            <a:noFill/>
            <a:ln>
              <a:noFill/>
            </a:ln>
          </p:spPr>
        </p:pic>
        <p:pic>
          <p:nvPicPr>
            <p:cNvPr id="72" name="Google Shape;72;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8" name="Google Shape;78;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1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1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1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100" u="none" cap="none" strike="noStrike">
                <a:solidFill>
                  <a:srgbClr val="000000"/>
                </a:solidFill>
                <a:latin typeface="Roboto"/>
                <a:ea typeface="Roboto"/>
                <a:cs typeface="Roboto"/>
                <a:sym typeface="Roboto"/>
              </a:rPr>
              <a:t>flexible, empowering, inclusive.</a:t>
            </a:r>
            <a:r>
              <a:rPr b="0" i="0" lang="en-GB" sz="11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7" name="Google Shape;87;p16"/>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88" name="Google Shape;88;p16"/>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89" name="Google Shape;89;p1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90" name="Google Shape;90;p16"/>
          <p:cNvSpPr txBox="1"/>
          <p:nvPr/>
        </p:nvSpPr>
        <p:spPr>
          <a:xfrm>
            <a:off x="316350" y="712720"/>
            <a:ext cx="8511300" cy="3970791"/>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chemeClr val="lt1"/>
                </a:solidFill>
                <a:latin typeface="Arial"/>
                <a:ea typeface="Arial"/>
                <a:cs typeface="Arial"/>
                <a:sym typeface="Arial"/>
              </a:rPr>
              <a:t>This is an exciting, varied, and rewarding role at the very heart of the Northern Ireland Office. You will join a friendly, high achieving team, where no two days are the same. We are looking for someone with a positive, can-do attitude who is ready to get stuck in to support ministers facing some of the toughest issues in the UK today.</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chemeClr val="lt1"/>
                </a:solidFill>
                <a:latin typeface="Arial"/>
                <a:ea typeface="Arial"/>
                <a:cs typeface="Arial"/>
                <a:sym typeface="Arial"/>
              </a:rPr>
              <a:t>You will play a critical role in ensuring the efficient running of Ministerial offices, balancing their competing demands and responsibilities. You will have full responsibility for the diary of at least two ministers, which includes scheduling, logistics, and liaising with stakeholders. This will require you to work across Government and beyond, from parliamentary offices to CEOs in the private sector, policy officials to wider Northern Irish Civil Society; a much broader exposure than is usual at this grade. You will support the wider private office in key processes, including managing cabinet committees, FOIs and a broad variety of Ministerial competencies .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chemeClr val="lt1"/>
                </a:solidFill>
                <a:latin typeface="Arial"/>
                <a:ea typeface="Arial"/>
                <a:cs typeface="Arial"/>
                <a:sym typeface="Arial"/>
              </a:rPr>
              <a:t>This is a role that will be suited to someone organised, communicative and attentive to detail. This is a fast-paced environment, so the successful candidate will be adapting to exciting, dynamic circumstances. Being able to make informed decisions independently and with confidence will be key. That said, you will be supported by a team of private secretaries, all of whom are working together to deliver the best possible service to ministers. Your positive, can-do attitude will be much more important than direct experience in being successful in the role.</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chemeClr val="lt1"/>
                </a:solidFill>
                <a:latin typeface="Arial"/>
                <a:ea typeface="Arial"/>
                <a:cs typeface="Arial"/>
                <a:sym typeface="Arial"/>
              </a:rPr>
              <a:t>Learning and development is a key priority for the department, and we will actively shape the role so that it is challenging and fulfilling for you, to help you progress in your civil service career.</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4" name="Shape 94"/>
        <p:cNvGrpSpPr/>
        <p:nvPr/>
      </p:nvGrpSpPr>
      <p:grpSpPr>
        <a:xfrm>
          <a:off x="0" y="0"/>
          <a:ext cx="0" cy="0"/>
          <a:chOff x="0" y="0"/>
          <a:chExt cx="0" cy="0"/>
        </a:xfrm>
      </p:grpSpPr>
      <p:sp>
        <p:nvSpPr>
          <p:cNvPr id="95" name="Google Shape;95;p1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6" name="Google Shape;96;p17"/>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97" name="Google Shape;97;p17"/>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98" name="Google Shape;98;p17"/>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99" name="Google Shape;99;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00" name="Google Shape;100;p17"/>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01" name="Google Shape;101;p17"/>
          <p:cNvGraphicFramePr/>
          <p:nvPr/>
        </p:nvGraphicFramePr>
        <p:xfrm>
          <a:off x="266350" y="1381300"/>
          <a:ext cx="3000000" cy="3000000"/>
        </p:xfrm>
        <a:graphic>
          <a:graphicData uri="http://schemas.openxmlformats.org/drawingml/2006/table">
            <a:tbl>
              <a:tblPr>
                <a:noFill/>
                <a:tableStyleId>{8DB0EF7B-29E8-4F8F-9128-211D3001028D}</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5" name="Shape 105"/>
        <p:cNvGrpSpPr/>
        <p:nvPr/>
      </p:nvGrpSpPr>
      <p:grpSpPr>
        <a:xfrm>
          <a:off x="0" y="0"/>
          <a:ext cx="0" cy="0"/>
          <a:chOff x="0" y="0"/>
          <a:chExt cx="0" cy="0"/>
        </a:xfrm>
      </p:grpSpPr>
      <p:sp>
        <p:nvSpPr>
          <p:cNvPr id="106" name="Google Shape;106;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7" name="Google Shape;107;p1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08" name="Google Shape;108;p18"/>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09" name="Google Shape;109;p18"/>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chemeClr val="dk1"/>
                </a:solidFill>
                <a:latin typeface="Calibri"/>
                <a:ea typeface="Calibri"/>
                <a:cs typeface="Calibri"/>
                <a:sym typeface="Calibri"/>
              </a:rPr>
              <a:t>The Northern Ireland Office is committed to being an inclusive employer with a diverse workforce. We encourage applications from people from the widest possible diversity of backgrounds, cultures and experiences. We particularly welcome applications from Black, Asian and Minority Ethnic candidates, as they are under-represented within the NIO at this level.</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The Northern Ireland Office strives to be an inclusive employer and is recognised by its staff and externally as being an employer where Diversity and Inclusion are valued. We hold a Diversity &amp; Inclusion Charter Mark and are an accredited Disability Confident Leader organisation. In March 2018 we won the award for Best Employer for Diversity &amp; Equality in Northern Ireland (small employer category) in a Gala Award ceremony hosted by Legal-Island, a multi-award winning workplace compliance company based in Northern Ireland.</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libri"/>
                <a:ea typeface="Calibri"/>
                <a:cs typeface="Calibri"/>
                <a:sym typeface="Calibri"/>
              </a:rPr>
              <a:t>We have an active D&amp;I network supporting colleagues through D&amp;I Advocates, championed by our Directors. We want all our people to feel valued for who they are and we are confident that you will find the NIO a warm, welcoming and inclusive place to work.</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10" name="Google Shape;110;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11" name="Google Shape;111;p18"/>
          <p:cNvSpPr txBox="1"/>
          <p:nvPr/>
        </p:nvSpPr>
        <p:spPr>
          <a:xfrm>
            <a:off x="245850" y="2983472"/>
            <a:ext cx="8443800" cy="1857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222222"/>
                </a:solidFill>
                <a:highlight>
                  <a:srgbClr val="FFFFFF"/>
                </a:highlight>
                <a:latin typeface="Arial"/>
                <a:ea typeface="Arial"/>
                <a:cs typeface="Arial"/>
                <a:sym typeface="Arial"/>
              </a:rPr>
              <a:t>Meg Oghoetuoma </a:t>
            </a:r>
            <a:r>
              <a:rPr b="0" i="0" lang="en-GB" sz="1100" u="none" cap="none" strike="noStrike">
                <a:solidFill>
                  <a:srgbClr val="222222"/>
                </a:solidFill>
                <a:highlight>
                  <a:srgbClr val="FFFFFF"/>
                </a:highlight>
                <a:latin typeface="Arial"/>
                <a:ea typeface="Arial"/>
                <a:cs typeface="Arial"/>
                <a:sym typeface="Arial"/>
              </a:rPr>
              <a:t>– Head of Negotiations and Retained EU Law - Protocol and Free Trade Agreement Group</a:t>
            </a:r>
            <a:endParaRPr b="0" i="0" sz="11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l">
              <a:lnSpc>
                <a:spcPct val="94840"/>
              </a:lnSpc>
              <a:spcBef>
                <a:spcPts val="0"/>
              </a:spcBef>
              <a:spcAft>
                <a:spcPts val="0"/>
              </a:spcAft>
              <a:buClr>
                <a:schemeClr val="dk1"/>
              </a:buClr>
              <a:buSzPts val="1100"/>
              <a:buFont typeface="Arial"/>
              <a:buNone/>
            </a:pPr>
            <a:r>
              <a:rPr b="0" i="1" lang="en-GB" sz="1000" u="none" cap="none" strike="noStrike">
                <a:solidFill>
                  <a:srgbClr val="222222"/>
                </a:solidFill>
                <a:highlight>
                  <a:srgbClr val="FFFFFF"/>
                </a:highlight>
                <a:latin typeface="Arial"/>
                <a:ea typeface="Arial"/>
                <a:cs typeface="Arial"/>
                <a:sym typeface="Arial"/>
              </a:rPr>
              <a:t>“I joined the Northern Ireland Office in September 2020 on promotion to Band A, and quickly felt at home from day one. Senior managers in the SCS and colleagues reached out to me ensuring I was settling in well. Colleagues were superb as there was no limit to the questions I could ask and in some cases, they proactively sent me information they believed would help me and they did. The work we do at the NIO touches on high profile areas that truly impact lives and communities. With thanks to our fab SCS that ensures staff are given brilliant opportunities to develop and shine, in under two years I have had the privilege of working in critical areas – data and immigration, the economy, security and the Northern Ireland Protocol - and I have received helpful feedback and commendations for my work in all of these areas which has made me feel extremely valued and respected for the work I do.</a:t>
            </a:r>
            <a:endParaRPr b="0" i="1" sz="1000" u="none" cap="none" strike="noStrike">
              <a:solidFill>
                <a:srgbClr val="222222"/>
              </a:solidFill>
              <a:highlight>
                <a:srgbClr val="FFFFFF"/>
              </a:highlight>
              <a:latin typeface="Arial"/>
              <a:ea typeface="Arial"/>
              <a:cs typeface="Arial"/>
              <a:sym typeface="Arial"/>
            </a:endParaRPr>
          </a:p>
          <a:p>
            <a:pPr indent="0" lvl="0" marL="0" marR="0" rtl="0" algn="l">
              <a:lnSpc>
                <a:spcPct val="94840"/>
              </a:lnSpc>
              <a:spcBef>
                <a:spcPts val="800"/>
              </a:spcBef>
              <a:spcAft>
                <a:spcPts val="800"/>
              </a:spcAft>
              <a:buClr>
                <a:srgbClr val="000000"/>
              </a:buClr>
              <a:buSzPts val="1000"/>
              <a:buFont typeface="Arial"/>
              <a:buNone/>
            </a:pPr>
            <a:r>
              <a:rPr b="0" i="1" lang="en-GB" sz="1000" u="none" cap="none" strike="noStrike">
                <a:solidFill>
                  <a:srgbClr val="222222"/>
                </a:solidFill>
                <a:highlight>
                  <a:srgbClr val="FFFFFF"/>
                </a:highlight>
                <a:latin typeface="Arial"/>
                <a:ea typeface="Arial"/>
                <a:cs typeface="Arial"/>
                <a:sym typeface="Arial"/>
              </a:rPr>
              <a:t>To sum it up, NIO is a great place to work, so come join us!”</a:t>
            </a:r>
            <a:endParaRPr b="0" i="1" sz="13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5" name="Shape 115"/>
        <p:cNvGrpSpPr/>
        <p:nvPr/>
      </p:nvGrpSpPr>
      <p:grpSpPr>
        <a:xfrm>
          <a:off x="0" y="0"/>
          <a:ext cx="0" cy="0"/>
          <a:chOff x="0" y="0"/>
          <a:chExt cx="0" cy="0"/>
        </a:xfrm>
      </p:grpSpPr>
      <p:sp>
        <p:nvSpPr>
          <p:cNvPr id="116" name="Google Shape;116;p1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17" name="Google Shape;117;p1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18" name="Google Shape;118;p19"/>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19" name="Google Shape;119;p19"/>
          <p:cNvSpPr txBox="1"/>
          <p:nvPr/>
        </p:nvSpPr>
        <p:spPr>
          <a:xfrm>
            <a:off x="344778" y="1155971"/>
            <a:ext cx="8621400" cy="363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Job title: </a:t>
            </a:r>
            <a:r>
              <a:rPr b="0" i="0" lang="en-GB" sz="1200" u="none" cap="none" strike="noStrike">
                <a:solidFill>
                  <a:srgbClr val="000000"/>
                </a:solidFill>
                <a:latin typeface="Arial"/>
                <a:ea typeface="Arial"/>
                <a:cs typeface="Arial"/>
                <a:sym typeface="Arial"/>
              </a:rPr>
              <a:t>Diary Secretary to the Ministerial Team</a:t>
            </a:r>
            <a:endParaRPr b="0" i="0" sz="12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Number of roles:</a:t>
            </a:r>
            <a:r>
              <a:rPr b="0" i="0" lang="en-GB" sz="1100" u="none" cap="none" strike="noStrike">
                <a:solidFill>
                  <a:schemeClr val="dk1"/>
                </a:solidFill>
                <a:latin typeface="Roboto"/>
                <a:ea typeface="Roboto"/>
                <a:cs typeface="Roboto"/>
                <a:sym typeface="Roboto"/>
              </a:rPr>
              <a:t> 1</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Grade:</a:t>
            </a:r>
            <a:r>
              <a:rPr b="0" i="0" lang="en-GB" sz="1100" u="none" cap="none" strike="noStrike">
                <a:solidFill>
                  <a:srgbClr val="000000"/>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EO – Executive Officer or equivalent</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Salary:</a:t>
            </a:r>
            <a:r>
              <a:rPr b="0" i="0" lang="en-GB" sz="1100" u="none" cap="none" strike="noStrike">
                <a:solidFill>
                  <a:srgbClr val="000000"/>
                </a:solidFill>
                <a:latin typeface="Roboto"/>
                <a:ea typeface="Roboto"/>
                <a:cs typeface="Roboto"/>
                <a:sym typeface="Roboto"/>
              </a:rPr>
              <a:t>Inner London £26,717 - £30,324 - National (Belfast) - £23,702 - £26,901</a:t>
            </a:r>
            <a:r>
              <a:rPr b="1" i="0" lang="en-GB" sz="1100" u="none" cap="none" strike="noStrike">
                <a:solidFill>
                  <a:srgbClr val="000000"/>
                </a:solidFill>
                <a:latin typeface="Roboto"/>
                <a:ea typeface="Roboto"/>
                <a:cs typeface="Roboto"/>
                <a:sym typeface="Roboto"/>
              </a:rPr>
              <a:t> ffice Allowance of £4,739 per annum </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Plus a Private Office Allowance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Duration:</a:t>
            </a:r>
            <a:r>
              <a:rPr b="0" i="0" lang="en-GB" sz="1100" u="none" cap="none" strike="noStrike">
                <a:solidFill>
                  <a:srgbClr val="000000"/>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Loan/Fixed Term Appointment, 24 months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chemeClr val="dk1"/>
                </a:solidFill>
                <a:latin typeface="Roboto"/>
                <a:ea typeface="Roboto"/>
                <a:cs typeface="Roboto"/>
                <a:sym typeface="Roboto"/>
              </a:rPr>
              <a:t>with the potential for extension</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20" name="Google Shape;120;p1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21" name="Google Shape;121;p19"/>
          <p:cNvSpPr txBox="1"/>
          <p:nvPr/>
        </p:nvSpPr>
        <p:spPr>
          <a:xfrm>
            <a:off x="5241117" y="1800071"/>
            <a:ext cx="3686100" cy="21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Level of security required:</a:t>
            </a:r>
            <a:r>
              <a:rPr b="0" i="0" lang="en-GB" sz="1100" u="none" cap="none" strike="noStrike">
                <a:solidFill>
                  <a:schemeClr val="dk1"/>
                </a:solidFill>
                <a:latin typeface="Roboto"/>
                <a:ea typeface="Roboto"/>
                <a:cs typeface="Roboto"/>
                <a:sym typeface="Roboto"/>
              </a:rPr>
              <a:t> SC</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Location</a:t>
            </a:r>
            <a:r>
              <a:rPr b="1" i="0" lang="en-GB" sz="1100" u="none" cap="none" strike="noStrike">
                <a:solidFill>
                  <a:schemeClr val="dk1"/>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Belfast or London</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Working hours: </a:t>
            </a:r>
            <a:r>
              <a:rPr b="0" i="0" lang="en-GB" sz="1100" u="none" cap="none" strike="noStrike">
                <a:solidFill>
                  <a:srgbClr val="000000"/>
                </a:solidFill>
                <a:latin typeface="Roboto"/>
                <a:ea typeface="Roboto"/>
                <a:cs typeface="Roboto"/>
                <a:sym typeface="Roboto"/>
              </a:rPr>
              <a:t>37 </a:t>
            </a:r>
            <a:r>
              <a:rPr b="0" i="0" lang="en-GB" sz="1100" u="none" cap="none" strike="noStrike">
                <a:solidFill>
                  <a:schemeClr val="dk1"/>
                </a:solidFill>
                <a:latin typeface="Roboto"/>
                <a:ea typeface="Roboto"/>
                <a:cs typeface="Roboto"/>
                <a:sym typeface="Roboto"/>
              </a:rPr>
              <a:t>hours a week</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Working pattern: </a:t>
            </a:r>
            <a:r>
              <a:rPr b="0" i="0" lang="en-GB" sz="1100" u="none" cap="none" strike="noStrike">
                <a:solidFill>
                  <a:srgbClr val="000000"/>
                </a:solidFill>
                <a:latin typeface="Roboto"/>
                <a:ea typeface="Roboto"/>
                <a:cs typeface="Roboto"/>
                <a:sym typeface="Roboto"/>
              </a:rPr>
              <a:t>Full time</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5" name="Shape 125"/>
        <p:cNvGrpSpPr/>
        <p:nvPr/>
      </p:nvGrpSpPr>
      <p:grpSpPr>
        <a:xfrm>
          <a:off x="0" y="0"/>
          <a:ext cx="0" cy="0"/>
          <a:chOff x="0" y="0"/>
          <a:chExt cx="0" cy="0"/>
        </a:xfrm>
      </p:grpSpPr>
      <p:sp>
        <p:nvSpPr>
          <p:cNvPr id="126" name="Google Shape;126;p2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27" name="Google Shape;127;p2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28" name="Google Shape;128;p20"/>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skills </a:t>
            </a:r>
            <a:endParaRPr b="0" i="0" sz="3100" u="none" cap="none" strike="noStrike">
              <a:solidFill>
                <a:srgbClr val="FFFFFF"/>
              </a:solidFill>
              <a:latin typeface="Arial"/>
              <a:ea typeface="Arial"/>
              <a:cs typeface="Arial"/>
              <a:sym typeface="Arial"/>
            </a:endParaRPr>
          </a:p>
        </p:txBody>
      </p:sp>
      <p:sp>
        <p:nvSpPr>
          <p:cNvPr id="129" name="Google Shape;129;p20"/>
          <p:cNvSpPr txBox="1"/>
          <p:nvPr/>
        </p:nvSpPr>
        <p:spPr>
          <a:xfrm>
            <a:off x="349050" y="1227600"/>
            <a:ext cx="8445900" cy="3613200"/>
          </a:xfrm>
          <a:prstGeom prst="rect">
            <a:avLst/>
          </a:prstGeom>
          <a:solidFill>
            <a:srgbClr val="FFFFFF"/>
          </a:solidFill>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000000"/>
                </a:solidFill>
                <a:latin typeface="Roboto"/>
                <a:ea typeface="Roboto"/>
                <a:cs typeface="Roboto"/>
                <a:sym typeface="Roboto"/>
              </a:rPr>
              <a:t>Essential Criteria:</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Roboto"/>
                <a:ea typeface="Roboto"/>
                <a:cs typeface="Roboto"/>
                <a:sym typeface="Roboto"/>
              </a:rPr>
              <a:t>To be successful you must be able to demonstrate that you have:</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An excellent work ethic and positivity, with a can-do, problem-solving mentality;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The ability to manage competing demands and priorities, remaining calm under pressure. Excellent organisational skills and attention to detail; confidence in handling a range of information, making autonomous, informed decisions to make the best use of Ministerial time;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The ability to build strong relationships with a range of stakeholders internal and external to Government, including Ministers and colleagues in other departments, and the ability to deliver messages to them that may be difficult at times.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30" name="Google Shape;130;p20"/>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4" name="Shape 134"/>
        <p:cNvGrpSpPr/>
        <p:nvPr/>
      </p:nvGrpSpPr>
      <p:grpSpPr>
        <a:xfrm>
          <a:off x="0" y="0"/>
          <a:ext cx="0" cy="0"/>
          <a:chOff x="0" y="0"/>
          <a:chExt cx="0" cy="0"/>
        </a:xfrm>
      </p:grpSpPr>
      <p:sp>
        <p:nvSpPr>
          <p:cNvPr id="135" name="Google Shape;135;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36" name="Google Shape;136;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37" name="Google Shape;137;p21"/>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38" name="Google Shape;138;p21"/>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39" name="Google Shape;139;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40" name="Google Shape;140;p21"/>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Application process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midnight on </a:t>
            </a:r>
            <a:r>
              <a:rPr b="0" i="0" lang="en-GB" sz="1100" u="none" cap="none" strike="noStrike">
                <a:solidFill>
                  <a:schemeClr val="dk1"/>
                </a:solidFill>
                <a:latin typeface="Roboto"/>
                <a:ea typeface="Roboto"/>
                <a:cs typeface="Roboto"/>
                <a:sym typeface="Roboto"/>
              </a:rPr>
              <a:t>2</a:t>
            </a:r>
            <a:r>
              <a:rPr lang="en-GB" sz="1100">
                <a:solidFill>
                  <a:schemeClr val="dk1"/>
                </a:solidFill>
                <a:latin typeface="Roboto"/>
                <a:ea typeface="Roboto"/>
                <a:cs typeface="Roboto"/>
                <a:sym typeface="Roboto"/>
              </a:rPr>
              <a:t>8</a:t>
            </a:r>
            <a:r>
              <a:rPr b="0" i="0" lang="en-GB" sz="1100" u="none" cap="none" strike="noStrike">
                <a:solidFill>
                  <a:schemeClr val="dk1"/>
                </a:solidFill>
                <a:latin typeface="Roboto"/>
                <a:ea typeface="Roboto"/>
                <a:cs typeface="Roboto"/>
                <a:sym typeface="Roboto"/>
              </a:rPr>
              <a:t> </a:t>
            </a:r>
            <a:r>
              <a:rPr lang="en-GB" sz="1100">
                <a:solidFill>
                  <a:schemeClr val="dk1"/>
                </a:solidFill>
                <a:latin typeface="Roboto"/>
                <a:ea typeface="Roboto"/>
                <a:cs typeface="Roboto"/>
                <a:sym typeface="Roboto"/>
              </a:rPr>
              <a:t>May</a:t>
            </a:r>
            <a:r>
              <a:rPr b="0" i="0" lang="en-GB" sz="1100" u="none" cap="none" strike="noStrike">
                <a:solidFill>
                  <a:schemeClr val="dk1"/>
                </a:solidFill>
                <a:latin typeface="Roboto"/>
                <a:ea typeface="Roboto"/>
                <a:cs typeface="Roboto"/>
                <a:sym typeface="Roboto"/>
              </a:rPr>
              <a:t> 2023.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You will need to provide 500 words in the Statement of Suitability section explaining how you meet the essential and desirable criteria, as well as demonstrate what skills you will bring to the role and why it interests you.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41" name="Google Shape;141;p21"/>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Should you encounter any issues with your online application please get in touch with: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moj-recruitment-vetting-enquiries@gov.sscl.com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