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bookmarkIdSeed="2">
  <p:sldMasterIdLst>
    <p:sldMasterId id="2147483648" r:id="rId4"/>
  </p:sldMasterIdLst>
  <p:notesMasterIdLst>
    <p:notesMasterId r:id="rId24"/>
  </p:notesMasterIdLst>
  <p:handoutMasterIdLst>
    <p:handoutMasterId r:id="rId25"/>
  </p:handoutMasterIdLst>
  <p:sldIdLst>
    <p:sldId id="256" r:id="rId5"/>
    <p:sldId id="863" r:id="rId6"/>
    <p:sldId id="879" r:id="rId7"/>
    <p:sldId id="881" r:id="rId8"/>
    <p:sldId id="874" r:id="rId9"/>
    <p:sldId id="884" r:id="rId10"/>
    <p:sldId id="885" r:id="rId11"/>
    <p:sldId id="865" r:id="rId12"/>
    <p:sldId id="810" r:id="rId13"/>
    <p:sldId id="846" r:id="rId14"/>
    <p:sldId id="847" r:id="rId15"/>
    <p:sldId id="852" r:id="rId16"/>
    <p:sldId id="857" r:id="rId17"/>
    <p:sldId id="850" r:id="rId18"/>
    <p:sldId id="882" r:id="rId19"/>
    <p:sldId id="883" r:id="rId20"/>
    <p:sldId id="851" r:id="rId21"/>
    <p:sldId id="855" r:id="rId22"/>
    <p:sldId id="878" r:id="rId23"/>
  </p:sldIdLst>
  <p:sldSz cx="12192000" cy="6858000"/>
  <p:notesSz cx="6858000" cy="12763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lvl9pPr>
  </p:defaultTextStyle>
  <p:extLst>
    <p:ext uri="{EFAFB233-063F-42B5-8137-9DF3F51BA10A}">
      <p15:sldGuideLst xmlns:p15="http://schemas.microsoft.com/office/powerpoint/2012/main">
        <p15:guide id="1" orient="horz" pos="709" userDrawn="1">
          <p15:clr>
            <a:srgbClr val="A4A3A4"/>
          </p15:clr>
        </p15:guide>
        <p15:guide id="2" orient="horz" pos="1593" userDrawn="1">
          <p15:clr>
            <a:srgbClr val="A4A3A4"/>
          </p15:clr>
        </p15:guide>
        <p15:guide id="3" pos="3840">
          <p15:clr>
            <a:srgbClr val="A4A3A4"/>
          </p15:clr>
        </p15:guide>
        <p15:guide id="4" pos="7673" userDrawn="1">
          <p15:clr>
            <a:srgbClr val="A4A3A4"/>
          </p15:clr>
        </p15:guide>
        <p15:guide id="5" orient="horz" pos="100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5"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D5A"/>
    <a:srgbClr val="0195D6"/>
    <a:srgbClr val="878586"/>
    <a:srgbClr val="018C9D"/>
    <a:srgbClr val="FDC100"/>
    <a:srgbClr val="0095D6"/>
    <a:srgbClr val="E95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rgbClr val="CADFF4"/>
          </a:solidFill>
        </a:fill>
      </a:tcStyle>
    </a:wholeTbl>
    <a:band2H>
      <a:tcTxStyle/>
      <a:tcStyle>
        <a:tcBdr/>
        <a:fill>
          <a:solidFill>
            <a:srgbClr val="E6EFFA"/>
          </a:solidFill>
        </a:fill>
      </a:tcStyle>
    </a:band2H>
    <a:firstCol>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1"/>
          </a:solidFill>
        </a:fill>
      </a:tcStyle>
    </a:firstCol>
    <a:la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381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1"/>
          </a:solidFill>
        </a:fill>
      </a:tcStyle>
    </a:lastRow>
    <a:fir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381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rgbClr val="D6DDCA"/>
          </a:solidFill>
        </a:fill>
      </a:tcStyle>
    </a:wholeTbl>
    <a:band2H>
      <a:tcTxStyle/>
      <a:tcStyle>
        <a:tcBdr/>
        <a:fill>
          <a:solidFill>
            <a:srgbClr val="EBEFE6"/>
          </a:solidFill>
        </a:fill>
      </a:tcStyle>
    </a:band2H>
    <a:firstCol>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3"/>
          </a:solidFill>
        </a:fill>
      </a:tcStyle>
    </a:firstCol>
    <a:la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381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3"/>
          </a:solidFill>
        </a:fill>
      </a:tcStyle>
    </a:lastRow>
    <a:fir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381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rgbClr val="F5F7F9"/>
          </a:solidFill>
        </a:fill>
      </a:tcStyle>
    </a:wholeTbl>
    <a:band2H>
      <a:tcTxStyle/>
      <a:tcStyle>
        <a:tcBdr/>
        <a:fill>
          <a:solidFill>
            <a:srgbClr val="FAFBFC"/>
          </a:solidFill>
        </a:fill>
      </a:tcStyle>
    </a:band2H>
    <a:firstCol>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6"/>
          </a:solidFill>
        </a:fill>
      </a:tcStyle>
    </a:firstCol>
    <a:la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381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6"/>
          </a:solidFill>
        </a:fill>
      </a:tcStyle>
    </a:lastRow>
    <a:fir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381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6">
              <a:hueOff val="-12800000"/>
              <a:satOff val="-21951"/>
              <a:lumOff val="8039"/>
            </a:schemeClr>
          </a:solidFill>
        </a:fill>
      </a:tcStyle>
    </a:band2H>
    <a:firstCol>
      <a:tcTxStyle b="on" i="off">
        <a:font>
          <a:latin typeface="Bliss Bold"/>
          <a:ea typeface="Bliss Bold"/>
          <a:cs typeface="Bliss Bold"/>
        </a:font>
        <a:schemeClr val="accent6">
          <a:hueOff val="-12800000"/>
          <a:satOff val="-21951"/>
          <a:lumOff val="803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liss Bold"/>
          <a:ea typeface="Bliss Bold"/>
          <a:cs typeface="Bliss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6">
              <a:hueOff val="-12800000"/>
              <a:satOff val="-21951"/>
              <a:lumOff val="8039"/>
            </a:schemeClr>
          </a:solidFill>
        </a:fill>
      </a:tcStyle>
    </a:lastRow>
    <a:firstRow>
      <a:tcTxStyle b="on" i="off">
        <a:font>
          <a:latin typeface="Bliss Bold"/>
          <a:ea typeface="Bliss Bold"/>
          <a:cs typeface="Bliss Bold"/>
        </a:font>
        <a:schemeClr val="accent6">
          <a:hueOff val="-12800000"/>
          <a:satOff val="-21951"/>
          <a:lumOff val="8039"/>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rgbClr val="000000"/>
          </a:solidFill>
        </a:fill>
      </a:tcStyle>
    </a:firstCol>
    <a:la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38100" cap="flat">
              <a:solidFill>
                <a:schemeClr val="accent6">
                  <a:hueOff val="-12800000"/>
                  <a:satOff val="-21951"/>
                  <a:lumOff val="8039"/>
                </a:schemeClr>
              </a:solidFill>
              <a:prstDash val="solid"/>
              <a:round/>
            </a:ln>
          </a:top>
          <a:bottom>
            <a:ln w="127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rgbClr val="000000"/>
          </a:solidFill>
        </a:fill>
      </a:tcStyle>
    </a:lastRow>
    <a:firstRow>
      <a:tcTxStyle b="on" i="off">
        <a:font>
          <a:latin typeface="Bliss Bold"/>
          <a:ea typeface="Bliss Bold"/>
          <a:cs typeface="Bliss Bold"/>
        </a:font>
        <a:schemeClr val="accent6">
          <a:hueOff val="-12800000"/>
          <a:satOff val="-21951"/>
          <a:lumOff val="8039"/>
        </a:schemeClr>
      </a:tcTxStyle>
      <a:tcStyle>
        <a:tcBdr>
          <a:left>
            <a:ln w="12700" cap="flat">
              <a:solidFill>
                <a:schemeClr val="accent6">
                  <a:hueOff val="-12800000"/>
                  <a:satOff val="-21951"/>
                  <a:lumOff val="8039"/>
                </a:schemeClr>
              </a:solidFill>
              <a:prstDash val="solid"/>
              <a:round/>
            </a:ln>
          </a:left>
          <a:right>
            <a:ln w="12700" cap="flat">
              <a:solidFill>
                <a:schemeClr val="accent6">
                  <a:hueOff val="-12800000"/>
                  <a:satOff val="-21951"/>
                  <a:lumOff val="8039"/>
                </a:schemeClr>
              </a:solidFill>
              <a:prstDash val="solid"/>
              <a:round/>
            </a:ln>
          </a:right>
          <a:top>
            <a:ln w="12700" cap="flat">
              <a:solidFill>
                <a:schemeClr val="accent6">
                  <a:hueOff val="-12800000"/>
                  <a:satOff val="-21951"/>
                  <a:lumOff val="8039"/>
                </a:schemeClr>
              </a:solidFill>
              <a:prstDash val="solid"/>
              <a:round/>
            </a:ln>
          </a:top>
          <a:bottom>
            <a:ln w="38100" cap="flat">
              <a:solidFill>
                <a:schemeClr val="accent6">
                  <a:hueOff val="-12800000"/>
                  <a:satOff val="-21951"/>
                  <a:lumOff val="8039"/>
                </a:schemeClr>
              </a:solidFill>
              <a:prstDash val="solid"/>
              <a:round/>
            </a:ln>
          </a:bottom>
          <a:insideH>
            <a:ln w="12700" cap="flat">
              <a:solidFill>
                <a:schemeClr val="accent6">
                  <a:hueOff val="-12800000"/>
                  <a:satOff val="-21951"/>
                  <a:lumOff val="8039"/>
                </a:schemeClr>
              </a:solidFill>
              <a:prstDash val="solid"/>
              <a:round/>
            </a:ln>
          </a:insideH>
          <a:insideV>
            <a:ln w="12700" cap="flat">
              <a:solidFill>
                <a:schemeClr val="accent6">
                  <a:hueOff val="-12800000"/>
                  <a:satOff val="-21951"/>
                  <a:lumOff val="8039"/>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6">
              <a:hueOff val="-12800000"/>
              <a:satOff val="-21951"/>
              <a:lumOff val="8039"/>
            </a:schemeClr>
          </a:solidFill>
        </a:fill>
      </a:tcStyle>
    </a:band2H>
    <a:firstCol>
      <a:tcTxStyle b="on" i="off">
        <a:font>
          <a:latin typeface="Bliss Bold"/>
          <a:ea typeface="Bliss Bold"/>
          <a:cs typeface="Bliss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Bliss Bold"/>
          <a:ea typeface="Bliss Bold"/>
          <a:cs typeface="Bliss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Bliss Bold"/>
          <a:ea typeface="Bliss Bold"/>
          <a:cs typeface="Bliss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autoAdjust="0"/>
    <p:restoredTop sz="96692" autoAdjust="0"/>
  </p:normalViewPr>
  <p:slideViewPr>
    <p:cSldViewPr snapToGrid="0">
      <p:cViewPr varScale="1">
        <p:scale>
          <a:sx n="62" d="100"/>
          <a:sy n="62" d="100"/>
        </p:scale>
        <p:origin x="884" y="56"/>
      </p:cViewPr>
      <p:guideLst>
        <p:guide orient="horz" pos="709"/>
        <p:guide orient="horz" pos="1593"/>
        <p:guide pos="3840"/>
        <p:guide pos="7673"/>
        <p:guide orient="horz" pos="100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345BA-26BC-4CBF-9750-EDD5B0E5173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012A7071-8303-4219-B570-92DDCBB40FCE}">
      <dgm:prSet phldrT="[Text]"/>
      <dgm:spPr/>
      <dgm:t>
        <a:bodyPr/>
        <a:lstStyle/>
        <a:p>
          <a:r>
            <a:rPr lang="en-GB" dirty="0"/>
            <a:t>Interview</a:t>
          </a:r>
        </a:p>
      </dgm:t>
    </dgm:pt>
    <dgm:pt modelId="{5465734E-FF3A-4A76-BAE4-85666AD3C17A}" type="parTrans" cxnId="{48B553A7-84D6-429B-A735-76C47A9E292F}">
      <dgm:prSet/>
      <dgm:spPr/>
      <dgm:t>
        <a:bodyPr/>
        <a:lstStyle/>
        <a:p>
          <a:endParaRPr lang="en-GB"/>
        </a:p>
      </dgm:t>
    </dgm:pt>
    <dgm:pt modelId="{62EB8E64-FE72-4DD2-A483-474F163D7F22}" type="sibTrans" cxnId="{48B553A7-84D6-429B-A735-76C47A9E292F}">
      <dgm:prSet/>
      <dgm:spPr/>
      <dgm:t>
        <a:bodyPr/>
        <a:lstStyle/>
        <a:p>
          <a:endParaRPr lang="en-GB"/>
        </a:p>
      </dgm:t>
    </dgm:pt>
    <dgm:pt modelId="{F8495362-2487-4505-B5F0-5E5F23A57D65}">
      <dgm:prSet phldrT="[Text]"/>
      <dgm:spPr/>
      <dgm:t>
        <a:bodyPr/>
        <a:lstStyle/>
        <a:p>
          <a:r>
            <a:rPr lang="en-GB" dirty="0"/>
            <a:t>Vetting</a:t>
          </a:r>
        </a:p>
      </dgm:t>
    </dgm:pt>
    <dgm:pt modelId="{4A02E0B7-6FED-4675-AA2F-7BB02C40444E}" type="parTrans" cxnId="{21917D05-8E13-4BFA-9157-F87CFFC8BBC0}">
      <dgm:prSet/>
      <dgm:spPr/>
      <dgm:t>
        <a:bodyPr/>
        <a:lstStyle/>
        <a:p>
          <a:endParaRPr lang="en-GB"/>
        </a:p>
      </dgm:t>
    </dgm:pt>
    <dgm:pt modelId="{08CF3776-DEA2-49DF-86E4-8D065913F11A}" type="sibTrans" cxnId="{21917D05-8E13-4BFA-9157-F87CFFC8BBC0}">
      <dgm:prSet/>
      <dgm:spPr/>
      <dgm:t>
        <a:bodyPr/>
        <a:lstStyle/>
        <a:p>
          <a:endParaRPr lang="en-GB"/>
        </a:p>
      </dgm:t>
    </dgm:pt>
    <dgm:pt modelId="{2A440A4F-E929-4ED3-81F2-6CA45C1C4E29}">
      <dgm:prSet phldrT="[Text]"/>
      <dgm:spPr/>
      <dgm:t>
        <a:bodyPr/>
        <a:lstStyle/>
        <a:p>
          <a:r>
            <a:rPr lang="en-GB" dirty="0"/>
            <a:t>Confirmed Offer</a:t>
          </a:r>
        </a:p>
      </dgm:t>
    </dgm:pt>
    <dgm:pt modelId="{EE79B33D-7664-40FF-8D26-4626AD9925EC}" type="parTrans" cxnId="{4DA6914A-E3D5-47E4-BFE4-464EB46CEB90}">
      <dgm:prSet/>
      <dgm:spPr/>
      <dgm:t>
        <a:bodyPr/>
        <a:lstStyle/>
        <a:p>
          <a:endParaRPr lang="en-GB"/>
        </a:p>
      </dgm:t>
    </dgm:pt>
    <dgm:pt modelId="{78060E90-DD70-45FC-9020-4D20A3CE4E1E}" type="sibTrans" cxnId="{4DA6914A-E3D5-47E4-BFE4-464EB46CEB90}">
      <dgm:prSet/>
      <dgm:spPr/>
      <dgm:t>
        <a:bodyPr/>
        <a:lstStyle/>
        <a:p>
          <a:endParaRPr lang="en-GB"/>
        </a:p>
      </dgm:t>
    </dgm:pt>
    <dgm:pt modelId="{349148E5-3061-41E0-B581-5F58B94D1DD1}">
      <dgm:prSet phldrT="[Text]"/>
      <dgm:spPr/>
      <dgm:t>
        <a:bodyPr/>
        <a:lstStyle/>
        <a:p>
          <a:r>
            <a:rPr lang="en-GB" dirty="0"/>
            <a:t>Start Date</a:t>
          </a:r>
        </a:p>
      </dgm:t>
    </dgm:pt>
    <dgm:pt modelId="{266ED856-E161-45D7-BE61-A0C4CBB6419F}" type="parTrans" cxnId="{46226EF8-93FB-4F2D-A5B3-5F31CD7A7DCF}">
      <dgm:prSet/>
      <dgm:spPr/>
      <dgm:t>
        <a:bodyPr/>
        <a:lstStyle/>
        <a:p>
          <a:endParaRPr lang="en-GB"/>
        </a:p>
      </dgm:t>
    </dgm:pt>
    <dgm:pt modelId="{863AD726-00F3-45E8-BEAA-4E9A7DE37BC7}" type="sibTrans" cxnId="{46226EF8-93FB-4F2D-A5B3-5F31CD7A7DCF}">
      <dgm:prSet/>
      <dgm:spPr/>
      <dgm:t>
        <a:bodyPr/>
        <a:lstStyle/>
        <a:p>
          <a:endParaRPr lang="en-GB"/>
        </a:p>
      </dgm:t>
    </dgm:pt>
    <dgm:pt modelId="{6795FC59-08EB-455C-B70E-BF3D70DEEA18}">
      <dgm:prSet/>
      <dgm:spPr/>
      <dgm:t>
        <a:bodyPr/>
        <a:lstStyle/>
        <a:p>
          <a:r>
            <a:rPr lang="en-GB" dirty="0"/>
            <a:t>Application</a:t>
          </a:r>
        </a:p>
      </dgm:t>
    </dgm:pt>
    <dgm:pt modelId="{9C86294D-7DFA-4E1C-81B1-F3CB4C7835D8}" type="parTrans" cxnId="{C83615E1-AE6C-4B64-8F32-C234D8C308B0}">
      <dgm:prSet/>
      <dgm:spPr/>
      <dgm:t>
        <a:bodyPr/>
        <a:lstStyle/>
        <a:p>
          <a:endParaRPr lang="en-GB"/>
        </a:p>
      </dgm:t>
    </dgm:pt>
    <dgm:pt modelId="{3572047C-2EDD-4E59-9783-288D41B1ED42}" type="sibTrans" cxnId="{C83615E1-AE6C-4B64-8F32-C234D8C308B0}">
      <dgm:prSet/>
      <dgm:spPr/>
      <dgm:t>
        <a:bodyPr/>
        <a:lstStyle/>
        <a:p>
          <a:endParaRPr lang="en-GB"/>
        </a:p>
      </dgm:t>
    </dgm:pt>
    <dgm:pt modelId="{27310CC1-7D16-4BE5-A5A5-345CEBF13662}">
      <dgm:prSet/>
      <dgm:spPr/>
      <dgm:t>
        <a:bodyPr/>
        <a:lstStyle/>
        <a:p>
          <a:r>
            <a:rPr lang="en-GB" dirty="0"/>
            <a:t>Sifting</a:t>
          </a:r>
        </a:p>
      </dgm:t>
    </dgm:pt>
    <dgm:pt modelId="{24AD2FD2-8A67-46A5-8F67-3622651F52D0}" type="parTrans" cxnId="{29E8F8D0-6BF1-4F58-93D6-26706AB0E214}">
      <dgm:prSet/>
      <dgm:spPr/>
      <dgm:t>
        <a:bodyPr/>
        <a:lstStyle/>
        <a:p>
          <a:endParaRPr lang="en-GB"/>
        </a:p>
      </dgm:t>
    </dgm:pt>
    <dgm:pt modelId="{372125C1-F7C5-47E1-9DA1-AFBDFA3D08BB}" type="sibTrans" cxnId="{29E8F8D0-6BF1-4F58-93D6-26706AB0E214}">
      <dgm:prSet/>
      <dgm:spPr/>
      <dgm:t>
        <a:bodyPr/>
        <a:lstStyle/>
        <a:p>
          <a:endParaRPr lang="en-GB"/>
        </a:p>
      </dgm:t>
    </dgm:pt>
    <dgm:pt modelId="{11D6B059-A0B6-4843-8ECE-5EAA2EE7E098}" type="pres">
      <dgm:prSet presAssocID="{C50345BA-26BC-4CBF-9750-EDD5B0E51733}" presName="Name0" presStyleCnt="0">
        <dgm:presLayoutVars>
          <dgm:dir/>
          <dgm:resizeHandles val="exact"/>
        </dgm:presLayoutVars>
      </dgm:prSet>
      <dgm:spPr/>
    </dgm:pt>
    <dgm:pt modelId="{92DA4CB6-A5E7-4AA9-B347-9E123DDBFA4E}" type="pres">
      <dgm:prSet presAssocID="{6795FC59-08EB-455C-B70E-BF3D70DEEA18}" presName="node" presStyleLbl="node1" presStyleIdx="0" presStyleCnt="6">
        <dgm:presLayoutVars>
          <dgm:bulletEnabled val="1"/>
        </dgm:presLayoutVars>
      </dgm:prSet>
      <dgm:spPr/>
    </dgm:pt>
    <dgm:pt modelId="{FCFA5885-95BE-4C6F-89CF-846A20573292}" type="pres">
      <dgm:prSet presAssocID="{3572047C-2EDD-4E59-9783-288D41B1ED42}" presName="sibTrans" presStyleLbl="sibTrans2D1" presStyleIdx="0" presStyleCnt="5"/>
      <dgm:spPr/>
    </dgm:pt>
    <dgm:pt modelId="{6FCB31B4-3E30-472B-9453-1075121F8634}" type="pres">
      <dgm:prSet presAssocID="{3572047C-2EDD-4E59-9783-288D41B1ED42}" presName="connectorText" presStyleLbl="sibTrans2D1" presStyleIdx="0" presStyleCnt="5"/>
      <dgm:spPr/>
    </dgm:pt>
    <dgm:pt modelId="{B565A305-9E1B-4A88-A5A6-739ED49A6D99}" type="pres">
      <dgm:prSet presAssocID="{27310CC1-7D16-4BE5-A5A5-345CEBF13662}" presName="node" presStyleLbl="node1" presStyleIdx="1" presStyleCnt="6">
        <dgm:presLayoutVars>
          <dgm:bulletEnabled val="1"/>
        </dgm:presLayoutVars>
      </dgm:prSet>
      <dgm:spPr/>
    </dgm:pt>
    <dgm:pt modelId="{B1486894-BB36-455E-A5E6-98EE66CE265B}" type="pres">
      <dgm:prSet presAssocID="{372125C1-F7C5-47E1-9DA1-AFBDFA3D08BB}" presName="sibTrans" presStyleLbl="sibTrans2D1" presStyleIdx="1" presStyleCnt="5"/>
      <dgm:spPr/>
    </dgm:pt>
    <dgm:pt modelId="{D75BD92D-81B7-4397-8E02-291D15CC8018}" type="pres">
      <dgm:prSet presAssocID="{372125C1-F7C5-47E1-9DA1-AFBDFA3D08BB}" presName="connectorText" presStyleLbl="sibTrans2D1" presStyleIdx="1" presStyleCnt="5"/>
      <dgm:spPr/>
    </dgm:pt>
    <dgm:pt modelId="{6FB44038-A023-4395-91CD-6CED47F1C145}" type="pres">
      <dgm:prSet presAssocID="{012A7071-8303-4219-B570-92DDCBB40FCE}" presName="node" presStyleLbl="node1" presStyleIdx="2" presStyleCnt="6">
        <dgm:presLayoutVars>
          <dgm:bulletEnabled val="1"/>
        </dgm:presLayoutVars>
      </dgm:prSet>
      <dgm:spPr/>
    </dgm:pt>
    <dgm:pt modelId="{4FF40086-BAAF-4F3D-B6C5-06F6C6ACB132}" type="pres">
      <dgm:prSet presAssocID="{62EB8E64-FE72-4DD2-A483-474F163D7F22}" presName="sibTrans" presStyleLbl="sibTrans2D1" presStyleIdx="2" presStyleCnt="5"/>
      <dgm:spPr/>
    </dgm:pt>
    <dgm:pt modelId="{72EDB860-5D54-484D-BF60-FF19599BC119}" type="pres">
      <dgm:prSet presAssocID="{62EB8E64-FE72-4DD2-A483-474F163D7F22}" presName="connectorText" presStyleLbl="sibTrans2D1" presStyleIdx="2" presStyleCnt="5"/>
      <dgm:spPr/>
    </dgm:pt>
    <dgm:pt modelId="{823322CA-AF09-4356-9B9F-82EE5A62051C}" type="pres">
      <dgm:prSet presAssocID="{F8495362-2487-4505-B5F0-5E5F23A57D65}" presName="node" presStyleLbl="node1" presStyleIdx="3" presStyleCnt="6">
        <dgm:presLayoutVars>
          <dgm:bulletEnabled val="1"/>
        </dgm:presLayoutVars>
      </dgm:prSet>
      <dgm:spPr/>
    </dgm:pt>
    <dgm:pt modelId="{DBD9F6A7-9E3F-4DC8-A9E7-B8F44E49B1C4}" type="pres">
      <dgm:prSet presAssocID="{08CF3776-DEA2-49DF-86E4-8D065913F11A}" presName="sibTrans" presStyleLbl="sibTrans2D1" presStyleIdx="3" presStyleCnt="5"/>
      <dgm:spPr/>
    </dgm:pt>
    <dgm:pt modelId="{77200A61-55C0-4166-B500-8A892479D7DB}" type="pres">
      <dgm:prSet presAssocID="{08CF3776-DEA2-49DF-86E4-8D065913F11A}" presName="connectorText" presStyleLbl="sibTrans2D1" presStyleIdx="3" presStyleCnt="5"/>
      <dgm:spPr/>
    </dgm:pt>
    <dgm:pt modelId="{41113E0D-7E97-47BC-B852-AFADD658E17D}" type="pres">
      <dgm:prSet presAssocID="{2A440A4F-E929-4ED3-81F2-6CA45C1C4E29}" presName="node" presStyleLbl="node1" presStyleIdx="4" presStyleCnt="6">
        <dgm:presLayoutVars>
          <dgm:bulletEnabled val="1"/>
        </dgm:presLayoutVars>
      </dgm:prSet>
      <dgm:spPr/>
    </dgm:pt>
    <dgm:pt modelId="{2C529930-83D0-4877-8F3B-5076E811959F}" type="pres">
      <dgm:prSet presAssocID="{78060E90-DD70-45FC-9020-4D20A3CE4E1E}" presName="sibTrans" presStyleLbl="sibTrans2D1" presStyleIdx="4" presStyleCnt="5"/>
      <dgm:spPr/>
    </dgm:pt>
    <dgm:pt modelId="{2BCFFFB5-EC9E-4529-8DB2-50DA68D621E2}" type="pres">
      <dgm:prSet presAssocID="{78060E90-DD70-45FC-9020-4D20A3CE4E1E}" presName="connectorText" presStyleLbl="sibTrans2D1" presStyleIdx="4" presStyleCnt="5"/>
      <dgm:spPr/>
    </dgm:pt>
    <dgm:pt modelId="{29456D5F-3CC1-49FF-A68B-F44B5ED9732B}" type="pres">
      <dgm:prSet presAssocID="{349148E5-3061-41E0-B581-5F58B94D1DD1}" presName="node" presStyleLbl="node1" presStyleIdx="5" presStyleCnt="6">
        <dgm:presLayoutVars>
          <dgm:bulletEnabled val="1"/>
        </dgm:presLayoutVars>
      </dgm:prSet>
      <dgm:spPr/>
    </dgm:pt>
  </dgm:ptLst>
  <dgm:cxnLst>
    <dgm:cxn modelId="{21917D05-8E13-4BFA-9157-F87CFFC8BBC0}" srcId="{C50345BA-26BC-4CBF-9750-EDD5B0E51733}" destId="{F8495362-2487-4505-B5F0-5E5F23A57D65}" srcOrd="3" destOrd="0" parTransId="{4A02E0B7-6FED-4675-AA2F-7BB02C40444E}" sibTransId="{08CF3776-DEA2-49DF-86E4-8D065913F11A}"/>
    <dgm:cxn modelId="{EBB8E20B-6D06-4352-AFA9-D2EF5E4E42A9}" type="presOf" srcId="{08CF3776-DEA2-49DF-86E4-8D065913F11A}" destId="{DBD9F6A7-9E3F-4DC8-A9E7-B8F44E49B1C4}" srcOrd="0" destOrd="0" presId="urn:microsoft.com/office/officeart/2005/8/layout/process1"/>
    <dgm:cxn modelId="{337F8D15-BA55-476F-839A-306B4FC90945}" type="presOf" srcId="{27310CC1-7D16-4BE5-A5A5-345CEBF13662}" destId="{B565A305-9E1B-4A88-A5A6-739ED49A6D99}" srcOrd="0" destOrd="0" presId="urn:microsoft.com/office/officeart/2005/8/layout/process1"/>
    <dgm:cxn modelId="{8C990930-0DF5-4222-90F5-789AE3C3FCB2}" type="presOf" srcId="{F8495362-2487-4505-B5F0-5E5F23A57D65}" destId="{823322CA-AF09-4356-9B9F-82EE5A62051C}" srcOrd="0" destOrd="0" presId="urn:microsoft.com/office/officeart/2005/8/layout/process1"/>
    <dgm:cxn modelId="{116C4E31-3F95-4456-97B6-FB457811DF29}" type="presOf" srcId="{C50345BA-26BC-4CBF-9750-EDD5B0E51733}" destId="{11D6B059-A0B6-4843-8ECE-5EAA2EE7E098}" srcOrd="0" destOrd="0" presId="urn:microsoft.com/office/officeart/2005/8/layout/process1"/>
    <dgm:cxn modelId="{35F9A535-D3D2-471C-AE4E-5C52CBBB3C3B}" type="presOf" srcId="{3572047C-2EDD-4E59-9783-288D41B1ED42}" destId="{FCFA5885-95BE-4C6F-89CF-846A20573292}" srcOrd="0" destOrd="0" presId="urn:microsoft.com/office/officeart/2005/8/layout/process1"/>
    <dgm:cxn modelId="{61564665-C16F-42FD-8433-CC9D8411DF71}" type="presOf" srcId="{78060E90-DD70-45FC-9020-4D20A3CE4E1E}" destId="{2BCFFFB5-EC9E-4529-8DB2-50DA68D621E2}" srcOrd="1" destOrd="0" presId="urn:microsoft.com/office/officeart/2005/8/layout/process1"/>
    <dgm:cxn modelId="{C3A95149-62DA-4390-9A78-6414F7992EAC}" type="presOf" srcId="{012A7071-8303-4219-B570-92DDCBB40FCE}" destId="{6FB44038-A023-4395-91CD-6CED47F1C145}" srcOrd="0" destOrd="0" presId="urn:microsoft.com/office/officeart/2005/8/layout/process1"/>
    <dgm:cxn modelId="{4DA6914A-E3D5-47E4-BFE4-464EB46CEB90}" srcId="{C50345BA-26BC-4CBF-9750-EDD5B0E51733}" destId="{2A440A4F-E929-4ED3-81F2-6CA45C1C4E29}" srcOrd="4" destOrd="0" parTransId="{EE79B33D-7664-40FF-8D26-4626AD9925EC}" sibTransId="{78060E90-DD70-45FC-9020-4D20A3CE4E1E}"/>
    <dgm:cxn modelId="{BD6C4D6B-0D3C-445A-822E-F5397F41F403}" type="presOf" srcId="{08CF3776-DEA2-49DF-86E4-8D065913F11A}" destId="{77200A61-55C0-4166-B500-8A892479D7DB}" srcOrd="1" destOrd="0" presId="urn:microsoft.com/office/officeart/2005/8/layout/process1"/>
    <dgm:cxn modelId="{DF41A572-CF2C-44C3-BDD7-267ED1EE660B}" type="presOf" srcId="{62EB8E64-FE72-4DD2-A483-474F163D7F22}" destId="{4FF40086-BAAF-4F3D-B6C5-06F6C6ACB132}" srcOrd="0" destOrd="0" presId="urn:microsoft.com/office/officeart/2005/8/layout/process1"/>
    <dgm:cxn modelId="{6EC87A85-CD85-46A9-982D-00043400CBAD}" type="presOf" srcId="{372125C1-F7C5-47E1-9DA1-AFBDFA3D08BB}" destId="{D75BD92D-81B7-4397-8E02-291D15CC8018}" srcOrd="1" destOrd="0" presId="urn:microsoft.com/office/officeart/2005/8/layout/process1"/>
    <dgm:cxn modelId="{48B553A7-84D6-429B-A735-76C47A9E292F}" srcId="{C50345BA-26BC-4CBF-9750-EDD5B0E51733}" destId="{012A7071-8303-4219-B570-92DDCBB40FCE}" srcOrd="2" destOrd="0" parTransId="{5465734E-FF3A-4A76-BAE4-85666AD3C17A}" sibTransId="{62EB8E64-FE72-4DD2-A483-474F163D7F22}"/>
    <dgm:cxn modelId="{F4BA8CB5-9465-40DE-B9ED-197DD9A41C78}" type="presOf" srcId="{349148E5-3061-41E0-B581-5F58B94D1DD1}" destId="{29456D5F-3CC1-49FF-A68B-F44B5ED9732B}" srcOrd="0" destOrd="0" presId="urn:microsoft.com/office/officeart/2005/8/layout/process1"/>
    <dgm:cxn modelId="{B54EC8B7-E60F-4D0E-ACCF-841DAD726F92}" type="presOf" srcId="{372125C1-F7C5-47E1-9DA1-AFBDFA3D08BB}" destId="{B1486894-BB36-455E-A5E6-98EE66CE265B}" srcOrd="0" destOrd="0" presId="urn:microsoft.com/office/officeart/2005/8/layout/process1"/>
    <dgm:cxn modelId="{4F54DDBC-F74C-4CB6-9CF6-031C0AF15110}" type="presOf" srcId="{78060E90-DD70-45FC-9020-4D20A3CE4E1E}" destId="{2C529930-83D0-4877-8F3B-5076E811959F}" srcOrd="0" destOrd="0" presId="urn:microsoft.com/office/officeart/2005/8/layout/process1"/>
    <dgm:cxn modelId="{2F6B1EC2-C2AD-4B6F-BDD6-120F66277CFD}" type="presOf" srcId="{62EB8E64-FE72-4DD2-A483-474F163D7F22}" destId="{72EDB860-5D54-484D-BF60-FF19599BC119}" srcOrd="1" destOrd="0" presId="urn:microsoft.com/office/officeart/2005/8/layout/process1"/>
    <dgm:cxn modelId="{29E8F8D0-6BF1-4F58-93D6-26706AB0E214}" srcId="{C50345BA-26BC-4CBF-9750-EDD5B0E51733}" destId="{27310CC1-7D16-4BE5-A5A5-345CEBF13662}" srcOrd="1" destOrd="0" parTransId="{24AD2FD2-8A67-46A5-8F67-3622651F52D0}" sibTransId="{372125C1-F7C5-47E1-9DA1-AFBDFA3D08BB}"/>
    <dgm:cxn modelId="{38FA8CDE-2DF0-4E22-BA0B-A8E398BB007A}" type="presOf" srcId="{2A440A4F-E929-4ED3-81F2-6CA45C1C4E29}" destId="{41113E0D-7E97-47BC-B852-AFADD658E17D}" srcOrd="0" destOrd="0" presId="urn:microsoft.com/office/officeart/2005/8/layout/process1"/>
    <dgm:cxn modelId="{C83615E1-AE6C-4B64-8F32-C234D8C308B0}" srcId="{C50345BA-26BC-4CBF-9750-EDD5B0E51733}" destId="{6795FC59-08EB-455C-B70E-BF3D70DEEA18}" srcOrd="0" destOrd="0" parTransId="{9C86294D-7DFA-4E1C-81B1-F3CB4C7835D8}" sibTransId="{3572047C-2EDD-4E59-9783-288D41B1ED42}"/>
    <dgm:cxn modelId="{46226EF8-93FB-4F2D-A5B3-5F31CD7A7DCF}" srcId="{C50345BA-26BC-4CBF-9750-EDD5B0E51733}" destId="{349148E5-3061-41E0-B581-5F58B94D1DD1}" srcOrd="5" destOrd="0" parTransId="{266ED856-E161-45D7-BE61-A0C4CBB6419F}" sibTransId="{863AD726-00F3-45E8-BEAA-4E9A7DE37BC7}"/>
    <dgm:cxn modelId="{90855DFE-391F-4FDD-9AC1-5135FCCC5A13}" type="presOf" srcId="{6795FC59-08EB-455C-B70E-BF3D70DEEA18}" destId="{92DA4CB6-A5E7-4AA9-B347-9E123DDBFA4E}" srcOrd="0" destOrd="0" presId="urn:microsoft.com/office/officeart/2005/8/layout/process1"/>
    <dgm:cxn modelId="{D3C75DFE-CBDF-4E37-BFF0-1429C94DF39C}" type="presOf" srcId="{3572047C-2EDD-4E59-9783-288D41B1ED42}" destId="{6FCB31B4-3E30-472B-9453-1075121F8634}" srcOrd="1" destOrd="0" presId="urn:microsoft.com/office/officeart/2005/8/layout/process1"/>
    <dgm:cxn modelId="{E5EEEE01-77E7-493C-B562-2EA462F4F386}" type="presParOf" srcId="{11D6B059-A0B6-4843-8ECE-5EAA2EE7E098}" destId="{92DA4CB6-A5E7-4AA9-B347-9E123DDBFA4E}" srcOrd="0" destOrd="0" presId="urn:microsoft.com/office/officeart/2005/8/layout/process1"/>
    <dgm:cxn modelId="{986BB797-FF4B-43AA-A3A9-A7B5BDC73349}" type="presParOf" srcId="{11D6B059-A0B6-4843-8ECE-5EAA2EE7E098}" destId="{FCFA5885-95BE-4C6F-89CF-846A20573292}" srcOrd="1" destOrd="0" presId="urn:microsoft.com/office/officeart/2005/8/layout/process1"/>
    <dgm:cxn modelId="{B05C7244-1CCE-4E6A-B345-34BF0051DC7D}" type="presParOf" srcId="{FCFA5885-95BE-4C6F-89CF-846A20573292}" destId="{6FCB31B4-3E30-472B-9453-1075121F8634}" srcOrd="0" destOrd="0" presId="urn:microsoft.com/office/officeart/2005/8/layout/process1"/>
    <dgm:cxn modelId="{6D434088-E084-4F2C-B7D4-1CED705B1967}" type="presParOf" srcId="{11D6B059-A0B6-4843-8ECE-5EAA2EE7E098}" destId="{B565A305-9E1B-4A88-A5A6-739ED49A6D99}" srcOrd="2" destOrd="0" presId="urn:microsoft.com/office/officeart/2005/8/layout/process1"/>
    <dgm:cxn modelId="{6B30CC64-415B-4774-9DB7-77CB570574F9}" type="presParOf" srcId="{11D6B059-A0B6-4843-8ECE-5EAA2EE7E098}" destId="{B1486894-BB36-455E-A5E6-98EE66CE265B}" srcOrd="3" destOrd="0" presId="urn:microsoft.com/office/officeart/2005/8/layout/process1"/>
    <dgm:cxn modelId="{34E77554-9C91-4A78-8088-0DFB673A07D9}" type="presParOf" srcId="{B1486894-BB36-455E-A5E6-98EE66CE265B}" destId="{D75BD92D-81B7-4397-8E02-291D15CC8018}" srcOrd="0" destOrd="0" presId="urn:microsoft.com/office/officeart/2005/8/layout/process1"/>
    <dgm:cxn modelId="{F868EF1A-3671-4C08-8A18-1A5B606D5307}" type="presParOf" srcId="{11D6B059-A0B6-4843-8ECE-5EAA2EE7E098}" destId="{6FB44038-A023-4395-91CD-6CED47F1C145}" srcOrd="4" destOrd="0" presId="urn:microsoft.com/office/officeart/2005/8/layout/process1"/>
    <dgm:cxn modelId="{5D863622-0BE0-46FD-BEC6-700DACCC156C}" type="presParOf" srcId="{11D6B059-A0B6-4843-8ECE-5EAA2EE7E098}" destId="{4FF40086-BAAF-4F3D-B6C5-06F6C6ACB132}" srcOrd="5" destOrd="0" presId="urn:microsoft.com/office/officeart/2005/8/layout/process1"/>
    <dgm:cxn modelId="{4E227744-C5F2-4BE5-8503-5E5551C68FE0}" type="presParOf" srcId="{4FF40086-BAAF-4F3D-B6C5-06F6C6ACB132}" destId="{72EDB860-5D54-484D-BF60-FF19599BC119}" srcOrd="0" destOrd="0" presId="urn:microsoft.com/office/officeart/2005/8/layout/process1"/>
    <dgm:cxn modelId="{F06CB921-DACF-410B-8283-8C352BA90A1A}" type="presParOf" srcId="{11D6B059-A0B6-4843-8ECE-5EAA2EE7E098}" destId="{823322CA-AF09-4356-9B9F-82EE5A62051C}" srcOrd="6" destOrd="0" presId="urn:microsoft.com/office/officeart/2005/8/layout/process1"/>
    <dgm:cxn modelId="{F6AA8816-C0C4-4AEE-B0B5-8D1771BCBD04}" type="presParOf" srcId="{11D6B059-A0B6-4843-8ECE-5EAA2EE7E098}" destId="{DBD9F6A7-9E3F-4DC8-A9E7-B8F44E49B1C4}" srcOrd="7" destOrd="0" presId="urn:microsoft.com/office/officeart/2005/8/layout/process1"/>
    <dgm:cxn modelId="{EFF0048F-3777-4211-A96C-F957569C0EBF}" type="presParOf" srcId="{DBD9F6A7-9E3F-4DC8-A9E7-B8F44E49B1C4}" destId="{77200A61-55C0-4166-B500-8A892479D7DB}" srcOrd="0" destOrd="0" presId="urn:microsoft.com/office/officeart/2005/8/layout/process1"/>
    <dgm:cxn modelId="{53996C99-C994-4EEE-A0AB-2C1D8B82C386}" type="presParOf" srcId="{11D6B059-A0B6-4843-8ECE-5EAA2EE7E098}" destId="{41113E0D-7E97-47BC-B852-AFADD658E17D}" srcOrd="8" destOrd="0" presId="urn:microsoft.com/office/officeart/2005/8/layout/process1"/>
    <dgm:cxn modelId="{02380C28-7A47-4CE7-8E55-C1090C4A080A}" type="presParOf" srcId="{11D6B059-A0B6-4843-8ECE-5EAA2EE7E098}" destId="{2C529930-83D0-4877-8F3B-5076E811959F}" srcOrd="9" destOrd="0" presId="urn:microsoft.com/office/officeart/2005/8/layout/process1"/>
    <dgm:cxn modelId="{A30D7724-6FC2-44F0-AC6E-041CD058242A}" type="presParOf" srcId="{2C529930-83D0-4877-8F3B-5076E811959F}" destId="{2BCFFFB5-EC9E-4529-8DB2-50DA68D621E2}" srcOrd="0" destOrd="0" presId="urn:microsoft.com/office/officeart/2005/8/layout/process1"/>
    <dgm:cxn modelId="{DA04198A-605B-4E8B-A4A8-513A46F73FE5}" type="presParOf" srcId="{11D6B059-A0B6-4843-8ECE-5EAA2EE7E098}" destId="{29456D5F-3CC1-49FF-A68B-F44B5ED9732B}"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4CB6-A5E7-4AA9-B347-9E123DDBFA4E}">
      <dsp:nvSpPr>
        <dsp:cNvPr id="0" name=""/>
        <dsp:cNvSpPr/>
      </dsp:nvSpPr>
      <dsp:spPr>
        <a:xfrm>
          <a:off x="0" y="1771303"/>
          <a:ext cx="1058537" cy="635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Application</a:t>
          </a:r>
        </a:p>
      </dsp:txBody>
      <dsp:txXfrm>
        <a:off x="18602" y="1789905"/>
        <a:ext cx="1021333" cy="597918"/>
      </dsp:txXfrm>
    </dsp:sp>
    <dsp:sp modelId="{FCFA5885-95BE-4C6F-89CF-846A20573292}">
      <dsp:nvSpPr>
        <dsp:cNvPr id="0" name=""/>
        <dsp:cNvSpPr/>
      </dsp:nvSpPr>
      <dsp:spPr>
        <a:xfrm>
          <a:off x="1164390" y="1957605"/>
          <a:ext cx="224409" cy="262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64390" y="2010108"/>
        <a:ext cx="157086" cy="157511"/>
      </dsp:txXfrm>
    </dsp:sp>
    <dsp:sp modelId="{B565A305-9E1B-4A88-A5A6-739ED49A6D99}">
      <dsp:nvSpPr>
        <dsp:cNvPr id="0" name=""/>
        <dsp:cNvSpPr/>
      </dsp:nvSpPr>
      <dsp:spPr>
        <a:xfrm>
          <a:off x="1481951" y="1771303"/>
          <a:ext cx="1058537" cy="635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Sifting</a:t>
          </a:r>
        </a:p>
      </dsp:txBody>
      <dsp:txXfrm>
        <a:off x="1500553" y="1789905"/>
        <a:ext cx="1021333" cy="597918"/>
      </dsp:txXfrm>
    </dsp:sp>
    <dsp:sp modelId="{B1486894-BB36-455E-A5E6-98EE66CE265B}">
      <dsp:nvSpPr>
        <dsp:cNvPr id="0" name=""/>
        <dsp:cNvSpPr/>
      </dsp:nvSpPr>
      <dsp:spPr>
        <a:xfrm>
          <a:off x="2646342" y="1957605"/>
          <a:ext cx="224409" cy="262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646342" y="2010108"/>
        <a:ext cx="157086" cy="157511"/>
      </dsp:txXfrm>
    </dsp:sp>
    <dsp:sp modelId="{6FB44038-A023-4395-91CD-6CED47F1C145}">
      <dsp:nvSpPr>
        <dsp:cNvPr id="0" name=""/>
        <dsp:cNvSpPr/>
      </dsp:nvSpPr>
      <dsp:spPr>
        <a:xfrm>
          <a:off x="2963903" y="1771303"/>
          <a:ext cx="1058537" cy="635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Interview</a:t>
          </a:r>
        </a:p>
      </dsp:txBody>
      <dsp:txXfrm>
        <a:off x="2982505" y="1789905"/>
        <a:ext cx="1021333" cy="597918"/>
      </dsp:txXfrm>
    </dsp:sp>
    <dsp:sp modelId="{4FF40086-BAAF-4F3D-B6C5-06F6C6ACB132}">
      <dsp:nvSpPr>
        <dsp:cNvPr id="0" name=""/>
        <dsp:cNvSpPr/>
      </dsp:nvSpPr>
      <dsp:spPr>
        <a:xfrm>
          <a:off x="4128294" y="1957605"/>
          <a:ext cx="224409" cy="262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128294" y="2010108"/>
        <a:ext cx="157086" cy="157511"/>
      </dsp:txXfrm>
    </dsp:sp>
    <dsp:sp modelId="{823322CA-AF09-4356-9B9F-82EE5A62051C}">
      <dsp:nvSpPr>
        <dsp:cNvPr id="0" name=""/>
        <dsp:cNvSpPr/>
      </dsp:nvSpPr>
      <dsp:spPr>
        <a:xfrm>
          <a:off x="4445855" y="1771303"/>
          <a:ext cx="1058537" cy="635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Vetting</a:t>
          </a:r>
        </a:p>
      </dsp:txBody>
      <dsp:txXfrm>
        <a:off x="4464457" y="1789905"/>
        <a:ext cx="1021333" cy="597918"/>
      </dsp:txXfrm>
    </dsp:sp>
    <dsp:sp modelId="{DBD9F6A7-9E3F-4DC8-A9E7-B8F44E49B1C4}">
      <dsp:nvSpPr>
        <dsp:cNvPr id="0" name=""/>
        <dsp:cNvSpPr/>
      </dsp:nvSpPr>
      <dsp:spPr>
        <a:xfrm>
          <a:off x="5610246" y="1957605"/>
          <a:ext cx="224409" cy="262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610246" y="2010108"/>
        <a:ext cx="157086" cy="157511"/>
      </dsp:txXfrm>
    </dsp:sp>
    <dsp:sp modelId="{41113E0D-7E97-47BC-B852-AFADD658E17D}">
      <dsp:nvSpPr>
        <dsp:cNvPr id="0" name=""/>
        <dsp:cNvSpPr/>
      </dsp:nvSpPr>
      <dsp:spPr>
        <a:xfrm>
          <a:off x="5927807" y="1771303"/>
          <a:ext cx="1058537" cy="635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Confirmed Offer</a:t>
          </a:r>
        </a:p>
      </dsp:txBody>
      <dsp:txXfrm>
        <a:off x="5946409" y="1789905"/>
        <a:ext cx="1021333" cy="597918"/>
      </dsp:txXfrm>
    </dsp:sp>
    <dsp:sp modelId="{2C529930-83D0-4877-8F3B-5076E811959F}">
      <dsp:nvSpPr>
        <dsp:cNvPr id="0" name=""/>
        <dsp:cNvSpPr/>
      </dsp:nvSpPr>
      <dsp:spPr>
        <a:xfrm>
          <a:off x="7092197" y="1957605"/>
          <a:ext cx="224409" cy="262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092197" y="2010108"/>
        <a:ext cx="157086" cy="157511"/>
      </dsp:txXfrm>
    </dsp:sp>
    <dsp:sp modelId="{29456D5F-3CC1-49FF-A68B-F44B5ED9732B}">
      <dsp:nvSpPr>
        <dsp:cNvPr id="0" name=""/>
        <dsp:cNvSpPr/>
      </dsp:nvSpPr>
      <dsp:spPr>
        <a:xfrm>
          <a:off x="7409759" y="1771303"/>
          <a:ext cx="1058537" cy="6351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Start Date</a:t>
          </a:r>
        </a:p>
      </dsp:txBody>
      <dsp:txXfrm>
        <a:off x="7428361" y="1789905"/>
        <a:ext cx="1021333" cy="5979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E5DF25-155B-194C-B489-2DF4AAA207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6169A9-5D68-1848-B403-E80CD40B10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BD2A1-324F-7649-BF0A-28BD7DDD90E0}" type="datetimeFigureOut">
              <a:rPr lang="en-US" smtClean="0"/>
              <a:t>4/20/2023</a:t>
            </a:fld>
            <a:endParaRPr lang="en-US" dirty="0"/>
          </a:p>
        </p:txBody>
      </p:sp>
      <p:sp>
        <p:nvSpPr>
          <p:cNvPr id="4" name="Footer Placeholder 3">
            <a:extLst>
              <a:ext uri="{FF2B5EF4-FFF2-40B4-BE49-F238E27FC236}">
                <a16:creationId xmlns:a16="http://schemas.microsoft.com/office/drawing/2014/main" id="{4E8BAAC4-51EF-FE4B-8326-A25A0F7D25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12B42C-1907-8442-B991-C7E32B9A55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EC9864-C494-834B-87B7-9EFAFCEF2788}" type="slidenum">
              <a:rPr lang="en-US" smtClean="0"/>
              <a:t>‹#›</a:t>
            </a:fld>
            <a:endParaRPr lang="en-US" dirty="0"/>
          </a:p>
        </p:txBody>
      </p:sp>
    </p:spTree>
    <p:extLst>
      <p:ext uri="{BB962C8B-B14F-4D97-AF65-F5344CB8AC3E}">
        <p14:creationId xmlns:p14="http://schemas.microsoft.com/office/powerpoint/2010/main" val="859775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8" name="Shape 1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Bliss Light"/>
      </a:defRPr>
    </a:lvl1pPr>
    <a:lvl2pPr indent="228600" latinLnBrk="0">
      <a:defRPr sz="1200">
        <a:latin typeface="+mn-lt"/>
        <a:ea typeface="+mn-ea"/>
        <a:cs typeface="+mn-cs"/>
        <a:sym typeface="Bliss Light"/>
      </a:defRPr>
    </a:lvl2pPr>
    <a:lvl3pPr indent="457200" latinLnBrk="0">
      <a:defRPr sz="1200">
        <a:latin typeface="+mn-lt"/>
        <a:ea typeface="+mn-ea"/>
        <a:cs typeface="+mn-cs"/>
        <a:sym typeface="Bliss Light"/>
      </a:defRPr>
    </a:lvl3pPr>
    <a:lvl4pPr indent="685800" latinLnBrk="0">
      <a:defRPr sz="1200">
        <a:latin typeface="+mn-lt"/>
        <a:ea typeface="+mn-ea"/>
        <a:cs typeface="+mn-cs"/>
        <a:sym typeface="Bliss Light"/>
      </a:defRPr>
    </a:lvl4pPr>
    <a:lvl5pPr indent="914400" latinLnBrk="0">
      <a:defRPr sz="1200">
        <a:latin typeface="+mn-lt"/>
        <a:ea typeface="+mn-ea"/>
        <a:cs typeface="+mn-cs"/>
        <a:sym typeface="Bliss Light"/>
      </a:defRPr>
    </a:lvl5pPr>
    <a:lvl6pPr indent="1143000" latinLnBrk="0">
      <a:defRPr sz="1200">
        <a:latin typeface="+mn-lt"/>
        <a:ea typeface="+mn-ea"/>
        <a:cs typeface="+mn-cs"/>
        <a:sym typeface="Bliss Light"/>
      </a:defRPr>
    </a:lvl6pPr>
    <a:lvl7pPr indent="1371600" latinLnBrk="0">
      <a:defRPr sz="1200">
        <a:latin typeface="+mn-lt"/>
        <a:ea typeface="+mn-ea"/>
        <a:cs typeface="+mn-cs"/>
        <a:sym typeface="Bliss Light"/>
      </a:defRPr>
    </a:lvl7pPr>
    <a:lvl8pPr indent="1600200" latinLnBrk="0">
      <a:defRPr sz="1200">
        <a:latin typeface="+mn-lt"/>
        <a:ea typeface="+mn-ea"/>
        <a:cs typeface="+mn-cs"/>
        <a:sym typeface="Bliss Light"/>
      </a:defRPr>
    </a:lvl8pPr>
    <a:lvl9pPr indent="1828800" latinLnBrk="0">
      <a:defRPr sz="1200">
        <a:latin typeface="+mn-lt"/>
        <a:ea typeface="+mn-ea"/>
        <a:cs typeface="+mn-cs"/>
        <a:sym typeface="Bliss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362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BEF4E0E-09BC-4601-A8F4-C3C1B2EBA44C}"/>
              </a:ext>
            </a:extLst>
          </p:cNvPr>
          <p:cNvSpPr txBox="1">
            <a:spLocks noGrp="1" noChangeArrowheads="1"/>
          </p:cNvSpPr>
          <p:nvPr/>
        </p:nvSpPr>
        <p:spPr bwMode="auto">
          <a:xfrm>
            <a:off x="3810000" y="9378950"/>
            <a:ext cx="29130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5" rIns="90450" bIns="45225" anchor="b"/>
          <a:lstStyle>
            <a:lvl1pPr defTabSz="904875">
              <a:defRPr sz="1400">
                <a:solidFill>
                  <a:srgbClr val="737377"/>
                </a:solidFill>
                <a:latin typeface="Arial" panose="020B0604020202020204" pitchFamily="34" charset="0"/>
              </a:defRPr>
            </a:lvl1pPr>
            <a:lvl2pPr marL="739775" indent="-285750" defTabSz="904875">
              <a:defRPr sz="1400">
                <a:solidFill>
                  <a:srgbClr val="737377"/>
                </a:solidFill>
                <a:latin typeface="Arial" panose="020B0604020202020204" pitchFamily="34" charset="0"/>
              </a:defRPr>
            </a:lvl2pPr>
            <a:lvl3pPr marL="1139825" indent="-227013" defTabSz="904875">
              <a:defRPr sz="1400">
                <a:solidFill>
                  <a:srgbClr val="737377"/>
                </a:solidFill>
                <a:latin typeface="Arial" panose="020B0604020202020204" pitchFamily="34" charset="0"/>
              </a:defRPr>
            </a:lvl3pPr>
            <a:lvl4pPr marL="1593850" indent="-227013" defTabSz="904875">
              <a:defRPr sz="1400">
                <a:solidFill>
                  <a:srgbClr val="737377"/>
                </a:solidFill>
                <a:latin typeface="Arial" panose="020B0604020202020204" pitchFamily="34" charset="0"/>
              </a:defRPr>
            </a:lvl4pPr>
            <a:lvl5pPr marL="2051050" indent="-227013" defTabSz="904875">
              <a:defRPr sz="1400">
                <a:solidFill>
                  <a:srgbClr val="737377"/>
                </a:solidFill>
                <a:latin typeface="Arial" panose="020B0604020202020204" pitchFamily="34" charset="0"/>
              </a:defRPr>
            </a:lvl5pPr>
            <a:lvl6pPr marL="2508250" indent="-227013" defTabSz="904875" eaLnBrk="0" fontAlgn="base" hangingPunct="0">
              <a:spcBef>
                <a:spcPct val="0"/>
              </a:spcBef>
              <a:spcAft>
                <a:spcPct val="0"/>
              </a:spcAft>
              <a:defRPr sz="1400">
                <a:solidFill>
                  <a:srgbClr val="737377"/>
                </a:solidFill>
                <a:latin typeface="Arial" panose="020B0604020202020204" pitchFamily="34" charset="0"/>
              </a:defRPr>
            </a:lvl6pPr>
            <a:lvl7pPr marL="2965450" indent="-227013" defTabSz="904875" eaLnBrk="0" fontAlgn="base" hangingPunct="0">
              <a:spcBef>
                <a:spcPct val="0"/>
              </a:spcBef>
              <a:spcAft>
                <a:spcPct val="0"/>
              </a:spcAft>
              <a:defRPr sz="1400">
                <a:solidFill>
                  <a:srgbClr val="737377"/>
                </a:solidFill>
                <a:latin typeface="Arial" panose="020B0604020202020204" pitchFamily="34" charset="0"/>
              </a:defRPr>
            </a:lvl7pPr>
            <a:lvl8pPr marL="3422650" indent="-227013" defTabSz="904875" eaLnBrk="0" fontAlgn="base" hangingPunct="0">
              <a:spcBef>
                <a:spcPct val="0"/>
              </a:spcBef>
              <a:spcAft>
                <a:spcPct val="0"/>
              </a:spcAft>
              <a:defRPr sz="1400">
                <a:solidFill>
                  <a:srgbClr val="737377"/>
                </a:solidFill>
                <a:latin typeface="Arial" panose="020B0604020202020204" pitchFamily="34" charset="0"/>
              </a:defRPr>
            </a:lvl8pPr>
            <a:lvl9pPr marL="3879850" indent="-227013" defTabSz="904875" eaLnBrk="0" fontAlgn="base" hangingPunct="0">
              <a:spcBef>
                <a:spcPct val="0"/>
              </a:spcBef>
              <a:spcAft>
                <a:spcPct val="0"/>
              </a:spcAft>
              <a:defRPr sz="1400">
                <a:solidFill>
                  <a:srgbClr val="737377"/>
                </a:solidFill>
                <a:latin typeface="Arial" panose="020B0604020202020204" pitchFamily="34" charset="0"/>
              </a:defRPr>
            </a:lvl9pPr>
          </a:lstStyle>
          <a:p>
            <a:pPr algn="r"/>
            <a:fld id="{CBB48B88-B279-4126-A95D-3AFD549A3C3E}" type="slidenum">
              <a:rPr lang="en-GB" altLang="en-US" sz="1200">
                <a:solidFill>
                  <a:schemeClr val="tx1"/>
                </a:solidFill>
              </a:rPr>
              <a:pPr algn="r"/>
              <a:t>12</a:t>
            </a:fld>
            <a:endParaRPr lang="en-GB" altLang="en-US" sz="1200" dirty="0">
              <a:solidFill>
                <a:schemeClr val="tx1"/>
              </a:solidFill>
            </a:endParaRPr>
          </a:p>
        </p:txBody>
      </p:sp>
      <p:sp>
        <p:nvSpPr>
          <p:cNvPr id="37891" name="Slide Image Placeholder 1">
            <a:extLst>
              <a:ext uri="{FF2B5EF4-FFF2-40B4-BE49-F238E27FC236}">
                <a16:creationId xmlns:a16="http://schemas.microsoft.com/office/drawing/2014/main" id="{FC51B68E-B6A6-48BD-9D97-E6DF59DA457F}"/>
              </a:ext>
            </a:extLst>
          </p:cNvPr>
          <p:cNvSpPr>
            <a:spLocks noGrp="1" noRot="1" noChangeAspect="1" noChangeArrowheads="1" noTextEdit="1"/>
          </p:cNvSpPr>
          <p:nvPr>
            <p:ph type="sldImg"/>
          </p:nvPr>
        </p:nvSpPr>
        <p:spPr>
          <a:xfrm>
            <a:off x="71438" y="741363"/>
            <a:ext cx="6581775" cy="3703637"/>
          </a:xfrm>
          <a:ln/>
        </p:spPr>
      </p:sp>
      <p:sp>
        <p:nvSpPr>
          <p:cNvPr id="37892" name="Notes Placeholder 2">
            <a:extLst>
              <a:ext uri="{FF2B5EF4-FFF2-40B4-BE49-F238E27FC236}">
                <a16:creationId xmlns:a16="http://schemas.microsoft.com/office/drawing/2014/main" id="{309C808A-BC40-4973-B7E3-8E145EB692C0}"/>
              </a:ext>
            </a:extLst>
          </p:cNvPr>
          <p:cNvSpPr>
            <a:spLocks noGrp="1" noChangeArrowheads="1"/>
          </p:cNvSpPr>
          <p:nvPr>
            <p:ph type="body" idx="1"/>
          </p:nvPr>
        </p:nvSpPr>
        <p:spPr>
          <a:noFill/>
        </p:spPr>
        <p:txBody>
          <a:bodyPr lIns="90818" tIns="45409" rIns="90818" bIns="45409"/>
          <a:lstStyle/>
          <a:p>
            <a:pPr eaLnBrk="1" hangingPunct="1"/>
            <a:endParaRPr lang="en-US" altLang="en-US" dirty="0">
              <a:latin typeface="Arial" panose="020B0604020202020204" pitchFamily="34" charset="0"/>
            </a:endParaRPr>
          </a:p>
        </p:txBody>
      </p:sp>
      <p:sp>
        <p:nvSpPr>
          <p:cNvPr id="37893" name="Slide Number Placeholder 3">
            <a:extLst>
              <a:ext uri="{FF2B5EF4-FFF2-40B4-BE49-F238E27FC236}">
                <a16:creationId xmlns:a16="http://schemas.microsoft.com/office/drawing/2014/main" id="{54282FE7-9C49-408D-9ECD-DE6D875BEF73}"/>
              </a:ext>
            </a:extLst>
          </p:cNvPr>
          <p:cNvSpPr txBox="1">
            <a:spLocks noGrp="1"/>
          </p:cNvSpPr>
          <p:nvPr/>
        </p:nvSpPr>
        <p:spPr bwMode="gray">
          <a:xfrm>
            <a:off x="3810000" y="9377363"/>
            <a:ext cx="29130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09" rIns="90818" bIns="45409" anchor="b"/>
          <a:lstStyle>
            <a:lvl1pPr defTabSz="873125">
              <a:defRPr sz="1400">
                <a:solidFill>
                  <a:srgbClr val="737377"/>
                </a:solidFill>
                <a:latin typeface="Arial" panose="020B0604020202020204" pitchFamily="34" charset="0"/>
              </a:defRPr>
            </a:lvl1pPr>
            <a:lvl2pPr marL="709613" indent="-273050" defTabSz="873125">
              <a:defRPr sz="1400">
                <a:solidFill>
                  <a:srgbClr val="737377"/>
                </a:solidFill>
                <a:latin typeface="Arial" panose="020B0604020202020204" pitchFamily="34" charset="0"/>
              </a:defRPr>
            </a:lvl2pPr>
            <a:lvl3pPr marL="1090613" indent="-217488" defTabSz="873125">
              <a:defRPr sz="1400">
                <a:solidFill>
                  <a:srgbClr val="737377"/>
                </a:solidFill>
                <a:latin typeface="Arial" panose="020B0604020202020204" pitchFamily="34" charset="0"/>
              </a:defRPr>
            </a:lvl3pPr>
            <a:lvl4pPr marL="1527175" indent="-217488" defTabSz="873125">
              <a:defRPr sz="1400">
                <a:solidFill>
                  <a:srgbClr val="737377"/>
                </a:solidFill>
                <a:latin typeface="Arial" panose="020B0604020202020204" pitchFamily="34" charset="0"/>
              </a:defRPr>
            </a:lvl4pPr>
            <a:lvl5pPr marL="1963738" indent="-217488" defTabSz="873125">
              <a:defRPr sz="1400">
                <a:solidFill>
                  <a:srgbClr val="737377"/>
                </a:solidFill>
                <a:latin typeface="Arial" panose="020B0604020202020204" pitchFamily="34" charset="0"/>
              </a:defRPr>
            </a:lvl5pPr>
            <a:lvl6pPr marL="2420938" indent="-217488" defTabSz="873125" eaLnBrk="0" fontAlgn="base" hangingPunct="0">
              <a:spcBef>
                <a:spcPct val="0"/>
              </a:spcBef>
              <a:spcAft>
                <a:spcPct val="0"/>
              </a:spcAft>
              <a:defRPr sz="1400">
                <a:solidFill>
                  <a:srgbClr val="737377"/>
                </a:solidFill>
                <a:latin typeface="Arial" panose="020B0604020202020204" pitchFamily="34" charset="0"/>
              </a:defRPr>
            </a:lvl6pPr>
            <a:lvl7pPr marL="2878138" indent="-217488" defTabSz="873125" eaLnBrk="0" fontAlgn="base" hangingPunct="0">
              <a:spcBef>
                <a:spcPct val="0"/>
              </a:spcBef>
              <a:spcAft>
                <a:spcPct val="0"/>
              </a:spcAft>
              <a:defRPr sz="1400">
                <a:solidFill>
                  <a:srgbClr val="737377"/>
                </a:solidFill>
                <a:latin typeface="Arial" panose="020B0604020202020204" pitchFamily="34" charset="0"/>
              </a:defRPr>
            </a:lvl7pPr>
            <a:lvl8pPr marL="3335338" indent="-217488" defTabSz="873125" eaLnBrk="0" fontAlgn="base" hangingPunct="0">
              <a:spcBef>
                <a:spcPct val="0"/>
              </a:spcBef>
              <a:spcAft>
                <a:spcPct val="0"/>
              </a:spcAft>
              <a:defRPr sz="1400">
                <a:solidFill>
                  <a:srgbClr val="737377"/>
                </a:solidFill>
                <a:latin typeface="Arial" panose="020B0604020202020204" pitchFamily="34" charset="0"/>
              </a:defRPr>
            </a:lvl8pPr>
            <a:lvl9pPr marL="3792538" indent="-217488" defTabSz="873125" eaLnBrk="0" fontAlgn="base" hangingPunct="0">
              <a:spcBef>
                <a:spcPct val="0"/>
              </a:spcBef>
              <a:spcAft>
                <a:spcPct val="0"/>
              </a:spcAft>
              <a:defRPr sz="1400">
                <a:solidFill>
                  <a:srgbClr val="737377"/>
                </a:solidFill>
                <a:latin typeface="Arial" panose="020B0604020202020204" pitchFamily="34" charset="0"/>
              </a:defRPr>
            </a:lvl9pPr>
          </a:lstStyle>
          <a:p>
            <a:pPr algn="r" eaLnBrk="1" hangingPunct="1"/>
            <a:fld id="{098C1703-16E5-4566-8176-DF13B99A9089}" type="slidenum">
              <a:rPr lang="en-GB" altLang="en-US" sz="1100">
                <a:solidFill>
                  <a:schemeClr val="tx1"/>
                </a:solidFill>
                <a:cs typeface="Arial" panose="020B0604020202020204" pitchFamily="34" charset="0"/>
              </a:rPr>
              <a:pPr algn="r" eaLnBrk="1" hangingPunct="1"/>
              <a:t>12</a:t>
            </a:fld>
            <a:endParaRPr lang="en-GB" altLang="en-US" sz="1100" dirty="0">
              <a:solidFill>
                <a:schemeClr val="tx1"/>
              </a:solidFill>
              <a:cs typeface="Arial" panose="020B0604020202020204" pitchFamily="34" charset="0"/>
            </a:endParaRPr>
          </a:p>
        </p:txBody>
      </p:sp>
    </p:spTree>
    <p:extLst>
      <p:ext uri="{BB962C8B-B14F-4D97-AF65-F5344CB8AC3E}">
        <p14:creationId xmlns:p14="http://schemas.microsoft.com/office/powerpoint/2010/main" val="197736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BEF4E0E-09BC-4601-A8F4-C3C1B2EBA44C}"/>
              </a:ext>
            </a:extLst>
          </p:cNvPr>
          <p:cNvSpPr txBox="1">
            <a:spLocks noGrp="1" noChangeArrowheads="1"/>
          </p:cNvSpPr>
          <p:nvPr/>
        </p:nvSpPr>
        <p:spPr bwMode="auto">
          <a:xfrm>
            <a:off x="3810000" y="9378950"/>
            <a:ext cx="29130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5" rIns="90450" bIns="45225" anchor="b"/>
          <a:lstStyle>
            <a:lvl1pPr defTabSz="904875">
              <a:defRPr sz="1400">
                <a:solidFill>
                  <a:srgbClr val="737377"/>
                </a:solidFill>
                <a:latin typeface="Arial" panose="020B0604020202020204" pitchFamily="34" charset="0"/>
              </a:defRPr>
            </a:lvl1pPr>
            <a:lvl2pPr marL="739775" indent="-285750" defTabSz="904875">
              <a:defRPr sz="1400">
                <a:solidFill>
                  <a:srgbClr val="737377"/>
                </a:solidFill>
                <a:latin typeface="Arial" panose="020B0604020202020204" pitchFamily="34" charset="0"/>
              </a:defRPr>
            </a:lvl2pPr>
            <a:lvl3pPr marL="1139825" indent="-227013" defTabSz="904875">
              <a:defRPr sz="1400">
                <a:solidFill>
                  <a:srgbClr val="737377"/>
                </a:solidFill>
                <a:latin typeface="Arial" panose="020B0604020202020204" pitchFamily="34" charset="0"/>
              </a:defRPr>
            </a:lvl3pPr>
            <a:lvl4pPr marL="1593850" indent="-227013" defTabSz="904875">
              <a:defRPr sz="1400">
                <a:solidFill>
                  <a:srgbClr val="737377"/>
                </a:solidFill>
                <a:latin typeface="Arial" panose="020B0604020202020204" pitchFamily="34" charset="0"/>
              </a:defRPr>
            </a:lvl4pPr>
            <a:lvl5pPr marL="2051050" indent="-227013" defTabSz="904875">
              <a:defRPr sz="1400">
                <a:solidFill>
                  <a:srgbClr val="737377"/>
                </a:solidFill>
                <a:latin typeface="Arial" panose="020B0604020202020204" pitchFamily="34" charset="0"/>
              </a:defRPr>
            </a:lvl5pPr>
            <a:lvl6pPr marL="2508250" indent="-227013" defTabSz="904875" eaLnBrk="0" fontAlgn="base" hangingPunct="0">
              <a:spcBef>
                <a:spcPct val="0"/>
              </a:spcBef>
              <a:spcAft>
                <a:spcPct val="0"/>
              </a:spcAft>
              <a:defRPr sz="1400">
                <a:solidFill>
                  <a:srgbClr val="737377"/>
                </a:solidFill>
                <a:latin typeface="Arial" panose="020B0604020202020204" pitchFamily="34" charset="0"/>
              </a:defRPr>
            </a:lvl6pPr>
            <a:lvl7pPr marL="2965450" indent="-227013" defTabSz="904875" eaLnBrk="0" fontAlgn="base" hangingPunct="0">
              <a:spcBef>
                <a:spcPct val="0"/>
              </a:spcBef>
              <a:spcAft>
                <a:spcPct val="0"/>
              </a:spcAft>
              <a:defRPr sz="1400">
                <a:solidFill>
                  <a:srgbClr val="737377"/>
                </a:solidFill>
                <a:latin typeface="Arial" panose="020B0604020202020204" pitchFamily="34" charset="0"/>
              </a:defRPr>
            </a:lvl7pPr>
            <a:lvl8pPr marL="3422650" indent="-227013" defTabSz="904875" eaLnBrk="0" fontAlgn="base" hangingPunct="0">
              <a:spcBef>
                <a:spcPct val="0"/>
              </a:spcBef>
              <a:spcAft>
                <a:spcPct val="0"/>
              </a:spcAft>
              <a:defRPr sz="1400">
                <a:solidFill>
                  <a:srgbClr val="737377"/>
                </a:solidFill>
                <a:latin typeface="Arial" panose="020B0604020202020204" pitchFamily="34" charset="0"/>
              </a:defRPr>
            </a:lvl8pPr>
            <a:lvl9pPr marL="3879850" indent="-227013" defTabSz="904875" eaLnBrk="0" fontAlgn="base" hangingPunct="0">
              <a:spcBef>
                <a:spcPct val="0"/>
              </a:spcBef>
              <a:spcAft>
                <a:spcPct val="0"/>
              </a:spcAft>
              <a:defRPr sz="1400">
                <a:solidFill>
                  <a:srgbClr val="737377"/>
                </a:solidFill>
                <a:latin typeface="Arial" panose="020B0604020202020204" pitchFamily="34" charset="0"/>
              </a:defRPr>
            </a:lvl9pPr>
          </a:lstStyle>
          <a:p>
            <a:pPr algn="r"/>
            <a:fld id="{CBB48B88-B279-4126-A95D-3AFD549A3C3E}" type="slidenum">
              <a:rPr lang="en-GB" altLang="en-US" sz="1200">
                <a:solidFill>
                  <a:schemeClr val="tx1"/>
                </a:solidFill>
              </a:rPr>
              <a:pPr algn="r"/>
              <a:t>13</a:t>
            </a:fld>
            <a:endParaRPr lang="en-GB" altLang="en-US" sz="1200" dirty="0">
              <a:solidFill>
                <a:schemeClr val="tx1"/>
              </a:solidFill>
            </a:endParaRPr>
          </a:p>
        </p:txBody>
      </p:sp>
      <p:sp>
        <p:nvSpPr>
          <p:cNvPr id="37891" name="Slide Image Placeholder 1">
            <a:extLst>
              <a:ext uri="{FF2B5EF4-FFF2-40B4-BE49-F238E27FC236}">
                <a16:creationId xmlns:a16="http://schemas.microsoft.com/office/drawing/2014/main" id="{FC51B68E-B6A6-48BD-9D97-E6DF59DA457F}"/>
              </a:ext>
            </a:extLst>
          </p:cNvPr>
          <p:cNvSpPr>
            <a:spLocks noGrp="1" noRot="1" noChangeAspect="1" noChangeArrowheads="1" noTextEdit="1"/>
          </p:cNvSpPr>
          <p:nvPr>
            <p:ph type="sldImg"/>
          </p:nvPr>
        </p:nvSpPr>
        <p:spPr>
          <a:xfrm>
            <a:off x="71438" y="741363"/>
            <a:ext cx="6581775" cy="3703637"/>
          </a:xfrm>
          <a:ln/>
        </p:spPr>
      </p:sp>
      <p:sp>
        <p:nvSpPr>
          <p:cNvPr id="37892" name="Notes Placeholder 2">
            <a:extLst>
              <a:ext uri="{FF2B5EF4-FFF2-40B4-BE49-F238E27FC236}">
                <a16:creationId xmlns:a16="http://schemas.microsoft.com/office/drawing/2014/main" id="{309C808A-BC40-4973-B7E3-8E145EB692C0}"/>
              </a:ext>
            </a:extLst>
          </p:cNvPr>
          <p:cNvSpPr>
            <a:spLocks noGrp="1" noChangeArrowheads="1"/>
          </p:cNvSpPr>
          <p:nvPr>
            <p:ph type="body" idx="1"/>
          </p:nvPr>
        </p:nvSpPr>
        <p:spPr>
          <a:noFill/>
        </p:spPr>
        <p:txBody>
          <a:bodyPr lIns="90818" tIns="45409" rIns="90818" bIns="45409"/>
          <a:lstStyle/>
          <a:p>
            <a:pPr eaLnBrk="1" hangingPunct="1"/>
            <a:endParaRPr lang="en-US" altLang="en-US" dirty="0">
              <a:latin typeface="Arial" panose="020B0604020202020204" pitchFamily="34" charset="0"/>
            </a:endParaRPr>
          </a:p>
        </p:txBody>
      </p:sp>
      <p:sp>
        <p:nvSpPr>
          <p:cNvPr id="37893" name="Slide Number Placeholder 3">
            <a:extLst>
              <a:ext uri="{FF2B5EF4-FFF2-40B4-BE49-F238E27FC236}">
                <a16:creationId xmlns:a16="http://schemas.microsoft.com/office/drawing/2014/main" id="{54282FE7-9C49-408D-9ECD-DE6D875BEF73}"/>
              </a:ext>
            </a:extLst>
          </p:cNvPr>
          <p:cNvSpPr txBox="1">
            <a:spLocks noGrp="1"/>
          </p:cNvSpPr>
          <p:nvPr/>
        </p:nvSpPr>
        <p:spPr bwMode="gray">
          <a:xfrm>
            <a:off x="3810000" y="9377363"/>
            <a:ext cx="29130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09" rIns="90818" bIns="45409" anchor="b"/>
          <a:lstStyle>
            <a:lvl1pPr defTabSz="873125">
              <a:defRPr sz="1400">
                <a:solidFill>
                  <a:srgbClr val="737377"/>
                </a:solidFill>
                <a:latin typeface="Arial" panose="020B0604020202020204" pitchFamily="34" charset="0"/>
              </a:defRPr>
            </a:lvl1pPr>
            <a:lvl2pPr marL="709613" indent="-273050" defTabSz="873125">
              <a:defRPr sz="1400">
                <a:solidFill>
                  <a:srgbClr val="737377"/>
                </a:solidFill>
                <a:latin typeface="Arial" panose="020B0604020202020204" pitchFamily="34" charset="0"/>
              </a:defRPr>
            </a:lvl2pPr>
            <a:lvl3pPr marL="1090613" indent="-217488" defTabSz="873125">
              <a:defRPr sz="1400">
                <a:solidFill>
                  <a:srgbClr val="737377"/>
                </a:solidFill>
                <a:latin typeface="Arial" panose="020B0604020202020204" pitchFamily="34" charset="0"/>
              </a:defRPr>
            </a:lvl3pPr>
            <a:lvl4pPr marL="1527175" indent="-217488" defTabSz="873125">
              <a:defRPr sz="1400">
                <a:solidFill>
                  <a:srgbClr val="737377"/>
                </a:solidFill>
                <a:latin typeface="Arial" panose="020B0604020202020204" pitchFamily="34" charset="0"/>
              </a:defRPr>
            </a:lvl4pPr>
            <a:lvl5pPr marL="1963738" indent="-217488" defTabSz="873125">
              <a:defRPr sz="1400">
                <a:solidFill>
                  <a:srgbClr val="737377"/>
                </a:solidFill>
                <a:latin typeface="Arial" panose="020B0604020202020204" pitchFamily="34" charset="0"/>
              </a:defRPr>
            </a:lvl5pPr>
            <a:lvl6pPr marL="2420938" indent="-217488" defTabSz="873125" eaLnBrk="0" fontAlgn="base" hangingPunct="0">
              <a:spcBef>
                <a:spcPct val="0"/>
              </a:spcBef>
              <a:spcAft>
                <a:spcPct val="0"/>
              </a:spcAft>
              <a:defRPr sz="1400">
                <a:solidFill>
                  <a:srgbClr val="737377"/>
                </a:solidFill>
                <a:latin typeface="Arial" panose="020B0604020202020204" pitchFamily="34" charset="0"/>
              </a:defRPr>
            </a:lvl6pPr>
            <a:lvl7pPr marL="2878138" indent="-217488" defTabSz="873125" eaLnBrk="0" fontAlgn="base" hangingPunct="0">
              <a:spcBef>
                <a:spcPct val="0"/>
              </a:spcBef>
              <a:spcAft>
                <a:spcPct val="0"/>
              </a:spcAft>
              <a:defRPr sz="1400">
                <a:solidFill>
                  <a:srgbClr val="737377"/>
                </a:solidFill>
                <a:latin typeface="Arial" panose="020B0604020202020204" pitchFamily="34" charset="0"/>
              </a:defRPr>
            </a:lvl7pPr>
            <a:lvl8pPr marL="3335338" indent="-217488" defTabSz="873125" eaLnBrk="0" fontAlgn="base" hangingPunct="0">
              <a:spcBef>
                <a:spcPct val="0"/>
              </a:spcBef>
              <a:spcAft>
                <a:spcPct val="0"/>
              </a:spcAft>
              <a:defRPr sz="1400">
                <a:solidFill>
                  <a:srgbClr val="737377"/>
                </a:solidFill>
                <a:latin typeface="Arial" panose="020B0604020202020204" pitchFamily="34" charset="0"/>
              </a:defRPr>
            </a:lvl8pPr>
            <a:lvl9pPr marL="3792538" indent="-217488" defTabSz="873125" eaLnBrk="0" fontAlgn="base" hangingPunct="0">
              <a:spcBef>
                <a:spcPct val="0"/>
              </a:spcBef>
              <a:spcAft>
                <a:spcPct val="0"/>
              </a:spcAft>
              <a:defRPr sz="1400">
                <a:solidFill>
                  <a:srgbClr val="737377"/>
                </a:solidFill>
                <a:latin typeface="Arial" panose="020B0604020202020204" pitchFamily="34" charset="0"/>
              </a:defRPr>
            </a:lvl9pPr>
          </a:lstStyle>
          <a:p>
            <a:pPr algn="r" eaLnBrk="1" hangingPunct="1"/>
            <a:fld id="{098C1703-16E5-4566-8176-DF13B99A9089}" type="slidenum">
              <a:rPr lang="en-GB" altLang="en-US" sz="1100">
                <a:solidFill>
                  <a:schemeClr val="tx1"/>
                </a:solidFill>
                <a:cs typeface="Arial" panose="020B0604020202020204" pitchFamily="34" charset="0"/>
              </a:rPr>
              <a:pPr algn="r" eaLnBrk="1" hangingPunct="1"/>
              <a:t>13</a:t>
            </a:fld>
            <a:endParaRPr lang="en-GB" altLang="en-US" sz="1100" dirty="0">
              <a:solidFill>
                <a:schemeClr val="tx1"/>
              </a:solidFill>
              <a:cs typeface="Arial" panose="020B0604020202020204" pitchFamily="34" charset="0"/>
            </a:endParaRPr>
          </a:p>
        </p:txBody>
      </p:sp>
    </p:spTree>
    <p:extLst>
      <p:ext uri="{BB962C8B-B14F-4D97-AF65-F5344CB8AC3E}">
        <p14:creationId xmlns:p14="http://schemas.microsoft.com/office/powerpoint/2010/main" val="18907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2871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091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BEF4E0E-09BC-4601-A8F4-C3C1B2EBA44C}"/>
              </a:ext>
            </a:extLst>
          </p:cNvPr>
          <p:cNvSpPr txBox="1">
            <a:spLocks noGrp="1" noChangeArrowheads="1"/>
          </p:cNvSpPr>
          <p:nvPr/>
        </p:nvSpPr>
        <p:spPr bwMode="auto">
          <a:xfrm>
            <a:off x="3810000" y="9378950"/>
            <a:ext cx="29130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5" rIns="90450" bIns="45225" anchor="b"/>
          <a:lstStyle>
            <a:lvl1pPr defTabSz="904875">
              <a:defRPr sz="1400">
                <a:solidFill>
                  <a:srgbClr val="737377"/>
                </a:solidFill>
                <a:latin typeface="Arial" panose="020B0604020202020204" pitchFamily="34" charset="0"/>
              </a:defRPr>
            </a:lvl1pPr>
            <a:lvl2pPr marL="739775" indent="-285750" defTabSz="904875">
              <a:defRPr sz="1400">
                <a:solidFill>
                  <a:srgbClr val="737377"/>
                </a:solidFill>
                <a:latin typeface="Arial" panose="020B0604020202020204" pitchFamily="34" charset="0"/>
              </a:defRPr>
            </a:lvl2pPr>
            <a:lvl3pPr marL="1139825" indent="-227013" defTabSz="904875">
              <a:defRPr sz="1400">
                <a:solidFill>
                  <a:srgbClr val="737377"/>
                </a:solidFill>
                <a:latin typeface="Arial" panose="020B0604020202020204" pitchFamily="34" charset="0"/>
              </a:defRPr>
            </a:lvl3pPr>
            <a:lvl4pPr marL="1593850" indent="-227013" defTabSz="904875">
              <a:defRPr sz="1400">
                <a:solidFill>
                  <a:srgbClr val="737377"/>
                </a:solidFill>
                <a:latin typeface="Arial" panose="020B0604020202020204" pitchFamily="34" charset="0"/>
              </a:defRPr>
            </a:lvl4pPr>
            <a:lvl5pPr marL="2051050" indent="-227013" defTabSz="904875">
              <a:defRPr sz="1400">
                <a:solidFill>
                  <a:srgbClr val="737377"/>
                </a:solidFill>
                <a:latin typeface="Arial" panose="020B0604020202020204" pitchFamily="34" charset="0"/>
              </a:defRPr>
            </a:lvl5pPr>
            <a:lvl6pPr marL="2508250" indent="-227013" defTabSz="904875" eaLnBrk="0" fontAlgn="base" hangingPunct="0">
              <a:spcBef>
                <a:spcPct val="0"/>
              </a:spcBef>
              <a:spcAft>
                <a:spcPct val="0"/>
              </a:spcAft>
              <a:defRPr sz="1400">
                <a:solidFill>
                  <a:srgbClr val="737377"/>
                </a:solidFill>
                <a:latin typeface="Arial" panose="020B0604020202020204" pitchFamily="34" charset="0"/>
              </a:defRPr>
            </a:lvl6pPr>
            <a:lvl7pPr marL="2965450" indent="-227013" defTabSz="904875" eaLnBrk="0" fontAlgn="base" hangingPunct="0">
              <a:spcBef>
                <a:spcPct val="0"/>
              </a:spcBef>
              <a:spcAft>
                <a:spcPct val="0"/>
              </a:spcAft>
              <a:defRPr sz="1400">
                <a:solidFill>
                  <a:srgbClr val="737377"/>
                </a:solidFill>
                <a:latin typeface="Arial" panose="020B0604020202020204" pitchFamily="34" charset="0"/>
              </a:defRPr>
            </a:lvl7pPr>
            <a:lvl8pPr marL="3422650" indent="-227013" defTabSz="904875" eaLnBrk="0" fontAlgn="base" hangingPunct="0">
              <a:spcBef>
                <a:spcPct val="0"/>
              </a:spcBef>
              <a:spcAft>
                <a:spcPct val="0"/>
              </a:spcAft>
              <a:defRPr sz="1400">
                <a:solidFill>
                  <a:srgbClr val="737377"/>
                </a:solidFill>
                <a:latin typeface="Arial" panose="020B0604020202020204" pitchFamily="34" charset="0"/>
              </a:defRPr>
            </a:lvl8pPr>
            <a:lvl9pPr marL="3879850" indent="-227013" defTabSz="904875" eaLnBrk="0" fontAlgn="base" hangingPunct="0">
              <a:spcBef>
                <a:spcPct val="0"/>
              </a:spcBef>
              <a:spcAft>
                <a:spcPct val="0"/>
              </a:spcAft>
              <a:defRPr sz="1400">
                <a:solidFill>
                  <a:srgbClr val="737377"/>
                </a:solidFill>
                <a:latin typeface="Arial" panose="020B0604020202020204" pitchFamily="34" charset="0"/>
              </a:defRPr>
            </a:lvl9pPr>
          </a:lstStyle>
          <a:p>
            <a:pPr algn="r"/>
            <a:fld id="{CBB48B88-B279-4126-A95D-3AFD549A3C3E}" type="slidenum">
              <a:rPr lang="en-GB" altLang="en-US" sz="1200">
                <a:solidFill>
                  <a:schemeClr val="tx1"/>
                </a:solidFill>
              </a:rPr>
              <a:pPr algn="r"/>
              <a:t>18</a:t>
            </a:fld>
            <a:endParaRPr lang="en-GB" altLang="en-US" sz="1200" dirty="0">
              <a:solidFill>
                <a:schemeClr val="tx1"/>
              </a:solidFill>
            </a:endParaRPr>
          </a:p>
        </p:txBody>
      </p:sp>
      <p:sp>
        <p:nvSpPr>
          <p:cNvPr id="37891" name="Slide Image Placeholder 1">
            <a:extLst>
              <a:ext uri="{FF2B5EF4-FFF2-40B4-BE49-F238E27FC236}">
                <a16:creationId xmlns:a16="http://schemas.microsoft.com/office/drawing/2014/main" id="{FC51B68E-B6A6-48BD-9D97-E6DF59DA457F}"/>
              </a:ext>
            </a:extLst>
          </p:cNvPr>
          <p:cNvSpPr>
            <a:spLocks noGrp="1" noRot="1" noChangeAspect="1" noChangeArrowheads="1" noTextEdit="1"/>
          </p:cNvSpPr>
          <p:nvPr>
            <p:ph type="sldImg"/>
          </p:nvPr>
        </p:nvSpPr>
        <p:spPr>
          <a:xfrm>
            <a:off x="71438" y="741363"/>
            <a:ext cx="6581775" cy="3703637"/>
          </a:xfrm>
          <a:ln/>
        </p:spPr>
      </p:sp>
      <p:sp>
        <p:nvSpPr>
          <p:cNvPr id="37892" name="Notes Placeholder 2">
            <a:extLst>
              <a:ext uri="{FF2B5EF4-FFF2-40B4-BE49-F238E27FC236}">
                <a16:creationId xmlns:a16="http://schemas.microsoft.com/office/drawing/2014/main" id="{309C808A-BC40-4973-B7E3-8E145EB692C0}"/>
              </a:ext>
            </a:extLst>
          </p:cNvPr>
          <p:cNvSpPr>
            <a:spLocks noGrp="1" noChangeArrowheads="1"/>
          </p:cNvSpPr>
          <p:nvPr>
            <p:ph type="body" idx="1"/>
          </p:nvPr>
        </p:nvSpPr>
        <p:spPr>
          <a:noFill/>
        </p:spPr>
        <p:txBody>
          <a:bodyPr lIns="90818" tIns="45409" rIns="90818" bIns="45409"/>
          <a:lstStyle/>
          <a:p>
            <a:pPr eaLnBrk="1" hangingPunct="1"/>
            <a:endParaRPr lang="en-US" altLang="en-US" dirty="0">
              <a:latin typeface="Arial" panose="020B0604020202020204" pitchFamily="34" charset="0"/>
            </a:endParaRPr>
          </a:p>
        </p:txBody>
      </p:sp>
      <p:sp>
        <p:nvSpPr>
          <p:cNvPr id="37893" name="Slide Number Placeholder 3">
            <a:extLst>
              <a:ext uri="{FF2B5EF4-FFF2-40B4-BE49-F238E27FC236}">
                <a16:creationId xmlns:a16="http://schemas.microsoft.com/office/drawing/2014/main" id="{54282FE7-9C49-408D-9ECD-DE6D875BEF73}"/>
              </a:ext>
            </a:extLst>
          </p:cNvPr>
          <p:cNvSpPr txBox="1">
            <a:spLocks noGrp="1"/>
          </p:cNvSpPr>
          <p:nvPr/>
        </p:nvSpPr>
        <p:spPr bwMode="gray">
          <a:xfrm>
            <a:off x="3810000" y="9377363"/>
            <a:ext cx="29130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09" rIns="90818" bIns="45409" anchor="b"/>
          <a:lstStyle>
            <a:lvl1pPr defTabSz="873125">
              <a:defRPr sz="1400">
                <a:solidFill>
                  <a:srgbClr val="737377"/>
                </a:solidFill>
                <a:latin typeface="Arial" panose="020B0604020202020204" pitchFamily="34" charset="0"/>
              </a:defRPr>
            </a:lvl1pPr>
            <a:lvl2pPr marL="709613" indent="-273050" defTabSz="873125">
              <a:defRPr sz="1400">
                <a:solidFill>
                  <a:srgbClr val="737377"/>
                </a:solidFill>
                <a:latin typeface="Arial" panose="020B0604020202020204" pitchFamily="34" charset="0"/>
              </a:defRPr>
            </a:lvl2pPr>
            <a:lvl3pPr marL="1090613" indent="-217488" defTabSz="873125">
              <a:defRPr sz="1400">
                <a:solidFill>
                  <a:srgbClr val="737377"/>
                </a:solidFill>
                <a:latin typeface="Arial" panose="020B0604020202020204" pitchFamily="34" charset="0"/>
              </a:defRPr>
            </a:lvl3pPr>
            <a:lvl4pPr marL="1527175" indent="-217488" defTabSz="873125">
              <a:defRPr sz="1400">
                <a:solidFill>
                  <a:srgbClr val="737377"/>
                </a:solidFill>
                <a:latin typeface="Arial" panose="020B0604020202020204" pitchFamily="34" charset="0"/>
              </a:defRPr>
            </a:lvl4pPr>
            <a:lvl5pPr marL="1963738" indent="-217488" defTabSz="873125">
              <a:defRPr sz="1400">
                <a:solidFill>
                  <a:srgbClr val="737377"/>
                </a:solidFill>
                <a:latin typeface="Arial" panose="020B0604020202020204" pitchFamily="34" charset="0"/>
              </a:defRPr>
            </a:lvl5pPr>
            <a:lvl6pPr marL="2420938" indent="-217488" defTabSz="873125" eaLnBrk="0" fontAlgn="base" hangingPunct="0">
              <a:spcBef>
                <a:spcPct val="0"/>
              </a:spcBef>
              <a:spcAft>
                <a:spcPct val="0"/>
              </a:spcAft>
              <a:defRPr sz="1400">
                <a:solidFill>
                  <a:srgbClr val="737377"/>
                </a:solidFill>
                <a:latin typeface="Arial" panose="020B0604020202020204" pitchFamily="34" charset="0"/>
              </a:defRPr>
            </a:lvl6pPr>
            <a:lvl7pPr marL="2878138" indent="-217488" defTabSz="873125" eaLnBrk="0" fontAlgn="base" hangingPunct="0">
              <a:spcBef>
                <a:spcPct val="0"/>
              </a:spcBef>
              <a:spcAft>
                <a:spcPct val="0"/>
              </a:spcAft>
              <a:defRPr sz="1400">
                <a:solidFill>
                  <a:srgbClr val="737377"/>
                </a:solidFill>
                <a:latin typeface="Arial" panose="020B0604020202020204" pitchFamily="34" charset="0"/>
              </a:defRPr>
            </a:lvl7pPr>
            <a:lvl8pPr marL="3335338" indent="-217488" defTabSz="873125" eaLnBrk="0" fontAlgn="base" hangingPunct="0">
              <a:spcBef>
                <a:spcPct val="0"/>
              </a:spcBef>
              <a:spcAft>
                <a:spcPct val="0"/>
              </a:spcAft>
              <a:defRPr sz="1400">
                <a:solidFill>
                  <a:srgbClr val="737377"/>
                </a:solidFill>
                <a:latin typeface="Arial" panose="020B0604020202020204" pitchFamily="34" charset="0"/>
              </a:defRPr>
            </a:lvl8pPr>
            <a:lvl9pPr marL="3792538" indent="-217488" defTabSz="873125" eaLnBrk="0" fontAlgn="base" hangingPunct="0">
              <a:spcBef>
                <a:spcPct val="0"/>
              </a:spcBef>
              <a:spcAft>
                <a:spcPct val="0"/>
              </a:spcAft>
              <a:defRPr sz="1400">
                <a:solidFill>
                  <a:srgbClr val="737377"/>
                </a:solidFill>
                <a:latin typeface="Arial" panose="020B0604020202020204" pitchFamily="34" charset="0"/>
              </a:defRPr>
            </a:lvl9pPr>
          </a:lstStyle>
          <a:p>
            <a:pPr algn="r" eaLnBrk="1" hangingPunct="1"/>
            <a:fld id="{098C1703-16E5-4566-8176-DF13B99A9089}" type="slidenum">
              <a:rPr lang="en-GB" altLang="en-US" sz="1100">
                <a:solidFill>
                  <a:schemeClr val="tx1"/>
                </a:solidFill>
                <a:cs typeface="Arial" panose="020B0604020202020204" pitchFamily="34" charset="0"/>
              </a:rPr>
              <a:pPr algn="r" eaLnBrk="1" hangingPunct="1"/>
              <a:t>18</a:t>
            </a:fld>
            <a:endParaRPr lang="en-GB" altLang="en-US" sz="1100" dirty="0">
              <a:solidFill>
                <a:schemeClr val="tx1"/>
              </a:solidFill>
              <a:cs typeface="Arial" panose="020B0604020202020204" pitchFamily="34" charset="0"/>
            </a:endParaRPr>
          </a:p>
        </p:txBody>
      </p:sp>
    </p:spTree>
    <p:extLst>
      <p:ext uri="{BB962C8B-B14F-4D97-AF65-F5344CB8AC3E}">
        <p14:creationId xmlns:p14="http://schemas.microsoft.com/office/powerpoint/2010/main" val="439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600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Contents page to be bright and fresh and welcoming</a:t>
            </a:r>
          </a:p>
        </p:txBody>
      </p:sp>
    </p:spTree>
    <p:extLst>
      <p:ext uri="{BB962C8B-B14F-4D97-AF65-F5344CB8AC3E}">
        <p14:creationId xmlns:p14="http://schemas.microsoft.com/office/powerpoint/2010/main" val="321731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Zoe’s welcome message to be bright and fresh. </a:t>
            </a:r>
          </a:p>
        </p:txBody>
      </p:sp>
    </p:spTree>
    <p:extLst>
      <p:ext uri="{BB962C8B-B14F-4D97-AF65-F5344CB8AC3E}">
        <p14:creationId xmlns:p14="http://schemas.microsoft.com/office/powerpoint/2010/main" val="176610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020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BEF4E0E-09BC-4601-A8F4-C3C1B2EBA44C}"/>
              </a:ext>
            </a:extLst>
          </p:cNvPr>
          <p:cNvSpPr txBox="1">
            <a:spLocks noGrp="1" noChangeArrowheads="1"/>
          </p:cNvSpPr>
          <p:nvPr/>
        </p:nvSpPr>
        <p:spPr bwMode="auto">
          <a:xfrm>
            <a:off x="3810000" y="9378950"/>
            <a:ext cx="29130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5" rIns="90450" bIns="45225" anchor="b"/>
          <a:lstStyle>
            <a:lvl1pPr defTabSz="904875">
              <a:defRPr sz="1400">
                <a:solidFill>
                  <a:srgbClr val="737377"/>
                </a:solidFill>
                <a:latin typeface="Arial" panose="020B0604020202020204" pitchFamily="34" charset="0"/>
              </a:defRPr>
            </a:lvl1pPr>
            <a:lvl2pPr marL="739775" indent="-285750" defTabSz="904875">
              <a:defRPr sz="1400">
                <a:solidFill>
                  <a:srgbClr val="737377"/>
                </a:solidFill>
                <a:latin typeface="Arial" panose="020B0604020202020204" pitchFamily="34" charset="0"/>
              </a:defRPr>
            </a:lvl2pPr>
            <a:lvl3pPr marL="1139825" indent="-227013" defTabSz="904875">
              <a:defRPr sz="1400">
                <a:solidFill>
                  <a:srgbClr val="737377"/>
                </a:solidFill>
                <a:latin typeface="Arial" panose="020B0604020202020204" pitchFamily="34" charset="0"/>
              </a:defRPr>
            </a:lvl3pPr>
            <a:lvl4pPr marL="1593850" indent="-227013" defTabSz="904875">
              <a:defRPr sz="1400">
                <a:solidFill>
                  <a:srgbClr val="737377"/>
                </a:solidFill>
                <a:latin typeface="Arial" panose="020B0604020202020204" pitchFamily="34" charset="0"/>
              </a:defRPr>
            </a:lvl4pPr>
            <a:lvl5pPr marL="2051050" indent="-227013" defTabSz="904875">
              <a:defRPr sz="1400">
                <a:solidFill>
                  <a:srgbClr val="737377"/>
                </a:solidFill>
                <a:latin typeface="Arial" panose="020B0604020202020204" pitchFamily="34" charset="0"/>
              </a:defRPr>
            </a:lvl5pPr>
            <a:lvl6pPr marL="2508250" indent="-227013" defTabSz="904875" eaLnBrk="0" fontAlgn="base" hangingPunct="0">
              <a:spcBef>
                <a:spcPct val="0"/>
              </a:spcBef>
              <a:spcAft>
                <a:spcPct val="0"/>
              </a:spcAft>
              <a:defRPr sz="1400">
                <a:solidFill>
                  <a:srgbClr val="737377"/>
                </a:solidFill>
                <a:latin typeface="Arial" panose="020B0604020202020204" pitchFamily="34" charset="0"/>
              </a:defRPr>
            </a:lvl6pPr>
            <a:lvl7pPr marL="2965450" indent="-227013" defTabSz="904875" eaLnBrk="0" fontAlgn="base" hangingPunct="0">
              <a:spcBef>
                <a:spcPct val="0"/>
              </a:spcBef>
              <a:spcAft>
                <a:spcPct val="0"/>
              </a:spcAft>
              <a:defRPr sz="1400">
                <a:solidFill>
                  <a:srgbClr val="737377"/>
                </a:solidFill>
                <a:latin typeface="Arial" panose="020B0604020202020204" pitchFamily="34" charset="0"/>
              </a:defRPr>
            </a:lvl7pPr>
            <a:lvl8pPr marL="3422650" indent="-227013" defTabSz="904875" eaLnBrk="0" fontAlgn="base" hangingPunct="0">
              <a:spcBef>
                <a:spcPct val="0"/>
              </a:spcBef>
              <a:spcAft>
                <a:spcPct val="0"/>
              </a:spcAft>
              <a:defRPr sz="1400">
                <a:solidFill>
                  <a:srgbClr val="737377"/>
                </a:solidFill>
                <a:latin typeface="Arial" panose="020B0604020202020204" pitchFamily="34" charset="0"/>
              </a:defRPr>
            </a:lvl8pPr>
            <a:lvl9pPr marL="3879850" indent="-227013" defTabSz="904875" eaLnBrk="0" fontAlgn="base" hangingPunct="0">
              <a:spcBef>
                <a:spcPct val="0"/>
              </a:spcBef>
              <a:spcAft>
                <a:spcPct val="0"/>
              </a:spcAft>
              <a:defRPr sz="1400">
                <a:solidFill>
                  <a:srgbClr val="737377"/>
                </a:solidFill>
                <a:latin typeface="Arial" panose="020B0604020202020204" pitchFamily="34" charset="0"/>
              </a:defRPr>
            </a:lvl9pPr>
          </a:lstStyle>
          <a:p>
            <a:pPr algn="r"/>
            <a:fld id="{CBB48B88-B279-4126-A95D-3AFD549A3C3E}" type="slidenum">
              <a:rPr lang="en-GB" altLang="en-US" sz="1200">
                <a:solidFill>
                  <a:schemeClr val="tx1"/>
                </a:solidFill>
              </a:rPr>
              <a:pPr algn="r"/>
              <a:t>5</a:t>
            </a:fld>
            <a:endParaRPr lang="en-GB" altLang="en-US" sz="1200" dirty="0">
              <a:solidFill>
                <a:schemeClr val="tx1"/>
              </a:solidFill>
            </a:endParaRPr>
          </a:p>
        </p:txBody>
      </p:sp>
      <p:sp>
        <p:nvSpPr>
          <p:cNvPr id="37891" name="Slide Image Placeholder 1">
            <a:extLst>
              <a:ext uri="{FF2B5EF4-FFF2-40B4-BE49-F238E27FC236}">
                <a16:creationId xmlns:a16="http://schemas.microsoft.com/office/drawing/2014/main" id="{FC51B68E-B6A6-48BD-9D97-E6DF59DA457F}"/>
              </a:ext>
            </a:extLst>
          </p:cNvPr>
          <p:cNvSpPr>
            <a:spLocks noGrp="1" noRot="1" noChangeAspect="1" noChangeArrowheads="1" noTextEdit="1"/>
          </p:cNvSpPr>
          <p:nvPr>
            <p:ph type="sldImg"/>
          </p:nvPr>
        </p:nvSpPr>
        <p:spPr>
          <a:xfrm>
            <a:off x="71438" y="741363"/>
            <a:ext cx="6581775" cy="3703637"/>
          </a:xfrm>
          <a:ln/>
        </p:spPr>
      </p:sp>
      <p:sp>
        <p:nvSpPr>
          <p:cNvPr id="37892" name="Notes Placeholder 2">
            <a:extLst>
              <a:ext uri="{FF2B5EF4-FFF2-40B4-BE49-F238E27FC236}">
                <a16:creationId xmlns:a16="http://schemas.microsoft.com/office/drawing/2014/main" id="{309C808A-BC40-4973-B7E3-8E145EB692C0}"/>
              </a:ext>
            </a:extLst>
          </p:cNvPr>
          <p:cNvSpPr>
            <a:spLocks noGrp="1" noChangeArrowheads="1"/>
          </p:cNvSpPr>
          <p:nvPr>
            <p:ph type="body" idx="1"/>
          </p:nvPr>
        </p:nvSpPr>
        <p:spPr>
          <a:noFill/>
        </p:spPr>
        <p:txBody>
          <a:bodyPr lIns="90818" tIns="45409" rIns="90818" bIns="45409"/>
          <a:lstStyle/>
          <a:p>
            <a:pPr algn="l"/>
            <a:endParaRPr lang="en-US" dirty="0">
              <a:solidFill>
                <a:srgbClr val="000000"/>
              </a:solidFill>
              <a:latin typeface="Bliss Light"/>
            </a:endParaRPr>
          </a:p>
          <a:p>
            <a:r>
              <a:rPr lang="en-US" altLang="en-US" dirty="0">
                <a:latin typeface="Arial"/>
                <a:cs typeface="Arial"/>
              </a:rPr>
              <a:t>Taken responsibilities from the job description and broke it down into easier chunks.</a:t>
            </a:r>
          </a:p>
          <a:p>
            <a:r>
              <a:rPr lang="en-US" altLang="en-US" dirty="0">
                <a:latin typeface="Arial"/>
                <a:cs typeface="Arial"/>
              </a:rPr>
              <a:t>The background needs to be more engaging and inviting, to make the candidate excited for the job role. The above background is perfect but maybe moved to the bottom right hand corner to enable to wording to be seen.  </a:t>
            </a:r>
          </a:p>
        </p:txBody>
      </p:sp>
      <p:sp>
        <p:nvSpPr>
          <p:cNvPr id="37893" name="Slide Number Placeholder 3">
            <a:extLst>
              <a:ext uri="{FF2B5EF4-FFF2-40B4-BE49-F238E27FC236}">
                <a16:creationId xmlns:a16="http://schemas.microsoft.com/office/drawing/2014/main" id="{54282FE7-9C49-408D-9ECD-DE6D875BEF73}"/>
              </a:ext>
            </a:extLst>
          </p:cNvPr>
          <p:cNvSpPr txBox="1">
            <a:spLocks noGrp="1"/>
          </p:cNvSpPr>
          <p:nvPr/>
        </p:nvSpPr>
        <p:spPr bwMode="gray">
          <a:xfrm>
            <a:off x="3810000" y="9377363"/>
            <a:ext cx="29130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09" rIns="90818" bIns="45409" anchor="b"/>
          <a:lstStyle>
            <a:lvl1pPr defTabSz="873125">
              <a:defRPr sz="1400">
                <a:solidFill>
                  <a:srgbClr val="737377"/>
                </a:solidFill>
                <a:latin typeface="Arial" panose="020B0604020202020204" pitchFamily="34" charset="0"/>
              </a:defRPr>
            </a:lvl1pPr>
            <a:lvl2pPr marL="709613" indent="-273050" defTabSz="873125">
              <a:defRPr sz="1400">
                <a:solidFill>
                  <a:srgbClr val="737377"/>
                </a:solidFill>
                <a:latin typeface="Arial" panose="020B0604020202020204" pitchFamily="34" charset="0"/>
              </a:defRPr>
            </a:lvl2pPr>
            <a:lvl3pPr marL="1090613" indent="-217488" defTabSz="873125">
              <a:defRPr sz="1400">
                <a:solidFill>
                  <a:srgbClr val="737377"/>
                </a:solidFill>
                <a:latin typeface="Arial" panose="020B0604020202020204" pitchFamily="34" charset="0"/>
              </a:defRPr>
            </a:lvl3pPr>
            <a:lvl4pPr marL="1527175" indent="-217488" defTabSz="873125">
              <a:defRPr sz="1400">
                <a:solidFill>
                  <a:srgbClr val="737377"/>
                </a:solidFill>
                <a:latin typeface="Arial" panose="020B0604020202020204" pitchFamily="34" charset="0"/>
              </a:defRPr>
            </a:lvl4pPr>
            <a:lvl5pPr marL="1963738" indent="-217488" defTabSz="873125">
              <a:defRPr sz="1400">
                <a:solidFill>
                  <a:srgbClr val="737377"/>
                </a:solidFill>
                <a:latin typeface="Arial" panose="020B0604020202020204" pitchFamily="34" charset="0"/>
              </a:defRPr>
            </a:lvl5pPr>
            <a:lvl6pPr marL="2420938" indent="-217488" defTabSz="873125" eaLnBrk="0" fontAlgn="base" hangingPunct="0">
              <a:spcBef>
                <a:spcPct val="0"/>
              </a:spcBef>
              <a:spcAft>
                <a:spcPct val="0"/>
              </a:spcAft>
              <a:defRPr sz="1400">
                <a:solidFill>
                  <a:srgbClr val="737377"/>
                </a:solidFill>
                <a:latin typeface="Arial" panose="020B0604020202020204" pitchFamily="34" charset="0"/>
              </a:defRPr>
            </a:lvl6pPr>
            <a:lvl7pPr marL="2878138" indent="-217488" defTabSz="873125" eaLnBrk="0" fontAlgn="base" hangingPunct="0">
              <a:spcBef>
                <a:spcPct val="0"/>
              </a:spcBef>
              <a:spcAft>
                <a:spcPct val="0"/>
              </a:spcAft>
              <a:defRPr sz="1400">
                <a:solidFill>
                  <a:srgbClr val="737377"/>
                </a:solidFill>
                <a:latin typeface="Arial" panose="020B0604020202020204" pitchFamily="34" charset="0"/>
              </a:defRPr>
            </a:lvl7pPr>
            <a:lvl8pPr marL="3335338" indent="-217488" defTabSz="873125" eaLnBrk="0" fontAlgn="base" hangingPunct="0">
              <a:spcBef>
                <a:spcPct val="0"/>
              </a:spcBef>
              <a:spcAft>
                <a:spcPct val="0"/>
              </a:spcAft>
              <a:defRPr sz="1400">
                <a:solidFill>
                  <a:srgbClr val="737377"/>
                </a:solidFill>
                <a:latin typeface="Arial" panose="020B0604020202020204" pitchFamily="34" charset="0"/>
              </a:defRPr>
            </a:lvl8pPr>
            <a:lvl9pPr marL="3792538" indent="-217488" defTabSz="873125" eaLnBrk="0" fontAlgn="base" hangingPunct="0">
              <a:spcBef>
                <a:spcPct val="0"/>
              </a:spcBef>
              <a:spcAft>
                <a:spcPct val="0"/>
              </a:spcAft>
              <a:defRPr sz="1400">
                <a:solidFill>
                  <a:srgbClr val="737377"/>
                </a:solidFill>
                <a:latin typeface="Arial" panose="020B0604020202020204" pitchFamily="34" charset="0"/>
              </a:defRPr>
            </a:lvl9pPr>
          </a:lstStyle>
          <a:p>
            <a:pPr algn="r" eaLnBrk="1" hangingPunct="1"/>
            <a:fld id="{098C1703-16E5-4566-8176-DF13B99A9089}" type="slidenum">
              <a:rPr lang="en-GB" altLang="en-US" sz="1100">
                <a:solidFill>
                  <a:schemeClr val="tx1"/>
                </a:solidFill>
                <a:cs typeface="Arial" panose="020B0604020202020204" pitchFamily="34" charset="0"/>
              </a:rPr>
              <a:pPr algn="r" eaLnBrk="1" hangingPunct="1"/>
              <a:t>5</a:t>
            </a:fld>
            <a:endParaRPr lang="en-GB" altLang="en-US" sz="1100" dirty="0">
              <a:solidFill>
                <a:schemeClr val="tx1"/>
              </a:solidFill>
              <a:cs typeface="Arial" panose="020B0604020202020204" pitchFamily="34" charset="0"/>
            </a:endParaRPr>
          </a:p>
        </p:txBody>
      </p:sp>
    </p:spTree>
    <p:extLst>
      <p:ext uri="{BB962C8B-B14F-4D97-AF65-F5344CB8AC3E}">
        <p14:creationId xmlns:p14="http://schemas.microsoft.com/office/powerpoint/2010/main" val="365783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BEF4E0E-09BC-4601-A8F4-C3C1B2EBA44C}"/>
              </a:ext>
            </a:extLst>
          </p:cNvPr>
          <p:cNvSpPr txBox="1">
            <a:spLocks noGrp="1" noChangeArrowheads="1"/>
          </p:cNvSpPr>
          <p:nvPr/>
        </p:nvSpPr>
        <p:spPr bwMode="auto">
          <a:xfrm>
            <a:off x="3810000" y="9378950"/>
            <a:ext cx="29130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5" rIns="90450" bIns="45225" anchor="b"/>
          <a:lstStyle>
            <a:lvl1pPr defTabSz="904875">
              <a:defRPr sz="1400">
                <a:solidFill>
                  <a:srgbClr val="737377"/>
                </a:solidFill>
                <a:latin typeface="Arial" panose="020B0604020202020204" pitchFamily="34" charset="0"/>
              </a:defRPr>
            </a:lvl1pPr>
            <a:lvl2pPr marL="739775" indent="-285750" defTabSz="904875">
              <a:defRPr sz="1400">
                <a:solidFill>
                  <a:srgbClr val="737377"/>
                </a:solidFill>
                <a:latin typeface="Arial" panose="020B0604020202020204" pitchFamily="34" charset="0"/>
              </a:defRPr>
            </a:lvl2pPr>
            <a:lvl3pPr marL="1139825" indent="-227013" defTabSz="904875">
              <a:defRPr sz="1400">
                <a:solidFill>
                  <a:srgbClr val="737377"/>
                </a:solidFill>
                <a:latin typeface="Arial" panose="020B0604020202020204" pitchFamily="34" charset="0"/>
              </a:defRPr>
            </a:lvl3pPr>
            <a:lvl4pPr marL="1593850" indent="-227013" defTabSz="904875">
              <a:defRPr sz="1400">
                <a:solidFill>
                  <a:srgbClr val="737377"/>
                </a:solidFill>
                <a:latin typeface="Arial" panose="020B0604020202020204" pitchFamily="34" charset="0"/>
              </a:defRPr>
            </a:lvl4pPr>
            <a:lvl5pPr marL="2051050" indent="-227013" defTabSz="904875">
              <a:defRPr sz="1400">
                <a:solidFill>
                  <a:srgbClr val="737377"/>
                </a:solidFill>
                <a:latin typeface="Arial" panose="020B0604020202020204" pitchFamily="34" charset="0"/>
              </a:defRPr>
            </a:lvl5pPr>
            <a:lvl6pPr marL="2508250" indent="-227013" defTabSz="904875" eaLnBrk="0" fontAlgn="base" hangingPunct="0">
              <a:spcBef>
                <a:spcPct val="0"/>
              </a:spcBef>
              <a:spcAft>
                <a:spcPct val="0"/>
              </a:spcAft>
              <a:defRPr sz="1400">
                <a:solidFill>
                  <a:srgbClr val="737377"/>
                </a:solidFill>
                <a:latin typeface="Arial" panose="020B0604020202020204" pitchFamily="34" charset="0"/>
              </a:defRPr>
            </a:lvl6pPr>
            <a:lvl7pPr marL="2965450" indent="-227013" defTabSz="904875" eaLnBrk="0" fontAlgn="base" hangingPunct="0">
              <a:spcBef>
                <a:spcPct val="0"/>
              </a:spcBef>
              <a:spcAft>
                <a:spcPct val="0"/>
              </a:spcAft>
              <a:defRPr sz="1400">
                <a:solidFill>
                  <a:srgbClr val="737377"/>
                </a:solidFill>
                <a:latin typeface="Arial" panose="020B0604020202020204" pitchFamily="34" charset="0"/>
              </a:defRPr>
            </a:lvl7pPr>
            <a:lvl8pPr marL="3422650" indent="-227013" defTabSz="904875" eaLnBrk="0" fontAlgn="base" hangingPunct="0">
              <a:spcBef>
                <a:spcPct val="0"/>
              </a:spcBef>
              <a:spcAft>
                <a:spcPct val="0"/>
              </a:spcAft>
              <a:defRPr sz="1400">
                <a:solidFill>
                  <a:srgbClr val="737377"/>
                </a:solidFill>
                <a:latin typeface="Arial" panose="020B0604020202020204" pitchFamily="34" charset="0"/>
              </a:defRPr>
            </a:lvl8pPr>
            <a:lvl9pPr marL="3879850" indent="-227013" defTabSz="904875" eaLnBrk="0" fontAlgn="base" hangingPunct="0">
              <a:spcBef>
                <a:spcPct val="0"/>
              </a:spcBef>
              <a:spcAft>
                <a:spcPct val="0"/>
              </a:spcAft>
              <a:defRPr sz="1400">
                <a:solidFill>
                  <a:srgbClr val="737377"/>
                </a:solidFill>
                <a:latin typeface="Arial" panose="020B0604020202020204" pitchFamily="34" charset="0"/>
              </a:defRPr>
            </a:lvl9pPr>
          </a:lstStyle>
          <a:p>
            <a:pPr algn="r"/>
            <a:fld id="{CBB48B88-B279-4126-A95D-3AFD549A3C3E}" type="slidenum">
              <a:rPr lang="en-GB" altLang="en-US" sz="1200">
                <a:solidFill>
                  <a:schemeClr val="tx1"/>
                </a:solidFill>
              </a:rPr>
              <a:pPr algn="r"/>
              <a:t>8</a:t>
            </a:fld>
            <a:endParaRPr lang="en-GB" altLang="en-US" sz="1200" dirty="0">
              <a:solidFill>
                <a:schemeClr val="tx1"/>
              </a:solidFill>
            </a:endParaRPr>
          </a:p>
        </p:txBody>
      </p:sp>
      <p:sp>
        <p:nvSpPr>
          <p:cNvPr id="37891" name="Slide Image Placeholder 1">
            <a:extLst>
              <a:ext uri="{FF2B5EF4-FFF2-40B4-BE49-F238E27FC236}">
                <a16:creationId xmlns:a16="http://schemas.microsoft.com/office/drawing/2014/main" id="{FC51B68E-B6A6-48BD-9D97-E6DF59DA457F}"/>
              </a:ext>
            </a:extLst>
          </p:cNvPr>
          <p:cNvSpPr>
            <a:spLocks noGrp="1" noRot="1" noChangeAspect="1" noChangeArrowheads="1" noTextEdit="1"/>
          </p:cNvSpPr>
          <p:nvPr>
            <p:ph type="sldImg"/>
          </p:nvPr>
        </p:nvSpPr>
        <p:spPr>
          <a:xfrm>
            <a:off x="71438" y="741363"/>
            <a:ext cx="6581775" cy="3703637"/>
          </a:xfrm>
          <a:ln/>
        </p:spPr>
      </p:sp>
      <p:sp>
        <p:nvSpPr>
          <p:cNvPr id="37892" name="Notes Placeholder 2">
            <a:extLst>
              <a:ext uri="{FF2B5EF4-FFF2-40B4-BE49-F238E27FC236}">
                <a16:creationId xmlns:a16="http://schemas.microsoft.com/office/drawing/2014/main" id="{309C808A-BC40-4973-B7E3-8E145EB692C0}"/>
              </a:ext>
            </a:extLst>
          </p:cNvPr>
          <p:cNvSpPr>
            <a:spLocks noGrp="1" noChangeArrowheads="1"/>
          </p:cNvSpPr>
          <p:nvPr>
            <p:ph type="body" idx="1"/>
          </p:nvPr>
        </p:nvSpPr>
        <p:spPr>
          <a:noFill/>
        </p:spPr>
        <p:txBody>
          <a:bodyPr lIns="90818" tIns="45409" rIns="90818" bIns="45409"/>
          <a:lstStyle/>
          <a:p>
            <a:pPr eaLnBrk="1" hangingPunct="1"/>
            <a:r>
              <a:rPr lang="en-US" altLang="en-US" dirty="0">
                <a:latin typeface="Arial" panose="020B0604020202020204" pitchFamily="34" charset="0"/>
              </a:rPr>
              <a:t>Background slides have changed</a:t>
            </a:r>
          </a:p>
        </p:txBody>
      </p:sp>
      <p:sp>
        <p:nvSpPr>
          <p:cNvPr id="37893" name="Slide Number Placeholder 3">
            <a:extLst>
              <a:ext uri="{FF2B5EF4-FFF2-40B4-BE49-F238E27FC236}">
                <a16:creationId xmlns:a16="http://schemas.microsoft.com/office/drawing/2014/main" id="{54282FE7-9C49-408D-9ECD-DE6D875BEF73}"/>
              </a:ext>
            </a:extLst>
          </p:cNvPr>
          <p:cNvSpPr txBox="1">
            <a:spLocks noGrp="1"/>
          </p:cNvSpPr>
          <p:nvPr/>
        </p:nvSpPr>
        <p:spPr bwMode="gray">
          <a:xfrm>
            <a:off x="3810000" y="9377363"/>
            <a:ext cx="29130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09" rIns="90818" bIns="45409" anchor="b"/>
          <a:lstStyle>
            <a:lvl1pPr defTabSz="873125">
              <a:defRPr sz="1400">
                <a:solidFill>
                  <a:srgbClr val="737377"/>
                </a:solidFill>
                <a:latin typeface="Arial" panose="020B0604020202020204" pitchFamily="34" charset="0"/>
              </a:defRPr>
            </a:lvl1pPr>
            <a:lvl2pPr marL="709613" indent="-273050" defTabSz="873125">
              <a:defRPr sz="1400">
                <a:solidFill>
                  <a:srgbClr val="737377"/>
                </a:solidFill>
                <a:latin typeface="Arial" panose="020B0604020202020204" pitchFamily="34" charset="0"/>
              </a:defRPr>
            </a:lvl2pPr>
            <a:lvl3pPr marL="1090613" indent="-217488" defTabSz="873125">
              <a:defRPr sz="1400">
                <a:solidFill>
                  <a:srgbClr val="737377"/>
                </a:solidFill>
                <a:latin typeface="Arial" panose="020B0604020202020204" pitchFamily="34" charset="0"/>
              </a:defRPr>
            </a:lvl3pPr>
            <a:lvl4pPr marL="1527175" indent="-217488" defTabSz="873125">
              <a:defRPr sz="1400">
                <a:solidFill>
                  <a:srgbClr val="737377"/>
                </a:solidFill>
                <a:latin typeface="Arial" panose="020B0604020202020204" pitchFamily="34" charset="0"/>
              </a:defRPr>
            </a:lvl4pPr>
            <a:lvl5pPr marL="1963738" indent="-217488" defTabSz="873125">
              <a:defRPr sz="1400">
                <a:solidFill>
                  <a:srgbClr val="737377"/>
                </a:solidFill>
                <a:latin typeface="Arial" panose="020B0604020202020204" pitchFamily="34" charset="0"/>
              </a:defRPr>
            </a:lvl5pPr>
            <a:lvl6pPr marL="2420938" indent="-217488" defTabSz="873125" eaLnBrk="0" fontAlgn="base" hangingPunct="0">
              <a:spcBef>
                <a:spcPct val="0"/>
              </a:spcBef>
              <a:spcAft>
                <a:spcPct val="0"/>
              </a:spcAft>
              <a:defRPr sz="1400">
                <a:solidFill>
                  <a:srgbClr val="737377"/>
                </a:solidFill>
                <a:latin typeface="Arial" panose="020B0604020202020204" pitchFamily="34" charset="0"/>
              </a:defRPr>
            </a:lvl6pPr>
            <a:lvl7pPr marL="2878138" indent="-217488" defTabSz="873125" eaLnBrk="0" fontAlgn="base" hangingPunct="0">
              <a:spcBef>
                <a:spcPct val="0"/>
              </a:spcBef>
              <a:spcAft>
                <a:spcPct val="0"/>
              </a:spcAft>
              <a:defRPr sz="1400">
                <a:solidFill>
                  <a:srgbClr val="737377"/>
                </a:solidFill>
                <a:latin typeface="Arial" panose="020B0604020202020204" pitchFamily="34" charset="0"/>
              </a:defRPr>
            </a:lvl7pPr>
            <a:lvl8pPr marL="3335338" indent="-217488" defTabSz="873125" eaLnBrk="0" fontAlgn="base" hangingPunct="0">
              <a:spcBef>
                <a:spcPct val="0"/>
              </a:spcBef>
              <a:spcAft>
                <a:spcPct val="0"/>
              </a:spcAft>
              <a:defRPr sz="1400">
                <a:solidFill>
                  <a:srgbClr val="737377"/>
                </a:solidFill>
                <a:latin typeface="Arial" panose="020B0604020202020204" pitchFamily="34" charset="0"/>
              </a:defRPr>
            </a:lvl8pPr>
            <a:lvl9pPr marL="3792538" indent="-217488" defTabSz="873125" eaLnBrk="0" fontAlgn="base" hangingPunct="0">
              <a:spcBef>
                <a:spcPct val="0"/>
              </a:spcBef>
              <a:spcAft>
                <a:spcPct val="0"/>
              </a:spcAft>
              <a:defRPr sz="1400">
                <a:solidFill>
                  <a:srgbClr val="737377"/>
                </a:solidFill>
                <a:latin typeface="Arial" panose="020B0604020202020204" pitchFamily="34" charset="0"/>
              </a:defRPr>
            </a:lvl9pPr>
          </a:lstStyle>
          <a:p>
            <a:pPr algn="r" eaLnBrk="1" hangingPunct="1"/>
            <a:fld id="{098C1703-16E5-4566-8176-DF13B99A9089}" type="slidenum">
              <a:rPr lang="en-GB" altLang="en-US" sz="1100">
                <a:solidFill>
                  <a:schemeClr val="tx1"/>
                </a:solidFill>
                <a:cs typeface="Arial" panose="020B0604020202020204" pitchFamily="34" charset="0"/>
              </a:rPr>
              <a:pPr algn="r" eaLnBrk="1" hangingPunct="1"/>
              <a:t>8</a:t>
            </a:fld>
            <a:endParaRPr lang="en-GB" altLang="en-US" sz="1100" dirty="0">
              <a:solidFill>
                <a:schemeClr val="tx1"/>
              </a:solidFill>
              <a:cs typeface="Arial" panose="020B0604020202020204" pitchFamily="34" charset="0"/>
            </a:endParaRPr>
          </a:p>
        </p:txBody>
      </p:sp>
    </p:spTree>
    <p:extLst>
      <p:ext uri="{BB962C8B-B14F-4D97-AF65-F5344CB8AC3E}">
        <p14:creationId xmlns:p14="http://schemas.microsoft.com/office/powerpoint/2010/main" val="277707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BEF4E0E-09BC-4601-A8F4-C3C1B2EBA44C}"/>
              </a:ext>
            </a:extLst>
          </p:cNvPr>
          <p:cNvSpPr txBox="1">
            <a:spLocks noGrp="1" noChangeArrowheads="1"/>
          </p:cNvSpPr>
          <p:nvPr/>
        </p:nvSpPr>
        <p:spPr bwMode="auto">
          <a:xfrm>
            <a:off x="3810000" y="9378950"/>
            <a:ext cx="29130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5" rIns="90450" bIns="45225" anchor="b"/>
          <a:lstStyle>
            <a:lvl1pPr defTabSz="904875">
              <a:defRPr sz="1400">
                <a:solidFill>
                  <a:srgbClr val="737377"/>
                </a:solidFill>
                <a:latin typeface="Arial" panose="020B0604020202020204" pitchFamily="34" charset="0"/>
              </a:defRPr>
            </a:lvl1pPr>
            <a:lvl2pPr marL="739775" indent="-285750" defTabSz="904875">
              <a:defRPr sz="1400">
                <a:solidFill>
                  <a:srgbClr val="737377"/>
                </a:solidFill>
                <a:latin typeface="Arial" panose="020B0604020202020204" pitchFamily="34" charset="0"/>
              </a:defRPr>
            </a:lvl2pPr>
            <a:lvl3pPr marL="1139825" indent="-227013" defTabSz="904875">
              <a:defRPr sz="1400">
                <a:solidFill>
                  <a:srgbClr val="737377"/>
                </a:solidFill>
                <a:latin typeface="Arial" panose="020B0604020202020204" pitchFamily="34" charset="0"/>
              </a:defRPr>
            </a:lvl3pPr>
            <a:lvl4pPr marL="1593850" indent="-227013" defTabSz="904875">
              <a:defRPr sz="1400">
                <a:solidFill>
                  <a:srgbClr val="737377"/>
                </a:solidFill>
                <a:latin typeface="Arial" panose="020B0604020202020204" pitchFamily="34" charset="0"/>
              </a:defRPr>
            </a:lvl4pPr>
            <a:lvl5pPr marL="2051050" indent="-227013" defTabSz="904875">
              <a:defRPr sz="1400">
                <a:solidFill>
                  <a:srgbClr val="737377"/>
                </a:solidFill>
                <a:latin typeface="Arial" panose="020B0604020202020204" pitchFamily="34" charset="0"/>
              </a:defRPr>
            </a:lvl5pPr>
            <a:lvl6pPr marL="2508250" indent="-227013" defTabSz="904875" eaLnBrk="0" fontAlgn="base" hangingPunct="0">
              <a:spcBef>
                <a:spcPct val="0"/>
              </a:spcBef>
              <a:spcAft>
                <a:spcPct val="0"/>
              </a:spcAft>
              <a:defRPr sz="1400">
                <a:solidFill>
                  <a:srgbClr val="737377"/>
                </a:solidFill>
                <a:latin typeface="Arial" panose="020B0604020202020204" pitchFamily="34" charset="0"/>
              </a:defRPr>
            </a:lvl6pPr>
            <a:lvl7pPr marL="2965450" indent="-227013" defTabSz="904875" eaLnBrk="0" fontAlgn="base" hangingPunct="0">
              <a:spcBef>
                <a:spcPct val="0"/>
              </a:spcBef>
              <a:spcAft>
                <a:spcPct val="0"/>
              </a:spcAft>
              <a:defRPr sz="1400">
                <a:solidFill>
                  <a:srgbClr val="737377"/>
                </a:solidFill>
                <a:latin typeface="Arial" panose="020B0604020202020204" pitchFamily="34" charset="0"/>
              </a:defRPr>
            </a:lvl7pPr>
            <a:lvl8pPr marL="3422650" indent="-227013" defTabSz="904875" eaLnBrk="0" fontAlgn="base" hangingPunct="0">
              <a:spcBef>
                <a:spcPct val="0"/>
              </a:spcBef>
              <a:spcAft>
                <a:spcPct val="0"/>
              </a:spcAft>
              <a:defRPr sz="1400">
                <a:solidFill>
                  <a:srgbClr val="737377"/>
                </a:solidFill>
                <a:latin typeface="Arial" panose="020B0604020202020204" pitchFamily="34" charset="0"/>
              </a:defRPr>
            </a:lvl8pPr>
            <a:lvl9pPr marL="3879850" indent="-227013" defTabSz="904875" eaLnBrk="0" fontAlgn="base" hangingPunct="0">
              <a:spcBef>
                <a:spcPct val="0"/>
              </a:spcBef>
              <a:spcAft>
                <a:spcPct val="0"/>
              </a:spcAft>
              <a:defRPr sz="1400">
                <a:solidFill>
                  <a:srgbClr val="737377"/>
                </a:solidFill>
                <a:latin typeface="Arial" panose="020B0604020202020204" pitchFamily="34" charset="0"/>
              </a:defRPr>
            </a:lvl9pPr>
          </a:lstStyle>
          <a:p>
            <a:pPr algn="r"/>
            <a:fld id="{CBB48B88-B279-4126-A95D-3AFD549A3C3E}" type="slidenum">
              <a:rPr lang="en-GB" altLang="en-US" sz="1200">
                <a:solidFill>
                  <a:schemeClr val="tx1"/>
                </a:solidFill>
              </a:rPr>
              <a:pPr algn="r"/>
              <a:t>9</a:t>
            </a:fld>
            <a:endParaRPr lang="en-GB" altLang="en-US" sz="1200" dirty="0">
              <a:solidFill>
                <a:schemeClr val="tx1"/>
              </a:solidFill>
            </a:endParaRPr>
          </a:p>
        </p:txBody>
      </p:sp>
      <p:sp>
        <p:nvSpPr>
          <p:cNvPr id="37891" name="Slide Image Placeholder 1">
            <a:extLst>
              <a:ext uri="{FF2B5EF4-FFF2-40B4-BE49-F238E27FC236}">
                <a16:creationId xmlns:a16="http://schemas.microsoft.com/office/drawing/2014/main" id="{FC51B68E-B6A6-48BD-9D97-E6DF59DA457F}"/>
              </a:ext>
            </a:extLst>
          </p:cNvPr>
          <p:cNvSpPr>
            <a:spLocks noGrp="1" noRot="1" noChangeAspect="1" noChangeArrowheads="1" noTextEdit="1"/>
          </p:cNvSpPr>
          <p:nvPr>
            <p:ph type="sldImg"/>
          </p:nvPr>
        </p:nvSpPr>
        <p:spPr>
          <a:xfrm>
            <a:off x="71438" y="741363"/>
            <a:ext cx="6581775" cy="3703637"/>
          </a:xfrm>
          <a:ln/>
        </p:spPr>
      </p:sp>
      <p:sp>
        <p:nvSpPr>
          <p:cNvPr id="37892" name="Notes Placeholder 2">
            <a:extLst>
              <a:ext uri="{FF2B5EF4-FFF2-40B4-BE49-F238E27FC236}">
                <a16:creationId xmlns:a16="http://schemas.microsoft.com/office/drawing/2014/main" id="{309C808A-BC40-4973-B7E3-8E145EB692C0}"/>
              </a:ext>
            </a:extLst>
          </p:cNvPr>
          <p:cNvSpPr>
            <a:spLocks noGrp="1" noChangeArrowheads="1"/>
          </p:cNvSpPr>
          <p:nvPr>
            <p:ph type="body" idx="1"/>
          </p:nvPr>
        </p:nvSpPr>
        <p:spPr>
          <a:noFill/>
        </p:spPr>
        <p:txBody>
          <a:bodyPr lIns="90818" tIns="45409" rIns="90818" bIns="45409"/>
          <a:lstStyle/>
          <a:p>
            <a:pPr eaLnBrk="1" hangingPunct="1"/>
            <a:r>
              <a:rPr lang="en-US" altLang="en-US" dirty="0" err="1">
                <a:latin typeface="Arial" panose="020B0604020202020204" pitchFamily="34" charset="0"/>
              </a:rPr>
              <a:t>Behaviours</a:t>
            </a:r>
            <a:r>
              <a:rPr lang="en-US" altLang="en-US" dirty="0">
                <a:latin typeface="Arial" panose="020B0604020202020204" pitchFamily="34" charset="0"/>
              </a:rPr>
              <a:t> icons to be added to page from success profiles – managing a quality service, delivering at pace, working together, communicating and influencing. </a:t>
            </a:r>
          </a:p>
        </p:txBody>
      </p:sp>
      <p:sp>
        <p:nvSpPr>
          <p:cNvPr id="37893" name="Slide Number Placeholder 3">
            <a:extLst>
              <a:ext uri="{FF2B5EF4-FFF2-40B4-BE49-F238E27FC236}">
                <a16:creationId xmlns:a16="http://schemas.microsoft.com/office/drawing/2014/main" id="{54282FE7-9C49-408D-9ECD-DE6D875BEF73}"/>
              </a:ext>
            </a:extLst>
          </p:cNvPr>
          <p:cNvSpPr txBox="1">
            <a:spLocks noGrp="1"/>
          </p:cNvSpPr>
          <p:nvPr/>
        </p:nvSpPr>
        <p:spPr bwMode="gray">
          <a:xfrm>
            <a:off x="3810000" y="9377363"/>
            <a:ext cx="29130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09" rIns="90818" bIns="45409" anchor="b"/>
          <a:lstStyle>
            <a:lvl1pPr defTabSz="873125">
              <a:defRPr sz="1400">
                <a:solidFill>
                  <a:srgbClr val="737377"/>
                </a:solidFill>
                <a:latin typeface="Arial" panose="020B0604020202020204" pitchFamily="34" charset="0"/>
              </a:defRPr>
            </a:lvl1pPr>
            <a:lvl2pPr marL="709613" indent="-273050" defTabSz="873125">
              <a:defRPr sz="1400">
                <a:solidFill>
                  <a:srgbClr val="737377"/>
                </a:solidFill>
                <a:latin typeface="Arial" panose="020B0604020202020204" pitchFamily="34" charset="0"/>
              </a:defRPr>
            </a:lvl2pPr>
            <a:lvl3pPr marL="1090613" indent="-217488" defTabSz="873125">
              <a:defRPr sz="1400">
                <a:solidFill>
                  <a:srgbClr val="737377"/>
                </a:solidFill>
                <a:latin typeface="Arial" panose="020B0604020202020204" pitchFamily="34" charset="0"/>
              </a:defRPr>
            </a:lvl3pPr>
            <a:lvl4pPr marL="1527175" indent="-217488" defTabSz="873125">
              <a:defRPr sz="1400">
                <a:solidFill>
                  <a:srgbClr val="737377"/>
                </a:solidFill>
                <a:latin typeface="Arial" panose="020B0604020202020204" pitchFamily="34" charset="0"/>
              </a:defRPr>
            </a:lvl4pPr>
            <a:lvl5pPr marL="1963738" indent="-217488" defTabSz="873125">
              <a:defRPr sz="1400">
                <a:solidFill>
                  <a:srgbClr val="737377"/>
                </a:solidFill>
                <a:latin typeface="Arial" panose="020B0604020202020204" pitchFamily="34" charset="0"/>
              </a:defRPr>
            </a:lvl5pPr>
            <a:lvl6pPr marL="2420938" indent="-217488" defTabSz="873125" eaLnBrk="0" fontAlgn="base" hangingPunct="0">
              <a:spcBef>
                <a:spcPct val="0"/>
              </a:spcBef>
              <a:spcAft>
                <a:spcPct val="0"/>
              </a:spcAft>
              <a:defRPr sz="1400">
                <a:solidFill>
                  <a:srgbClr val="737377"/>
                </a:solidFill>
                <a:latin typeface="Arial" panose="020B0604020202020204" pitchFamily="34" charset="0"/>
              </a:defRPr>
            </a:lvl6pPr>
            <a:lvl7pPr marL="2878138" indent="-217488" defTabSz="873125" eaLnBrk="0" fontAlgn="base" hangingPunct="0">
              <a:spcBef>
                <a:spcPct val="0"/>
              </a:spcBef>
              <a:spcAft>
                <a:spcPct val="0"/>
              </a:spcAft>
              <a:defRPr sz="1400">
                <a:solidFill>
                  <a:srgbClr val="737377"/>
                </a:solidFill>
                <a:latin typeface="Arial" panose="020B0604020202020204" pitchFamily="34" charset="0"/>
              </a:defRPr>
            </a:lvl7pPr>
            <a:lvl8pPr marL="3335338" indent="-217488" defTabSz="873125" eaLnBrk="0" fontAlgn="base" hangingPunct="0">
              <a:spcBef>
                <a:spcPct val="0"/>
              </a:spcBef>
              <a:spcAft>
                <a:spcPct val="0"/>
              </a:spcAft>
              <a:defRPr sz="1400">
                <a:solidFill>
                  <a:srgbClr val="737377"/>
                </a:solidFill>
                <a:latin typeface="Arial" panose="020B0604020202020204" pitchFamily="34" charset="0"/>
              </a:defRPr>
            </a:lvl8pPr>
            <a:lvl9pPr marL="3792538" indent="-217488" defTabSz="873125" eaLnBrk="0" fontAlgn="base" hangingPunct="0">
              <a:spcBef>
                <a:spcPct val="0"/>
              </a:spcBef>
              <a:spcAft>
                <a:spcPct val="0"/>
              </a:spcAft>
              <a:defRPr sz="1400">
                <a:solidFill>
                  <a:srgbClr val="737377"/>
                </a:solidFill>
                <a:latin typeface="Arial" panose="020B0604020202020204" pitchFamily="34" charset="0"/>
              </a:defRPr>
            </a:lvl9pPr>
          </a:lstStyle>
          <a:p>
            <a:pPr algn="r" eaLnBrk="1" hangingPunct="1"/>
            <a:fld id="{098C1703-16E5-4566-8176-DF13B99A9089}" type="slidenum">
              <a:rPr lang="en-GB" altLang="en-US" sz="1100">
                <a:solidFill>
                  <a:schemeClr val="tx1"/>
                </a:solidFill>
                <a:cs typeface="Arial" panose="020B0604020202020204" pitchFamily="34" charset="0"/>
              </a:rPr>
              <a:pPr algn="r" eaLnBrk="1" hangingPunct="1"/>
              <a:t>9</a:t>
            </a:fld>
            <a:endParaRPr lang="en-GB" altLang="en-US" sz="1100" dirty="0">
              <a:solidFill>
                <a:schemeClr val="tx1"/>
              </a:solidFill>
              <a:cs typeface="Arial" panose="020B0604020202020204" pitchFamily="34" charset="0"/>
            </a:endParaRPr>
          </a:p>
        </p:txBody>
      </p:sp>
    </p:spTree>
    <p:extLst>
      <p:ext uri="{BB962C8B-B14F-4D97-AF65-F5344CB8AC3E}">
        <p14:creationId xmlns:p14="http://schemas.microsoft.com/office/powerpoint/2010/main" val="345329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BEF4E0E-09BC-4601-A8F4-C3C1B2EBA44C}"/>
              </a:ext>
            </a:extLst>
          </p:cNvPr>
          <p:cNvSpPr txBox="1">
            <a:spLocks noGrp="1" noChangeArrowheads="1"/>
          </p:cNvSpPr>
          <p:nvPr/>
        </p:nvSpPr>
        <p:spPr bwMode="auto">
          <a:xfrm>
            <a:off x="3810000" y="9378950"/>
            <a:ext cx="29130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5" rIns="90450" bIns="45225" anchor="b"/>
          <a:lstStyle>
            <a:lvl1pPr defTabSz="904875">
              <a:defRPr sz="1400">
                <a:solidFill>
                  <a:srgbClr val="737377"/>
                </a:solidFill>
                <a:latin typeface="Arial" panose="020B0604020202020204" pitchFamily="34" charset="0"/>
              </a:defRPr>
            </a:lvl1pPr>
            <a:lvl2pPr marL="739775" indent="-285750" defTabSz="904875">
              <a:defRPr sz="1400">
                <a:solidFill>
                  <a:srgbClr val="737377"/>
                </a:solidFill>
                <a:latin typeface="Arial" panose="020B0604020202020204" pitchFamily="34" charset="0"/>
              </a:defRPr>
            </a:lvl2pPr>
            <a:lvl3pPr marL="1139825" indent="-227013" defTabSz="904875">
              <a:defRPr sz="1400">
                <a:solidFill>
                  <a:srgbClr val="737377"/>
                </a:solidFill>
                <a:latin typeface="Arial" panose="020B0604020202020204" pitchFamily="34" charset="0"/>
              </a:defRPr>
            </a:lvl3pPr>
            <a:lvl4pPr marL="1593850" indent="-227013" defTabSz="904875">
              <a:defRPr sz="1400">
                <a:solidFill>
                  <a:srgbClr val="737377"/>
                </a:solidFill>
                <a:latin typeface="Arial" panose="020B0604020202020204" pitchFamily="34" charset="0"/>
              </a:defRPr>
            </a:lvl4pPr>
            <a:lvl5pPr marL="2051050" indent="-227013" defTabSz="904875">
              <a:defRPr sz="1400">
                <a:solidFill>
                  <a:srgbClr val="737377"/>
                </a:solidFill>
                <a:latin typeface="Arial" panose="020B0604020202020204" pitchFamily="34" charset="0"/>
              </a:defRPr>
            </a:lvl5pPr>
            <a:lvl6pPr marL="2508250" indent="-227013" defTabSz="904875" eaLnBrk="0" fontAlgn="base" hangingPunct="0">
              <a:spcBef>
                <a:spcPct val="0"/>
              </a:spcBef>
              <a:spcAft>
                <a:spcPct val="0"/>
              </a:spcAft>
              <a:defRPr sz="1400">
                <a:solidFill>
                  <a:srgbClr val="737377"/>
                </a:solidFill>
                <a:latin typeface="Arial" panose="020B0604020202020204" pitchFamily="34" charset="0"/>
              </a:defRPr>
            </a:lvl6pPr>
            <a:lvl7pPr marL="2965450" indent="-227013" defTabSz="904875" eaLnBrk="0" fontAlgn="base" hangingPunct="0">
              <a:spcBef>
                <a:spcPct val="0"/>
              </a:spcBef>
              <a:spcAft>
                <a:spcPct val="0"/>
              </a:spcAft>
              <a:defRPr sz="1400">
                <a:solidFill>
                  <a:srgbClr val="737377"/>
                </a:solidFill>
                <a:latin typeface="Arial" panose="020B0604020202020204" pitchFamily="34" charset="0"/>
              </a:defRPr>
            </a:lvl7pPr>
            <a:lvl8pPr marL="3422650" indent="-227013" defTabSz="904875" eaLnBrk="0" fontAlgn="base" hangingPunct="0">
              <a:spcBef>
                <a:spcPct val="0"/>
              </a:spcBef>
              <a:spcAft>
                <a:spcPct val="0"/>
              </a:spcAft>
              <a:defRPr sz="1400">
                <a:solidFill>
                  <a:srgbClr val="737377"/>
                </a:solidFill>
                <a:latin typeface="Arial" panose="020B0604020202020204" pitchFamily="34" charset="0"/>
              </a:defRPr>
            </a:lvl8pPr>
            <a:lvl9pPr marL="3879850" indent="-227013" defTabSz="904875" eaLnBrk="0" fontAlgn="base" hangingPunct="0">
              <a:spcBef>
                <a:spcPct val="0"/>
              </a:spcBef>
              <a:spcAft>
                <a:spcPct val="0"/>
              </a:spcAft>
              <a:defRPr sz="1400">
                <a:solidFill>
                  <a:srgbClr val="737377"/>
                </a:solidFill>
                <a:latin typeface="Arial" panose="020B0604020202020204" pitchFamily="34" charset="0"/>
              </a:defRPr>
            </a:lvl9pPr>
          </a:lstStyle>
          <a:p>
            <a:pPr algn="r"/>
            <a:fld id="{CBB48B88-B279-4126-A95D-3AFD549A3C3E}" type="slidenum">
              <a:rPr lang="en-GB" altLang="en-US" sz="1200">
                <a:solidFill>
                  <a:schemeClr val="tx1"/>
                </a:solidFill>
              </a:rPr>
              <a:pPr algn="r"/>
              <a:t>10</a:t>
            </a:fld>
            <a:endParaRPr lang="en-GB" altLang="en-US" sz="1200" dirty="0">
              <a:solidFill>
                <a:schemeClr val="tx1"/>
              </a:solidFill>
            </a:endParaRPr>
          </a:p>
        </p:txBody>
      </p:sp>
      <p:sp>
        <p:nvSpPr>
          <p:cNvPr id="37891" name="Slide Image Placeholder 1">
            <a:extLst>
              <a:ext uri="{FF2B5EF4-FFF2-40B4-BE49-F238E27FC236}">
                <a16:creationId xmlns:a16="http://schemas.microsoft.com/office/drawing/2014/main" id="{FC51B68E-B6A6-48BD-9D97-E6DF59DA457F}"/>
              </a:ext>
            </a:extLst>
          </p:cNvPr>
          <p:cNvSpPr>
            <a:spLocks noGrp="1" noRot="1" noChangeAspect="1" noChangeArrowheads="1" noTextEdit="1"/>
          </p:cNvSpPr>
          <p:nvPr>
            <p:ph type="sldImg"/>
          </p:nvPr>
        </p:nvSpPr>
        <p:spPr>
          <a:xfrm>
            <a:off x="71438" y="741363"/>
            <a:ext cx="6581775" cy="3703637"/>
          </a:xfrm>
          <a:ln/>
        </p:spPr>
      </p:sp>
      <p:sp>
        <p:nvSpPr>
          <p:cNvPr id="37892" name="Notes Placeholder 2">
            <a:extLst>
              <a:ext uri="{FF2B5EF4-FFF2-40B4-BE49-F238E27FC236}">
                <a16:creationId xmlns:a16="http://schemas.microsoft.com/office/drawing/2014/main" id="{309C808A-BC40-4973-B7E3-8E145EB692C0}"/>
              </a:ext>
            </a:extLst>
          </p:cNvPr>
          <p:cNvSpPr>
            <a:spLocks noGrp="1" noChangeArrowheads="1"/>
          </p:cNvSpPr>
          <p:nvPr>
            <p:ph type="body" idx="1"/>
          </p:nvPr>
        </p:nvSpPr>
        <p:spPr>
          <a:noFill/>
        </p:spPr>
        <p:txBody>
          <a:bodyPr lIns="90818" tIns="45409" rIns="90818" bIns="45409"/>
          <a:lstStyle/>
          <a:p>
            <a:pPr eaLnBrk="1" hangingPunct="1"/>
            <a:r>
              <a:rPr lang="en-US" altLang="en-US" dirty="0">
                <a:latin typeface="Arial" panose="020B0604020202020204" pitchFamily="34" charset="0"/>
              </a:rPr>
              <a:t>Strengths icon to be added to page</a:t>
            </a:r>
          </a:p>
        </p:txBody>
      </p:sp>
      <p:sp>
        <p:nvSpPr>
          <p:cNvPr id="37893" name="Slide Number Placeholder 3">
            <a:extLst>
              <a:ext uri="{FF2B5EF4-FFF2-40B4-BE49-F238E27FC236}">
                <a16:creationId xmlns:a16="http://schemas.microsoft.com/office/drawing/2014/main" id="{54282FE7-9C49-408D-9ECD-DE6D875BEF73}"/>
              </a:ext>
            </a:extLst>
          </p:cNvPr>
          <p:cNvSpPr txBox="1">
            <a:spLocks noGrp="1"/>
          </p:cNvSpPr>
          <p:nvPr/>
        </p:nvSpPr>
        <p:spPr bwMode="gray">
          <a:xfrm>
            <a:off x="3810000" y="9377363"/>
            <a:ext cx="29130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8" tIns="45409" rIns="90818" bIns="45409" anchor="b"/>
          <a:lstStyle>
            <a:lvl1pPr defTabSz="873125">
              <a:defRPr sz="1400">
                <a:solidFill>
                  <a:srgbClr val="737377"/>
                </a:solidFill>
                <a:latin typeface="Arial" panose="020B0604020202020204" pitchFamily="34" charset="0"/>
              </a:defRPr>
            </a:lvl1pPr>
            <a:lvl2pPr marL="709613" indent="-273050" defTabSz="873125">
              <a:defRPr sz="1400">
                <a:solidFill>
                  <a:srgbClr val="737377"/>
                </a:solidFill>
                <a:latin typeface="Arial" panose="020B0604020202020204" pitchFamily="34" charset="0"/>
              </a:defRPr>
            </a:lvl2pPr>
            <a:lvl3pPr marL="1090613" indent="-217488" defTabSz="873125">
              <a:defRPr sz="1400">
                <a:solidFill>
                  <a:srgbClr val="737377"/>
                </a:solidFill>
                <a:latin typeface="Arial" panose="020B0604020202020204" pitchFamily="34" charset="0"/>
              </a:defRPr>
            </a:lvl3pPr>
            <a:lvl4pPr marL="1527175" indent="-217488" defTabSz="873125">
              <a:defRPr sz="1400">
                <a:solidFill>
                  <a:srgbClr val="737377"/>
                </a:solidFill>
                <a:latin typeface="Arial" panose="020B0604020202020204" pitchFamily="34" charset="0"/>
              </a:defRPr>
            </a:lvl4pPr>
            <a:lvl5pPr marL="1963738" indent="-217488" defTabSz="873125">
              <a:defRPr sz="1400">
                <a:solidFill>
                  <a:srgbClr val="737377"/>
                </a:solidFill>
                <a:latin typeface="Arial" panose="020B0604020202020204" pitchFamily="34" charset="0"/>
              </a:defRPr>
            </a:lvl5pPr>
            <a:lvl6pPr marL="2420938" indent="-217488" defTabSz="873125" eaLnBrk="0" fontAlgn="base" hangingPunct="0">
              <a:spcBef>
                <a:spcPct val="0"/>
              </a:spcBef>
              <a:spcAft>
                <a:spcPct val="0"/>
              </a:spcAft>
              <a:defRPr sz="1400">
                <a:solidFill>
                  <a:srgbClr val="737377"/>
                </a:solidFill>
                <a:latin typeface="Arial" panose="020B0604020202020204" pitchFamily="34" charset="0"/>
              </a:defRPr>
            </a:lvl6pPr>
            <a:lvl7pPr marL="2878138" indent="-217488" defTabSz="873125" eaLnBrk="0" fontAlgn="base" hangingPunct="0">
              <a:spcBef>
                <a:spcPct val="0"/>
              </a:spcBef>
              <a:spcAft>
                <a:spcPct val="0"/>
              </a:spcAft>
              <a:defRPr sz="1400">
                <a:solidFill>
                  <a:srgbClr val="737377"/>
                </a:solidFill>
                <a:latin typeface="Arial" panose="020B0604020202020204" pitchFamily="34" charset="0"/>
              </a:defRPr>
            </a:lvl7pPr>
            <a:lvl8pPr marL="3335338" indent="-217488" defTabSz="873125" eaLnBrk="0" fontAlgn="base" hangingPunct="0">
              <a:spcBef>
                <a:spcPct val="0"/>
              </a:spcBef>
              <a:spcAft>
                <a:spcPct val="0"/>
              </a:spcAft>
              <a:defRPr sz="1400">
                <a:solidFill>
                  <a:srgbClr val="737377"/>
                </a:solidFill>
                <a:latin typeface="Arial" panose="020B0604020202020204" pitchFamily="34" charset="0"/>
              </a:defRPr>
            </a:lvl8pPr>
            <a:lvl9pPr marL="3792538" indent="-217488" defTabSz="873125" eaLnBrk="0" fontAlgn="base" hangingPunct="0">
              <a:spcBef>
                <a:spcPct val="0"/>
              </a:spcBef>
              <a:spcAft>
                <a:spcPct val="0"/>
              </a:spcAft>
              <a:defRPr sz="1400">
                <a:solidFill>
                  <a:srgbClr val="737377"/>
                </a:solidFill>
                <a:latin typeface="Arial" panose="020B0604020202020204" pitchFamily="34" charset="0"/>
              </a:defRPr>
            </a:lvl9pPr>
          </a:lstStyle>
          <a:p>
            <a:pPr algn="r" eaLnBrk="1" hangingPunct="1"/>
            <a:fld id="{098C1703-16E5-4566-8176-DF13B99A9089}" type="slidenum">
              <a:rPr lang="en-GB" altLang="en-US" sz="1100">
                <a:solidFill>
                  <a:schemeClr val="tx1"/>
                </a:solidFill>
                <a:cs typeface="Arial" panose="020B0604020202020204" pitchFamily="34" charset="0"/>
              </a:rPr>
              <a:pPr algn="r" eaLnBrk="1" hangingPunct="1"/>
              <a:t>10</a:t>
            </a:fld>
            <a:endParaRPr lang="en-GB" altLang="en-US" sz="1100" dirty="0">
              <a:solidFill>
                <a:schemeClr val="tx1"/>
              </a:solidFill>
              <a:cs typeface="Arial" panose="020B0604020202020204" pitchFamily="34" charset="0"/>
            </a:endParaRPr>
          </a:p>
        </p:txBody>
      </p:sp>
    </p:spTree>
    <p:extLst>
      <p:ext uri="{BB962C8B-B14F-4D97-AF65-F5344CB8AC3E}">
        <p14:creationId xmlns:p14="http://schemas.microsoft.com/office/powerpoint/2010/main" val="341725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comments</a:t>
            </a:r>
          </a:p>
        </p:txBody>
      </p:sp>
    </p:spTree>
    <p:extLst>
      <p:ext uri="{BB962C8B-B14F-4D97-AF65-F5344CB8AC3E}">
        <p14:creationId xmlns:p14="http://schemas.microsoft.com/office/powerpoint/2010/main" val="1497465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1"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9" y="0"/>
            <a:ext cx="12175082" cy="6858000"/>
          </a:xfrm>
          <a:prstGeom prst="rect">
            <a:avLst/>
          </a:prstGeom>
          <a:ln w="12700">
            <a:miter lim="400000"/>
          </a:ln>
        </p:spPr>
      </p:pic>
      <p:sp>
        <p:nvSpPr>
          <p:cNvPr id="12" name="Title Text"/>
          <p:cNvSpPr txBox="1">
            <a:spLocks noGrp="1"/>
          </p:cNvSpPr>
          <p:nvPr>
            <p:ph type="title"/>
          </p:nvPr>
        </p:nvSpPr>
        <p:spPr>
          <a:xfrm>
            <a:off x="664142" y="1895475"/>
            <a:ext cx="10861200" cy="1438275"/>
          </a:xfrm>
          <a:prstGeom prst="rect">
            <a:avLst/>
          </a:prstGeom>
        </p:spPr>
        <p:txBody>
          <a:bodyPr/>
          <a:lstStyle>
            <a:lvl1pPr>
              <a:defRPr>
                <a:latin typeface="Bliss Bold"/>
                <a:ea typeface="Bliss Bold"/>
                <a:cs typeface="Bliss Bold"/>
                <a:sym typeface="Bliss Bold"/>
              </a:defRPr>
            </a:lvl1pPr>
          </a:lstStyle>
          <a:p>
            <a:r>
              <a:rPr lang="en-US"/>
              <a:t>Click to edit Master title style</a:t>
            </a:r>
            <a:endParaRPr/>
          </a:p>
        </p:txBody>
      </p:sp>
      <p:sp>
        <p:nvSpPr>
          <p:cNvPr id="13" name="Body Level One…"/>
          <p:cNvSpPr txBox="1">
            <a:spLocks noGrp="1"/>
          </p:cNvSpPr>
          <p:nvPr>
            <p:ph type="body" sz="half" idx="1"/>
          </p:nvPr>
        </p:nvSpPr>
        <p:spPr>
          <a:xfrm>
            <a:off x="664142" y="3695700"/>
            <a:ext cx="10861200" cy="1562100"/>
          </a:xfrm>
          <a:prstGeom prst="rect">
            <a:avLst/>
          </a:prstGeom>
        </p:spPr>
        <p:txBody>
          <a:bodyPr/>
          <a:lstStyle>
            <a:lvl1pPr>
              <a:defRPr sz="2500">
                <a:solidFill>
                  <a:srgbClr val="002C59"/>
                </a:solidFill>
              </a:defRPr>
            </a:lvl1pPr>
            <a:lvl2pPr marL="0" indent="457200">
              <a:buSzTx/>
              <a:buNone/>
              <a:defRPr sz="2500">
                <a:solidFill>
                  <a:srgbClr val="002C59"/>
                </a:solidFill>
              </a:defRPr>
            </a:lvl2pPr>
            <a:lvl3pPr marL="0" indent="914400">
              <a:buSzTx/>
              <a:buNone/>
              <a:defRPr sz="2500">
                <a:solidFill>
                  <a:srgbClr val="002C59"/>
                </a:solidFill>
              </a:defRPr>
            </a:lvl3pPr>
            <a:lvl4pPr marL="0" indent="1371600">
              <a:buSzTx/>
              <a:buNone/>
              <a:defRPr sz="2500">
                <a:solidFill>
                  <a:srgbClr val="002C59"/>
                </a:solidFill>
              </a:defRPr>
            </a:lvl4pPr>
            <a:lvl5pPr marL="0" indent="1828800">
              <a:buSzTx/>
              <a:buNone/>
              <a:defRPr sz="2500">
                <a:solidFill>
                  <a:srgbClr val="002C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cNvSpPr txBox="1">
            <a:spLocks noGrp="1"/>
          </p:cNvSpPr>
          <p:nvPr>
            <p:ph type="sldNum" sz="quarter" idx="2"/>
          </p:nvPr>
        </p:nvSpPr>
        <p:spPr>
          <a:xfrm>
            <a:off x="11620500" y="6172200"/>
            <a:ext cx="369570" cy="3683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 Techscape">
    <p:spTree>
      <p:nvGrpSpPr>
        <p:cNvPr id="1" name=""/>
        <p:cNvGrpSpPr/>
        <p:nvPr/>
      </p:nvGrpSpPr>
      <p:grpSpPr>
        <a:xfrm>
          <a:off x="0" y="0"/>
          <a:ext cx="0" cy="0"/>
          <a:chOff x="0" y="0"/>
          <a:chExt cx="0" cy="0"/>
        </a:xfrm>
      </p:grpSpPr>
      <p:pic>
        <p:nvPicPr>
          <p:cNvPr id="131"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4" y="427"/>
            <a:ext cx="12187430" cy="6857144"/>
          </a:xfrm>
          <a:prstGeom prst="rect">
            <a:avLst/>
          </a:prstGeom>
          <a:ln w="12700">
            <a:miter lim="400000"/>
          </a:ln>
        </p:spPr>
      </p:pic>
      <p:sp>
        <p:nvSpPr>
          <p:cNvPr id="132"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3" name="Title Text"/>
          <p:cNvSpPr txBox="1">
            <a:spLocks noGrp="1"/>
          </p:cNvSpPr>
          <p:nvPr>
            <p:ph type="title"/>
          </p:nvPr>
        </p:nvSpPr>
        <p:spPr>
          <a:prstGeom prst="rect">
            <a:avLst/>
          </a:prstGeom>
        </p:spPr>
        <p:txBody>
          <a:bodyPr/>
          <a:lstStyle/>
          <a:p>
            <a:r>
              <a:rPr lang="en-US"/>
              <a:t>Click to edit Master title style</a:t>
            </a:r>
            <a:endParaRP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hree Content - Phones">
    <p:spTree>
      <p:nvGrpSpPr>
        <p:cNvPr id="1" name=""/>
        <p:cNvGrpSpPr/>
        <p:nvPr/>
      </p:nvGrpSpPr>
      <p:grpSpPr>
        <a:xfrm>
          <a:off x="0" y="0"/>
          <a:ext cx="0" cy="0"/>
          <a:chOff x="0" y="0"/>
          <a:chExt cx="0" cy="0"/>
        </a:xfrm>
      </p:grpSpPr>
      <p:pic>
        <p:nvPicPr>
          <p:cNvPr id="150" name="Picture 10" descr="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151" name="Title Text"/>
          <p:cNvSpPr txBox="1">
            <a:spLocks noGrp="1"/>
          </p:cNvSpPr>
          <p:nvPr>
            <p:ph type="title"/>
          </p:nvPr>
        </p:nvSpPr>
        <p:spPr>
          <a:xfrm>
            <a:off x="664142" y="457200"/>
            <a:ext cx="10861201" cy="619200"/>
          </a:xfrm>
          <a:prstGeom prst="rect">
            <a:avLst/>
          </a:prstGeom>
        </p:spPr>
        <p:txBody>
          <a:bodyPr/>
          <a:lstStyle>
            <a:lvl1pPr>
              <a:defRPr>
                <a:solidFill>
                  <a:schemeClr val="accent6">
                    <a:hueOff val="-12800000"/>
                    <a:satOff val="-21951"/>
                    <a:lumOff val="8039"/>
                  </a:schemeClr>
                </a:solidFill>
              </a:defRPr>
            </a:lvl1pPr>
          </a:lstStyle>
          <a:p>
            <a:r>
              <a:rPr lang="en-US"/>
              <a:t>Click to edit Master title style</a:t>
            </a:r>
            <a:endParaRPr/>
          </a:p>
        </p:txBody>
      </p:sp>
      <p:sp>
        <p:nvSpPr>
          <p:cNvPr id="152" name="Body Level One…"/>
          <p:cNvSpPr txBox="1">
            <a:spLocks noGrp="1"/>
          </p:cNvSpPr>
          <p:nvPr>
            <p:ph type="body" sz="quarter" idx="1"/>
          </p:nvPr>
        </p:nvSpPr>
        <p:spPr>
          <a:xfrm>
            <a:off x="1866900" y="2505074"/>
            <a:ext cx="1657350" cy="3048001"/>
          </a:xfrm>
          <a:prstGeom prst="rect">
            <a:avLst/>
          </a:prstGeom>
        </p:spPr>
        <p:txBody>
          <a:bodyPr lIns="36000" tIns="36000" rIns="36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3" name="Slide Number"/>
          <p:cNvSpPr txBox="1">
            <a:spLocks noGrp="1"/>
          </p:cNvSpPr>
          <p:nvPr>
            <p:ph type="sldNum" sz="quarter" idx="2"/>
          </p:nvPr>
        </p:nvSpPr>
        <p:spPr>
          <a:xfrm>
            <a:off x="11381831" y="6471920"/>
            <a:ext cx="143511" cy="13398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Only - Laptop">
    <p:spTree>
      <p:nvGrpSpPr>
        <p:cNvPr id="1" name=""/>
        <p:cNvGrpSpPr/>
        <p:nvPr/>
      </p:nvGrpSpPr>
      <p:grpSpPr>
        <a:xfrm>
          <a:off x="0" y="0"/>
          <a:ext cx="0" cy="0"/>
          <a:chOff x="0" y="0"/>
          <a:chExt cx="0" cy="0"/>
        </a:xfrm>
      </p:grpSpPr>
      <p:pic>
        <p:nvPicPr>
          <p:cNvPr id="160" name="Picture 1" descr="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161" name="Body Level One…"/>
          <p:cNvSpPr txBox="1">
            <a:spLocks noGrp="1"/>
          </p:cNvSpPr>
          <p:nvPr>
            <p:ph type="body" sz="half" idx="1"/>
          </p:nvPr>
        </p:nvSpPr>
        <p:spPr>
          <a:xfrm>
            <a:off x="2876550" y="1276349"/>
            <a:ext cx="6438902" cy="3867152"/>
          </a:xfrm>
          <a:prstGeom prst="rect">
            <a:avLst/>
          </a:prstGeom>
        </p:spPr>
        <p:txBody>
          <a:bodyPr lIns="36000" tIns="36000" rIns="36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 Tech World">
    <p:spTree>
      <p:nvGrpSpPr>
        <p:cNvPr id="1" name=""/>
        <p:cNvGrpSpPr/>
        <p:nvPr/>
      </p:nvGrpSpPr>
      <p:grpSpPr>
        <a:xfrm>
          <a:off x="0" y="0"/>
          <a:ext cx="0" cy="0"/>
          <a:chOff x="0" y="0"/>
          <a:chExt cx="0" cy="0"/>
        </a:xfrm>
      </p:grpSpPr>
      <p:pic>
        <p:nvPicPr>
          <p:cNvPr id="169"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170" name="Title Text"/>
          <p:cNvSpPr txBox="1">
            <a:spLocks noGrp="1"/>
          </p:cNvSpPr>
          <p:nvPr>
            <p:ph type="title"/>
          </p:nvPr>
        </p:nvSpPr>
        <p:spPr>
          <a:xfrm>
            <a:off x="664142" y="457200"/>
            <a:ext cx="10861201" cy="619125"/>
          </a:xfrm>
          <a:prstGeom prst="rect">
            <a:avLst/>
          </a:prstGeom>
        </p:spPr>
        <p:txBody>
          <a:bodyPr/>
          <a:lstStyle>
            <a:lvl1pPr>
              <a:defRPr>
                <a:solidFill>
                  <a:schemeClr val="accent6">
                    <a:hueOff val="-12800000"/>
                    <a:satOff val="-21951"/>
                    <a:lumOff val="8039"/>
                  </a:schemeClr>
                </a:solidFill>
              </a:defRPr>
            </a:lvl1pPr>
          </a:lstStyle>
          <a:p>
            <a:r>
              <a:rPr lang="en-US"/>
              <a:t>Click to edit Master title style</a:t>
            </a:r>
            <a:endParaRPr/>
          </a:p>
        </p:txBody>
      </p:sp>
      <p:sp>
        <p:nvSpPr>
          <p:cNvPr id="171" name="Slide Number"/>
          <p:cNvSpPr txBox="1">
            <a:spLocks noGrp="1"/>
          </p:cNvSpPr>
          <p:nvPr>
            <p:ph type="sldNum" sz="quarter" idx="2"/>
          </p:nvPr>
        </p:nvSpPr>
        <p:spPr>
          <a:xfrm>
            <a:off x="11381831" y="6471920"/>
            <a:ext cx="143511" cy="13398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2 seperat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671" y="1073774"/>
            <a:ext cx="5154224" cy="1384995"/>
          </a:xfrm>
          <a:ln>
            <a:noFill/>
          </a:ln>
        </p:spPr>
        <p:txBody>
          <a:bodyPr spcCol="133200"/>
          <a:lstStyle>
            <a:lvl1pPr>
              <a:buClr>
                <a:schemeClr val="bg2"/>
              </a:buClr>
              <a:defRPr>
                <a:solidFill>
                  <a:schemeClr val="accent4"/>
                </a:solidFill>
              </a:defRPr>
            </a:lvl1pPr>
            <a:lvl2pPr>
              <a:buClr>
                <a:schemeClr val="bg2"/>
              </a:buClr>
              <a:defRPr>
                <a:solidFill>
                  <a:schemeClr val="tx1"/>
                </a:solidFill>
              </a:defRPr>
            </a:lvl2pPr>
            <a:lvl3pPr>
              <a:buClr>
                <a:srgbClr val="808080"/>
              </a:buClr>
              <a:defRPr>
                <a:solidFill>
                  <a:schemeClr val="tx1"/>
                </a:solidFill>
              </a:defRPr>
            </a:lvl3pPr>
            <a:lvl4pPr>
              <a:buClr>
                <a:srgbClr val="808080"/>
              </a:buClr>
              <a:defRPr>
                <a:solidFill>
                  <a:schemeClr val="tx1"/>
                </a:solidFill>
              </a:defRPr>
            </a:lvl4pPr>
            <a:lvl5pPr>
              <a:buClr>
                <a:srgbClr val="80808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3889954" y="704414"/>
            <a:ext cx="7547004" cy="276999"/>
          </a:xfrm>
        </p:spPr>
        <p:txBody>
          <a:bodyPr anchor="b"/>
          <a:lstStyle>
            <a:lvl1pPr algn="l">
              <a:defRPr sz="1800" cap="all" baseline="0">
                <a:solidFill>
                  <a:schemeClr val="bg2"/>
                </a:solidFill>
                <a:latin typeface="Arial Black" panose="020B0A04020102020204" pitchFamily="34" charset="0"/>
              </a:defRPr>
            </a:lvl1pPr>
          </a:lstStyle>
          <a:p>
            <a:r>
              <a:rPr lang="en-US"/>
              <a:t>Click to edit Master title style</a:t>
            </a:r>
            <a:endParaRPr lang="en-GB"/>
          </a:p>
        </p:txBody>
      </p:sp>
      <p:sp>
        <p:nvSpPr>
          <p:cNvPr id="8" name="Text Placeholder 4"/>
          <p:cNvSpPr>
            <a:spLocks noGrp="1"/>
          </p:cNvSpPr>
          <p:nvPr>
            <p:ph type="body" sz="quarter" idx="10"/>
          </p:nvPr>
        </p:nvSpPr>
        <p:spPr>
          <a:xfrm>
            <a:off x="871149" y="-8711170"/>
            <a:ext cx="3018802" cy="9848850"/>
          </a:xfrm>
        </p:spPr>
        <p:txBody>
          <a:bodyPr anchor="b"/>
          <a:lstStyle>
            <a:lvl1pPr>
              <a:defRPr sz="8000">
                <a:solidFill>
                  <a:schemeClr val="bg2"/>
                </a:solidFill>
                <a:latin typeface="Arial Black" panose="020B0A04020102020204" pitchFamily="34" charset="0"/>
              </a:defRPr>
            </a:lvl1pPr>
          </a:lstStyle>
          <a:p>
            <a:pPr lvl="0"/>
            <a:r>
              <a:rPr lang="en-US"/>
              <a:t>Click to edit Master text styles</a:t>
            </a:r>
          </a:p>
        </p:txBody>
      </p:sp>
      <p:sp>
        <p:nvSpPr>
          <p:cNvPr id="5" name="Content Placeholder 2"/>
          <p:cNvSpPr>
            <a:spLocks noGrp="1"/>
          </p:cNvSpPr>
          <p:nvPr>
            <p:ph idx="11"/>
          </p:nvPr>
        </p:nvSpPr>
        <p:spPr>
          <a:xfrm>
            <a:off x="6261810" y="1073774"/>
            <a:ext cx="5154224" cy="1384995"/>
          </a:xfrm>
          <a:ln>
            <a:noFill/>
          </a:ln>
        </p:spPr>
        <p:txBody>
          <a:bodyPr spcCol="133200"/>
          <a:lstStyle>
            <a:lvl1pPr>
              <a:buClr>
                <a:schemeClr val="bg2"/>
              </a:buClr>
              <a:defRPr>
                <a:solidFill>
                  <a:schemeClr val="accent4"/>
                </a:solidFill>
              </a:defRPr>
            </a:lvl1pPr>
            <a:lvl2pPr>
              <a:buClr>
                <a:schemeClr val="bg2"/>
              </a:buClr>
              <a:defRPr>
                <a:solidFill>
                  <a:schemeClr val="tx1"/>
                </a:solidFill>
              </a:defRPr>
            </a:lvl2pPr>
            <a:lvl3pPr>
              <a:buClr>
                <a:srgbClr val="808080"/>
              </a:buClr>
              <a:defRPr>
                <a:solidFill>
                  <a:schemeClr val="tx1"/>
                </a:solidFill>
              </a:defRPr>
            </a:lvl3pPr>
            <a:lvl4pPr>
              <a:buClr>
                <a:srgbClr val="808080"/>
              </a:buClr>
              <a:defRPr>
                <a:solidFill>
                  <a:schemeClr val="tx1"/>
                </a:solidFill>
              </a:defRPr>
            </a:lvl4pPr>
            <a:lvl5pPr>
              <a:buClr>
                <a:srgbClr val="80808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804838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38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2">
    <p:spTree>
      <p:nvGrpSpPr>
        <p:cNvPr id="1" name=""/>
        <p:cNvGrpSpPr/>
        <p:nvPr/>
      </p:nvGrpSpPr>
      <p:grpSpPr>
        <a:xfrm>
          <a:off x="0" y="0"/>
          <a:ext cx="0" cy="0"/>
          <a:chOff x="0" y="0"/>
          <a:chExt cx="0" cy="0"/>
        </a:xfrm>
      </p:grpSpPr>
      <p:pic>
        <p:nvPicPr>
          <p:cNvPr id="32"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33" name="Title Text"/>
          <p:cNvSpPr txBox="1">
            <a:spLocks noGrp="1"/>
          </p:cNvSpPr>
          <p:nvPr>
            <p:ph type="title"/>
          </p:nvPr>
        </p:nvSpPr>
        <p:spPr>
          <a:xfrm>
            <a:off x="664142" y="1709739"/>
            <a:ext cx="7174933" cy="1624013"/>
          </a:xfrm>
          <a:prstGeom prst="rect">
            <a:avLst/>
          </a:prstGeom>
        </p:spPr>
        <p:txBody>
          <a:bodyPr/>
          <a:lstStyle>
            <a:lvl1pPr>
              <a:defRPr>
                <a:latin typeface="Bliss Medium"/>
                <a:ea typeface="Bliss Medium"/>
                <a:cs typeface="Bliss Medium"/>
                <a:sym typeface="Bliss Medium"/>
              </a:defRPr>
            </a:lvl1pPr>
          </a:lstStyle>
          <a:p>
            <a:r>
              <a:rPr lang="en-US"/>
              <a:t>Click to edit Master title style</a:t>
            </a:r>
            <a:endParaRPr/>
          </a:p>
        </p:txBody>
      </p:sp>
      <p:sp>
        <p:nvSpPr>
          <p:cNvPr id="34" name="Body Level One…"/>
          <p:cNvSpPr txBox="1">
            <a:spLocks noGrp="1"/>
          </p:cNvSpPr>
          <p:nvPr>
            <p:ph type="body" sz="quarter" idx="1"/>
          </p:nvPr>
        </p:nvSpPr>
        <p:spPr>
          <a:xfrm>
            <a:off x="664142" y="3705225"/>
            <a:ext cx="7174933" cy="1704975"/>
          </a:xfrm>
          <a:prstGeom prst="rect">
            <a:avLst/>
          </a:prstGeom>
        </p:spPr>
        <p:txBody>
          <a:bodyPr/>
          <a:lstStyle>
            <a:lvl1pPr>
              <a:defRPr sz="2500">
                <a:solidFill>
                  <a:srgbClr val="002C59"/>
                </a:solidFill>
              </a:defRPr>
            </a:lvl1pPr>
            <a:lvl2pPr marL="0" indent="457200">
              <a:buSzTx/>
              <a:buNone/>
              <a:defRPr sz="2500">
                <a:solidFill>
                  <a:srgbClr val="002C59"/>
                </a:solidFill>
              </a:defRPr>
            </a:lvl2pPr>
            <a:lvl3pPr marL="0" indent="914400">
              <a:buSzTx/>
              <a:buNone/>
              <a:defRPr sz="2500">
                <a:solidFill>
                  <a:srgbClr val="002C59"/>
                </a:solidFill>
              </a:defRPr>
            </a:lvl3pPr>
            <a:lvl4pPr marL="0" indent="1371600">
              <a:buSzTx/>
              <a:buNone/>
              <a:defRPr sz="2500">
                <a:solidFill>
                  <a:srgbClr val="002C59"/>
                </a:solidFill>
              </a:defRPr>
            </a:lvl4pPr>
            <a:lvl5pPr marL="0" indent="1828800">
              <a:buSzTx/>
              <a:buNone/>
              <a:defRPr sz="2500">
                <a:solidFill>
                  <a:srgbClr val="002C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5" name="Slide Number"/>
          <p:cNvSpPr txBox="1">
            <a:spLocks noGrp="1"/>
          </p:cNvSpPr>
          <p:nvPr>
            <p:ph type="sldNum" sz="quarter" idx="2"/>
          </p:nvPr>
        </p:nvSpPr>
        <p:spPr>
          <a:xfrm>
            <a:off x="11381831" y="6350000"/>
            <a:ext cx="543469" cy="255905"/>
          </a:xfrm>
          <a:prstGeom prst="rect">
            <a:avLst/>
          </a:prstGeom>
        </p:spPr>
        <p:txBody>
          <a:bodyPr/>
          <a:lstStyle/>
          <a:p>
            <a:fld id="{86CB4B4D-7CA3-9044-876B-883B54F8677D}" type="slidenum">
              <a:t>‹#›</a:t>
            </a:fld>
            <a:endParaRPr dirty="0"/>
          </a:p>
        </p:txBody>
      </p:sp>
      <p:sp>
        <p:nvSpPr>
          <p:cNvPr id="36" name="Text Placeholder 9"/>
          <p:cNvSpPr>
            <a:spLocks noGrp="1"/>
          </p:cNvSpPr>
          <p:nvPr>
            <p:ph type="body" sz="quarter" idx="13"/>
          </p:nvPr>
        </p:nvSpPr>
        <p:spPr>
          <a:xfrm>
            <a:off x="664143" y="5981700"/>
            <a:ext cx="7174932" cy="238554"/>
          </a:xfrm>
          <a:prstGeom prst="rect">
            <a:avLst/>
          </a:prstGeom>
        </p:spPr>
        <p:txBody>
          <a:bodyPr/>
          <a:lstStyle/>
          <a:p>
            <a:pPr lvl="0">
              <a:defRPr sz="1600">
                <a:solidFill>
                  <a:srgbClr val="002C59"/>
                </a:solidFill>
              </a:defRPr>
            </a:pPr>
            <a:r>
              <a:rPr lang="en-US"/>
              <a:t>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3">
    <p:spTree>
      <p:nvGrpSpPr>
        <p:cNvPr id="1" name=""/>
        <p:cNvGrpSpPr/>
        <p:nvPr/>
      </p:nvGrpSpPr>
      <p:grpSpPr>
        <a:xfrm>
          <a:off x="0" y="0"/>
          <a:ext cx="0" cy="0"/>
          <a:chOff x="0" y="0"/>
          <a:chExt cx="0" cy="0"/>
        </a:xfrm>
      </p:grpSpPr>
      <p:pic>
        <p:nvPicPr>
          <p:cNvPr id="43" name="Picture 7" descr="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44" name="Title Text"/>
          <p:cNvSpPr txBox="1">
            <a:spLocks noGrp="1"/>
          </p:cNvSpPr>
          <p:nvPr>
            <p:ph type="title"/>
          </p:nvPr>
        </p:nvSpPr>
        <p:spPr>
          <a:xfrm>
            <a:off x="664142" y="1709739"/>
            <a:ext cx="6298633" cy="1624013"/>
          </a:xfrm>
          <a:prstGeom prst="rect">
            <a:avLst/>
          </a:prstGeom>
        </p:spPr>
        <p:txBody>
          <a:bodyPr/>
          <a:lstStyle>
            <a:lvl1pPr>
              <a:defRPr>
                <a:latin typeface="Bliss Bold"/>
                <a:ea typeface="Bliss Bold"/>
                <a:cs typeface="Bliss Bold"/>
                <a:sym typeface="Bliss Bold"/>
              </a:defRPr>
            </a:lvl1pPr>
          </a:lstStyle>
          <a:p>
            <a:r>
              <a:rPr lang="en-US"/>
              <a:t>Click to edit Master title style</a:t>
            </a:r>
            <a:endParaRPr/>
          </a:p>
        </p:txBody>
      </p:sp>
      <p:sp>
        <p:nvSpPr>
          <p:cNvPr id="45" name="Body Level One…"/>
          <p:cNvSpPr txBox="1">
            <a:spLocks noGrp="1"/>
          </p:cNvSpPr>
          <p:nvPr>
            <p:ph type="body" sz="quarter" idx="1"/>
          </p:nvPr>
        </p:nvSpPr>
        <p:spPr>
          <a:xfrm>
            <a:off x="664142" y="3705225"/>
            <a:ext cx="6298633" cy="1704975"/>
          </a:xfrm>
          <a:prstGeom prst="rect">
            <a:avLst/>
          </a:prstGeom>
        </p:spPr>
        <p:txBody>
          <a:bodyPr/>
          <a:lstStyle>
            <a:lvl1pPr>
              <a:defRPr sz="2500">
                <a:solidFill>
                  <a:srgbClr val="002C59"/>
                </a:solidFill>
              </a:defRPr>
            </a:lvl1pPr>
            <a:lvl2pPr marL="0" indent="457200">
              <a:buSzTx/>
              <a:buNone/>
              <a:defRPr sz="2500">
                <a:solidFill>
                  <a:srgbClr val="002C59"/>
                </a:solidFill>
              </a:defRPr>
            </a:lvl2pPr>
            <a:lvl3pPr marL="0" indent="914400">
              <a:buSzTx/>
              <a:buNone/>
              <a:defRPr sz="2500">
                <a:solidFill>
                  <a:srgbClr val="002C59"/>
                </a:solidFill>
              </a:defRPr>
            </a:lvl3pPr>
            <a:lvl4pPr marL="0" indent="1371600">
              <a:buSzTx/>
              <a:buNone/>
              <a:defRPr sz="2500">
                <a:solidFill>
                  <a:srgbClr val="002C59"/>
                </a:solidFill>
              </a:defRPr>
            </a:lvl4pPr>
            <a:lvl5pPr marL="0" indent="1828800">
              <a:buSzTx/>
              <a:buNone/>
              <a:defRPr sz="2500">
                <a:solidFill>
                  <a:srgbClr val="002C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6" name="Slide Number"/>
          <p:cNvSpPr txBox="1">
            <a:spLocks noGrp="1"/>
          </p:cNvSpPr>
          <p:nvPr>
            <p:ph type="sldNum" sz="quarter" idx="2"/>
          </p:nvPr>
        </p:nvSpPr>
        <p:spPr>
          <a:xfrm>
            <a:off x="11381831" y="6471920"/>
            <a:ext cx="143511" cy="133985"/>
          </a:xfrm>
          <a:prstGeom prst="rect">
            <a:avLst/>
          </a:prstGeom>
        </p:spPr>
        <p:txBody>
          <a:bodyPr/>
          <a:lstStyle/>
          <a:p>
            <a:fld id="{86CB4B4D-7CA3-9044-876B-883B54F8677D}" type="slidenum">
              <a:t>‹#›</a:t>
            </a:fld>
            <a:endParaRPr dirty="0"/>
          </a:p>
        </p:txBody>
      </p:sp>
      <p:sp>
        <p:nvSpPr>
          <p:cNvPr id="47" name="Text Placeholder 9"/>
          <p:cNvSpPr>
            <a:spLocks noGrp="1"/>
          </p:cNvSpPr>
          <p:nvPr>
            <p:ph type="body" sz="quarter" idx="13"/>
          </p:nvPr>
        </p:nvSpPr>
        <p:spPr>
          <a:xfrm>
            <a:off x="664142" y="5981700"/>
            <a:ext cx="6298634" cy="238554"/>
          </a:xfrm>
          <a:prstGeom prst="rect">
            <a:avLst/>
          </a:prstGeom>
        </p:spPr>
        <p:txBody>
          <a:bodyPr/>
          <a:lstStyle/>
          <a:p>
            <a:pPr lvl="0">
              <a:defRPr sz="1600">
                <a:solidFill>
                  <a:srgbClr val="002C59"/>
                </a:solidFill>
              </a:defRPr>
            </a:pPr>
            <a:r>
              <a:rPr lang="en-US"/>
              <a:t>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4">
    <p:spTree>
      <p:nvGrpSpPr>
        <p:cNvPr id="1" name=""/>
        <p:cNvGrpSpPr/>
        <p:nvPr/>
      </p:nvGrpSpPr>
      <p:grpSpPr>
        <a:xfrm>
          <a:off x="0" y="0"/>
          <a:ext cx="0" cy="0"/>
          <a:chOff x="0" y="0"/>
          <a:chExt cx="0" cy="0"/>
        </a:xfrm>
      </p:grpSpPr>
      <p:pic>
        <p:nvPicPr>
          <p:cNvPr id="54"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55" name="Title Text"/>
          <p:cNvSpPr txBox="1">
            <a:spLocks noGrp="1"/>
          </p:cNvSpPr>
          <p:nvPr>
            <p:ph type="title"/>
          </p:nvPr>
        </p:nvSpPr>
        <p:spPr>
          <a:xfrm>
            <a:off x="664142" y="1709739"/>
            <a:ext cx="7394007" cy="1624013"/>
          </a:xfrm>
          <a:prstGeom prst="rect">
            <a:avLst/>
          </a:prstGeom>
        </p:spPr>
        <p:txBody>
          <a:bodyPr/>
          <a:lstStyle>
            <a:lvl1pPr>
              <a:defRPr>
                <a:latin typeface="Bliss Bold"/>
                <a:ea typeface="Bliss Bold"/>
                <a:cs typeface="Bliss Bold"/>
                <a:sym typeface="Bliss Bold"/>
              </a:defRPr>
            </a:lvl1pPr>
          </a:lstStyle>
          <a:p>
            <a:r>
              <a:rPr lang="en-US"/>
              <a:t>Click to edit Master title style</a:t>
            </a:r>
            <a:endParaRPr/>
          </a:p>
        </p:txBody>
      </p:sp>
      <p:sp>
        <p:nvSpPr>
          <p:cNvPr id="56" name="Body Level One…"/>
          <p:cNvSpPr txBox="1">
            <a:spLocks noGrp="1"/>
          </p:cNvSpPr>
          <p:nvPr>
            <p:ph type="body" sz="quarter" idx="1"/>
          </p:nvPr>
        </p:nvSpPr>
        <p:spPr>
          <a:xfrm>
            <a:off x="664142" y="3705225"/>
            <a:ext cx="7394008" cy="1704975"/>
          </a:xfrm>
          <a:prstGeom prst="rect">
            <a:avLst/>
          </a:prstGeom>
        </p:spPr>
        <p:txBody>
          <a:bodyPr/>
          <a:lstStyle>
            <a:lvl1pPr>
              <a:defRPr sz="2500">
                <a:solidFill>
                  <a:srgbClr val="002C59"/>
                </a:solidFill>
              </a:defRPr>
            </a:lvl1pPr>
            <a:lvl2pPr marL="0" indent="457200">
              <a:buSzTx/>
              <a:buNone/>
              <a:defRPr sz="2500">
                <a:solidFill>
                  <a:srgbClr val="002C59"/>
                </a:solidFill>
              </a:defRPr>
            </a:lvl2pPr>
            <a:lvl3pPr marL="0" indent="914400">
              <a:buSzTx/>
              <a:buNone/>
              <a:defRPr sz="2500">
                <a:solidFill>
                  <a:srgbClr val="002C59"/>
                </a:solidFill>
              </a:defRPr>
            </a:lvl3pPr>
            <a:lvl4pPr marL="0" indent="1371600">
              <a:buSzTx/>
              <a:buNone/>
              <a:defRPr sz="2500">
                <a:solidFill>
                  <a:srgbClr val="002C59"/>
                </a:solidFill>
              </a:defRPr>
            </a:lvl4pPr>
            <a:lvl5pPr marL="0" indent="1828800">
              <a:buSzTx/>
              <a:buNone/>
              <a:defRPr sz="2500">
                <a:solidFill>
                  <a:srgbClr val="002C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7" name="Slide Number"/>
          <p:cNvSpPr txBox="1">
            <a:spLocks noGrp="1"/>
          </p:cNvSpPr>
          <p:nvPr>
            <p:ph type="sldNum" sz="quarter" idx="2"/>
          </p:nvPr>
        </p:nvSpPr>
        <p:spPr>
          <a:xfrm>
            <a:off x="11381831" y="6471920"/>
            <a:ext cx="143511" cy="133985"/>
          </a:xfrm>
          <a:prstGeom prst="rect">
            <a:avLst/>
          </a:prstGeom>
        </p:spPr>
        <p:txBody>
          <a:bodyPr/>
          <a:lstStyle/>
          <a:p>
            <a:fld id="{86CB4B4D-7CA3-9044-876B-883B54F8677D}" type="slidenum">
              <a:t>‹#›</a:t>
            </a:fld>
            <a:endParaRPr dirty="0"/>
          </a:p>
        </p:txBody>
      </p:sp>
      <p:sp>
        <p:nvSpPr>
          <p:cNvPr id="58" name="Text Placeholder 9"/>
          <p:cNvSpPr>
            <a:spLocks noGrp="1"/>
          </p:cNvSpPr>
          <p:nvPr>
            <p:ph type="body" sz="quarter" idx="13"/>
          </p:nvPr>
        </p:nvSpPr>
        <p:spPr>
          <a:xfrm>
            <a:off x="664142" y="5981700"/>
            <a:ext cx="7394008" cy="238554"/>
          </a:xfrm>
          <a:prstGeom prst="rect">
            <a:avLst/>
          </a:prstGeom>
        </p:spPr>
        <p:txBody>
          <a:bodyPr/>
          <a:lstStyle/>
          <a:p>
            <a:pPr lvl="0">
              <a:defRPr sz="1600">
                <a:solidFill>
                  <a:srgbClr val="002C59"/>
                </a:solidFill>
              </a:defRPr>
            </a:pPr>
            <a:r>
              <a:rPr lang="en-US"/>
              <a:t>Edit Master text styles</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 Framed">
    <p:spTree>
      <p:nvGrpSpPr>
        <p:cNvPr id="1" name=""/>
        <p:cNvGrpSpPr/>
        <p:nvPr/>
      </p:nvGrpSpPr>
      <p:grpSpPr>
        <a:xfrm>
          <a:off x="0" y="0"/>
          <a:ext cx="0" cy="0"/>
          <a:chOff x="0" y="0"/>
          <a:chExt cx="0" cy="0"/>
        </a:xfrm>
      </p:grpSpPr>
      <p:pic>
        <p:nvPicPr>
          <p:cNvPr id="75" name="Picture 9" descr="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76" name="Title Text"/>
          <p:cNvSpPr txBox="1">
            <a:spLocks noGrp="1"/>
          </p:cNvSpPr>
          <p:nvPr>
            <p:ph type="title"/>
          </p:nvPr>
        </p:nvSpPr>
        <p:spPr>
          <a:xfrm>
            <a:off x="664142" y="457200"/>
            <a:ext cx="10861201" cy="619125"/>
          </a:xfrm>
          <a:prstGeom prst="rect">
            <a:avLst/>
          </a:prstGeom>
        </p:spPr>
        <p:txBody>
          <a:bodyPr/>
          <a:lstStyle>
            <a:lvl1pPr>
              <a:defRPr>
                <a:solidFill>
                  <a:schemeClr val="accent6">
                    <a:hueOff val="-12800000"/>
                    <a:satOff val="-21951"/>
                    <a:lumOff val="8039"/>
                  </a:schemeClr>
                </a:solidFill>
                <a:latin typeface="Bliss Bold"/>
                <a:ea typeface="Bliss Bold"/>
                <a:cs typeface="Bliss Bold"/>
                <a:sym typeface="Bliss Bold"/>
              </a:defRPr>
            </a:lvl1pPr>
          </a:lstStyle>
          <a:p>
            <a:r>
              <a:rPr lang="en-US"/>
              <a:t>Click to edit Master title style</a:t>
            </a:r>
            <a:endParaRPr/>
          </a:p>
        </p:txBody>
      </p:sp>
      <p:sp>
        <p:nvSpPr>
          <p:cNvPr id="77" name="Body Level One…"/>
          <p:cNvSpPr txBox="1">
            <a:spLocks noGrp="1"/>
          </p:cNvSpPr>
          <p:nvPr>
            <p:ph type="body" idx="1"/>
          </p:nvPr>
        </p:nvSpPr>
        <p:spPr>
          <a:xfrm>
            <a:off x="1190625" y="2381250"/>
            <a:ext cx="9801225" cy="3533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8" name="Slide Number"/>
          <p:cNvSpPr txBox="1">
            <a:spLocks noGrp="1"/>
          </p:cNvSpPr>
          <p:nvPr>
            <p:ph type="sldNum" sz="quarter" idx="2"/>
          </p:nvPr>
        </p:nvSpPr>
        <p:spPr>
          <a:xfrm>
            <a:off x="11381831" y="6471920"/>
            <a:ext cx="143511" cy="13398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wo Content - Framed">
    <p:spTree>
      <p:nvGrpSpPr>
        <p:cNvPr id="1" name=""/>
        <p:cNvGrpSpPr/>
        <p:nvPr/>
      </p:nvGrpSpPr>
      <p:grpSpPr>
        <a:xfrm>
          <a:off x="0" y="0"/>
          <a:ext cx="0" cy="0"/>
          <a:chOff x="0" y="0"/>
          <a:chExt cx="0" cy="0"/>
        </a:xfrm>
      </p:grpSpPr>
      <p:pic>
        <p:nvPicPr>
          <p:cNvPr id="85" name="Picture 8" descr="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86" name="Title Text"/>
          <p:cNvSpPr txBox="1">
            <a:spLocks noGrp="1"/>
          </p:cNvSpPr>
          <p:nvPr>
            <p:ph type="title"/>
          </p:nvPr>
        </p:nvSpPr>
        <p:spPr>
          <a:xfrm>
            <a:off x="664142" y="457200"/>
            <a:ext cx="10861201" cy="619200"/>
          </a:xfrm>
          <a:prstGeom prst="rect">
            <a:avLst/>
          </a:prstGeom>
        </p:spPr>
        <p:txBody>
          <a:bodyPr/>
          <a:lstStyle>
            <a:lvl1pPr>
              <a:defRPr>
                <a:solidFill>
                  <a:schemeClr val="accent6">
                    <a:hueOff val="-12800000"/>
                    <a:satOff val="-21951"/>
                    <a:lumOff val="8039"/>
                  </a:schemeClr>
                </a:solidFill>
                <a:latin typeface="Bliss Bold"/>
                <a:ea typeface="Bliss Bold"/>
                <a:cs typeface="Bliss Bold"/>
                <a:sym typeface="Bliss Bold"/>
              </a:defRPr>
            </a:lvl1pPr>
          </a:lstStyle>
          <a:p>
            <a:r>
              <a:rPr lang="en-US"/>
              <a:t>Click to edit Master title style</a:t>
            </a:r>
            <a:endParaRPr/>
          </a:p>
        </p:txBody>
      </p:sp>
      <p:sp>
        <p:nvSpPr>
          <p:cNvPr id="87" name="Body Level One…"/>
          <p:cNvSpPr txBox="1">
            <a:spLocks noGrp="1"/>
          </p:cNvSpPr>
          <p:nvPr>
            <p:ph type="body" sz="half" idx="1"/>
          </p:nvPr>
        </p:nvSpPr>
        <p:spPr>
          <a:xfrm>
            <a:off x="1191600" y="2383200"/>
            <a:ext cx="4766401" cy="35352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8" name="Slide Number"/>
          <p:cNvSpPr txBox="1">
            <a:spLocks noGrp="1"/>
          </p:cNvSpPr>
          <p:nvPr>
            <p:ph type="sldNum" sz="quarter" idx="2"/>
          </p:nvPr>
        </p:nvSpPr>
        <p:spPr>
          <a:xfrm>
            <a:off x="11381831" y="6471920"/>
            <a:ext cx="143511" cy="13398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 Framed">
    <p:spTree>
      <p:nvGrpSpPr>
        <p:cNvPr id="1" name=""/>
        <p:cNvGrpSpPr/>
        <p:nvPr/>
      </p:nvGrpSpPr>
      <p:grpSpPr>
        <a:xfrm>
          <a:off x="0" y="0"/>
          <a:ext cx="0" cy="0"/>
          <a:chOff x="0" y="0"/>
          <a:chExt cx="0" cy="0"/>
        </a:xfrm>
      </p:grpSpPr>
      <p:pic>
        <p:nvPicPr>
          <p:cNvPr id="95" name="Picture 7" descr="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96" name="Title Text"/>
          <p:cNvSpPr txBox="1">
            <a:spLocks noGrp="1"/>
          </p:cNvSpPr>
          <p:nvPr>
            <p:ph type="title"/>
          </p:nvPr>
        </p:nvSpPr>
        <p:spPr>
          <a:xfrm>
            <a:off x="2609849" y="2162175"/>
            <a:ext cx="7048501" cy="2466975"/>
          </a:xfrm>
          <a:prstGeom prst="rect">
            <a:avLst/>
          </a:prstGeom>
        </p:spPr>
        <p:txBody>
          <a:bodyPr anchor="ctr"/>
          <a:lstStyle>
            <a:lvl1pPr algn="ctr"/>
          </a:lstStyle>
          <a:p>
            <a:r>
              <a:rPr lang="en-US"/>
              <a:t>Click to edit Master title style</a:t>
            </a:r>
            <a:endParaRPr/>
          </a:p>
        </p:txBody>
      </p:sp>
      <p:sp>
        <p:nvSpPr>
          <p:cNvPr id="97" name="Slide Number"/>
          <p:cNvSpPr txBox="1">
            <a:spLocks noGrp="1"/>
          </p:cNvSpPr>
          <p:nvPr>
            <p:ph type="sldNum" sz="quarter" idx="2"/>
          </p:nvPr>
        </p:nvSpPr>
        <p:spPr>
          <a:xfrm>
            <a:off x="11381831" y="6471920"/>
            <a:ext cx="143511" cy="13398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ramed Content and Caption">
    <p:spTree>
      <p:nvGrpSpPr>
        <p:cNvPr id="1" name=""/>
        <p:cNvGrpSpPr/>
        <p:nvPr/>
      </p:nvGrpSpPr>
      <p:grpSpPr>
        <a:xfrm>
          <a:off x="0" y="0"/>
          <a:ext cx="0" cy="0"/>
          <a:chOff x="0" y="0"/>
          <a:chExt cx="0" cy="0"/>
        </a:xfrm>
      </p:grpSpPr>
      <p:pic>
        <p:nvPicPr>
          <p:cNvPr id="104" name="Picture 14" descr="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7" y="0"/>
            <a:ext cx="12185906" cy="6858000"/>
          </a:xfrm>
          <a:prstGeom prst="rect">
            <a:avLst/>
          </a:prstGeom>
          <a:ln w="12700">
            <a:miter lim="400000"/>
          </a:ln>
        </p:spPr>
      </p:pic>
      <p:sp>
        <p:nvSpPr>
          <p:cNvPr id="105" name="Body Level One…"/>
          <p:cNvSpPr txBox="1">
            <a:spLocks noGrp="1"/>
          </p:cNvSpPr>
          <p:nvPr>
            <p:ph type="body" sz="quarter" idx="1"/>
          </p:nvPr>
        </p:nvSpPr>
        <p:spPr>
          <a:xfrm>
            <a:off x="666750" y="5676900"/>
            <a:ext cx="10861200" cy="885825"/>
          </a:xfrm>
          <a:prstGeom prst="rect">
            <a:avLst/>
          </a:prstGeom>
        </p:spPr>
        <p:txBody>
          <a:bodyPr anchor="ctr"/>
          <a:lstStyle>
            <a:lvl1pPr>
              <a:defRPr sz="1600">
                <a:solidFill>
                  <a:schemeClr val="accent6">
                    <a:hueOff val="-12800000"/>
                    <a:satOff val="-21951"/>
                    <a:lumOff val="8039"/>
                  </a:schemeClr>
                </a:solidFill>
              </a:defRPr>
            </a:lvl1pPr>
            <a:lvl2pPr marL="491538" indent="-221538">
              <a:defRPr sz="1600">
                <a:solidFill>
                  <a:schemeClr val="accent6">
                    <a:hueOff val="-12800000"/>
                    <a:satOff val="-21951"/>
                    <a:lumOff val="8039"/>
                  </a:schemeClr>
                </a:solidFill>
              </a:defRPr>
            </a:lvl2pPr>
            <a:lvl3pPr marL="671538" indent="-221538">
              <a:defRPr sz="1600">
                <a:solidFill>
                  <a:schemeClr val="accent6">
                    <a:hueOff val="-12800000"/>
                    <a:satOff val="-21951"/>
                    <a:lumOff val="8039"/>
                  </a:schemeClr>
                </a:solidFill>
              </a:defRPr>
            </a:lvl3pPr>
            <a:lvl4pPr marL="851538" indent="-221538">
              <a:defRPr sz="1600">
                <a:solidFill>
                  <a:schemeClr val="accent6">
                    <a:hueOff val="-12800000"/>
                    <a:satOff val="-21951"/>
                    <a:lumOff val="8039"/>
                  </a:schemeClr>
                </a:solidFill>
              </a:defRPr>
            </a:lvl4pPr>
            <a:lvl5pPr marL="1031538" indent="-221538">
              <a:defRPr sz="1600">
                <a:solidFill>
                  <a:schemeClr val="accent6">
                    <a:hueOff val="-12800000"/>
                    <a:satOff val="-21951"/>
                    <a:lumOff val="8039"/>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Only - Circle">
    <p:spTree>
      <p:nvGrpSpPr>
        <p:cNvPr id="1" name=""/>
        <p:cNvGrpSpPr/>
        <p:nvPr/>
      </p:nvGrpSpPr>
      <p:grpSpPr>
        <a:xfrm>
          <a:off x="0" y="0"/>
          <a:ext cx="0" cy="0"/>
          <a:chOff x="0" y="0"/>
          <a:chExt cx="0" cy="0"/>
        </a:xfrm>
      </p:grpSpPr>
      <p:pic>
        <p:nvPicPr>
          <p:cNvPr id="122" name="Picture 1" descr="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4" y="427"/>
            <a:ext cx="12187430" cy="6857144"/>
          </a:xfrm>
          <a:prstGeom prst="rect">
            <a:avLst/>
          </a:prstGeom>
          <a:ln w="12700">
            <a:miter lim="400000"/>
          </a:ln>
        </p:spPr>
      </p:pic>
      <p:sp>
        <p:nvSpPr>
          <p:cNvPr id="123" name="Body Level One…"/>
          <p:cNvSpPr txBox="1">
            <a:spLocks noGrp="1"/>
          </p:cNvSpPr>
          <p:nvPr>
            <p:ph type="body" idx="1"/>
          </p:nvPr>
        </p:nvSpPr>
        <p:spPr>
          <a:xfrm>
            <a:off x="664142" y="647700"/>
            <a:ext cx="10861202" cy="57150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hueOff val="-12800000"/>
            <a:satOff val="-21951"/>
            <a:lumOff val="8039"/>
          </a:schemeClr>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64142" y="1605601"/>
            <a:ext cx="10861202" cy="4757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64142" y="359999"/>
            <a:ext cx="10861201" cy="884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r>
              <a:t>Title Text</a:t>
            </a:r>
          </a:p>
        </p:txBody>
      </p:sp>
      <p:sp>
        <p:nvSpPr>
          <p:cNvPr id="4" name="Slide Number"/>
          <p:cNvSpPr txBox="1">
            <a:spLocks noGrp="1"/>
          </p:cNvSpPr>
          <p:nvPr>
            <p:ph type="sldNum" sz="quarter" idx="2"/>
          </p:nvPr>
        </p:nvSpPr>
        <p:spPr>
          <a:xfrm>
            <a:off x="11614150" y="6228978"/>
            <a:ext cx="364490" cy="153888"/>
          </a:xfrm>
          <a:prstGeom prst="rect">
            <a:avLst/>
          </a:prstGeom>
          <a:ln w="12700">
            <a:miter lim="400000"/>
          </a:ln>
        </p:spPr>
        <p:txBody>
          <a:bodyPr wrap="square" lIns="0" tIns="0" rIns="0" bIns="0" anchor="ctr">
            <a:spAutoFit/>
          </a:bodyPr>
          <a:lstStyle>
            <a:lvl1pPr algn="r">
              <a:defRPr sz="1000">
                <a:solidFill>
                  <a:srgbClr val="032D5A"/>
                </a:solidFill>
              </a:defRPr>
            </a:lvl1pPr>
          </a:lstStyle>
          <a:p>
            <a:fld id="{86CB4B4D-7CA3-9044-876B-883B54F8677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60" r:id="rId9"/>
    <p:sldLayoutId id="2147483661" r:id="rId10"/>
    <p:sldLayoutId id="2147483663" r:id="rId11"/>
    <p:sldLayoutId id="2147483664" r:id="rId12"/>
    <p:sldLayoutId id="2147483665" r:id="rId13"/>
    <p:sldLayoutId id="2147483667" r:id="rId14"/>
    <p:sldLayoutId id="2147483668" r:id="rId15"/>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1pPr>
      <a:lvl2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2pPr>
      <a:lvl3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3pPr>
      <a:lvl4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4pPr>
      <a:lvl5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5pPr>
      <a:lvl6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6pPr>
      <a:lvl7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7pPr>
      <a:lvl8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8pPr>
      <a:lvl9pPr marL="0" marR="0" indent="0" algn="l" defTabSz="914400" rtl="0" eaLnBrk="1" latinLnBrk="0" hangingPunct="1">
        <a:lnSpc>
          <a:spcPct val="90000"/>
        </a:lnSpc>
        <a:spcBef>
          <a:spcPts val="0"/>
        </a:spcBef>
        <a:spcAft>
          <a:spcPts val="0"/>
        </a:spcAft>
        <a:buClrTx/>
        <a:buSzTx/>
        <a:buFontTx/>
        <a:buNone/>
        <a:tabLst/>
        <a:defRPr sz="3400" b="0" i="0" u="none" strike="noStrike" cap="none" spc="0" baseline="0">
          <a:ln>
            <a:noFill/>
          </a:ln>
          <a:solidFill>
            <a:srgbClr val="002C59"/>
          </a:solidFill>
          <a:uFillTx/>
          <a:latin typeface="+mn-lt"/>
          <a:ea typeface="+mn-ea"/>
          <a:cs typeface="+mn-cs"/>
          <a:sym typeface="Bliss Light"/>
        </a:defRPr>
      </a:lvl9pPr>
    </p:titleStyle>
    <p:bodyStyle>
      <a:lvl1pPr marL="0" marR="0" indent="0" algn="l" defTabSz="914400" rtl="0" eaLnBrk="1" latinLnBrk="0" hangingPunct="1">
        <a:lnSpc>
          <a:spcPct val="100000"/>
        </a:lnSpc>
        <a:spcBef>
          <a:spcPts val="300"/>
        </a:spcBef>
        <a:spcAft>
          <a:spcPts val="0"/>
        </a:spcAft>
        <a:buClrTx/>
        <a:buSzTx/>
        <a:buFontTx/>
        <a:buNone/>
        <a:tabLst/>
        <a:defRPr sz="1300" b="0" i="0" u="none" strike="noStrike" cap="none" spc="0" baseline="0">
          <a:ln>
            <a:noFill/>
          </a:ln>
          <a:solidFill>
            <a:srgbClr val="000000"/>
          </a:solidFill>
          <a:uFillTx/>
          <a:latin typeface="Bliss Light" pitchFamily="2" charset="0"/>
          <a:ea typeface="+mn-ea"/>
          <a:cs typeface="+mn-cs"/>
          <a:sym typeface="Bliss Light"/>
        </a:defRPr>
      </a:lvl1pPr>
      <a:lvl2pPr marL="450000" marR="0" indent="-1800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Bliss Light" pitchFamily="2" charset="0"/>
          <a:ea typeface="+mn-ea"/>
          <a:cs typeface="+mn-cs"/>
          <a:sym typeface="Bliss Light"/>
        </a:defRPr>
      </a:lvl2pPr>
      <a:lvl3pPr marL="630000" marR="0" indent="-1800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Bliss Light" pitchFamily="2" charset="0"/>
          <a:ea typeface="+mn-ea"/>
          <a:cs typeface="+mn-cs"/>
          <a:sym typeface="Bliss Light"/>
        </a:defRPr>
      </a:lvl3pPr>
      <a:lvl4pPr marL="809999" marR="0" indent="-1800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Bliss Light" pitchFamily="2" charset="0"/>
          <a:ea typeface="+mn-ea"/>
          <a:cs typeface="+mn-cs"/>
          <a:sym typeface="Bliss Light"/>
        </a:defRPr>
      </a:lvl4pPr>
      <a:lvl5pPr marL="990000" marR="0" indent="-1800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Bliss Light" pitchFamily="2" charset="0"/>
          <a:ea typeface="+mn-ea"/>
          <a:cs typeface="+mn-cs"/>
          <a:sym typeface="Bliss Light"/>
        </a:defRPr>
      </a:lvl5pPr>
      <a:lvl6pPr marL="2451100" marR="0" indent="-1651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mn-lt"/>
          <a:ea typeface="+mn-ea"/>
          <a:cs typeface="+mn-cs"/>
          <a:sym typeface="Bliss Light"/>
        </a:defRPr>
      </a:lvl6pPr>
      <a:lvl7pPr marL="2908300" marR="0" indent="-1651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mn-lt"/>
          <a:ea typeface="+mn-ea"/>
          <a:cs typeface="+mn-cs"/>
          <a:sym typeface="Bliss Light"/>
        </a:defRPr>
      </a:lvl7pPr>
      <a:lvl8pPr marL="3365500" marR="0" indent="-1651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mn-lt"/>
          <a:ea typeface="+mn-ea"/>
          <a:cs typeface="+mn-cs"/>
          <a:sym typeface="Bliss Light"/>
        </a:defRPr>
      </a:lvl8pPr>
      <a:lvl9pPr marL="3822700" marR="0" indent="-165100" algn="l" defTabSz="914400" rtl="0" eaLnBrk="1" latinLnBrk="0" hangingPunct="1">
        <a:lnSpc>
          <a:spcPct val="100000"/>
        </a:lnSpc>
        <a:spcBef>
          <a:spcPts val="300"/>
        </a:spcBef>
        <a:spcAft>
          <a:spcPts val="0"/>
        </a:spcAft>
        <a:buClrTx/>
        <a:buSzPct val="100000"/>
        <a:buFontTx/>
        <a:buChar char="•"/>
        <a:tabLst/>
        <a:defRPr sz="1300" b="0" i="0" u="none" strike="noStrike" cap="none" spc="0" baseline="0">
          <a:ln>
            <a:noFill/>
          </a:ln>
          <a:solidFill>
            <a:srgbClr val="000000"/>
          </a:solidFill>
          <a:uFillTx/>
          <a:latin typeface="+mn-lt"/>
          <a:ea typeface="+mn-ea"/>
          <a:cs typeface="+mn-cs"/>
          <a:sym typeface="Bliss Light"/>
        </a:defRPr>
      </a:lvl9pPr>
    </p:bodyStyle>
    <p:otherStyle>
      <a:lvl1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1pPr>
      <a:lvl2pPr marL="0" marR="0" indent="457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2pPr>
      <a:lvl3pPr marL="0" marR="0" indent="914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3pPr>
      <a:lvl4pPr marL="0" marR="0" indent="1371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4pPr>
      <a:lvl5pPr marL="0" marR="0" indent="18288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5pPr>
      <a:lvl6pPr marL="0" marR="0" indent="22860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6pPr>
      <a:lvl7pPr marL="0" marR="0" indent="2743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7pPr>
      <a:lvl8pPr marL="0" marR="0" indent="3200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8pPr>
      <a:lvl9pPr marL="0" marR="0" indent="3657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Bliss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xml"/><Relationship Id="rId7" Type="http://schemas.openxmlformats.org/officeDocument/2006/relationships/hyperlink" Target="https://assets.publishing.service.gov.uk/government/uploads/system/uploads/attachment_data/file/717274/CS_Strengths_2018.pdf" TargetMode="Externa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xml"/><Relationship Id="rId7" Type="http://schemas.openxmlformats.org/officeDocument/2006/relationships/hyperlink" Target="https://civilservice.blog.gov.uk/2015/11/05/name-blind-recruitment-a-commitment-to-diversity/" TargetMode="Externa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5.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vilservicepensionscheme.org.u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v.uk/help-with-childcare-costs/childcare-vouchers"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uidance/security-vetting-and-clearance"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hyperlink" Target="http://www.civilservice.gov.uk" TargetMode="External"/><Relationship Id="rId3" Type="http://schemas.openxmlformats.org/officeDocument/2006/relationships/slideLayout" Target="../slideLayouts/slideLayout6.xml"/><Relationship Id="rId7" Type="http://schemas.openxmlformats.org/officeDocument/2006/relationships/hyperlink" Target="http://civilservicecommission.independent.gov.uk/" TargetMode="Externa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embeddings/oleObject2.bin"/><Relationship Id="rId10" Type="http://schemas.openxmlformats.org/officeDocument/2006/relationships/image" Target="../media/image14.png"/><Relationship Id="rId4" Type="http://schemas.openxmlformats.org/officeDocument/2006/relationships/notesSlide" Target="../notesSlides/notesSlide14.xml"/><Relationship Id="rId9"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hyperlink" Target="mailto:Moj-recruitment-vetting-enquiries@gov.sscl.co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civilservicecommission.independent.gov.uk/civil-service-recruitment/complai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xml"/><Relationship Id="rId7" Type="http://schemas.openxmlformats.org/officeDocument/2006/relationships/hyperlink" Target="https://www.gov.uk/government/publications/success-profiles" TargetMode="Externa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notesSlide" Target="../notesSlides/notesSlide6.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hyperlink" Target="http://sscl-innovation.com/HMCTS/wp-content/uploads/2020/01/CS_Behaviours_2018.pdf" TargetMode="External"/><Relationship Id="rId13" Type="http://schemas.openxmlformats.org/officeDocument/2006/relationships/image" Target="../media/image25.png"/><Relationship Id="rId3" Type="http://schemas.openxmlformats.org/officeDocument/2006/relationships/slideLayout" Target="../slideLayouts/slideLayout5.xml"/><Relationship Id="rId7" Type="http://schemas.openxmlformats.org/officeDocument/2006/relationships/hyperlink" Target="https://assets.publishing.service.gov.uk/government/uploads/system/uploads/attachment_data/file/717275/CS_Behaviours_2018" TargetMode="External"/><Relationship Id="rId12" Type="http://schemas.openxmlformats.org/officeDocument/2006/relationships/image" Target="../media/image24.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0.emf"/><Relationship Id="rId11" Type="http://schemas.openxmlformats.org/officeDocument/2006/relationships/image" Target="../media/image23.png"/><Relationship Id="rId5" Type="http://schemas.openxmlformats.org/officeDocument/2006/relationships/oleObject" Target="../embeddings/oleObject3.bin"/><Relationship Id="rId10" Type="http://schemas.openxmlformats.org/officeDocument/2006/relationships/image" Target="../media/image22.png"/><Relationship Id="rId4" Type="http://schemas.openxmlformats.org/officeDocument/2006/relationships/notesSlide" Target="../notesSlides/notesSlide7.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0D9F5-B2C0-462E-9FD8-50E871D678A9}"/>
              </a:ext>
            </a:extLst>
          </p:cNvPr>
          <p:cNvSpPr txBox="1"/>
          <p:nvPr/>
        </p:nvSpPr>
        <p:spPr>
          <a:xfrm>
            <a:off x="622738" y="1726324"/>
            <a:ext cx="9766738"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rgbClr val="002060"/>
                </a:solidFill>
                <a:effectLst/>
                <a:uFillTx/>
                <a:latin typeface="+mn-lt"/>
                <a:ea typeface="+mn-ea"/>
                <a:cs typeface="+mn-cs"/>
                <a:sym typeface="Bliss Light"/>
              </a:rPr>
              <a:t>CTSC </a:t>
            </a:r>
            <a:r>
              <a:rPr lang="en-GB" sz="3200" b="1" dirty="0">
                <a:solidFill>
                  <a:srgbClr val="002060"/>
                </a:solidFill>
              </a:rPr>
              <a:t>Loughborough</a:t>
            </a:r>
            <a:r>
              <a:rPr kumimoji="0" lang="en-GB" sz="3200" b="1" i="0" u="none" strike="noStrike" cap="none" spc="0" normalizeH="0" baseline="0" dirty="0">
                <a:ln>
                  <a:noFill/>
                </a:ln>
                <a:solidFill>
                  <a:srgbClr val="002060"/>
                </a:solidFill>
                <a:effectLst/>
                <a:uFillTx/>
                <a:latin typeface="+mn-lt"/>
                <a:ea typeface="+mn-ea"/>
                <a:cs typeface="+mn-cs"/>
                <a:sym typeface="Bliss Light"/>
              </a:rPr>
              <a:t> </a:t>
            </a:r>
          </a:p>
          <a:p>
            <a:pPr marL="0" marR="0" indent="0" algn="l" defTabSz="9144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a:ln>
                  <a:noFill/>
                </a:ln>
                <a:solidFill>
                  <a:srgbClr val="002060"/>
                </a:solidFill>
                <a:effectLst/>
                <a:uFillTx/>
                <a:latin typeface="+mn-lt"/>
                <a:ea typeface="+mn-ea"/>
                <a:cs typeface="+mn-cs"/>
                <a:sym typeface="Bliss Light"/>
              </a:rPr>
              <a:t>CTSC Support Officer</a:t>
            </a:r>
          </a:p>
          <a:p>
            <a:pPr marL="0" marR="0" indent="0" algn="l" defTabSz="914400" rtl="0" fontAlgn="auto" latinLnBrk="0" hangingPunct="0">
              <a:lnSpc>
                <a:spcPct val="100000"/>
              </a:lnSpc>
              <a:spcBef>
                <a:spcPts val="0"/>
              </a:spcBef>
              <a:spcAft>
                <a:spcPts val="0"/>
              </a:spcAft>
              <a:buClrTx/>
              <a:buSzTx/>
              <a:buFontTx/>
              <a:buNone/>
              <a:tabLst/>
            </a:pPr>
            <a:r>
              <a:rPr lang="en-GB" sz="3200" b="1" dirty="0">
                <a:solidFill>
                  <a:srgbClr val="002060"/>
                </a:solidFill>
              </a:rPr>
              <a:t>AO – Candidate Information Pack</a:t>
            </a:r>
            <a:endParaRPr kumimoji="0" lang="en-GB" sz="3200" b="1" i="0" u="none" strike="noStrike" cap="none" spc="0" normalizeH="0" baseline="0" dirty="0">
              <a:ln>
                <a:noFill/>
              </a:ln>
              <a:solidFill>
                <a:srgbClr val="002060"/>
              </a:solidFill>
              <a:effectLst/>
              <a:uFillTx/>
              <a:sym typeface="Bliss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9" hidden="1">
            <a:extLst>
              <a:ext uri="{FF2B5EF4-FFF2-40B4-BE49-F238E27FC236}">
                <a16:creationId xmlns:a16="http://schemas.microsoft.com/office/drawing/2014/main" id="{2B192B26-E295-471E-8AC2-A6FC1A5DBEE7}"/>
              </a:ext>
            </a:extLst>
          </p:cNvPr>
          <p:cNvGraphicFramePr>
            <a:graphicFrameLocks noChangeAspect="1"/>
          </p:cNvGraphicFramePr>
          <p:nvPr>
            <p:custDataLst>
              <p:tags r:id="rId2"/>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spid="_x0000_s4099" name="think-cell Slide" r:id="rId5" imgW="360" imgH="360" progId="TCLayout.ActiveDocument.1">
                  <p:embed/>
                </p:oleObj>
              </mc:Choice>
              <mc:Fallback>
                <p:oleObj name="think-cell Slide" r:id="rId5" imgW="360" imgH="360" progId="TCLayout.ActiveDocument.1">
                  <p:embed/>
                  <p:pic>
                    <p:nvPicPr>
                      <p:cNvPr id="36866" name="Object 19" hidden="1">
                        <a:extLst>
                          <a:ext uri="{FF2B5EF4-FFF2-40B4-BE49-F238E27FC236}">
                            <a16:creationId xmlns:a16="http://schemas.microsoft.com/office/drawing/2014/main" id="{2B192B26-E295-471E-8AC2-A6FC1A5DB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28">
            <a:extLst>
              <a:ext uri="{FF2B5EF4-FFF2-40B4-BE49-F238E27FC236}">
                <a16:creationId xmlns:a16="http://schemas.microsoft.com/office/drawing/2014/main" id="{BBFAD1BF-86DE-4031-A8B2-66CB99ADC7A9}"/>
              </a:ext>
            </a:extLst>
          </p:cNvPr>
          <p:cNvSpPr>
            <a:spLocks noChangeArrowheads="1"/>
          </p:cNvSpPr>
          <p:nvPr/>
        </p:nvSpPr>
        <p:spPr bwMode="auto">
          <a:xfrm>
            <a:off x="6003925" y="-152400"/>
            <a:ext cx="1841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737377"/>
                </a:solidFill>
                <a:latin typeface="Arial" panose="020B0604020202020204" pitchFamily="34" charset="0"/>
              </a:defRPr>
            </a:lvl1pPr>
            <a:lvl2pPr marL="742950" indent="-285750">
              <a:defRPr sz="1400">
                <a:solidFill>
                  <a:srgbClr val="737377"/>
                </a:solidFill>
                <a:latin typeface="Arial" panose="020B0604020202020204" pitchFamily="34" charset="0"/>
              </a:defRPr>
            </a:lvl2pPr>
            <a:lvl3pPr marL="1143000" indent="-228600">
              <a:defRPr sz="1400">
                <a:solidFill>
                  <a:srgbClr val="737377"/>
                </a:solidFill>
                <a:latin typeface="Arial" panose="020B0604020202020204" pitchFamily="34" charset="0"/>
              </a:defRPr>
            </a:lvl3pPr>
            <a:lvl4pPr marL="1600200" indent="-228600">
              <a:defRPr sz="1400">
                <a:solidFill>
                  <a:srgbClr val="737377"/>
                </a:solidFill>
                <a:latin typeface="Arial" panose="020B0604020202020204" pitchFamily="34" charset="0"/>
              </a:defRPr>
            </a:lvl4pPr>
            <a:lvl5pPr marL="2057400" indent="-228600">
              <a:defRPr sz="1400">
                <a:solidFill>
                  <a:srgbClr val="737377"/>
                </a:solidFill>
                <a:latin typeface="Arial" panose="020B0604020202020204" pitchFamily="34" charset="0"/>
              </a:defRPr>
            </a:lvl5pPr>
            <a:lvl6pPr marL="2514600" indent="-228600" eaLnBrk="0" fontAlgn="base" hangingPunct="0">
              <a:spcBef>
                <a:spcPct val="0"/>
              </a:spcBef>
              <a:spcAft>
                <a:spcPct val="0"/>
              </a:spcAft>
              <a:defRPr sz="1400">
                <a:solidFill>
                  <a:srgbClr val="737377"/>
                </a:solidFill>
                <a:latin typeface="Arial" panose="020B0604020202020204" pitchFamily="34" charset="0"/>
              </a:defRPr>
            </a:lvl6pPr>
            <a:lvl7pPr marL="2971800" indent="-228600" eaLnBrk="0" fontAlgn="base" hangingPunct="0">
              <a:spcBef>
                <a:spcPct val="0"/>
              </a:spcBef>
              <a:spcAft>
                <a:spcPct val="0"/>
              </a:spcAft>
              <a:defRPr sz="1400">
                <a:solidFill>
                  <a:srgbClr val="737377"/>
                </a:solidFill>
                <a:latin typeface="Arial" panose="020B0604020202020204" pitchFamily="34" charset="0"/>
              </a:defRPr>
            </a:lvl7pPr>
            <a:lvl8pPr marL="3429000" indent="-228600" eaLnBrk="0" fontAlgn="base" hangingPunct="0">
              <a:spcBef>
                <a:spcPct val="0"/>
              </a:spcBef>
              <a:spcAft>
                <a:spcPct val="0"/>
              </a:spcAft>
              <a:defRPr sz="1400">
                <a:solidFill>
                  <a:srgbClr val="737377"/>
                </a:solidFill>
                <a:latin typeface="Arial" panose="020B0604020202020204" pitchFamily="34" charset="0"/>
              </a:defRPr>
            </a:lvl8pPr>
            <a:lvl9pPr marL="3886200" indent="-228600" eaLnBrk="0" fontAlgn="base" hangingPunct="0">
              <a:spcBef>
                <a:spcPct val="0"/>
              </a:spcBef>
              <a:spcAft>
                <a:spcPct val="0"/>
              </a:spcAft>
              <a:defRPr sz="1400">
                <a:solidFill>
                  <a:srgbClr val="737377"/>
                </a:solidFill>
                <a:latin typeface="Arial" panose="020B0604020202020204" pitchFamily="34" charset="0"/>
              </a:defRPr>
            </a:lvl9pPr>
          </a:lstStyle>
          <a:p>
            <a:pPr algn="ctr" eaLnBrk="1" hangingPunct="1"/>
            <a:endParaRPr lang="en-US" altLang="en-US" dirty="0"/>
          </a:p>
        </p:txBody>
      </p:sp>
      <p:sp>
        <p:nvSpPr>
          <p:cNvPr id="5" name="text 1">
            <a:extLst>
              <a:ext uri="{FF2B5EF4-FFF2-40B4-BE49-F238E27FC236}">
                <a16:creationId xmlns:a16="http://schemas.microsoft.com/office/drawing/2014/main" id="{5341433B-EB40-4E66-BE9E-E43A3A368996}"/>
              </a:ext>
            </a:extLst>
          </p:cNvPr>
          <p:cNvSpPr txBox="1"/>
          <p:nvPr/>
        </p:nvSpPr>
        <p:spPr>
          <a:xfrm rot="10800000" flipV="1">
            <a:off x="4748683" y="666023"/>
            <a:ext cx="2878784" cy="492443"/>
          </a:xfrm>
          <a:prstGeom prst="rect">
            <a:avLst/>
          </a:prstGeom>
        </p:spPr>
        <p:txBody>
          <a:bodyPr vert="horz" wrap="square" lIns="0" tIns="0" rIns="0" bIns="0" rtlCol="0">
            <a:spAutoFit/>
          </a:bodyPr>
          <a:lstStyle/>
          <a:p>
            <a:pPr algn="ctr"/>
            <a:r>
              <a:rPr lang="en-GB" sz="3200" b="1" spc="9" dirty="0">
                <a:solidFill>
                  <a:srgbClr val="032D5A"/>
                </a:solidFill>
                <a:latin typeface="Calibri" panose="020F0502020204030204" pitchFamily="34" charset="0"/>
                <a:cs typeface="Calibri" panose="020F0502020204030204" pitchFamily="34" charset="0"/>
              </a:rPr>
              <a:t>Strengths</a:t>
            </a:r>
            <a:endParaRPr lang="en-GB" sz="3200" b="1" dirty="0">
              <a:solidFill>
                <a:srgbClr val="032D5A"/>
              </a:solidFill>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838EAE5C-FF6B-43DA-9900-5404B1844A46}"/>
              </a:ext>
            </a:extLst>
          </p:cNvPr>
          <p:cNvSpPr/>
          <p:nvPr/>
        </p:nvSpPr>
        <p:spPr>
          <a:xfrm>
            <a:off x="2778856" y="2477998"/>
            <a:ext cx="6634288" cy="3323987"/>
          </a:xfrm>
          <a:prstGeom prst="rect">
            <a:avLst/>
          </a:prstGeom>
        </p:spPr>
        <p:txBody>
          <a:bodyPr wrap="square" lIns="91440" tIns="45720" rIns="91440" bIns="45720" anchor="t">
            <a:spAutoFit/>
          </a:bodyPr>
          <a:lstStyle/>
          <a:p>
            <a:pPr algn="just"/>
            <a:r>
              <a:rPr lang="en-GB" sz="1400" dirty="0">
                <a:solidFill>
                  <a:schemeClr val="tx1"/>
                </a:solidFill>
                <a:latin typeface="Calibri" panose="020F0502020204030204" pitchFamily="34" charset="0"/>
                <a:cs typeface="Calibri" panose="020F0502020204030204" pitchFamily="34" charset="0"/>
              </a:rPr>
              <a:t>The Civil Service is a diverse and inclusive work-place and we want to help you demonstrate your full potential throughout the assessment process </a:t>
            </a:r>
          </a:p>
          <a:p>
            <a:pPr algn="just"/>
            <a:endParaRPr lang="en-GB" sz="1400" dirty="0">
              <a:solidFill>
                <a:schemeClr val="tx1"/>
              </a:solidFill>
              <a:latin typeface="Calibri" panose="020F0502020204030204" pitchFamily="34" charset="0"/>
              <a:cs typeface="Calibri" panose="020F0502020204030204" pitchFamily="34" charset="0"/>
            </a:endParaRPr>
          </a:p>
          <a:p>
            <a:pPr algn="just"/>
            <a:r>
              <a:rPr lang="en-GB" sz="1400" dirty="0">
                <a:solidFill>
                  <a:schemeClr val="tx1"/>
                </a:solidFill>
                <a:latin typeface="Calibri" panose="020F0502020204030204" pitchFamily="34" charset="0"/>
                <a:cs typeface="Calibri" panose="020F0502020204030204" pitchFamily="34" charset="0"/>
              </a:rPr>
              <a:t>During your interview you will be asked questions to understand whether you have strengths relevant to the job role. It is important to remember that there are no right or wrong answers to these questions.  Do not rehearse your answers because we are looking for your initial response. The qualities required for the role will be described in the job description. The best way to prepare is to reflect on what you feel your personal strengths are and your preferred ways of working. </a:t>
            </a:r>
          </a:p>
          <a:p>
            <a:pPr algn="just"/>
            <a:endParaRPr lang="en-GB" sz="1400" dirty="0">
              <a:solidFill>
                <a:schemeClr val="tx1"/>
              </a:solidFill>
              <a:latin typeface="Calibri" panose="020F0502020204030204" pitchFamily="34" charset="0"/>
              <a:cs typeface="Calibri" panose="020F0502020204030204" pitchFamily="34" charset="0"/>
            </a:endParaRPr>
          </a:p>
          <a:p>
            <a:pPr algn="just"/>
            <a:r>
              <a:rPr lang="en-GB" sz="1400" dirty="0">
                <a:solidFill>
                  <a:schemeClr val="tx1"/>
                </a:solidFill>
                <a:latin typeface="Calibri" panose="020F0502020204030204" pitchFamily="34" charset="0"/>
                <a:cs typeface="Calibri" panose="020F0502020204030204" pitchFamily="34" charset="0"/>
              </a:rPr>
              <a:t>Your strengths will be assessed alongside the other elements of the Success Profile to get a more rounded picture of your suitability for the role. The job description will outline the elements required for the role.</a:t>
            </a:r>
          </a:p>
          <a:p>
            <a:pPr algn="just"/>
            <a:endParaRPr lang="en-GB" sz="1400" dirty="0">
              <a:solidFill>
                <a:schemeClr val="tx1"/>
              </a:solidFill>
              <a:latin typeface="Calibri" panose="020F0502020204030204" pitchFamily="34" charset="0"/>
              <a:cs typeface="Calibri" panose="020F0502020204030204" pitchFamily="34" charset="0"/>
            </a:endParaRPr>
          </a:p>
          <a:p>
            <a:pPr algn="just"/>
            <a:r>
              <a:rPr lang="en-GB" sz="1400" spc="9" dirty="0">
                <a:solidFill>
                  <a:schemeClr val="tx1"/>
                </a:solidFill>
                <a:latin typeface="Calibri" panose="020F0502020204030204" pitchFamily="34" charset="0"/>
                <a:cs typeface="Calibri" panose="020F0502020204030204" pitchFamily="34" charset="0"/>
              </a:rPr>
              <a:t>Strengths will be tested at interview and will not be provided in advance.</a:t>
            </a:r>
            <a:endParaRPr lang="en-GB" sz="1400" dirty="0">
              <a:solidFill>
                <a:schemeClr val="tx1"/>
              </a:solidFill>
              <a:latin typeface="Calibri" panose="020F0502020204030204" pitchFamily="34" charset="0"/>
              <a:cs typeface="Calibri" panose="020F0502020204030204" pitchFamily="34" charset="0"/>
            </a:endParaRPr>
          </a:p>
        </p:txBody>
      </p:sp>
      <p:sp>
        <p:nvSpPr>
          <p:cNvPr id="14" name="text 1">
            <a:extLst>
              <a:ext uri="{FF2B5EF4-FFF2-40B4-BE49-F238E27FC236}">
                <a16:creationId xmlns:a16="http://schemas.microsoft.com/office/drawing/2014/main" id="{C6F352FB-AD70-4FC7-8AD3-58F14636499D}"/>
              </a:ext>
            </a:extLst>
          </p:cNvPr>
          <p:cNvSpPr txBox="1"/>
          <p:nvPr/>
        </p:nvSpPr>
        <p:spPr>
          <a:xfrm>
            <a:off x="7046823" y="6188923"/>
            <a:ext cx="4140804" cy="553998"/>
          </a:xfrm>
          <a:prstGeom prst="rect">
            <a:avLst/>
          </a:prstGeom>
        </p:spPr>
        <p:txBody>
          <a:bodyPr vert="horz" wrap="square" lIns="0" tIns="0" rIns="0" bIns="0" rtlCol="0">
            <a:spAutoFit/>
          </a:bodyPr>
          <a:lstStyle/>
          <a:p>
            <a:pPr marL="0">
              <a:lnSpc>
                <a:spcPct val="100000"/>
              </a:lnSpc>
            </a:pPr>
            <a:r>
              <a:rPr sz="1200" spc="10" dirty="0">
                <a:solidFill>
                  <a:srgbClr val="888888"/>
                </a:solidFill>
                <a:cs typeface="Tahoma"/>
              </a:rPr>
              <a:t>Please find further information about each of the behaviours by</a:t>
            </a:r>
            <a:endParaRPr sz="1200" dirty="0">
              <a:cs typeface="Tahoma"/>
            </a:endParaRPr>
          </a:p>
          <a:p>
            <a:pPr marL="13729"/>
            <a:r>
              <a:rPr sz="1200" spc="10" dirty="0">
                <a:solidFill>
                  <a:srgbClr val="888888"/>
                </a:solidFill>
                <a:cs typeface="Tahoma"/>
              </a:rPr>
              <a:t>viewing the</a:t>
            </a:r>
            <a:r>
              <a:rPr lang="en-GB" sz="1200" spc="10" dirty="0">
                <a:solidFill>
                  <a:srgbClr val="888888"/>
                </a:solidFill>
                <a:cs typeface="Tahoma"/>
              </a:rPr>
              <a:t> </a:t>
            </a:r>
            <a:r>
              <a:rPr lang="en-GB" sz="1200" dirty="0">
                <a:hlinkClick r:id="rId7" tooltip="Civil Service Success Profile Strengths Framework"/>
              </a:rPr>
              <a:t>Service Success Profile Strengths Framework</a:t>
            </a:r>
            <a:endParaRPr lang="en-GB" sz="1200" dirty="0"/>
          </a:p>
          <a:p>
            <a:pPr marL="13729"/>
            <a:endParaRPr sz="1200" dirty="0">
              <a:cs typeface="Tahoma"/>
            </a:endParaRPr>
          </a:p>
        </p:txBody>
      </p:sp>
      <p:pic>
        <p:nvPicPr>
          <p:cNvPr id="15" name="Picture 4" descr="A close up of a logo&#10;&#10;Description automatically generated">
            <a:extLst>
              <a:ext uri="{FF2B5EF4-FFF2-40B4-BE49-F238E27FC236}">
                <a16:creationId xmlns:a16="http://schemas.microsoft.com/office/drawing/2014/main" id="{AA5ED933-61AF-4B30-92DC-B17C6F4B2D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079" y="258466"/>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4332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61A75B6-0D23-4D3F-A41A-AF0F34DA2603}"/>
              </a:ext>
            </a:extLst>
          </p:cNvPr>
          <p:cNvGraphicFramePr/>
          <p:nvPr>
            <p:extLst>
              <p:ext uri="{D42A27DB-BD31-4B8C-83A1-F6EECF244321}">
                <p14:modId xmlns:p14="http://schemas.microsoft.com/office/powerpoint/2010/main" val="2142125664"/>
              </p:ext>
            </p:extLst>
          </p:nvPr>
        </p:nvGraphicFramePr>
        <p:xfrm>
          <a:off x="1861852" y="827917"/>
          <a:ext cx="8468296" cy="4177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9A7DE66-52FB-2C49-8F6E-4B249B8CC451}"/>
              </a:ext>
            </a:extLst>
          </p:cNvPr>
          <p:cNvSpPr>
            <a:spLocks noGrp="1"/>
          </p:cNvSpPr>
          <p:nvPr>
            <p:ph type="title"/>
          </p:nvPr>
        </p:nvSpPr>
        <p:spPr>
          <a:xfrm>
            <a:off x="665399" y="544438"/>
            <a:ext cx="10861201" cy="619200"/>
          </a:xfrm>
        </p:spPr>
        <p:txBody>
          <a:bodyPr>
            <a:normAutofit/>
          </a:bodyPr>
          <a:lstStyle/>
          <a:p>
            <a:pPr algn="ctr"/>
            <a:r>
              <a:rPr lang="en-GB" sz="3200" b="1" dirty="0">
                <a:solidFill>
                  <a:srgbClr val="032D5A"/>
                </a:solidFill>
                <a:latin typeface="Calibri" panose="020F0502020204030204" pitchFamily="34" charset="0"/>
                <a:cs typeface="Calibri" panose="020F0502020204030204" pitchFamily="34" charset="0"/>
              </a:rPr>
              <a:t>The Recruitment Process</a:t>
            </a:r>
            <a:endParaRPr lang="en-GB" sz="3200" dirty="0">
              <a:solidFill>
                <a:srgbClr val="032D5A"/>
              </a:solidFill>
              <a:latin typeface="Calibri" panose="020F0502020204030204" pitchFamily="34" charset="0"/>
              <a:cs typeface="Calibri" panose="020F0502020204030204" pitchFamily="34" charset="0"/>
            </a:endParaRPr>
          </a:p>
        </p:txBody>
      </p:sp>
      <p:pic>
        <p:nvPicPr>
          <p:cNvPr id="19" name="Picture 4" descr="A close up of a logo&#10;&#10;Description automatically generated">
            <a:extLst>
              <a:ext uri="{FF2B5EF4-FFF2-40B4-BE49-F238E27FC236}">
                <a16:creationId xmlns:a16="http://schemas.microsoft.com/office/drawing/2014/main" id="{5AE03A72-3EF0-4268-8A1C-87DAB29F69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953" y="309139"/>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a:extLst>
              <a:ext uri="{FF2B5EF4-FFF2-40B4-BE49-F238E27FC236}">
                <a16:creationId xmlns:a16="http://schemas.microsoft.com/office/drawing/2014/main" id="{AFADA9BD-483D-492B-BF08-0D18F4FB939F}"/>
              </a:ext>
            </a:extLst>
          </p:cNvPr>
          <p:cNvSpPr/>
          <p:nvPr/>
        </p:nvSpPr>
        <p:spPr>
          <a:xfrm rot="10800000" flipV="1">
            <a:off x="1031153" y="6191009"/>
            <a:ext cx="10129692" cy="461665"/>
          </a:xfrm>
          <a:prstGeom prst="rect">
            <a:avLst/>
          </a:prstGeom>
          <a:solidFill>
            <a:srgbClr val="032D5A"/>
          </a:solid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1200" spc="10" dirty="0">
                <a:solidFill>
                  <a:schemeClr val="bg1"/>
                </a:solidFill>
                <a:cs typeface="Tahoma"/>
              </a:rPr>
              <a:t>Intake dates are subject to change. You are therefore asked to exercise flexibility through the recruitment and selection process, in order to meet the dates given. </a:t>
            </a:r>
            <a:endParaRPr lang="en-GB" sz="1200" dirty="0">
              <a:solidFill>
                <a:schemeClr val="bg1"/>
              </a:solidFill>
              <a:cs typeface="Tahoma"/>
            </a:endParaRPr>
          </a:p>
        </p:txBody>
      </p:sp>
      <p:sp>
        <p:nvSpPr>
          <p:cNvPr id="7" name="Rectangle 6">
            <a:extLst>
              <a:ext uri="{FF2B5EF4-FFF2-40B4-BE49-F238E27FC236}">
                <a16:creationId xmlns:a16="http://schemas.microsoft.com/office/drawing/2014/main" id="{ACE1BEB4-928F-490C-9E1B-8A4BC1877A7F}"/>
              </a:ext>
            </a:extLst>
          </p:cNvPr>
          <p:cNvSpPr/>
          <p:nvPr/>
        </p:nvSpPr>
        <p:spPr>
          <a:xfrm rot="10800000" flipV="1">
            <a:off x="1742699" y="3554117"/>
            <a:ext cx="1244380" cy="646331"/>
          </a:xfrm>
          <a:prstGeom prst="rect">
            <a:avLst/>
          </a:prstGeom>
          <a:solidFill>
            <a:srgbClr val="032D5A"/>
          </a:solidFill>
          <a:ln/>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1200" spc="10" dirty="0">
                <a:solidFill>
                  <a:schemeClr val="bg1"/>
                </a:solidFill>
                <a:cs typeface="Tahoma"/>
              </a:rPr>
              <a:t>Application to be completed online. </a:t>
            </a:r>
            <a:endParaRPr lang="en-GB" sz="1200" dirty="0">
              <a:solidFill>
                <a:schemeClr val="bg1"/>
              </a:solidFill>
              <a:cs typeface="Tahoma"/>
            </a:endParaRPr>
          </a:p>
        </p:txBody>
      </p:sp>
      <p:sp>
        <p:nvSpPr>
          <p:cNvPr id="8" name="Rectangle 7">
            <a:extLst>
              <a:ext uri="{FF2B5EF4-FFF2-40B4-BE49-F238E27FC236}">
                <a16:creationId xmlns:a16="http://schemas.microsoft.com/office/drawing/2014/main" id="{DECE1D96-9926-461D-A861-458BC8800BF7}"/>
              </a:ext>
            </a:extLst>
          </p:cNvPr>
          <p:cNvSpPr/>
          <p:nvPr/>
        </p:nvSpPr>
        <p:spPr>
          <a:xfrm rot="10800000" flipV="1">
            <a:off x="3242365" y="3554117"/>
            <a:ext cx="1244380" cy="461665"/>
          </a:xfrm>
          <a:prstGeom prst="rect">
            <a:avLst/>
          </a:prstGeom>
          <a:solidFill>
            <a:srgbClr val="032D5A"/>
          </a:solidFill>
          <a:ln/>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1200" spc="10" dirty="0">
                <a:solidFill>
                  <a:schemeClr val="bg1"/>
                </a:solidFill>
                <a:cs typeface="Tahoma"/>
              </a:rPr>
              <a:t>Blind sift is completed.</a:t>
            </a:r>
            <a:endParaRPr lang="en-GB" sz="1200" dirty="0">
              <a:solidFill>
                <a:schemeClr val="bg1"/>
              </a:solidFill>
              <a:cs typeface="Tahoma"/>
            </a:endParaRPr>
          </a:p>
        </p:txBody>
      </p:sp>
      <p:sp>
        <p:nvSpPr>
          <p:cNvPr id="9" name="Rectangle 8">
            <a:extLst>
              <a:ext uri="{FF2B5EF4-FFF2-40B4-BE49-F238E27FC236}">
                <a16:creationId xmlns:a16="http://schemas.microsoft.com/office/drawing/2014/main" id="{895FDB27-FD5B-4A42-9815-B849741629B7}"/>
              </a:ext>
            </a:extLst>
          </p:cNvPr>
          <p:cNvSpPr/>
          <p:nvPr/>
        </p:nvSpPr>
        <p:spPr>
          <a:xfrm rot="10800000" flipV="1">
            <a:off x="4779017" y="3544497"/>
            <a:ext cx="1244380" cy="646331"/>
          </a:xfrm>
          <a:prstGeom prst="rect">
            <a:avLst/>
          </a:prstGeom>
          <a:solidFill>
            <a:srgbClr val="032D5A"/>
          </a:solidFill>
          <a:ln/>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1200" spc="10" dirty="0">
                <a:solidFill>
                  <a:schemeClr val="bg1"/>
                </a:solidFill>
                <a:cs typeface="Tahoma"/>
              </a:rPr>
              <a:t>Interview slot  booked via the portal. </a:t>
            </a:r>
            <a:endParaRPr lang="en-GB" sz="1200" dirty="0">
              <a:solidFill>
                <a:schemeClr val="bg1"/>
              </a:solidFill>
              <a:cs typeface="Tahoma"/>
            </a:endParaRPr>
          </a:p>
        </p:txBody>
      </p:sp>
      <p:sp>
        <p:nvSpPr>
          <p:cNvPr id="11" name="Rectangle 10">
            <a:extLst>
              <a:ext uri="{FF2B5EF4-FFF2-40B4-BE49-F238E27FC236}">
                <a16:creationId xmlns:a16="http://schemas.microsoft.com/office/drawing/2014/main" id="{9E681B6F-D77C-4C2D-A176-C0B97F432805}"/>
              </a:ext>
            </a:extLst>
          </p:cNvPr>
          <p:cNvSpPr/>
          <p:nvPr/>
        </p:nvSpPr>
        <p:spPr>
          <a:xfrm rot="10800000" flipV="1">
            <a:off x="6241696" y="3544497"/>
            <a:ext cx="1244380" cy="1938992"/>
          </a:xfrm>
          <a:prstGeom prst="rect">
            <a:avLst/>
          </a:prstGeom>
          <a:solidFill>
            <a:srgbClr val="032D5A"/>
          </a:solidFill>
          <a:ln/>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sz="1200" spc="10" dirty="0">
                <a:solidFill>
                  <a:schemeClr val="bg1"/>
                </a:solidFill>
                <a:cs typeface="Tahoma"/>
              </a:rPr>
              <a:t>If successful at interview you will go through ‘Pre Employment checks’. The vetting process can take up to 25 working days.</a:t>
            </a:r>
            <a:endParaRPr lang="en-GB" sz="1200" dirty="0">
              <a:solidFill>
                <a:schemeClr val="bg1"/>
              </a:solidFill>
              <a:cs typeface="Tahoma"/>
            </a:endParaRPr>
          </a:p>
        </p:txBody>
      </p:sp>
      <p:sp>
        <p:nvSpPr>
          <p:cNvPr id="12" name="Rectangle 11">
            <a:extLst>
              <a:ext uri="{FF2B5EF4-FFF2-40B4-BE49-F238E27FC236}">
                <a16:creationId xmlns:a16="http://schemas.microsoft.com/office/drawing/2014/main" id="{710E4AA6-0ABD-4A9B-B317-1526832CC180}"/>
              </a:ext>
            </a:extLst>
          </p:cNvPr>
          <p:cNvSpPr/>
          <p:nvPr/>
        </p:nvSpPr>
        <p:spPr>
          <a:xfrm rot="10800000" flipV="1">
            <a:off x="7741361" y="3554117"/>
            <a:ext cx="1244380" cy="2123658"/>
          </a:xfrm>
          <a:prstGeom prst="rect">
            <a:avLst/>
          </a:prstGeom>
          <a:solidFill>
            <a:srgbClr val="032D5A"/>
          </a:solidFill>
          <a:ln/>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1200" spc="10" dirty="0">
                <a:solidFill>
                  <a:schemeClr val="bg1"/>
                </a:solidFill>
                <a:cs typeface="Tahoma"/>
              </a:rPr>
              <a:t>Following successful completion of Pre Employment checks the recruitment team will contact you to discuss and confirm a start date.</a:t>
            </a:r>
            <a:endParaRPr lang="en-GB" sz="1200" dirty="0">
              <a:solidFill>
                <a:schemeClr val="bg1"/>
              </a:solidFill>
              <a:cs typeface="Tahoma"/>
            </a:endParaRPr>
          </a:p>
        </p:txBody>
      </p:sp>
      <p:sp>
        <p:nvSpPr>
          <p:cNvPr id="13" name="Rectangle 12">
            <a:extLst>
              <a:ext uri="{FF2B5EF4-FFF2-40B4-BE49-F238E27FC236}">
                <a16:creationId xmlns:a16="http://schemas.microsoft.com/office/drawing/2014/main" id="{21C23066-B517-4CEE-90A7-1E8ABA1C562E}"/>
              </a:ext>
            </a:extLst>
          </p:cNvPr>
          <p:cNvSpPr/>
          <p:nvPr/>
        </p:nvSpPr>
        <p:spPr>
          <a:xfrm rot="10800000" flipV="1">
            <a:off x="9241026" y="3544497"/>
            <a:ext cx="1244380" cy="1938992"/>
          </a:xfrm>
          <a:prstGeom prst="rect">
            <a:avLst/>
          </a:prstGeom>
          <a:solidFill>
            <a:srgbClr val="032D5A"/>
          </a:solidFill>
          <a:ln/>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sz="1200" spc="10" dirty="0">
                <a:solidFill>
                  <a:schemeClr val="bg1"/>
                </a:solidFill>
                <a:cs typeface="Tahoma"/>
              </a:rPr>
              <a:t>New role will commence. </a:t>
            </a:r>
          </a:p>
          <a:p>
            <a:r>
              <a:rPr lang="en-GB" sz="1200" spc="10" dirty="0">
                <a:solidFill>
                  <a:schemeClr val="bg1"/>
                </a:solidFill>
                <a:cs typeface="Tahoma"/>
              </a:rPr>
              <a:t>A 2 week induction into the business will be mandatory followed by a 6 week learning academy.</a:t>
            </a:r>
          </a:p>
          <a:p>
            <a:endParaRPr lang="en-GB" sz="1200" dirty="0">
              <a:solidFill>
                <a:schemeClr val="bg1"/>
              </a:solidFill>
              <a:cs typeface="Tahoma"/>
            </a:endParaRPr>
          </a:p>
        </p:txBody>
      </p:sp>
    </p:spTree>
    <p:extLst>
      <p:ext uri="{BB962C8B-B14F-4D97-AF65-F5344CB8AC3E}">
        <p14:creationId xmlns:p14="http://schemas.microsoft.com/office/powerpoint/2010/main" val="32511283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9" hidden="1">
            <a:extLst>
              <a:ext uri="{FF2B5EF4-FFF2-40B4-BE49-F238E27FC236}">
                <a16:creationId xmlns:a16="http://schemas.microsoft.com/office/drawing/2014/main" id="{2B192B26-E295-471E-8AC2-A6FC1A5DBEE7}"/>
              </a:ext>
            </a:extLst>
          </p:cNvPr>
          <p:cNvGraphicFramePr>
            <a:graphicFrameLocks noChangeAspect="1"/>
          </p:cNvGraphicFramePr>
          <p:nvPr>
            <p:custDataLst>
              <p:tags r:id="rId2"/>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spid="_x0000_s5123" name="think-cell Slide" r:id="rId5" imgW="360" imgH="360" progId="TCLayout.ActiveDocument.1">
                  <p:embed/>
                </p:oleObj>
              </mc:Choice>
              <mc:Fallback>
                <p:oleObj name="think-cell Slide" r:id="rId5" imgW="360" imgH="360" progId="TCLayout.ActiveDocument.1">
                  <p:embed/>
                  <p:pic>
                    <p:nvPicPr>
                      <p:cNvPr id="36866" name="Object 19" hidden="1">
                        <a:extLst>
                          <a:ext uri="{FF2B5EF4-FFF2-40B4-BE49-F238E27FC236}">
                            <a16:creationId xmlns:a16="http://schemas.microsoft.com/office/drawing/2014/main" id="{2B192B26-E295-471E-8AC2-A6FC1A5DB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28">
            <a:extLst>
              <a:ext uri="{FF2B5EF4-FFF2-40B4-BE49-F238E27FC236}">
                <a16:creationId xmlns:a16="http://schemas.microsoft.com/office/drawing/2014/main" id="{BBFAD1BF-86DE-4031-A8B2-66CB99ADC7A9}"/>
              </a:ext>
            </a:extLst>
          </p:cNvPr>
          <p:cNvSpPr>
            <a:spLocks noChangeArrowheads="1"/>
          </p:cNvSpPr>
          <p:nvPr/>
        </p:nvSpPr>
        <p:spPr bwMode="auto">
          <a:xfrm>
            <a:off x="6003925" y="-152400"/>
            <a:ext cx="1841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737377"/>
                </a:solidFill>
                <a:latin typeface="Arial" panose="020B0604020202020204" pitchFamily="34" charset="0"/>
              </a:defRPr>
            </a:lvl1pPr>
            <a:lvl2pPr marL="742950" indent="-285750">
              <a:defRPr sz="1400">
                <a:solidFill>
                  <a:srgbClr val="737377"/>
                </a:solidFill>
                <a:latin typeface="Arial" panose="020B0604020202020204" pitchFamily="34" charset="0"/>
              </a:defRPr>
            </a:lvl2pPr>
            <a:lvl3pPr marL="1143000" indent="-228600">
              <a:defRPr sz="1400">
                <a:solidFill>
                  <a:srgbClr val="737377"/>
                </a:solidFill>
                <a:latin typeface="Arial" panose="020B0604020202020204" pitchFamily="34" charset="0"/>
              </a:defRPr>
            </a:lvl3pPr>
            <a:lvl4pPr marL="1600200" indent="-228600">
              <a:defRPr sz="1400">
                <a:solidFill>
                  <a:srgbClr val="737377"/>
                </a:solidFill>
                <a:latin typeface="Arial" panose="020B0604020202020204" pitchFamily="34" charset="0"/>
              </a:defRPr>
            </a:lvl4pPr>
            <a:lvl5pPr marL="2057400" indent="-228600">
              <a:defRPr sz="1400">
                <a:solidFill>
                  <a:srgbClr val="737377"/>
                </a:solidFill>
                <a:latin typeface="Arial" panose="020B0604020202020204" pitchFamily="34" charset="0"/>
              </a:defRPr>
            </a:lvl5pPr>
            <a:lvl6pPr marL="2514600" indent="-228600" eaLnBrk="0" fontAlgn="base" hangingPunct="0">
              <a:spcBef>
                <a:spcPct val="0"/>
              </a:spcBef>
              <a:spcAft>
                <a:spcPct val="0"/>
              </a:spcAft>
              <a:defRPr sz="1400">
                <a:solidFill>
                  <a:srgbClr val="737377"/>
                </a:solidFill>
                <a:latin typeface="Arial" panose="020B0604020202020204" pitchFamily="34" charset="0"/>
              </a:defRPr>
            </a:lvl6pPr>
            <a:lvl7pPr marL="2971800" indent="-228600" eaLnBrk="0" fontAlgn="base" hangingPunct="0">
              <a:spcBef>
                <a:spcPct val="0"/>
              </a:spcBef>
              <a:spcAft>
                <a:spcPct val="0"/>
              </a:spcAft>
              <a:defRPr sz="1400">
                <a:solidFill>
                  <a:srgbClr val="737377"/>
                </a:solidFill>
                <a:latin typeface="Arial" panose="020B0604020202020204" pitchFamily="34" charset="0"/>
              </a:defRPr>
            </a:lvl7pPr>
            <a:lvl8pPr marL="3429000" indent="-228600" eaLnBrk="0" fontAlgn="base" hangingPunct="0">
              <a:spcBef>
                <a:spcPct val="0"/>
              </a:spcBef>
              <a:spcAft>
                <a:spcPct val="0"/>
              </a:spcAft>
              <a:defRPr sz="1400">
                <a:solidFill>
                  <a:srgbClr val="737377"/>
                </a:solidFill>
                <a:latin typeface="Arial" panose="020B0604020202020204" pitchFamily="34" charset="0"/>
              </a:defRPr>
            </a:lvl8pPr>
            <a:lvl9pPr marL="3886200" indent="-228600" eaLnBrk="0" fontAlgn="base" hangingPunct="0">
              <a:spcBef>
                <a:spcPct val="0"/>
              </a:spcBef>
              <a:spcAft>
                <a:spcPct val="0"/>
              </a:spcAft>
              <a:defRPr sz="1400">
                <a:solidFill>
                  <a:srgbClr val="737377"/>
                </a:solidFill>
                <a:latin typeface="Arial" panose="020B0604020202020204" pitchFamily="34" charset="0"/>
              </a:defRPr>
            </a:lvl9pPr>
          </a:lstStyle>
          <a:p>
            <a:pPr algn="ctr" eaLnBrk="1" hangingPunct="1"/>
            <a:endParaRPr lang="en-US" altLang="en-US" dirty="0"/>
          </a:p>
        </p:txBody>
      </p:sp>
      <p:sp>
        <p:nvSpPr>
          <p:cNvPr id="6" name="text 1">
            <a:extLst>
              <a:ext uri="{FF2B5EF4-FFF2-40B4-BE49-F238E27FC236}">
                <a16:creationId xmlns:a16="http://schemas.microsoft.com/office/drawing/2014/main" id="{CED6CDF2-3C6F-4843-94EC-D53FCA5DE575}"/>
              </a:ext>
            </a:extLst>
          </p:cNvPr>
          <p:cNvSpPr txBox="1"/>
          <p:nvPr/>
        </p:nvSpPr>
        <p:spPr>
          <a:xfrm>
            <a:off x="3706755" y="652645"/>
            <a:ext cx="4799493" cy="492443"/>
          </a:xfrm>
          <a:prstGeom prst="rect">
            <a:avLst/>
          </a:prstGeom>
        </p:spPr>
        <p:txBody>
          <a:bodyPr vert="horz" wrap="square" lIns="0" tIns="0" rIns="0" bIns="0" rtlCol="0">
            <a:spAutoFit/>
          </a:bodyPr>
          <a:lstStyle/>
          <a:p>
            <a:pPr marL="0" algn="ctr">
              <a:lnSpc>
                <a:spcPct val="100000"/>
              </a:lnSpc>
            </a:pPr>
            <a:r>
              <a:rPr sz="3200" b="1" spc="10" dirty="0">
                <a:solidFill>
                  <a:srgbClr val="002060"/>
                </a:solidFill>
                <a:latin typeface="Calibri" panose="020F0502020204030204" pitchFamily="34" charset="0"/>
                <a:cs typeface="Calibri" panose="020F0502020204030204" pitchFamily="34" charset="0"/>
              </a:rPr>
              <a:t>The Recruitment</a:t>
            </a:r>
            <a:r>
              <a:rPr lang="en-GB" sz="3200" b="1" spc="10" dirty="0">
                <a:solidFill>
                  <a:srgbClr val="002060"/>
                </a:solidFill>
                <a:latin typeface="Calibri" panose="020F0502020204030204" pitchFamily="34" charset="0"/>
                <a:cs typeface="Calibri" panose="020F0502020204030204" pitchFamily="34" charset="0"/>
              </a:rPr>
              <a:t> Process</a:t>
            </a:r>
            <a:endParaRPr lang="en-GB" sz="3200" dirty="0">
              <a:solidFill>
                <a:srgbClr val="002060"/>
              </a:solidFill>
              <a:latin typeface="Calibri" panose="020F0502020204030204" pitchFamily="34" charset="0"/>
              <a:cs typeface="Calibri" panose="020F0502020204030204" pitchFamily="34" charset="0"/>
            </a:endParaRPr>
          </a:p>
        </p:txBody>
      </p:sp>
      <p:sp>
        <p:nvSpPr>
          <p:cNvPr id="9" name="text 1">
            <a:extLst>
              <a:ext uri="{FF2B5EF4-FFF2-40B4-BE49-F238E27FC236}">
                <a16:creationId xmlns:a16="http://schemas.microsoft.com/office/drawing/2014/main" id="{C6251486-95CC-496B-A2B5-E9DF56F5AF3E}"/>
              </a:ext>
            </a:extLst>
          </p:cNvPr>
          <p:cNvSpPr txBox="1"/>
          <p:nvPr/>
        </p:nvSpPr>
        <p:spPr>
          <a:xfrm>
            <a:off x="1059328" y="2636474"/>
            <a:ext cx="3105066" cy="1400383"/>
          </a:xfrm>
          <a:prstGeom prst="rect">
            <a:avLst/>
          </a:prstGeom>
        </p:spPr>
        <p:txBody>
          <a:bodyPr vert="horz" wrap="square" lIns="0" tIns="0" rIns="0" bIns="0" rtlCol="0">
            <a:spAutoFit/>
          </a:bodyPr>
          <a:lstStyle/>
          <a:p>
            <a:r>
              <a:rPr lang="en-GB" sz="1300" spc="10" dirty="0">
                <a:solidFill>
                  <a:schemeClr val="tx1"/>
                </a:solidFill>
                <a:latin typeface="Calibri" panose="020F0502020204030204" pitchFamily="34" charset="0"/>
                <a:cs typeface="Calibri" panose="020F0502020204030204" pitchFamily="34" charset="0"/>
              </a:rPr>
              <a:t>Apply using the Application form on the Civil </a:t>
            </a:r>
            <a:r>
              <a:rPr sz="1300" spc="10" dirty="0">
                <a:solidFill>
                  <a:schemeClr val="tx1"/>
                </a:solidFill>
                <a:latin typeface="Calibri" panose="020F0502020204030204" pitchFamily="34" charset="0"/>
                <a:cs typeface="Calibri" panose="020F0502020204030204" pitchFamily="34" charset="0"/>
              </a:rPr>
              <a:t>Service</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Jobs advert.</a:t>
            </a:r>
            <a:r>
              <a:rPr lang="en-GB" sz="1300" spc="10" dirty="0">
                <a:solidFill>
                  <a:schemeClr val="tx1"/>
                </a:solidFill>
                <a:latin typeface="Calibri" panose="020F0502020204030204" pitchFamily="34" charset="0"/>
                <a:cs typeface="Calibri" panose="020F0502020204030204" pitchFamily="34" charset="0"/>
              </a:rPr>
              <a:t>  Your application should contain </a:t>
            </a:r>
            <a:r>
              <a:rPr sz="1300" spc="10" dirty="0">
                <a:solidFill>
                  <a:schemeClr val="tx1"/>
                </a:solidFill>
                <a:latin typeface="Calibri" panose="020F0502020204030204" pitchFamily="34" charset="0"/>
                <a:cs typeface="Calibri" panose="020F0502020204030204" pitchFamily="34" charset="0"/>
              </a:rPr>
              <a:t>your work history</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and qualifications, including key responsibilities</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and achievements. Failure to provide</a:t>
            </a:r>
            <a:r>
              <a:rPr lang="en-GB" sz="1300" spc="10" dirty="0">
                <a:solidFill>
                  <a:schemeClr val="tx1"/>
                </a:solidFill>
                <a:latin typeface="Calibri" panose="020F0502020204030204" pitchFamily="34" charset="0"/>
                <a:cs typeface="Calibri" panose="020F0502020204030204" pitchFamily="34" charset="0"/>
              </a:rPr>
              <a:t> accurate</a:t>
            </a:r>
            <a:r>
              <a:rPr sz="1300" spc="10" dirty="0">
                <a:solidFill>
                  <a:schemeClr val="tx1"/>
                </a:solidFill>
                <a:latin typeface="Calibri" panose="020F0502020204030204" pitchFamily="34" charset="0"/>
                <a:cs typeface="Calibri" panose="020F0502020204030204" pitchFamily="34" charset="0"/>
              </a:rPr>
              <a:t> details on</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your application form </a:t>
            </a:r>
            <a:r>
              <a:rPr lang="en-GB" sz="1300" spc="10" dirty="0">
                <a:solidFill>
                  <a:schemeClr val="tx1"/>
                </a:solidFill>
                <a:latin typeface="Calibri" panose="020F0502020204030204" pitchFamily="34" charset="0"/>
                <a:cs typeface="Calibri" panose="020F0502020204030204" pitchFamily="34" charset="0"/>
              </a:rPr>
              <a:t>may </a:t>
            </a:r>
            <a:r>
              <a:rPr sz="1300" spc="10" dirty="0">
                <a:solidFill>
                  <a:schemeClr val="tx1"/>
                </a:solidFill>
                <a:latin typeface="Calibri" panose="020F0502020204030204" pitchFamily="34" charset="0"/>
                <a:cs typeface="Calibri" panose="020F0502020204030204" pitchFamily="34" charset="0"/>
              </a:rPr>
              <a:t>result in your application</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being withdrawn.</a:t>
            </a:r>
            <a:r>
              <a:rPr lang="en-GB" sz="1300" spc="10" dirty="0">
                <a:solidFill>
                  <a:schemeClr val="tx1"/>
                </a:solidFill>
                <a:latin typeface="Calibri" panose="020F0502020204030204" pitchFamily="34" charset="0"/>
                <a:cs typeface="Calibri" panose="020F0502020204030204" pitchFamily="34" charset="0"/>
              </a:rPr>
              <a:t> </a:t>
            </a:r>
            <a:endParaRPr sz="1300" dirty="0">
              <a:solidFill>
                <a:schemeClr val="tx1"/>
              </a:solidFill>
              <a:latin typeface="Calibri" panose="020F0502020204030204" pitchFamily="34" charset="0"/>
              <a:cs typeface="Calibri" panose="020F0502020204030204" pitchFamily="34" charset="0"/>
            </a:endParaRPr>
          </a:p>
        </p:txBody>
      </p:sp>
      <p:sp>
        <p:nvSpPr>
          <p:cNvPr id="10" name="text 1">
            <a:extLst>
              <a:ext uri="{FF2B5EF4-FFF2-40B4-BE49-F238E27FC236}">
                <a16:creationId xmlns:a16="http://schemas.microsoft.com/office/drawing/2014/main" id="{2B08758F-95D2-4450-8368-2C6F57C0EACD}"/>
              </a:ext>
            </a:extLst>
          </p:cNvPr>
          <p:cNvSpPr txBox="1"/>
          <p:nvPr/>
        </p:nvSpPr>
        <p:spPr>
          <a:xfrm rot="10800000" flipV="1">
            <a:off x="1065926" y="2168542"/>
            <a:ext cx="4123590"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APPLICATION</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13" name="text 1">
            <a:extLst>
              <a:ext uri="{FF2B5EF4-FFF2-40B4-BE49-F238E27FC236}">
                <a16:creationId xmlns:a16="http://schemas.microsoft.com/office/drawing/2014/main" id="{85174CF2-D235-4489-A329-FB609D9AE1E0}"/>
              </a:ext>
            </a:extLst>
          </p:cNvPr>
          <p:cNvSpPr txBox="1"/>
          <p:nvPr/>
        </p:nvSpPr>
        <p:spPr>
          <a:xfrm rot="10800000" flipV="1">
            <a:off x="8021010" y="2132049"/>
            <a:ext cx="3185660"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INTERVIEW</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17" name="text 1">
            <a:extLst>
              <a:ext uri="{FF2B5EF4-FFF2-40B4-BE49-F238E27FC236}">
                <a16:creationId xmlns:a16="http://schemas.microsoft.com/office/drawing/2014/main" id="{1A9B7A68-8487-4A33-B155-5719EBC4D8A7}"/>
              </a:ext>
            </a:extLst>
          </p:cNvPr>
          <p:cNvSpPr txBox="1"/>
          <p:nvPr/>
        </p:nvSpPr>
        <p:spPr>
          <a:xfrm>
            <a:off x="8021010" y="2332104"/>
            <a:ext cx="2935393" cy="4401205"/>
          </a:xfrm>
          <a:prstGeom prst="rect">
            <a:avLst/>
          </a:prstGeom>
        </p:spPr>
        <p:txBody>
          <a:bodyPr vert="horz" wrap="square" lIns="0" tIns="0" rIns="0" bIns="0" rtlCol="0">
            <a:spAutoFit/>
          </a:bodyPr>
          <a:lstStyle/>
          <a:p>
            <a:pPr marL="0">
              <a:lnSpc>
                <a:spcPct val="100000"/>
              </a:lnSpc>
            </a:pPr>
            <a:r>
              <a:rPr sz="1300" spc="10" dirty="0">
                <a:solidFill>
                  <a:schemeClr val="tx1"/>
                </a:solidFill>
                <a:latin typeface="Calibri" panose="020F0502020204030204" pitchFamily="34" charset="0"/>
                <a:cs typeface="Calibri" panose="020F0502020204030204" pitchFamily="34" charset="0"/>
              </a:rPr>
              <a:t>Successful candidates will be invited to the final stage</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of the recruitment process</a:t>
            </a:r>
            <a:r>
              <a:rPr lang="en-GB" sz="1300" spc="10" dirty="0">
                <a:solidFill>
                  <a:schemeClr val="tx1"/>
                </a:solidFill>
                <a:latin typeface="Calibri" panose="020F0502020204030204" pitchFamily="34" charset="0"/>
                <a:cs typeface="Calibri" panose="020F0502020204030204" pitchFamily="34" charset="0"/>
              </a:rPr>
              <a:t>,</a:t>
            </a:r>
            <a:r>
              <a:rPr sz="1300" spc="10" dirty="0">
                <a:solidFill>
                  <a:schemeClr val="tx1"/>
                </a:solidFill>
                <a:latin typeface="Calibri" panose="020F0502020204030204" pitchFamily="34" charset="0"/>
                <a:cs typeface="Calibri" panose="020F0502020204030204" pitchFamily="34" charset="0"/>
              </a:rPr>
              <a:t> which will be an</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assessment</a:t>
            </a:r>
            <a:r>
              <a:rPr lang="en-GB" sz="1300" spc="10" dirty="0">
                <a:solidFill>
                  <a:schemeClr val="tx1"/>
                </a:solidFill>
                <a:latin typeface="Calibri" panose="020F0502020204030204" pitchFamily="34" charset="0"/>
                <a:cs typeface="Calibri" panose="020F0502020204030204" pitchFamily="34" charset="0"/>
              </a:rPr>
              <a:t>.</a:t>
            </a:r>
          </a:p>
          <a:p>
            <a:pPr marL="0">
              <a:lnSpc>
                <a:spcPct val="100000"/>
              </a:lnSpc>
            </a:pPr>
            <a:endParaRPr lang="en-GB" sz="1300" spc="10" dirty="0">
              <a:solidFill>
                <a:schemeClr val="tx1"/>
              </a:solidFill>
              <a:latin typeface="Calibri" panose="020F0502020204030204" pitchFamily="34" charset="0"/>
              <a:cs typeface="Calibri" panose="020F0502020204030204" pitchFamily="34" charset="0"/>
            </a:endParaRPr>
          </a:p>
          <a:p>
            <a:r>
              <a:rPr lang="en-GB" sz="1300" spc="10" dirty="0">
                <a:solidFill>
                  <a:schemeClr val="tx1"/>
                </a:solidFill>
                <a:latin typeface="Calibri" panose="020F0502020204030204" pitchFamily="34" charset="0"/>
                <a:cs typeface="Calibri" panose="020F0502020204030204" pitchFamily="34" charset="0"/>
              </a:rPr>
              <a:t>The assessment panel will consist of 3 panel members.</a:t>
            </a:r>
          </a:p>
          <a:p>
            <a:endParaRPr lang="en-GB" sz="1300" spc="10" dirty="0">
              <a:solidFill>
                <a:schemeClr val="tx1"/>
              </a:solidFill>
              <a:latin typeface="Calibri" panose="020F0502020204030204" pitchFamily="34" charset="0"/>
              <a:cs typeface="Calibri" panose="020F0502020204030204" pitchFamily="34" charset="0"/>
            </a:endParaRPr>
          </a:p>
          <a:p>
            <a:r>
              <a:rPr lang="en-GB" sz="1300" spc="10" dirty="0">
                <a:solidFill>
                  <a:schemeClr val="tx1"/>
                </a:solidFill>
                <a:latin typeface="Calibri" panose="020F0502020204030204" pitchFamily="34" charset="0"/>
                <a:cs typeface="Calibri" panose="020F0502020204030204" pitchFamily="34" charset="0"/>
              </a:rPr>
              <a:t>The assessment panel will ask a series of questions based on Success Profile behaviours, these are:</a:t>
            </a:r>
          </a:p>
          <a:p>
            <a:endParaRPr lang="en-GB" sz="1300" spc="1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300" spc="10" dirty="0">
                <a:solidFill>
                  <a:schemeClr val="tx1"/>
                </a:solidFill>
                <a:latin typeface="Calibri" panose="020F0502020204030204" pitchFamily="34" charset="0"/>
                <a:cs typeface="Calibri" panose="020F0502020204030204" pitchFamily="34" charset="0"/>
              </a:rPr>
              <a:t>Managing a Quality Service</a:t>
            </a:r>
          </a:p>
          <a:p>
            <a:pPr marL="171450" indent="-171450">
              <a:buFont typeface="Arial" panose="020B0604020202020204" pitchFamily="34" charset="0"/>
              <a:buChar char="•"/>
            </a:pPr>
            <a:r>
              <a:rPr lang="en-GB" sz="1300" spc="10" dirty="0">
                <a:solidFill>
                  <a:schemeClr val="tx1"/>
                </a:solidFill>
                <a:latin typeface="Calibri" panose="020F0502020204030204" pitchFamily="34" charset="0"/>
                <a:cs typeface="Calibri" panose="020F0502020204030204" pitchFamily="34" charset="0"/>
              </a:rPr>
              <a:t>Communicating and Influencing</a:t>
            </a:r>
          </a:p>
          <a:p>
            <a:pPr marL="171450" indent="-171450">
              <a:buFont typeface="Arial" panose="020B0604020202020204" pitchFamily="34" charset="0"/>
              <a:buChar char="•"/>
            </a:pPr>
            <a:r>
              <a:rPr lang="en-GB" sz="1300" spc="10" dirty="0">
                <a:solidFill>
                  <a:schemeClr val="tx1"/>
                </a:solidFill>
                <a:latin typeface="Calibri" panose="020F0502020204030204" pitchFamily="34" charset="0"/>
                <a:cs typeface="Calibri" panose="020F0502020204030204" pitchFamily="34" charset="0"/>
              </a:rPr>
              <a:t>Delivering at Pace</a:t>
            </a:r>
          </a:p>
          <a:p>
            <a:pPr marL="171450" indent="-171450">
              <a:buFont typeface="Arial" panose="020B0604020202020204" pitchFamily="34" charset="0"/>
              <a:buChar char="•"/>
            </a:pPr>
            <a:r>
              <a:rPr lang="en-GB" sz="1300" spc="10" dirty="0">
                <a:solidFill>
                  <a:schemeClr val="tx1"/>
                </a:solidFill>
                <a:latin typeface="Calibri" panose="020F0502020204030204" pitchFamily="34" charset="0"/>
                <a:cs typeface="Calibri" panose="020F0502020204030204" pitchFamily="34" charset="0"/>
              </a:rPr>
              <a:t>Working Together</a:t>
            </a:r>
          </a:p>
          <a:p>
            <a:endParaRPr lang="en-GB" sz="1300" spc="10" dirty="0">
              <a:solidFill>
                <a:schemeClr val="tx1"/>
              </a:solidFill>
              <a:latin typeface="Calibri" panose="020F0502020204030204" pitchFamily="34" charset="0"/>
              <a:cs typeface="Calibri" panose="020F0502020204030204" pitchFamily="34" charset="0"/>
            </a:endParaRPr>
          </a:p>
          <a:p>
            <a:r>
              <a:rPr lang="en-GB" sz="1300" spc="10" dirty="0">
                <a:solidFill>
                  <a:schemeClr val="tx1"/>
                </a:solidFill>
                <a:latin typeface="Calibri" panose="020F0502020204030204" pitchFamily="34" charset="0"/>
                <a:cs typeface="Calibri" panose="020F0502020204030204" pitchFamily="34" charset="0"/>
              </a:rPr>
              <a:t>Followed by a series of strength based questions.</a:t>
            </a:r>
          </a:p>
          <a:p>
            <a:endParaRPr lang="en-GB" sz="1300" spc="10" dirty="0">
              <a:solidFill>
                <a:schemeClr val="tx1"/>
              </a:solidFill>
              <a:latin typeface="Calibri" panose="020F0502020204030204" pitchFamily="34" charset="0"/>
              <a:cs typeface="Calibri" panose="020F0502020204030204" pitchFamily="34" charset="0"/>
            </a:endParaRPr>
          </a:p>
          <a:p>
            <a:r>
              <a:rPr lang="en-GB" sz="1300" spc="10" dirty="0">
                <a:solidFill>
                  <a:schemeClr val="tx1"/>
                </a:solidFill>
                <a:latin typeface="Calibri" panose="020F0502020204030204" pitchFamily="34" charset="0"/>
                <a:cs typeface="Calibri" panose="020F0502020204030204" pitchFamily="34" charset="0"/>
              </a:rPr>
              <a:t>Successful candidates will then be offered a position– subject to pre-employment checks clearance</a:t>
            </a:r>
            <a:r>
              <a:rPr lang="en-GB" sz="1300" spc="10" dirty="0">
                <a:solidFill>
                  <a:srgbClr val="032D5A"/>
                </a:solidFill>
                <a:latin typeface="Calibri" panose="020F0502020204030204" pitchFamily="34" charset="0"/>
                <a:cs typeface="Calibri" panose="020F0502020204030204" pitchFamily="34" charset="0"/>
              </a:rPr>
              <a:t>.</a:t>
            </a:r>
            <a:endParaRPr sz="1300" dirty="0">
              <a:solidFill>
                <a:srgbClr val="032D5A"/>
              </a:solidFill>
              <a:latin typeface="Calibri" panose="020F0502020204030204" pitchFamily="34" charset="0"/>
              <a:cs typeface="Calibri" panose="020F0502020204030204" pitchFamily="34" charset="0"/>
            </a:endParaRPr>
          </a:p>
        </p:txBody>
      </p:sp>
      <p:sp>
        <p:nvSpPr>
          <p:cNvPr id="16" name="text 1">
            <a:extLst>
              <a:ext uri="{FF2B5EF4-FFF2-40B4-BE49-F238E27FC236}">
                <a16:creationId xmlns:a16="http://schemas.microsoft.com/office/drawing/2014/main" id="{4C944162-58BC-4B4D-AC13-8E4E5A45F2D7}"/>
              </a:ext>
            </a:extLst>
          </p:cNvPr>
          <p:cNvSpPr txBox="1"/>
          <p:nvPr/>
        </p:nvSpPr>
        <p:spPr>
          <a:xfrm>
            <a:off x="4507733" y="2168543"/>
            <a:ext cx="3197539"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SIFTING</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19" name="text 1">
            <a:extLst>
              <a:ext uri="{FF2B5EF4-FFF2-40B4-BE49-F238E27FC236}">
                <a16:creationId xmlns:a16="http://schemas.microsoft.com/office/drawing/2014/main" id="{25C0B174-7F0C-4B69-8E94-1C94B00FD6C0}"/>
              </a:ext>
            </a:extLst>
          </p:cNvPr>
          <p:cNvSpPr txBox="1"/>
          <p:nvPr/>
        </p:nvSpPr>
        <p:spPr>
          <a:xfrm flipH="1">
            <a:off x="4471115" y="2636474"/>
            <a:ext cx="3065619" cy="2185214"/>
          </a:xfrm>
          <a:prstGeom prst="rect">
            <a:avLst/>
          </a:prstGeom>
        </p:spPr>
        <p:txBody>
          <a:bodyPr vert="horz" wrap="square" lIns="0" tIns="0" rIns="0" bIns="0" rtlCol="0">
            <a:spAutoFit/>
          </a:bodyPr>
          <a:lstStyle/>
          <a:p>
            <a:r>
              <a:rPr lang="en-GB" sz="1300" spc="10" dirty="0">
                <a:solidFill>
                  <a:schemeClr val="tx1"/>
                </a:solidFill>
                <a:latin typeface="Calibri" panose="020F0502020204030204" pitchFamily="34" charset="0"/>
                <a:cs typeface="Calibri" panose="020F0502020204030204" pitchFamily="34" charset="0"/>
              </a:rPr>
              <a:t>Applications will be sifted on the statement of suitability.  </a:t>
            </a:r>
            <a:endParaRPr lang="en-GB" sz="1300" spc="10" dirty="0">
              <a:solidFill>
                <a:srgbClr val="FF0000"/>
              </a:solidFill>
              <a:latin typeface="Calibri" panose="020F0502020204030204" pitchFamily="34" charset="0"/>
              <a:cs typeface="Calibri" panose="020F0502020204030204" pitchFamily="34" charset="0"/>
            </a:endParaRPr>
          </a:p>
          <a:p>
            <a:r>
              <a:rPr lang="en-GB" sz="1300" dirty="0">
                <a:solidFill>
                  <a:schemeClr val="tx1"/>
                </a:solidFill>
                <a:latin typeface="Calibri" panose="020F0502020204030204" pitchFamily="34" charset="0"/>
                <a:cs typeface="Calibri" panose="020F0502020204030204" pitchFamily="34" charset="0"/>
              </a:rPr>
              <a:t>We operate a blind recruitment policy. Personal information is not provided to colleagues completing the sift.  Application answers are not provided to the panel who conduct your interview.  </a:t>
            </a:r>
          </a:p>
          <a:p>
            <a:endParaRPr lang="en-GB" sz="1300" dirty="0">
              <a:solidFill>
                <a:schemeClr val="tx1"/>
              </a:solidFill>
              <a:latin typeface="Calibri" panose="020F0502020204030204" pitchFamily="34" charset="0"/>
              <a:cs typeface="Calibri" panose="020F0502020204030204" pitchFamily="34" charset="0"/>
            </a:endParaRPr>
          </a:p>
          <a:p>
            <a:r>
              <a:rPr lang="en-GB" sz="1300" dirty="0">
                <a:solidFill>
                  <a:schemeClr val="tx1"/>
                </a:solidFill>
                <a:latin typeface="Calibri" panose="020F0502020204030204" pitchFamily="34" charset="0"/>
                <a:cs typeface="Calibri" panose="020F0502020204030204" pitchFamily="34" charset="0"/>
              </a:rPr>
              <a:t>Find out more: </a:t>
            </a:r>
            <a:r>
              <a:rPr lang="en-GB" sz="1300" dirty="0">
                <a:solidFill>
                  <a:schemeClr val="accent5">
                    <a:lumMod val="90000"/>
                    <a:lumOff val="10000"/>
                  </a:schemeClr>
                </a:solidFill>
                <a:latin typeface="Calibri" panose="020F0502020204030204" pitchFamily="34" charset="0"/>
                <a:cs typeface="Calibri" panose="020F0502020204030204" pitchFamily="34" charset="0"/>
                <a:hlinkClick r:id="rId7" tooltip="Civil Service Name blind Recruitment"/>
              </a:rPr>
              <a:t>Civil Service Name blind recruitment</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a:p>
            <a:endParaRPr lang="en-GB" sz="1200" dirty="0">
              <a:solidFill>
                <a:schemeClr val="tx1"/>
              </a:solidFill>
            </a:endParaRPr>
          </a:p>
        </p:txBody>
      </p:sp>
      <p:sp>
        <p:nvSpPr>
          <p:cNvPr id="18" name="Speech Bubble: Rectangle with Corners Rounded 17">
            <a:extLst>
              <a:ext uri="{FF2B5EF4-FFF2-40B4-BE49-F238E27FC236}">
                <a16:creationId xmlns:a16="http://schemas.microsoft.com/office/drawing/2014/main" id="{CA2E70A9-F43D-4B03-81C3-F8C03F043FBE}"/>
              </a:ext>
            </a:extLst>
          </p:cNvPr>
          <p:cNvSpPr/>
          <p:nvPr/>
        </p:nvSpPr>
        <p:spPr>
          <a:xfrm>
            <a:off x="959011" y="4687070"/>
            <a:ext cx="2935393" cy="766165"/>
          </a:xfrm>
          <a:prstGeom prst="wedgeRoundRectCallout">
            <a:avLst>
              <a:gd name="adj1" fmla="val -33590"/>
              <a:gd name="adj2" fmla="val 89074"/>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1300" dirty="0">
                <a:solidFill>
                  <a:schemeClr val="tx1"/>
                </a:solidFill>
                <a:latin typeface="Calibri" panose="020F0502020204030204" pitchFamily="34" charset="0"/>
                <a:cs typeface="Calibri" panose="020F0502020204030204" pitchFamily="34" charset="0"/>
              </a:rPr>
              <a:t>“Every single member of </a:t>
            </a:r>
            <a:r>
              <a:rPr lang="en-GB" sz="1300">
                <a:solidFill>
                  <a:schemeClr val="tx1"/>
                </a:solidFill>
                <a:latin typeface="Calibri" panose="020F0502020204030204" pitchFamily="34" charset="0"/>
                <a:cs typeface="Calibri" panose="020F0502020204030204" pitchFamily="34" charset="0"/>
              </a:rPr>
              <a:t>staff I spoke </a:t>
            </a:r>
            <a:r>
              <a:rPr lang="en-GB" sz="1300" dirty="0">
                <a:solidFill>
                  <a:schemeClr val="tx1"/>
                </a:solidFill>
                <a:latin typeface="Calibri" panose="020F0502020204030204" pitchFamily="34" charset="0"/>
                <a:cs typeface="Calibri" panose="020F0502020204030204" pitchFamily="34" charset="0"/>
              </a:rPr>
              <a:t>to throughout the process were so friendly and helpful.” </a:t>
            </a:r>
            <a:endParaRPr kumimoji="0" lang="en-GB" sz="13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Bliss Light"/>
            </a:endParaRPr>
          </a:p>
        </p:txBody>
      </p:sp>
      <p:sp>
        <p:nvSpPr>
          <p:cNvPr id="11" name="TextBox 10">
            <a:extLst>
              <a:ext uri="{FF2B5EF4-FFF2-40B4-BE49-F238E27FC236}">
                <a16:creationId xmlns:a16="http://schemas.microsoft.com/office/drawing/2014/main" id="{FCBE9ECF-9167-4670-9A8E-79DD1E9CB35D}"/>
              </a:ext>
            </a:extLst>
          </p:cNvPr>
          <p:cNvSpPr txBox="1"/>
          <p:nvPr/>
        </p:nvSpPr>
        <p:spPr>
          <a:xfrm>
            <a:off x="2177407" y="5548347"/>
            <a:ext cx="198698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Bliss Light"/>
              </a:rPr>
              <a:t>CTSC Candidate, July 2021</a:t>
            </a:r>
          </a:p>
        </p:txBody>
      </p:sp>
      <p:pic>
        <p:nvPicPr>
          <p:cNvPr id="20" name="Picture 4" descr="A close up of a logo&#10;&#10;Description automatically generated">
            <a:extLst>
              <a:ext uri="{FF2B5EF4-FFF2-40B4-BE49-F238E27FC236}">
                <a16:creationId xmlns:a16="http://schemas.microsoft.com/office/drawing/2014/main" id="{FE287A48-FCD4-4E8F-9320-F663930847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820" y="331303"/>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5155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peech Bubble: Rectangle with Corners Rounded 22">
            <a:extLst>
              <a:ext uri="{FF2B5EF4-FFF2-40B4-BE49-F238E27FC236}">
                <a16:creationId xmlns:a16="http://schemas.microsoft.com/office/drawing/2014/main" id="{A243011D-2D75-40F4-9DF6-BE5C6BA9A450}"/>
              </a:ext>
            </a:extLst>
          </p:cNvPr>
          <p:cNvSpPr/>
          <p:nvPr/>
        </p:nvSpPr>
        <p:spPr>
          <a:xfrm>
            <a:off x="1062178" y="3398224"/>
            <a:ext cx="2989508" cy="1430177"/>
          </a:xfrm>
          <a:prstGeom prst="wedgeRoundRectCallout">
            <a:avLst>
              <a:gd name="adj1" fmla="val -32443"/>
              <a:gd name="adj2" fmla="val 66973"/>
              <a:gd name="adj3" fmla="val 16667"/>
            </a:avLst>
          </a:prstGeom>
          <a:ln>
            <a:solidFill>
              <a:srgbClr val="032D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1300" dirty="0">
                <a:solidFill>
                  <a:schemeClr val="tx1"/>
                </a:solidFill>
                <a:latin typeface="Calibri" panose="020F0502020204030204" pitchFamily="34" charset="0"/>
                <a:cs typeface="Calibri" panose="020F0502020204030204" pitchFamily="34" charset="0"/>
              </a:rPr>
              <a:t>“I would recommend the CTSC to a friend who was searching for a new role as this is an organisation that is really fun to work with and they provide individuals with an exceptional level of support.” </a:t>
            </a:r>
            <a:endParaRPr kumimoji="0" lang="en-GB" sz="13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Bliss Light"/>
            </a:endParaRPr>
          </a:p>
        </p:txBody>
      </p:sp>
      <p:graphicFrame>
        <p:nvGraphicFramePr>
          <p:cNvPr id="36866" name="Object 19" hidden="1">
            <a:extLst>
              <a:ext uri="{FF2B5EF4-FFF2-40B4-BE49-F238E27FC236}">
                <a16:creationId xmlns:a16="http://schemas.microsoft.com/office/drawing/2014/main" id="{2B192B26-E295-471E-8AC2-A6FC1A5DBEE7}"/>
              </a:ext>
            </a:extLst>
          </p:cNvPr>
          <p:cNvGraphicFramePr>
            <a:graphicFrameLocks noChangeAspect="1"/>
          </p:cNvGraphicFramePr>
          <p:nvPr>
            <p:custDataLst>
              <p:tags r:id="rId2"/>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spid="_x0000_s6147" name="think-cell Slide" r:id="rId5" imgW="360" imgH="360" progId="TCLayout.ActiveDocument.1">
                  <p:embed/>
                </p:oleObj>
              </mc:Choice>
              <mc:Fallback>
                <p:oleObj name="think-cell Slide" r:id="rId5" imgW="360" imgH="360" progId="TCLayout.ActiveDocument.1">
                  <p:embed/>
                  <p:pic>
                    <p:nvPicPr>
                      <p:cNvPr id="36866" name="Object 19" hidden="1">
                        <a:extLst>
                          <a:ext uri="{FF2B5EF4-FFF2-40B4-BE49-F238E27FC236}">
                            <a16:creationId xmlns:a16="http://schemas.microsoft.com/office/drawing/2014/main" id="{2B192B26-E295-471E-8AC2-A6FC1A5DB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28">
            <a:extLst>
              <a:ext uri="{FF2B5EF4-FFF2-40B4-BE49-F238E27FC236}">
                <a16:creationId xmlns:a16="http://schemas.microsoft.com/office/drawing/2014/main" id="{BBFAD1BF-86DE-4031-A8B2-66CB99ADC7A9}"/>
              </a:ext>
            </a:extLst>
          </p:cNvPr>
          <p:cNvSpPr>
            <a:spLocks noChangeArrowheads="1"/>
          </p:cNvSpPr>
          <p:nvPr/>
        </p:nvSpPr>
        <p:spPr bwMode="auto">
          <a:xfrm>
            <a:off x="6003925" y="-152400"/>
            <a:ext cx="1841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737377"/>
                </a:solidFill>
                <a:latin typeface="Arial" panose="020B0604020202020204" pitchFamily="34" charset="0"/>
              </a:defRPr>
            </a:lvl1pPr>
            <a:lvl2pPr marL="742950" indent="-285750">
              <a:defRPr sz="1400">
                <a:solidFill>
                  <a:srgbClr val="737377"/>
                </a:solidFill>
                <a:latin typeface="Arial" panose="020B0604020202020204" pitchFamily="34" charset="0"/>
              </a:defRPr>
            </a:lvl2pPr>
            <a:lvl3pPr marL="1143000" indent="-228600">
              <a:defRPr sz="1400">
                <a:solidFill>
                  <a:srgbClr val="737377"/>
                </a:solidFill>
                <a:latin typeface="Arial" panose="020B0604020202020204" pitchFamily="34" charset="0"/>
              </a:defRPr>
            </a:lvl3pPr>
            <a:lvl4pPr marL="1600200" indent="-228600">
              <a:defRPr sz="1400">
                <a:solidFill>
                  <a:srgbClr val="737377"/>
                </a:solidFill>
                <a:latin typeface="Arial" panose="020B0604020202020204" pitchFamily="34" charset="0"/>
              </a:defRPr>
            </a:lvl4pPr>
            <a:lvl5pPr marL="2057400" indent="-228600">
              <a:defRPr sz="1400">
                <a:solidFill>
                  <a:srgbClr val="737377"/>
                </a:solidFill>
                <a:latin typeface="Arial" panose="020B0604020202020204" pitchFamily="34" charset="0"/>
              </a:defRPr>
            </a:lvl5pPr>
            <a:lvl6pPr marL="2514600" indent="-228600" eaLnBrk="0" fontAlgn="base" hangingPunct="0">
              <a:spcBef>
                <a:spcPct val="0"/>
              </a:spcBef>
              <a:spcAft>
                <a:spcPct val="0"/>
              </a:spcAft>
              <a:defRPr sz="1400">
                <a:solidFill>
                  <a:srgbClr val="737377"/>
                </a:solidFill>
                <a:latin typeface="Arial" panose="020B0604020202020204" pitchFamily="34" charset="0"/>
              </a:defRPr>
            </a:lvl6pPr>
            <a:lvl7pPr marL="2971800" indent="-228600" eaLnBrk="0" fontAlgn="base" hangingPunct="0">
              <a:spcBef>
                <a:spcPct val="0"/>
              </a:spcBef>
              <a:spcAft>
                <a:spcPct val="0"/>
              </a:spcAft>
              <a:defRPr sz="1400">
                <a:solidFill>
                  <a:srgbClr val="737377"/>
                </a:solidFill>
                <a:latin typeface="Arial" panose="020B0604020202020204" pitchFamily="34" charset="0"/>
              </a:defRPr>
            </a:lvl7pPr>
            <a:lvl8pPr marL="3429000" indent="-228600" eaLnBrk="0" fontAlgn="base" hangingPunct="0">
              <a:spcBef>
                <a:spcPct val="0"/>
              </a:spcBef>
              <a:spcAft>
                <a:spcPct val="0"/>
              </a:spcAft>
              <a:defRPr sz="1400">
                <a:solidFill>
                  <a:srgbClr val="737377"/>
                </a:solidFill>
                <a:latin typeface="Arial" panose="020B0604020202020204" pitchFamily="34" charset="0"/>
              </a:defRPr>
            </a:lvl8pPr>
            <a:lvl9pPr marL="3886200" indent="-228600" eaLnBrk="0" fontAlgn="base" hangingPunct="0">
              <a:spcBef>
                <a:spcPct val="0"/>
              </a:spcBef>
              <a:spcAft>
                <a:spcPct val="0"/>
              </a:spcAft>
              <a:defRPr sz="1400">
                <a:solidFill>
                  <a:srgbClr val="737377"/>
                </a:solidFill>
                <a:latin typeface="Arial" panose="020B0604020202020204" pitchFamily="34" charset="0"/>
              </a:defRPr>
            </a:lvl9pPr>
          </a:lstStyle>
          <a:p>
            <a:pPr algn="ctr" eaLnBrk="1" hangingPunct="1"/>
            <a:endParaRPr lang="en-US" altLang="en-US" dirty="0"/>
          </a:p>
        </p:txBody>
      </p:sp>
      <p:sp>
        <p:nvSpPr>
          <p:cNvPr id="11" name="text 1">
            <a:extLst>
              <a:ext uri="{FF2B5EF4-FFF2-40B4-BE49-F238E27FC236}">
                <a16:creationId xmlns:a16="http://schemas.microsoft.com/office/drawing/2014/main" id="{FE54E092-006E-484B-981A-FF3C66D8E4FD}"/>
              </a:ext>
            </a:extLst>
          </p:cNvPr>
          <p:cNvSpPr txBox="1"/>
          <p:nvPr/>
        </p:nvSpPr>
        <p:spPr>
          <a:xfrm rot="10800000" flipV="1">
            <a:off x="7937723" y="3913256"/>
            <a:ext cx="2635105"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RESERVE LISTS</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D5014898-FA44-43EB-90A7-5C143111FA3E}"/>
              </a:ext>
            </a:extLst>
          </p:cNvPr>
          <p:cNvSpPr/>
          <p:nvPr/>
        </p:nvSpPr>
        <p:spPr>
          <a:xfrm>
            <a:off x="579902" y="2226126"/>
            <a:ext cx="2749100" cy="923330"/>
          </a:xfrm>
          <a:prstGeom prst="rect">
            <a:avLst/>
          </a:prstGeom>
        </p:spPr>
        <p:txBody>
          <a:bodyPr wrap="square">
            <a:spAutoFit/>
          </a:bodyPr>
          <a:lstStyle/>
          <a:p>
            <a:endParaRPr lang="en-GB" sz="1200" dirty="0">
              <a:solidFill>
                <a:srgbClr val="FF0000"/>
              </a:solidFill>
            </a:endParaRPr>
          </a:p>
          <a:p>
            <a:endParaRPr lang="en-GB" sz="1200" dirty="0">
              <a:solidFill>
                <a:schemeClr val="bg1"/>
              </a:solidFill>
            </a:endParaRPr>
          </a:p>
          <a:p>
            <a:endParaRPr lang="en-GB" sz="1200" dirty="0">
              <a:solidFill>
                <a:schemeClr val="bg1"/>
              </a:solidFill>
            </a:endParaRPr>
          </a:p>
          <a:p>
            <a:endParaRPr lang="en-GB" dirty="0"/>
          </a:p>
        </p:txBody>
      </p:sp>
      <p:sp>
        <p:nvSpPr>
          <p:cNvPr id="19" name="text 1">
            <a:extLst>
              <a:ext uri="{FF2B5EF4-FFF2-40B4-BE49-F238E27FC236}">
                <a16:creationId xmlns:a16="http://schemas.microsoft.com/office/drawing/2014/main" id="{9A172D47-84C9-40D3-BFA8-DB251A698565}"/>
              </a:ext>
            </a:extLst>
          </p:cNvPr>
          <p:cNvSpPr txBox="1"/>
          <p:nvPr/>
        </p:nvSpPr>
        <p:spPr>
          <a:xfrm>
            <a:off x="7937723" y="4211864"/>
            <a:ext cx="2988519" cy="1708160"/>
          </a:xfrm>
          <a:prstGeom prst="rect">
            <a:avLst/>
          </a:prstGeom>
        </p:spPr>
        <p:txBody>
          <a:bodyPr vert="horz" wrap="square" lIns="0" tIns="0" rIns="0" bIns="0" rtlCol="0">
            <a:spAutoFit/>
          </a:bodyPr>
          <a:lstStyle/>
          <a:p>
            <a:r>
              <a:rPr sz="1300" spc="10" dirty="0">
                <a:solidFill>
                  <a:schemeClr val="tx1"/>
                </a:solidFill>
                <a:latin typeface="Calibri" panose="020F0502020204030204" pitchFamily="34" charset="0"/>
                <a:cs typeface="Calibri" panose="020F0502020204030204" pitchFamily="34" charset="0"/>
              </a:rPr>
              <a:t>If </a:t>
            </a:r>
            <a:r>
              <a:rPr lang="en-GB" sz="1300" spc="10" dirty="0">
                <a:solidFill>
                  <a:schemeClr val="tx1"/>
                </a:solidFill>
                <a:latin typeface="Calibri" panose="020F0502020204030204" pitchFamily="34" charset="0"/>
                <a:cs typeface="Calibri" panose="020F0502020204030204" pitchFamily="34" charset="0"/>
              </a:rPr>
              <a:t>HMCTS </a:t>
            </a:r>
            <a:r>
              <a:rPr sz="1300" spc="10" dirty="0">
                <a:solidFill>
                  <a:schemeClr val="tx1"/>
                </a:solidFill>
                <a:latin typeface="Calibri" panose="020F0502020204030204" pitchFamily="34" charset="0"/>
                <a:cs typeface="Calibri" panose="020F0502020204030204" pitchFamily="34" charset="0"/>
              </a:rPr>
              <a:t>receives </a:t>
            </a:r>
            <a:r>
              <a:rPr lang="en-GB" sz="1300" spc="10" dirty="0">
                <a:solidFill>
                  <a:schemeClr val="tx1"/>
                </a:solidFill>
                <a:latin typeface="Calibri" panose="020F0502020204030204" pitchFamily="34" charset="0"/>
                <a:cs typeface="Calibri" panose="020F0502020204030204" pitchFamily="34" charset="0"/>
              </a:rPr>
              <a:t>high </a:t>
            </a:r>
            <a:r>
              <a:rPr sz="1300" spc="10" dirty="0">
                <a:solidFill>
                  <a:schemeClr val="tx1"/>
                </a:solidFill>
                <a:latin typeface="Calibri" panose="020F0502020204030204" pitchFamily="34" charset="0"/>
                <a:cs typeface="Calibri" panose="020F0502020204030204" pitchFamily="34" charset="0"/>
              </a:rPr>
              <a:t>application</a:t>
            </a:r>
            <a:r>
              <a:rPr lang="en-GB" sz="1300" spc="10" dirty="0">
                <a:solidFill>
                  <a:schemeClr val="tx1"/>
                </a:solidFill>
                <a:latin typeface="Calibri" panose="020F0502020204030204" pitchFamily="34" charset="0"/>
                <a:cs typeface="Calibri" panose="020F0502020204030204" pitchFamily="34" charset="0"/>
              </a:rPr>
              <a:t> forms</a:t>
            </a:r>
            <a:r>
              <a:rPr sz="1300" spc="10" dirty="0">
                <a:solidFill>
                  <a:schemeClr val="tx1"/>
                </a:solidFill>
                <a:latin typeface="Calibri" panose="020F0502020204030204" pitchFamily="34" charset="0"/>
                <a:cs typeface="Calibri" panose="020F0502020204030204" pitchFamily="34" charset="0"/>
              </a:rPr>
              <a:t> </a:t>
            </a:r>
            <a:r>
              <a:rPr lang="en-GB" sz="1300" spc="10" dirty="0">
                <a:solidFill>
                  <a:schemeClr val="tx1"/>
                </a:solidFill>
                <a:latin typeface="Calibri" panose="020F0502020204030204" pitchFamily="34" charset="0"/>
                <a:cs typeface="Calibri" panose="020F0502020204030204" pitchFamily="34" charset="0"/>
              </a:rPr>
              <a:t>than </a:t>
            </a:r>
            <a:r>
              <a:rPr sz="1300" spc="10" dirty="0">
                <a:solidFill>
                  <a:schemeClr val="tx1"/>
                </a:solidFill>
                <a:latin typeface="Calibri" panose="020F0502020204030204" pitchFamily="34" charset="0"/>
                <a:cs typeface="Calibri" panose="020F0502020204030204" pitchFamily="34" charset="0"/>
              </a:rPr>
              <a:t>we have vacancies for, we may hold applicants on a reserve list for</a:t>
            </a:r>
            <a:r>
              <a:rPr lang="en-GB" sz="1300" spc="10" dirty="0">
                <a:solidFill>
                  <a:schemeClr val="tx1"/>
                </a:solidFill>
                <a:latin typeface="Calibri" panose="020F0502020204030204" pitchFamily="34" charset="0"/>
                <a:cs typeface="Calibri" panose="020F0502020204030204" pitchFamily="34" charset="0"/>
              </a:rPr>
              <a:t> 12  months for any future CTSC </a:t>
            </a:r>
            <a:r>
              <a:rPr lang="en-GB" sz="1300" spc="10">
                <a:solidFill>
                  <a:schemeClr val="tx1"/>
                </a:solidFill>
                <a:latin typeface="Calibri" panose="020F0502020204030204" pitchFamily="34" charset="0"/>
                <a:cs typeface="Calibri" panose="020F0502020204030204" pitchFamily="34" charset="0"/>
              </a:rPr>
              <a:t>Support Officer vacancies</a:t>
            </a:r>
            <a:r>
              <a:rPr lang="en-GB" sz="1300" spc="10" dirty="0">
                <a:solidFill>
                  <a:schemeClr val="tx1"/>
                </a:solidFill>
                <a:latin typeface="Calibri" panose="020F0502020204030204" pitchFamily="34" charset="0"/>
                <a:cs typeface="Calibri" panose="020F0502020204030204" pitchFamily="34" charset="0"/>
              </a:rPr>
              <a:t>, which could be offered to candidates without having to re-apply and we appoint candidates on merit order.</a:t>
            </a:r>
            <a:endParaRPr lang="en-GB" sz="1300" dirty="0">
              <a:solidFill>
                <a:schemeClr val="tx1"/>
              </a:solidFill>
              <a:latin typeface="Calibri" panose="020F0502020204030204" pitchFamily="34" charset="0"/>
              <a:cs typeface="Calibri" panose="020F0502020204030204" pitchFamily="34" charset="0"/>
            </a:endParaRPr>
          </a:p>
          <a:p>
            <a:endParaRPr lang="en-GB" sz="1200" dirty="0">
              <a:solidFill>
                <a:schemeClr val="tx1"/>
              </a:solidFill>
              <a:cs typeface="Tahoma"/>
            </a:endParaRPr>
          </a:p>
          <a:p>
            <a:pPr marL="0">
              <a:lnSpc>
                <a:spcPct val="100000"/>
              </a:lnSpc>
            </a:pPr>
            <a:endParaRPr sz="800" dirty="0">
              <a:latin typeface="Tahoma"/>
              <a:cs typeface="Tahoma"/>
            </a:endParaRPr>
          </a:p>
        </p:txBody>
      </p:sp>
      <p:sp>
        <p:nvSpPr>
          <p:cNvPr id="4" name="Rectangle 3">
            <a:extLst>
              <a:ext uri="{FF2B5EF4-FFF2-40B4-BE49-F238E27FC236}">
                <a16:creationId xmlns:a16="http://schemas.microsoft.com/office/drawing/2014/main" id="{97FB939E-A716-405B-ACE7-4B6C27CFACBF}"/>
              </a:ext>
            </a:extLst>
          </p:cNvPr>
          <p:cNvSpPr/>
          <p:nvPr/>
        </p:nvSpPr>
        <p:spPr>
          <a:xfrm>
            <a:off x="4423520" y="4548862"/>
            <a:ext cx="2989508" cy="892552"/>
          </a:xfrm>
          <a:prstGeom prst="rect">
            <a:avLst/>
          </a:prstGeom>
        </p:spPr>
        <p:txBody>
          <a:bodyPr wrap="square">
            <a:spAutoFit/>
          </a:bodyPr>
          <a:lstStyle/>
          <a:p>
            <a:r>
              <a:rPr lang="en-GB" sz="1300" spc="10" dirty="0">
                <a:solidFill>
                  <a:schemeClr val="tx1"/>
                </a:solidFill>
                <a:latin typeface="Calibri" panose="020F0502020204030204" pitchFamily="34" charset="0"/>
                <a:cs typeface="Calibri" panose="020F0502020204030204" pitchFamily="34" charset="0"/>
              </a:rPr>
              <a:t>Due to the high volume of candidates, feedback will only be given to candidates who reach the final interview stage.</a:t>
            </a:r>
          </a:p>
        </p:txBody>
      </p:sp>
      <p:sp>
        <p:nvSpPr>
          <p:cNvPr id="14" name="text 1">
            <a:extLst>
              <a:ext uri="{FF2B5EF4-FFF2-40B4-BE49-F238E27FC236}">
                <a16:creationId xmlns:a16="http://schemas.microsoft.com/office/drawing/2014/main" id="{BFD51283-954C-4E0F-9848-8BD1FCEF2ADF}"/>
              </a:ext>
            </a:extLst>
          </p:cNvPr>
          <p:cNvSpPr txBox="1"/>
          <p:nvPr/>
        </p:nvSpPr>
        <p:spPr>
          <a:xfrm rot="10800000" flipV="1">
            <a:off x="4497118" y="4295741"/>
            <a:ext cx="3073077"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FEEDBACK</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217E30C4-06B3-4EDD-9B48-229A42F5CEBB}"/>
              </a:ext>
            </a:extLst>
          </p:cNvPr>
          <p:cNvSpPr/>
          <p:nvPr/>
        </p:nvSpPr>
        <p:spPr>
          <a:xfrm>
            <a:off x="7837482" y="2594092"/>
            <a:ext cx="2975343" cy="692497"/>
          </a:xfrm>
          <a:prstGeom prst="rect">
            <a:avLst/>
          </a:prstGeom>
        </p:spPr>
        <p:txBody>
          <a:bodyPr wrap="square">
            <a:spAutoFit/>
          </a:bodyPr>
          <a:lstStyle/>
          <a:p>
            <a:r>
              <a:rPr lang="en-GB" sz="1300" spc="10" dirty="0">
                <a:solidFill>
                  <a:schemeClr val="tx1"/>
                </a:solidFill>
                <a:latin typeface="Calibri" panose="020F0502020204030204" pitchFamily="34" charset="0"/>
                <a:cs typeface="Calibri" panose="020F0502020204030204" pitchFamily="34" charset="0"/>
              </a:rPr>
              <a:t>All offers will be conditional dependent on eligibility and pre-employment checks completing successfully.</a:t>
            </a:r>
          </a:p>
        </p:txBody>
      </p:sp>
      <p:sp>
        <p:nvSpPr>
          <p:cNvPr id="20" name="text 1">
            <a:extLst>
              <a:ext uri="{FF2B5EF4-FFF2-40B4-BE49-F238E27FC236}">
                <a16:creationId xmlns:a16="http://schemas.microsoft.com/office/drawing/2014/main" id="{5CD9A818-FAD4-4355-8768-8A41AD665B6F}"/>
              </a:ext>
            </a:extLst>
          </p:cNvPr>
          <p:cNvSpPr txBox="1"/>
          <p:nvPr/>
        </p:nvSpPr>
        <p:spPr>
          <a:xfrm rot="10800000" flipV="1">
            <a:off x="7937723" y="2274075"/>
            <a:ext cx="2774863"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CONDITIONAL OFFER</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18" name="text 1">
            <a:extLst>
              <a:ext uri="{FF2B5EF4-FFF2-40B4-BE49-F238E27FC236}">
                <a16:creationId xmlns:a16="http://schemas.microsoft.com/office/drawing/2014/main" id="{6357BB95-1C57-4E71-A561-D6ABF2147C63}"/>
              </a:ext>
            </a:extLst>
          </p:cNvPr>
          <p:cNvSpPr txBox="1"/>
          <p:nvPr/>
        </p:nvSpPr>
        <p:spPr>
          <a:xfrm>
            <a:off x="4497118" y="2273746"/>
            <a:ext cx="2975343"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REASONABLE ADJUSTMENTS</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5340FEC8-E143-4037-AFEB-AFDC1E660365}"/>
              </a:ext>
            </a:extLst>
          </p:cNvPr>
          <p:cNvSpPr/>
          <p:nvPr/>
        </p:nvSpPr>
        <p:spPr>
          <a:xfrm>
            <a:off x="4423520" y="2604324"/>
            <a:ext cx="2981734" cy="1492716"/>
          </a:xfrm>
          <a:prstGeom prst="rect">
            <a:avLst/>
          </a:prstGeom>
        </p:spPr>
        <p:txBody>
          <a:bodyPr wrap="square" lIns="91440" tIns="45720" rIns="91440" bIns="45720" anchor="t">
            <a:spAutoFit/>
          </a:bodyPr>
          <a:lstStyle/>
          <a:p>
            <a:r>
              <a:rPr lang="en-GB" sz="1300" dirty="0">
                <a:solidFill>
                  <a:schemeClr val="tx1"/>
                </a:solidFill>
                <a:latin typeface="Calibri" panose="020F0502020204030204" pitchFamily="34" charset="0"/>
                <a:cs typeface="Calibri" panose="020F0502020204030204" pitchFamily="34" charset="0"/>
              </a:rPr>
              <a:t>If you require any reasonable adjustments to our recruitment process, please advise the recruitment team. Examples of adjustments include providing documents in large print or braille or, allowing more time for an interview. </a:t>
            </a:r>
          </a:p>
        </p:txBody>
      </p:sp>
      <p:sp>
        <p:nvSpPr>
          <p:cNvPr id="21" name="text 1">
            <a:extLst>
              <a:ext uri="{FF2B5EF4-FFF2-40B4-BE49-F238E27FC236}">
                <a16:creationId xmlns:a16="http://schemas.microsoft.com/office/drawing/2014/main" id="{F9E58302-D212-47C6-9F0A-BB1FBE5B7811}"/>
              </a:ext>
            </a:extLst>
          </p:cNvPr>
          <p:cNvSpPr txBox="1"/>
          <p:nvPr/>
        </p:nvSpPr>
        <p:spPr>
          <a:xfrm>
            <a:off x="1125776" y="2258357"/>
            <a:ext cx="3055517" cy="200055"/>
          </a:xfrm>
          <a:prstGeom prst="rect">
            <a:avLst/>
          </a:prstGeom>
        </p:spPr>
        <p:txBody>
          <a:bodyPr vert="horz" wrap="square" lIns="0" tIns="0" rIns="0" bIns="0" rtlCol="0">
            <a:spAutoFit/>
          </a:bodyPr>
          <a:lstStyle/>
          <a:p>
            <a:r>
              <a:rPr lang="en-GB" sz="1300" b="1" spc="10" dirty="0">
                <a:solidFill>
                  <a:schemeClr val="accent5">
                    <a:lumMod val="90000"/>
                    <a:lumOff val="10000"/>
                  </a:schemeClr>
                </a:solidFill>
                <a:latin typeface="Calibri" panose="020F0502020204030204" pitchFamily="34" charset="0"/>
                <a:cs typeface="Calibri" panose="020F0502020204030204" pitchFamily="34" charset="0"/>
              </a:rPr>
              <a:t>BASE LOCATION</a:t>
            </a:r>
            <a:endParaRPr lang="en-GB" sz="1300"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8039581-6D48-41FE-B25B-BFE260433179}"/>
              </a:ext>
            </a:extLst>
          </p:cNvPr>
          <p:cNvSpPr txBox="1"/>
          <p:nvPr/>
        </p:nvSpPr>
        <p:spPr>
          <a:xfrm>
            <a:off x="2225006" y="4828401"/>
            <a:ext cx="144230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100" dirty="0">
                <a:solidFill>
                  <a:schemeClr val="tx1"/>
                </a:solidFill>
              </a:rPr>
              <a:t>CTSC</a:t>
            </a:r>
            <a:r>
              <a:rPr kumimoji="0" lang="en-GB" sz="1100" b="0" i="0" u="none" strike="noStrike" cap="none" spc="0" normalizeH="0" baseline="0" dirty="0">
                <a:ln>
                  <a:noFill/>
                </a:ln>
                <a:solidFill>
                  <a:schemeClr val="tx1"/>
                </a:solidFill>
                <a:effectLst/>
                <a:uFillTx/>
                <a:latin typeface="+mn-lt"/>
                <a:ea typeface="+mn-ea"/>
                <a:cs typeface="+mn-cs"/>
                <a:sym typeface="Bliss Light"/>
              </a:rPr>
              <a:t> </a:t>
            </a:r>
            <a:r>
              <a:rPr lang="en-GB" sz="1100" dirty="0">
                <a:solidFill>
                  <a:schemeClr val="tx1"/>
                </a:solidFill>
              </a:rPr>
              <a:t>C</a:t>
            </a:r>
            <a:r>
              <a:rPr kumimoji="0" lang="en-GB" sz="1100" b="0" i="0" u="none" strike="noStrike" cap="none" spc="0" normalizeH="0" baseline="0" dirty="0">
                <a:ln>
                  <a:noFill/>
                </a:ln>
                <a:solidFill>
                  <a:schemeClr val="tx1"/>
                </a:solidFill>
                <a:effectLst/>
                <a:uFillTx/>
                <a:latin typeface="+mn-lt"/>
                <a:ea typeface="+mn-ea"/>
                <a:cs typeface="+mn-cs"/>
                <a:sym typeface="Bliss Light"/>
              </a:rPr>
              <a:t>andidate, June 2021</a:t>
            </a:r>
          </a:p>
        </p:txBody>
      </p:sp>
      <p:sp>
        <p:nvSpPr>
          <p:cNvPr id="24" name="Rectangle 23">
            <a:extLst>
              <a:ext uri="{FF2B5EF4-FFF2-40B4-BE49-F238E27FC236}">
                <a16:creationId xmlns:a16="http://schemas.microsoft.com/office/drawing/2014/main" id="{8D1F623F-8420-41C3-974B-233B0A3643D0}"/>
              </a:ext>
            </a:extLst>
          </p:cNvPr>
          <p:cNvSpPr/>
          <p:nvPr/>
        </p:nvSpPr>
        <p:spPr>
          <a:xfrm>
            <a:off x="1001784" y="2604324"/>
            <a:ext cx="2989508" cy="492443"/>
          </a:xfrm>
          <a:prstGeom prst="rect">
            <a:avLst/>
          </a:prstGeom>
        </p:spPr>
        <p:txBody>
          <a:bodyPr wrap="square">
            <a:spAutoFit/>
          </a:bodyPr>
          <a:lstStyle/>
          <a:p>
            <a:r>
              <a:rPr lang="en-GB" sz="1300" spc="10" dirty="0">
                <a:solidFill>
                  <a:schemeClr val="tx1"/>
                </a:solidFill>
                <a:latin typeface="Calibri" panose="020F0502020204030204" pitchFamily="34" charset="0"/>
                <a:cs typeface="Calibri" panose="020F0502020204030204" pitchFamily="34" charset="0"/>
              </a:rPr>
              <a:t>You will be located at Crown House, Loughborough.</a:t>
            </a:r>
            <a:endParaRPr lang="en-GB" sz="1200" spc="10" dirty="0">
              <a:solidFill>
                <a:schemeClr val="tx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450ADB5-038C-4090-956C-E72466D2DED6}"/>
              </a:ext>
            </a:extLst>
          </p:cNvPr>
          <p:cNvSpPr txBox="1"/>
          <p:nvPr/>
        </p:nvSpPr>
        <p:spPr>
          <a:xfrm>
            <a:off x="5485519" y="6302509"/>
            <a:ext cx="635366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Bliss Light"/>
              </a:rPr>
              <a:t>For more information contact: CTSC.recruitment@justice.gov.uk</a:t>
            </a:r>
          </a:p>
        </p:txBody>
      </p:sp>
      <p:pic>
        <p:nvPicPr>
          <p:cNvPr id="25" name="Picture 4" descr="A close up of a logo&#10;&#10;Description automatically generated">
            <a:extLst>
              <a:ext uri="{FF2B5EF4-FFF2-40B4-BE49-F238E27FC236}">
                <a16:creationId xmlns:a16="http://schemas.microsoft.com/office/drawing/2014/main" id="{97A7B12D-E8FE-4CFC-881F-F3D969088A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820" y="331303"/>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06B070B-F904-4C68-912B-D68F20568856}"/>
              </a:ext>
            </a:extLst>
          </p:cNvPr>
          <p:cNvPicPr>
            <a:picLocks noChangeAspect="1"/>
          </p:cNvPicPr>
          <p:nvPr/>
        </p:nvPicPr>
        <p:blipFill>
          <a:blip r:embed="rId8"/>
          <a:stretch>
            <a:fillRect/>
          </a:stretch>
        </p:blipFill>
        <p:spPr>
          <a:xfrm>
            <a:off x="3789091" y="532186"/>
            <a:ext cx="4797968" cy="859611"/>
          </a:xfrm>
          <a:prstGeom prst="rect">
            <a:avLst/>
          </a:prstGeom>
        </p:spPr>
      </p:pic>
    </p:spTree>
    <p:extLst>
      <p:ext uri="{BB962C8B-B14F-4D97-AF65-F5344CB8AC3E}">
        <p14:creationId xmlns:p14="http://schemas.microsoft.com/office/powerpoint/2010/main" val="25788605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txBox="1"/>
          <p:nvPr/>
        </p:nvSpPr>
        <p:spPr>
          <a:xfrm>
            <a:off x="7490296" y="2457590"/>
            <a:ext cx="2342832" cy="3400931"/>
          </a:xfrm>
          <a:prstGeom prst="rect">
            <a:avLst/>
          </a:prstGeom>
        </p:spPr>
        <p:txBody>
          <a:bodyPr vert="horz" wrap="square" lIns="0" tIns="0" rIns="0" bIns="0" rtlCol="0" anchor="t">
            <a:spAutoFit/>
          </a:bodyPr>
          <a:lstStyle/>
          <a:p>
            <a:pPr algn="just"/>
            <a:r>
              <a:rPr lang="en-GB" sz="1300" b="1" spc="9" dirty="0">
                <a:solidFill>
                  <a:schemeClr val="accent5">
                    <a:lumMod val="90000"/>
                    <a:lumOff val="10000"/>
                  </a:schemeClr>
                </a:solidFill>
                <a:latin typeface="Calibri"/>
                <a:cs typeface="Calibri"/>
              </a:rPr>
              <a:t>Personal Development</a:t>
            </a:r>
          </a:p>
          <a:p>
            <a:pPr algn="just"/>
            <a:r>
              <a:rPr sz="1300" spc="9" dirty="0">
                <a:solidFill>
                  <a:schemeClr val="tx1"/>
                </a:solidFill>
                <a:latin typeface="Calibri"/>
                <a:cs typeface="Calibri"/>
              </a:rPr>
              <a:t>Whatever your role, we take your career</a:t>
            </a:r>
            <a:r>
              <a:rPr lang="en-GB" sz="1300" spc="9" dirty="0">
                <a:solidFill>
                  <a:schemeClr val="tx1"/>
                </a:solidFill>
                <a:latin typeface="Calibri"/>
                <a:cs typeface="Calibri"/>
              </a:rPr>
              <a:t>  and </a:t>
            </a:r>
            <a:r>
              <a:rPr sz="1300" spc="9" dirty="0">
                <a:solidFill>
                  <a:schemeClr val="tx1"/>
                </a:solidFill>
                <a:latin typeface="Calibri"/>
                <a:cs typeface="Calibri"/>
              </a:rPr>
              <a:t>development seriously and want to</a:t>
            </a:r>
            <a:r>
              <a:rPr lang="en-GB" sz="1300" spc="9" dirty="0">
                <a:solidFill>
                  <a:schemeClr val="tx1"/>
                </a:solidFill>
                <a:latin typeface="Calibri"/>
                <a:cs typeface="Calibri"/>
              </a:rPr>
              <a:t> </a:t>
            </a:r>
            <a:r>
              <a:rPr sz="1300" spc="9" dirty="0">
                <a:solidFill>
                  <a:schemeClr val="tx1"/>
                </a:solidFill>
                <a:latin typeface="Calibri"/>
                <a:cs typeface="Calibri"/>
              </a:rPr>
              <a:t>enable</a:t>
            </a:r>
            <a:r>
              <a:rPr lang="en-GB" sz="1300" spc="9" dirty="0">
                <a:solidFill>
                  <a:schemeClr val="tx1"/>
                </a:solidFill>
                <a:latin typeface="Calibri"/>
                <a:cs typeface="Calibri"/>
              </a:rPr>
              <a:t>  </a:t>
            </a:r>
            <a:r>
              <a:rPr sz="1300" spc="9" dirty="0">
                <a:solidFill>
                  <a:schemeClr val="tx1"/>
                </a:solidFill>
                <a:latin typeface="Calibri"/>
                <a:cs typeface="Calibri"/>
              </a:rPr>
              <a:t>you to build a </a:t>
            </a:r>
            <a:r>
              <a:rPr lang="en-GB" sz="1300" spc="9" dirty="0">
                <a:solidFill>
                  <a:schemeClr val="tx1"/>
                </a:solidFill>
                <a:latin typeface="Calibri"/>
                <a:cs typeface="Calibri"/>
              </a:rPr>
              <a:t>successful</a:t>
            </a:r>
            <a:r>
              <a:rPr sz="1300" spc="9" dirty="0">
                <a:solidFill>
                  <a:schemeClr val="tx1"/>
                </a:solidFill>
                <a:latin typeface="Calibri"/>
                <a:cs typeface="Calibri"/>
              </a:rPr>
              <a:t> career with</a:t>
            </a:r>
            <a:r>
              <a:rPr lang="en-GB" sz="1300" spc="9" dirty="0">
                <a:solidFill>
                  <a:schemeClr val="tx1"/>
                </a:solidFill>
                <a:latin typeface="Calibri"/>
                <a:cs typeface="Calibri"/>
              </a:rPr>
              <a:t> the </a:t>
            </a:r>
            <a:r>
              <a:rPr sz="1300" spc="9" dirty="0">
                <a:solidFill>
                  <a:schemeClr val="tx1"/>
                </a:solidFill>
                <a:latin typeface="Calibri"/>
                <a:cs typeface="Calibri"/>
              </a:rPr>
              <a:t>Department and wider Civil Service. It is crucial that our employees have the right skills to develop their careers and meet the challenges</a:t>
            </a:r>
            <a:r>
              <a:rPr lang="en-GB" sz="1300" spc="9" dirty="0">
                <a:solidFill>
                  <a:schemeClr val="tx1"/>
                </a:solidFill>
                <a:latin typeface="Calibri"/>
                <a:cs typeface="Calibri"/>
              </a:rPr>
              <a:t> </a:t>
            </a:r>
            <a:r>
              <a:rPr sz="1300" spc="9" dirty="0">
                <a:solidFill>
                  <a:schemeClr val="tx1"/>
                </a:solidFill>
                <a:latin typeface="Calibri"/>
                <a:cs typeface="Calibri"/>
              </a:rPr>
              <a:t>ahead. At </a:t>
            </a:r>
            <a:r>
              <a:rPr lang="en-GB" sz="1300" spc="9" dirty="0">
                <a:solidFill>
                  <a:schemeClr val="tx1"/>
                </a:solidFill>
                <a:latin typeface="Calibri"/>
                <a:cs typeface="Calibri"/>
              </a:rPr>
              <a:t>HMCTS</a:t>
            </a:r>
            <a:r>
              <a:rPr sz="1300" spc="9" dirty="0">
                <a:solidFill>
                  <a:schemeClr val="tx1"/>
                </a:solidFill>
                <a:latin typeface="Calibri"/>
                <a:cs typeface="Calibri"/>
              </a:rPr>
              <a:t> you’ll benefit from</a:t>
            </a:r>
            <a:r>
              <a:rPr lang="en-GB" sz="1300" spc="9" dirty="0">
                <a:solidFill>
                  <a:schemeClr val="tx1"/>
                </a:solidFill>
                <a:latin typeface="Calibri"/>
                <a:cs typeface="Calibri"/>
              </a:rPr>
              <a:t> regular </a:t>
            </a:r>
            <a:r>
              <a:rPr sz="1300" spc="9" dirty="0">
                <a:solidFill>
                  <a:schemeClr val="tx1"/>
                </a:solidFill>
                <a:latin typeface="Calibri"/>
                <a:cs typeface="Calibri"/>
              </a:rPr>
              <a:t>performance and development reviews</a:t>
            </a:r>
            <a:r>
              <a:rPr lang="en-GB" sz="1300" spc="9" dirty="0">
                <a:solidFill>
                  <a:schemeClr val="tx1"/>
                </a:solidFill>
                <a:latin typeface="Calibri"/>
                <a:cs typeface="Calibri"/>
              </a:rPr>
              <a:t> to </a:t>
            </a:r>
            <a:r>
              <a:rPr sz="1300" spc="9" dirty="0">
                <a:solidFill>
                  <a:schemeClr val="tx1"/>
                </a:solidFill>
                <a:latin typeface="Calibri"/>
                <a:cs typeface="Calibri"/>
              </a:rPr>
              <a:t>ensure this development is ongoing. As a Civil Service employee, you’ll be entitled to a</a:t>
            </a:r>
            <a:r>
              <a:rPr lang="en-GB" sz="1300" spc="9" dirty="0">
                <a:solidFill>
                  <a:schemeClr val="tx1"/>
                </a:solidFill>
                <a:latin typeface="Calibri"/>
                <a:cs typeface="Calibri"/>
              </a:rPr>
              <a:t> large </a:t>
            </a:r>
            <a:r>
              <a:rPr sz="1300" spc="9" dirty="0">
                <a:solidFill>
                  <a:schemeClr val="tx1"/>
                </a:solidFill>
                <a:latin typeface="Calibri"/>
                <a:cs typeface="Calibri"/>
              </a:rPr>
              <a:t>range of benefits.</a:t>
            </a:r>
            <a:endParaRPr lang="en-US" sz="1300" dirty="0">
              <a:solidFill>
                <a:schemeClr val="tx1"/>
              </a:solidFill>
              <a:latin typeface="Calibri"/>
              <a:cs typeface="Calibri"/>
            </a:endParaRPr>
          </a:p>
        </p:txBody>
      </p:sp>
      <p:sp>
        <p:nvSpPr>
          <p:cNvPr id="4" name="text 1"/>
          <p:cNvSpPr txBox="1"/>
          <p:nvPr/>
        </p:nvSpPr>
        <p:spPr>
          <a:xfrm>
            <a:off x="1292346" y="3468414"/>
            <a:ext cx="2611688" cy="600164"/>
          </a:xfrm>
          <a:prstGeom prst="rect">
            <a:avLst/>
          </a:prstGeom>
        </p:spPr>
        <p:txBody>
          <a:bodyPr vert="horz" wrap="square" lIns="0" tIns="0" rIns="0" bIns="0" rtlCol="0">
            <a:spAutoFit/>
          </a:bodyPr>
          <a:lstStyle/>
          <a:p>
            <a:r>
              <a:rPr sz="1300" b="1" spc="9" dirty="0">
                <a:solidFill>
                  <a:srgbClr val="00489A"/>
                </a:solidFill>
                <a:latin typeface="Calibri" panose="020F0502020204030204" pitchFamily="34" charset="0"/>
                <a:cs typeface="Calibri" panose="020F0502020204030204" pitchFamily="34" charset="0"/>
              </a:rPr>
              <a:t>Appointment Term</a:t>
            </a:r>
            <a:endParaRPr lang="en-GB" sz="1300" b="1" spc="9" dirty="0">
              <a:solidFill>
                <a:srgbClr val="00489A"/>
              </a:solidFill>
              <a:latin typeface="Calibri" panose="020F0502020204030204" pitchFamily="34" charset="0"/>
              <a:cs typeface="Calibri" panose="020F0502020204030204" pitchFamily="34" charset="0"/>
            </a:endParaRPr>
          </a:p>
          <a:p>
            <a:r>
              <a:rPr lang="en-GB" sz="1300" spc="9" dirty="0">
                <a:solidFill>
                  <a:schemeClr val="tx1"/>
                </a:solidFill>
                <a:latin typeface="Calibri" panose="020F0502020204030204" pitchFamily="34" charset="0"/>
                <a:cs typeface="Calibri" panose="020F0502020204030204" pitchFamily="34" charset="0"/>
              </a:rPr>
              <a:t>Fixed Term</a:t>
            </a:r>
          </a:p>
          <a:p>
            <a:endParaRPr lang="en-GB" sz="1300" spc="9" dirty="0">
              <a:solidFill>
                <a:schemeClr val="tx1"/>
              </a:solidFill>
              <a:latin typeface="Calibri" panose="020F0502020204030204" pitchFamily="34" charset="0"/>
              <a:cs typeface="Calibri" panose="020F0502020204030204" pitchFamily="34" charset="0"/>
            </a:endParaRPr>
          </a:p>
        </p:txBody>
      </p:sp>
      <p:sp>
        <p:nvSpPr>
          <p:cNvPr id="9" name="text 1"/>
          <p:cNvSpPr txBox="1"/>
          <p:nvPr/>
        </p:nvSpPr>
        <p:spPr>
          <a:xfrm>
            <a:off x="1294639" y="4381263"/>
            <a:ext cx="2363882" cy="800219"/>
          </a:xfrm>
          <a:prstGeom prst="rect">
            <a:avLst/>
          </a:prstGeom>
        </p:spPr>
        <p:txBody>
          <a:bodyPr vert="horz" wrap="square" lIns="0" tIns="0" rIns="0" bIns="0" rtlCol="0" anchor="t">
            <a:spAutoFit/>
          </a:bodyPr>
          <a:lstStyle/>
          <a:p>
            <a:pPr algn="just"/>
            <a:r>
              <a:rPr lang="en-GB" sz="1300" b="1" spc="9" dirty="0">
                <a:solidFill>
                  <a:srgbClr val="00489A"/>
                </a:solidFill>
                <a:latin typeface="Calibri"/>
                <a:cs typeface="Arial"/>
              </a:rPr>
              <a:t>Working Arrangements</a:t>
            </a:r>
            <a:endParaRPr lang="en-GB" sz="1300" spc="9" dirty="0">
              <a:solidFill>
                <a:schemeClr val="tx1"/>
              </a:solidFill>
              <a:latin typeface="Calibri"/>
              <a:cs typeface="Calibri" panose="020F0502020204030204" pitchFamily="34" charset="0"/>
            </a:endParaRPr>
          </a:p>
          <a:p>
            <a:pPr algn="just"/>
            <a:r>
              <a:rPr sz="1300" spc="9" dirty="0">
                <a:solidFill>
                  <a:schemeClr val="tx1"/>
                </a:solidFill>
                <a:latin typeface="Calibri" panose="020F0502020204030204" pitchFamily="34" charset="0"/>
                <a:cs typeface="Calibri" panose="020F0502020204030204" pitchFamily="34" charset="0"/>
              </a:rPr>
              <a:t>This role is ava</a:t>
            </a:r>
            <a:r>
              <a:rPr lang="en-GB" sz="1300" spc="9" dirty="0">
                <a:solidFill>
                  <a:schemeClr val="tx1"/>
                </a:solidFill>
                <a:latin typeface="Calibri" panose="020F0502020204030204" pitchFamily="34" charset="0"/>
                <a:cs typeface="Calibri" panose="020F0502020204030204" pitchFamily="34" charset="0"/>
              </a:rPr>
              <a:t>ilable as </a:t>
            </a:r>
            <a:r>
              <a:rPr sz="1300" spc="9" dirty="0">
                <a:solidFill>
                  <a:schemeClr val="tx1"/>
                </a:solidFill>
                <a:latin typeface="Calibri" panose="020F0502020204030204" pitchFamily="34" charset="0"/>
                <a:cs typeface="Calibri" panose="020F0502020204030204" pitchFamily="34" charset="0"/>
              </a:rPr>
              <a:t>full-time</a:t>
            </a:r>
            <a:r>
              <a:rPr lang="en-GB" sz="1300" spc="9" dirty="0">
                <a:solidFill>
                  <a:schemeClr val="tx1"/>
                </a:solidFill>
                <a:latin typeface="Calibri" panose="020F0502020204030204" pitchFamily="34" charset="0"/>
                <a:cs typeface="Calibri" panose="020F0502020204030204" pitchFamily="34" charset="0"/>
              </a:rPr>
              <a:t>, part-time and flexible working – subject to business needs. </a:t>
            </a:r>
            <a:endParaRPr sz="1300" dirty="0">
              <a:latin typeface="Calibri" panose="020F0502020204030204" pitchFamily="34" charset="0"/>
              <a:cs typeface="Calibri" panose="020F0502020204030204" pitchFamily="34" charset="0"/>
            </a:endParaRPr>
          </a:p>
        </p:txBody>
      </p:sp>
      <p:sp>
        <p:nvSpPr>
          <p:cNvPr id="20" name="text 1"/>
          <p:cNvSpPr txBox="1"/>
          <p:nvPr/>
        </p:nvSpPr>
        <p:spPr>
          <a:xfrm>
            <a:off x="4393614" y="2447877"/>
            <a:ext cx="2520000" cy="4001095"/>
          </a:xfrm>
          <a:prstGeom prst="rect">
            <a:avLst/>
          </a:prstGeom>
        </p:spPr>
        <p:txBody>
          <a:bodyPr vert="horz" wrap="square" lIns="0" tIns="0" rIns="0" bIns="0" rtlCol="0" anchor="t">
            <a:spAutoFit/>
          </a:bodyPr>
          <a:lstStyle/>
          <a:p>
            <a:pPr algn="just"/>
            <a:r>
              <a:rPr lang="en-GB" sz="1300" b="1" spc="9" dirty="0">
                <a:solidFill>
                  <a:srgbClr val="00489A"/>
                </a:solidFill>
                <a:latin typeface="Calibri"/>
                <a:cs typeface="Arial"/>
              </a:rPr>
              <a:t>Pension</a:t>
            </a:r>
            <a:endParaRPr lang="en-GB" sz="1300" spc="9" dirty="0">
              <a:solidFill>
                <a:schemeClr val="tx1"/>
              </a:solidFill>
              <a:latin typeface="Calibri"/>
              <a:cs typeface="Calibri" panose="020F0502020204030204" pitchFamily="34" charset="0"/>
            </a:endParaRPr>
          </a:p>
          <a:p>
            <a:pPr algn="just"/>
            <a:r>
              <a:rPr sz="1300" spc="9" dirty="0">
                <a:solidFill>
                  <a:schemeClr val="tx1"/>
                </a:solidFill>
                <a:latin typeface="Calibri" panose="020F0502020204030204" pitchFamily="34" charset="0"/>
                <a:cs typeface="Calibri" panose="020F0502020204030204" pitchFamily="34" charset="0"/>
              </a:rPr>
              <a:t>Your pension is a valuable part of your total</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reward package.</a:t>
            </a:r>
            <a:r>
              <a:rPr lang="en-GB" sz="1300" spc="9" dirty="0">
                <a:solidFill>
                  <a:schemeClr val="tx1"/>
                </a:solidFill>
                <a:latin typeface="Calibri" panose="020F0502020204030204" pitchFamily="34" charset="0"/>
                <a:cs typeface="Calibri" panose="020F0502020204030204" pitchFamily="34" charset="0"/>
              </a:rPr>
              <a:t> </a:t>
            </a: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We provide you with a competitive contributory pension scheme that you can enter as soon as you join, and where we will make a significant contribution to the cost of your pension. Also, your contributions will come out of your salary before any tax is taken</a:t>
            </a: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In extreme cases such as illness or death before retirement, your pension will continue to provide valuable benefits for you and your family.  For more details, visit </a:t>
            </a:r>
            <a:r>
              <a:rPr lang="en-GB" sz="1300" spc="9" dirty="0">
                <a:solidFill>
                  <a:schemeClr val="tx1"/>
                </a:solidFill>
                <a:latin typeface="Calibri" panose="020F0502020204030204" pitchFamily="34" charset="0"/>
                <a:cs typeface="Calibri" panose="020F0502020204030204" pitchFamily="34" charset="0"/>
                <a:hlinkClick r:id="rId3"/>
              </a:rPr>
              <a:t>https://www.civilservicepensionscheme.org.uk/</a:t>
            </a:r>
            <a:endParaRPr lang="en-GB" sz="1300" dirty="0">
              <a:latin typeface="Calibri" panose="020F0502020204030204" pitchFamily="34" charset="0"/>
              <a:cs typeface="Calibri" panose="020F0502020204030204" pitchFamily="34" charset="0"/>
            </a:endParaRPr>
          </a:p>
        </p:txBody>
      </p:sp>
      <p:sp>
        <p:nvSpPr>
          <p:cNvPr id="401" name="text 1"/>
          <p:cNvSpPr txBox="1"/>
          <p:nvPr/>
        </p:nvSpPr>
        <p:spPr>
          <a:xfrm>
            <a:off x="1622809" y="590821"/>
            <a:ext cx="8946381" cy="884858"/>
          </a:xfrm>
          <a:prstGeom prst="rect">
            <a:avLst/>
          </a:prstGeom>
        </p:spPr>
        <p:txBody>
          <a:bodyPr vert="horz" wrap="square" lIns="0" tIns="0" rIns="0" bIns="0" rtlCol="0">
            <a:spAutoFit/>
          </a:bodyPr>
          <a:lstStyle/>
          <a:p>
            <a:pPr algn="ctr"/>
            <a:r>
              <a:rPr sz="3200" b="1" spc="9" dirty="0">
                <a:solidFill>
                  <a:srgbClr val="002060"/>
                </a:solidFill>
                <a:latin typeface="Calibri" panose="020F0502020204030204" pitchFamily="34" charset="0"/>
                <a:cs typeface="Calibri" panose="020F0502020204030204" pitchFamily="34" charset="0"/>
              </a:rPr>
              <a:t>Terms, </a:t>
            </a:r>
            <a:r>
              <a:rPr lang="en-GB" sz="3200" b="1" spc="9" dirty="0">
                <a:solidFill>
                  <a:srgbClr val="002060"/>
                </a:solidFill>
                <a:latin typeface="Calibri" panose="020F0502020204030204" pitchFamily="34" charset="0"/>
                <a:cs typeface="Calibri" panose="020F0502020204030204" pitchFamily="34" charset="0"/>
              </a:rPr>
              <a:t>Condition's and Benefits</a:t>
            </a:r>
            <a:endParaRPr sz="3200" dirty="0">
              <a:solidFill>
                <a:srgbClr val="002060"/>
              </a:solidFill>
              <a:latin typeface="Calibri" panose="020F0502020204030204" pitchFamily="34" charset="0"/>
              <a:cs typeface="Calibri" panose="020F0502020204030204" pitchFamily="34" charset="0"/>
            </a:endParaRPr>
          </a:p>
          <a:p>
            <a:endParaRPr sz="2550" dirty="0">
              <a:solidFill>
                <a:srgbClr val="002060"/>
              </a:solidFill>
              <a:latin typeface="+mj-lt"/>
              <a:cs typeface="Gill Sans MT"/>
            </a:endParaRPr>
          </a:p>
        </p:txBody>
      </p:sp>
      <p:sp>
        <p:nvSpPr>
          <p:cNvPr id="402" name="text 1"/>
          <p:cNvSpPr txBox="1"/>
          <p:nvPr/>
        </p:nvSpPr>
        <p:spPr>
          <a:xfrm>
            <a:off x="10120931" y="354372"/>
            <a:ext cx="34818" cy="112788"/>
          </a:xfrm>
          <a:prstGeom prst="rect">
            <a:avLst/>
          </a:prstGeom>
        </p:spPr>
        <p:txBody>
          <a:bodyPr vert="horz" wrap="none" lIns="0" tIns="0" rIns="0" bIns="0" rtlCol="0">
            <a:spAutoFit/>
          </a:bodyPr>
          <a:lstStyle/>
          <a:p>
            <a:r>
              <a:rPr sz="733" spc="9" dirty="0">
                <a:solidFill>
                  <a:srgbClr val="00489A"/>
                </a:solidFill>
                <a:latin typeface="Arial"/>
                <a:cs typeface="Arial"/>
              </a:rPr>
              <a:t>•</a:t>
            </a:r>
            <a:endParaRPr sz="816" dirty="0">
              <a:latin typeface="Tahoma"/>
              <a:cs typeface="Tahoma"/>
            </a:endParaRPr>
          </a:p>
        </p:txBody>
      </p:sp>
      <p:pic>
        <p:nvPicPr>
          <p:cNvPr id="27" name="Picture 4" descr="A close up of a logo&#10;&#10;Description automatically generated">
            <a:extLst>
              <a:ext uri="{FF2B5EF4-FFF2-40B4-BE49-F238E27FC236}">
                <a16:creationId xmlns:a16="http://schemas.microsoft.com/office/drawing/2014/main" id="{258E66FF-BFC7-4A90-8770-D4EBA543BF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20" y="331303"/>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A87EE88-6AC2-4EC9-8549-7D755B3C2CA7}"/>
              </a:ext>
            </a:extLst>
          </p:cNvPr>
          <p:cNvSpPr txBox="1"/>
          <p:nvPr/>
        </p:nvSpPr>
        <p:spPr>
          <a:xfrm>
            <a:off x="1292346" y="2447877"/>
            <a:ext cx="2520000"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300" b="1" spc="9" dirty="0">
                <a:solidFill>
                  <a:srgbClr val="00489A"/>
                </a:solidFill>
                <a:latin typeface="Calibri" panose="020F0502020204030204" pitchFamily="34" charset="0"/>
                <a:cs typeface="Calibri" panose="020F0502020204030204" pitchFamily="34" charset="0"/>
              </a:rPr>
              <a:t>Location</a:t>
            </a:r>
          </a:p>
          <a:p>
            <a:pPr algn="just"/>
            <a:r>
              <a:rPr lang="en-GB" sz="1300" spc="9" dirty="0">
                <a:solidFill>
                  <a:schemeClr val="tx1"/>
                </a:solidFill>
                <a:latin typeface="Calibri" panose="020F0502020204030204" pitchFamily="34" charset="0"/>
                <a:cs typeface="Calibri" panose="020F0502020204030204" pitchFamily="34" charset="0"/>
              </a:rPr>
              <a:t>Crown House, Loughborough.</a:t>
            </a:r>
            <a:endParaRPr lang="en-GB"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70226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FC59BF-F860-433B-A831-DC30FAEF255D}"/>
              </a:ext>
            </a:extLst>
          </p:cNvPr>
          <p:cNvSpPr/>
          <p:nvPr/>
        </p:nvSpPr>
        <p:spPr>
          <a:xfrm>
            <a:off x="7597074" y="2312422"/>
            <a:ext cx="3320546" cy="4293483"/>
          </a:xfrm>
          <a:prstGeom prst="rect">
            <a:avLst/>
          </a:prstGeom>
        </p:spPr>
        <p:txBody>
          <a:bodyPr wrap="square">
            <a:spAutoFit/>
          </a:bodyPr>
          <a:lstStyle/>
          <a:p>
            <a:pPr algn="just"/>
            <a:r>
              <a:rPr lang="en-GB" sz="1300" b="1" spc="9" dirty="0">
                <a:solidFill>
                  <a:srgbClr val="00489A"/>
                </a:solidFill>
                <a:latin typeface="Calibri" panose="020F0502020204030204" pitchFamily="34" charset="0"/>
                <a:cs typeface="Calibri" panose="020F0502020204030204" pitchFamily="34" charset="0"/>
              </a:rPr>
              <a:t>Staff Wellbeing</a:t>
            </a:r>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Flexible working including part-time working and access to Flexible Working Schemes allowing you to vary your working day as long as you work your total hours in line with business need.</a:t>
            </a: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Generous paid maternity and paternity leave</a:t>
            </a: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Childcare benefits (policy for new employees as of 5 April 2018): The government has introduced the Tax-Free Childcare (TFC) Scheme, so working parents can open an online childcare account and for every £8 they pay in, the government adds £2, up to a maximum of £2000 a year for each child or £4000 for a disabled child. P</a:t>
            </a:r>
            <a:r>
              <a:rPr lang="en-GB" sz="1300" dirty="0">
                <a:latin typeface="Calibri" panose="020F0502020204030204" pitchFamily="34" charset="0"/>
                <a:cs typeface="Calibri" panose="020F0502020204030204" pitchFamily="34" charset="0"/>
              </a:rPr>
              <a:t>arents then use the funds to pay for registered childcare. Existing employees may be able to continue to claim childcare vouchers, so please check how the policy would work for you </a:t>
            </a:r>
            <a:r>
              <a:rPr lang="en-GB" sz="1300" b="1" dirty="0">
                <a:solidFill>
                  <a:schemeClr val="accent5">
                    <a:lumMod val="90000"/>
                    <a:lumOff val="10000"/>
                  </a:schemeClr>
                </a:solidFill>
                <a:latin typeface="Calibri" panose="020F0502020204030204" pitchFamily="34" charset="0"/>
                <a:cs typeface="Calibri" panose="020F0502020204030204" pitchFamily="34" charset="0"/>
                <a:hlinkClick r:id="rId2"/>
              </a:rPr>
              <a:t>here</a:t>
            </a:r>
            <a:r>
              <a:rPr lang="en-GB" sz="1300" dirty="0">
                <a:latin typeface="Calibri" panose="020F0502020204030204" pitchFamily="34" charset="0"/>
                <a:cs typeface="Calibri" panose="020F0502020204030204" pitchFamily="34" charset="0"/>
                <a:hlinkClick r:id="rId2"/>
              </a:rPr>
              <a:t>.</a:t>
            </a:r>
            <a:endParaRPr lang="en-GB" sz="1300" dirty="0">
              <a:latin typeface="Calibri" panose="020F0502020204030204" pitchFamily="34" charset="0"/>
              <a:cs typeface="Calibri" panose="020F0502020204030204" pitchFamily="34" charset="0"/>
            </a:endParaRPr>
          </a:p>
        </p:txBody>
      </p:sp>
      <p:pic>
        <p:nvPicPr>
          <p:cNvPr id="15" name="Picture 4" descr="A close up of a logo&#10;&#10;Description automatically generated">
            <a:extLst>
              <a:ext uri="{FF2B5EF4-FFF2-40B4-BE49-F238E27FC236}">
                <a16:creationId xmlns:a16="http://schemas.microsoft.com/office/drawing/2014/main" id="{F40A02F6-70F8-429D-89CA-2393A803A8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20" y="331303"/>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41C0DF4D-8038-40AF-BFCC-4B8A1E54E3B1}"/>
              </a:ext>
            </a:extLst>
          </p:cNvPr>
          <p:cNvSpPr/>
          <p:nvPr/>
        </p:nvSpPr>
        <p:spPr>
          <a:xfrm>
            <a:off x="3282658" y="556355"/>
            <a:ext cx="5624168" cy="584775"/>
          </a:xfrm>
          <a:prstGeom prst="rect">
            <a:avLst/>
          </a:prstGeom>
        </p:spPr>
        <p:txBody>
          <a:bodyPr wrap="none">
            <a:spAutoFit/>
          </a:bodyPr>
          <a:lstStyle/>
          <a:p>
            <a:pPr algn="ctr"/>
            <a:r>
              <a:rPr lang="en-GB" sz="3200" b="1" spc="9" dirty="0">
                <a:solidFill>
                  <a:srgbClr val="002060"/>
                </a:solidFill>
                <a:latin typeface="Calibri" panose="020F0502020204030204" pitchFamily="34" charset="0"/>
                <a:cs typeface="Calibri" panose="020F0502020204030204" pitchFamily="34" charset="0"/>
              </a:rPr>
              <a:t>Terms, Condition's and Benefits</a:t>
            </a:r>
            <a:endParaRPr lang="en-GB" sz="3200" dirty="0">
              <a:solidFill>
                <a:srgbClr val="002060"/>
              </a:solidFill>
              <a:latin typeface="Calibri" panose="020F0502020204030204" pitchFamily="34" charset="0"/>
              <a:cs typeface="Calibri" panose="020F0502020204030204" pitchFamily="34" charset="0"/>
            </a:endParaRPr>
          </a:p>
        </p:txBody>
      </p:sp>
      <p:sp>
        <p:nvSpPr>
          <p:cNvPr id="10" name="text 1">
            <a:extLst>
              <a:ext uri="{FF2B5EF4-FFF2-40B4-BE49-F238E27FC236}">
                <a16:creationId xmlns:a16="http://schemas.microsoft.com/office/drawing/2014/main" id="{CDF469DB-22AC-4C0F-AE2F-7ECDB1CA320D}"/>
              </a:ext>
            </a:extLst>
          </p:cNvPr>
          <p:cNvSpPr txBox="1"/>
          <p:nvPr/>
        </p:nvSpPr>
        <p:spPr>
          <a:xfrm>
            <a:off x="4229682" y="2366473"/>
            <a:ext cx="3096373" cy="4755148"/>
          </a:xfrm>
          <a:prstGeom prst="rect">
            <a:avLst/>
          </a:prstGeom>
        </p:spPr>
        <p:txBody>
          <a:bodyPr vert="horz" wrap="square" lIns="0" tIns="0" rIns="0" bIns="0" rtlCol="0">
            <a:spAutoFit/>
          </a:bodyPr>
          <a:lstStyle/>
          <a:p>
            <a:r>
              <a:rPr lang="en-GB" sz="1300" b="1" spc="9" dirty="0">
                <a:solidFill>
                  <a:srgbClr val="00489A"/>
                </a:solidFill>
                <a:latin typeface="Calibri" panose="020F0502020204030204" pitchFamily="34" charset="0"/>
                <a:cs typeface="Calibri" panose="020F0502020204030204" pitchFamily="34" charset="0"/>
              </a:rPr>
              <a:t>Generous Annual Leave and Bank Holiday Allowance</a:t>
            </a:r>
            <a:endParaRPr lang="en-GB" sz="1300" dirty="0">
              <a:latin typeface="Calibri" panose="020F0502020204030204" pitchFamily="34" charset="0"/>
              <a:cs typeface="Calibri" panose="020F0502020204030204" pitchFamily="34" charset="0"/>
            </a:endParaRPr>
          </a:p>
          <a:p>
            <a:pPr algn="just"/>
            <a:r>
              <a:rPr sz="1300" spc="9" dirty="0">
                <a:solidFill>
                  <a:schemeClr val="tx1"/>
                </a:solidFill>
                <a:latin typeface="Calibri" panose="020F0502020204030204" pitchFamily="34" charset="0"/>
                <a:cs typeface="Calibri" panose="020F0502020204030204" pitchFamily="34" charset="0"/>
              </a:rPr>
              <a:t>25 days annual leave on entry, increasing on</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a sliding scale to 30 days after 5 years’ service.</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This is in addition to 8 public holidays.</a:t>
            </a:r>
            <a:endParaRPr lang="en-GB" sz="1300" spc="9" dirty="0">
              <a:solidFill>
                <a:schemeClr val="tx1"/>
              </a:solidFill>
              <a:latin typeface="Calibri" panose="020F0502020204030204" pitchFamily="34" charset="0"/>
              <a:cs typeface="Calibri" panose="020F0502020204030204" pitchFamily="34" charset="0"/>
            </a:endParaRP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This will be complimented by one further day paid privilege entitlement to mark the Queen’s Birthday</a:t>
            </a: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With competitive maternity, paternity and parental leave we also recognise the importance of a good work-life balance and offer flexible working and a family friendly approach to work.</a:t>
            </a:r>
            <a:endParaRPr lang="en-GB" sz="1300" dirty="0">
              <a:solidFill>
                <a:schemeClr val="tx1"/>
              </a:solidFill>
              <a:latin typeface="Calibri" panose="020F0502020204030204" pitchFamily="34" charset="0"/>
              <a:cs typeface="Calibri" panose="020F0502020204030204" pitchFamily="34" charset="0"/>
            </a:endParaRPr>
          </a:p>
          <a:p>
            <a:endParaRPr lang="en-GB" sz="1050" spc="9" dirty="0">
              <a:solidFill>
                <a:srgbClr val="888888"/>
              </a:solidFill>
              <a:latin typeface="Tahoma"/>
              <a:cs typeface="Tahoma"/>
            </a:endParaRPr>
          </a:p>
          <a:p>
            <a:endParaRPr lang="en-GB" sz="1050" spc="9" dirty="0">
              <a:solidFill>
                <a:srgbClr val="888888"/>
              </a:solidFill>
              <a:latin typeface="Tahoma"/>
              <a:cs typeface="Tahoma"/>
            </a:endParaRPr>
          </a:p>
          <a:p>
            <a:endParaRPr lang="en-GB" sz="1000" spc="9" dirty="0">
              <a:solidFill>
                <a:schemeClr val="tx1"/>
              </a:solidFill>
              <a:cs typeface="Tahoma"/>
            </a:endParaRPr>
          </a:p>
          <a:p>
            <a:endParaRPr lang="en-GB" sz="1000" spc="9" dirty="0">
              <a:solidFill>
                <a:schemeClr val="tx1"/>
              </a:solidFill>
              <a:cs typeface="Tahoma"/>
            </a:endParaRPr>
          </a:p>
          <a:p>
            <a:endParaRPr lang="en-GB" sz="1000" spc="9" dirty="0">
              <a:solidFill>
                <a:schemeClr val="tx1"/>
              </a:solidFill>
              <a:cs typeface="Tahoma"/>
            </a:endParaRPr>
          </a:p>
          <a:p>
            <a:endParaRPr lang="en-GB" sz="1000" spc="9" dirty="0">
              <a:solidFill>
                <a:schemeClr val="tx1"/>
              </a:solidFill>
              <a:cs typeface="Tahoma"/>
            </a:endParaRPr>
          </a:p>
          <a:p>
            <a:endParaRPr lang="en-GB" sz="1000" spc="9" dirty="0">
              <a:solidFill>
                <a:schemeClr val="tx1"/>
              </a:solidFill>
              <a:cs typeface="Tahoma"/>
            </a:endParaRPr>
          </a:p>
          <a:p>
            <a:endParaRPr lang="en-GB" sz="1000" spc="9" dirty="0">
              <a:solidFill>
                <a:schemeClr val="tx1"/>
              </a:solidFill>
              <a:cs typeface="Tahoma"/>
            </a:endParaRPr>
          </a:p>
          <a:p>
            <a:endParaRPr lang="en-GB" sz="1000" spc="9" dirty="0">
              <a:solidFill>
                <a:schemeClr val="tx1"/>
              </a:solidFill>
              <a:cs typeface="Tahoma"/>
            </a:endParaRPr>
          </a:p>
          <a:p>
            <a:endParaRPr sz="1000" dirty="0">
              <a:solidFill>
                <a:schemeClr val="tx1"/>
              </a:solidFill>
              <a:cs typeface="Tahoma"/>
            </a:endParaRPr>
          </a:p>
        </p:txBody>
      </p:sp>
      <p:sp>
        <p:nvSpPr>
          <p:cNvPr id="12" name="text 1">
            <a:extLst>
              <a:ext uri="{FF2B5EF4-FFF2-40B4-BE49-F238E27FC236}">
                <a16:creationId xmlns:a16="http://schemas.microsoft.com/office/drawing/2014/main" id="{4D91D437-CF1F-4E0C-91BB-7770E3601951}"/>
              </a:ext>
            </a:extLst>
          </p:cNvPr>
          <p:cNvSpPr txBox="1"/>
          <p:nvPr/>
        </p:nvSpPr>
        <p:spPr>
          <a:xfrm>
            <a:off x="999021" y="2391362"/>
            <a:ext cx="2959642" cy="2326150"/>
          </a:xfrm>
          <a:prstGeom prst="rect">
            <a:avLst/>
          </a:prstGeom>
        </p:spPr>
        <p:txBody>
          <a:bodyPr vert="horz" wrap="square" lIns="0" tIns="0" rIns="0" bIns="0" rtlCol="0">
            <a:spAutoFit/>
          </a:bodyPr>
          <a:lstStyle/>
          <a:p>
            <a:pPr algn="just"/>
            <a:r>
              <a:rPr lang="en-GB" sz="1300" b="1" spc="9" dirty="0">
                <a:solidFill>
                  <a:srgbClr val="00489A"/>
                </a:solidFill>
                <a:latin typeface="Calibri" panose="020F0502020204030204" pitchFamily="34" charset="0"/>
                <a:cs typeface="Calibri" panose="020F0502020204030204" pitchFamily="34" charset="0"/>
              </a:rPr>
              <a:t>Equality Diversity and Inclusion </a:t>
            </a:r>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The Civil Service values and supports all its Employees</a:t>
            </a: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For example, we have strong and pro-active staff networks, special leave policies for hospital appointments, reasonable adjustments put in place for those who need them and diversity talent programmes to help everyone irrespective of background, to achieve their potential.</a:t>
            </a:r>
            <a:endParaRPr lang="en-GB" sz="1300" dirty="0">
              <a:solidFill>
                <a:schemeClr val="tx1"/>
              </a:solidFill>
              <a:latin typeface="Calibri" panose="020F0502020204030204" pitchFamily="34" charset="0"/>
              <a:cs typeface="Calibri" panose="020F0502020204030204" pitchFamily="34" charset="0"/>
            </a:endParaRPr>
          </a:p>
          <a:p>
            <a:endParaRPr sz="816" dirty="0">
              <a:latin typeface="Tahoma"/>
              <a:cs typeface="Tahoma"/>
            </a:endParaRPr>
          </a:p>
        </p:txBody>
      </p:sp>
    </p:spTree>
    <p:extLst>
      <p:ext uri="{BB962C8B-B14F-4D97-AF65-F5344CB8AC3E}">
        <p14:creationId xmlns:p14="http://schemas.microsoft.com/office/powerpoint/2010/main" val="40415307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299FDCFB-96EE-46C1-94C5-BEE40CAAC866}"/>
              </a:ext>
            </a:extLst>
          </p:cNvPr>
          <p:cNvSpPr txBox="1"/>
          <p:nvPr/>
        </p:nvSpPr>
        <p:spPr>
          <a:xfrm>
            <a:off x="7367118" y="3850399"/>
            <a:ext cx="2520000" cy="1800493"/>
          </a:xfrm>
          <a:prstGeom prst="rect">
            <a:avLst/>
          </a:prstGeom>
        </p:spPr>
        <p:txBody>
          <a:bodyPr vert="horz" wrap="square" lIns="0" tIns="0" rIns="0" bIns="0" rtlCol="0">
            <a:spAutoFit/>
          </a:bodyPr>
          <a:lstStyle/>
          <a:p>
            <a:pPr algn="just"/>
            <a:r>
              <a:rPr lang="en-GB" sz="1300" b="1" spc="9" dirty="0">
                <a:solidFill>
                  <a:srgbClr val="00489A"/>
                </a:solidFill>
                <a:latin typeface="Calibri" panose="020F0502020204030204" pitchFamily="34" charset="0"/>
                <a:cs typeface="Calibri" panose="020F0502020204030204" pitchFamily="34" charset="0"/>
              </a:rPr>
              <a:t>Modernised Terms and Conditions</a:t>
            </a:r>
            <a:endParaRPr lang="en-GB" sz="1300" spc="9" dirty="0">
              <a:solidFill>
                <a:schemeClr val="tx1"/>
              </a:solidFill>
              <a:latin typeface="Calibri" panose="020F0502020204030204" pitchFamily="34" charset="0"/>
              <a:cs typeface="Calibri" panose="020F0502020204030204" pitchFamily="34" charset="0"/>
            </a:endParaRPr>
          </a:p>
          <a:p>
            <a:pPr algn="just"/>
            <a:r>
              <a:rPr sz="1300" spc="9" dirty="0">
                <a:solidFill>
                  <a:schemeClr val="tx1"/>
                </a:solidFill>
                <a:latin typeface="Calibri" panose="020F0502020204030204" pitchFamily="34" charset="0"/>
                <a:cs typeface="Calibri" panose="020F0502020204030204" pitchFamily="34" charset="0"/>
              </a:rPr>
              <a:t>Civil Servants taking up appointment o</a:t>
            </a:r>
            <a:r>
              <a:rPr lang="en-GB" sz="1300" spc="9" dirty="0">
                <a:solidFill>
                  <a:schemeClr val="tx1"/>
                </a:solidFill>
                <a:latin typeface="Calibri" panose="020F0502020204030204" pitchFamily="34" charset="0"/>
                <a:cs typeface="Calibri" panose="020F0502020204030204" pitchFamily="34" charset="0"/>
              </a:rPr>
              <a:t>n </a:t>
            </a:r>
            <a:r>
              <a:rPr sz="1300" spc="9" dirty="0">
                <a:solidFill>
                  <a:schemeClr val="tx1"/>
                </a:solidFill>
                <a:latin typeface="Calibri" panose="020F0502020204030204" pitchFamily="34" charset="0"/>
                <a:cs typeface="Calibri" panose="020F0502020204030204" pitchFamily="34" charset="0"/>
              </a:rPr>
              <a:t>promotion will adopt the modernised Civil</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Service terms and conditions which came</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in to effect from 1 July 2013. Existing Civil</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Servants appointed on level transfer will</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retain their existing terms and conditions.</a:t>
            </a:r>
            <a:endParaRPr sz="1300" dirty="0">
              <a:solidFill>
                <a:schemeClr val="tx1"/>
              </a:solidFill>
              <a:latin typeface="Calibri" panose="020F0502020204030204" pitchFamily="34" charset="0"/>
              <a:cs typeface="Calibri" panose="020F0502020204030204" pitchFamily="34" charset="0"/>
            </a:endParaRPr>
          </a:p>
        </p:txBody>
      </p:sp>
      <p:sp>
        <p:nvSpPr>
          <p:cNvPr id="6" name="text 1">
            <a:extLst>
              <a:ext uri="{FF2B5EF4-FFF2-40B4-BE49-F238E27FC236}">
                <a16:creationId xmlns:a16="http://schemas.microsoft.com/office/drawing/2014/main" id="{BC082CAC-28D3-4089-8CC1-6FC8DEA5B24E}"/>
              </a:ext>
            </a:extLst>
          </p:cNvPr>
          <p:cNvSpPr txBox="1"/>
          <p:nvPr/>
        </p:nvSpPr>
        <p:spPr>
          <a:xfrm>
            <a:off x="7367118" y="2270770"/>
            <a:ext cx="2520000" cy="800219"/>
          </a:xfrm>
          <a:prstGeom prst="rect">
            <a:avLst/>
          </a:prstGeom>
        </p:spPr>
        <p:txBody>
          <a:bodyPr vert="horz" wrap="square" lIns="0" tIns="0" rIns="0" bIns="0" rtlCol="0">
            <a:spAutoFit/>
          </a:bodyPr>
          <a:lstStyle/>
          <a:p>
            <a:pPr algn="just"/>
            <a:r>
              <a:rPr lang="en-GB" sz="1300" b="1" spc="9" dirty="0">
                <a:solidFill>
                  <a:srgbClr val="00489A"/>
                </a:solidFill>
                <a:latin typeface="Calibri" panose="020F0502020204030204" pitchFamily="34" charset="0"/>
                <a:cs typeface="Calibri" panose="020F0502020204030204" pitchFamily="34" charset="0"/>
              </a:rPr>
              <a:t>Season Ticket and Bicycle Loan</a:t>
            </a:r>
            <a:endParaRPr lang="en-GB" sz="1300" spc="9" dirty="0">
              <a:solidFill>
                <a:schemeClr val="tx1"/>
              </a:solidFill>
              <a:latin typeface="Calibri" panose="020F0502020204030204" pitchFamily="34" charset="0"/>
              <a:cs typeface="Calibri" panose="020F0502020204030204" pitchFamily="34" charset="0"/>
            </a:endParaRPr>
          </a:p>
          <a:p>
            <a:pPr algn="just"/>
            <a:r>
              <a:rPr sz="1300" spc="9" dirty="0">
                <a:solidFill>
                  <a:schemeClr val="tx1"/>
                </a:solidFill>
                <a:latin typeface="Calibri" panose="020F0502020204030204" pitchFamily="34" charset="0"/>
                <a:cs typeface="Calibri" panose="020F0502020204030204" pitchFamily="34" charset="0"/>
              </a:rPr>
              <a:t>Interest-free loans allowing you to spread</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the cost of an annual travel season ticket</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or a new bicycle</a:t>
            </a:r>
            <a:r>
              <a:rPr sz="1300" spc="9" dirty="0">
                <a:solidFill>
                  <a:srgbClr val="002060"/>
                </a:solidFill>
                <a:latin typeface="Calibri" panose="020F0502020204030204" pitchFamily="34" charset="0"/>
                <a:cs typeface="Calibri" panose="020F0502020204030204" pitchFamily="34" charset="0"/>
              </a:rPr>
              <a:t>.</a:t>
            </a:r>
            <a:endParaRPr sz="1300" dirty="0">
              <a:solidFill>
                <a:srgbClr val="002060"/>
              </a:solidFill>
              <a:latin typeface="Calibri" panose="020F0502020204030204" pitchFamily="34" charset="0"/>
              <a:cs typeface="Calibri" panose="020F0502020204030204" pitchFamily="34" charset="0"/>
            </a:endParaRPr>
          </a:p>
        </p:txBody>
      </p:sp>
      <p:sp>
        <p:nvSpPr>
          <p:cNvPr id="7" name="text 1">
            <a:extLst>
              <a:ext uri="{FF2B5EF4-FFF2-40B4-BE49-F238E27FC236}">
                <a16:creationId xmlns:a16="http://schemas.microsoft.com/office/drawing/2014/main" id="{0F116E6F-C4A6-482F-9F2A-B673F05BE60A}"/>
              </a:ext>
            </a:extLst>
          </p:cNvPr>
          <p:cNvSpPr txBox="1"/>
          <p:nvPr/>
        </p:nvSpPr>
        <p:spPr>
          <a:xfrm>
            <a:off x="1551776" y="2270770"/>
            <a:ext cx="5061858" cy="4201150"/>
          </a:xfrm>
          <a:prstGeom prst="rect">
            <a:avLst/>
          </a:prstGeom>
        </p:spPr>
        <p:txBody>
          <a:bodyPr vert="horz" wrap="square" lIns="0" tIns="0" rIns="0" bIns="0" rtlCol="0">
            <a:spAutoFit/>
          </a:bodyPr>
          <a:lstStyle/>
          <a:p>
            <a:pPr algn="just"/>
            <a:r>
              <a:rPr lang="en-GB" sz="1300" b="1" spc="9" dirty="0">
                <a:solidFill>
                  <a:srgbClr val="00489A"/>
                </a:solidFill>
                <a:latin typeface="Calibri" panose="020F0502020204030204" pitchFamily="34" charset="0"/>
                <a:cs typeface="Calibri" panose="020F0502020204030204" pitchFamily="34" charset="0"/>
              </a:rPr>
              <a:t>Training and Development</a:t>
            </a:r>
            <a:endParaRPr lang="en-GB" sz="1300" spc="9" dirty="0">
              <a:solidFill>
                <a:schemeClr val="tx1"/>
              </a:solidFill>
              <a:latin typeface="Calibri" panose="020F0502020204030204" pitchFamily="34" charset="0"/>
              <a:cs typeface="Calibri" panose="020F0502020204030204" pitchFamily="34" charset="0"/>
            </a:endParaRPr>
          </a:p>
          <a:p>
            <a:pPr algn="just"/>
            <a:r>
              <a:rPr sz="1300" spc="9" dirty="0">
                <a:solidFill>
                  <a:schemeClr val="tx1"/>
                </a:solidFill>
                <a:latin typeface="Calibri" panose="020F0502020204030204" pitchFamily="34" charset="0"/>
                <a:cs typeface="Calibri" panose="020F0502020204030204" pitchFamily="34" charset="0"/>
              </a:rPr>
              <a:t>The Department offers engaging jobs</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in work that really matters. These jobs</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have a direct impact on the quality of</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public services.</a:t>
            </a:r>
            <a:endParaRPr lang="en-GB" sz="1300" spc="9" dirty="0">
              <a:solidFill>
                <a:schemeClr val="tx1"/>
              </a:solidFill>
              <a:latin typeface="Calibri" panose="020F0502020204030204" pitchFamily="34" charset="0"/>
              <a:cs typeface="Calibri" panose="020F0502020204030204" pitchFamily="34" charset="0"/>
            </a:endParaRPr>
          </a:p>
          <a:p>
            <a:pPr marL="72915"/>
            <a:endParaRPr lang="en-GB" sz="1300" spc="9" dirty="0">
              <a:solidFill>
                <a:schemeClr val="tx1"/>
              </a:solidFill>
              <a:latin typeface="Calibri" panose="020F0502020204030204" pitchFamily="34" charset="0"/>
              <a:cs typeface="Calibri" panose="020F0502020204030204" pitchFamily="34" charset="0"/>
            </a:endParaRPr>
          </a:p>
          <a:p>
            <a:r>
              <a:rPr lang="en-GB" sz="1300" spc="9" dirty="0">
                <a:solidFill>
                  <a:schemeClr val="tx1"/>
                </a:solidFill>
                <a:latin typeface="Calibri" panose="020F0502020204030204" pitchFamily="34" charset="0"/>
                <a:cs typeface="Calibri" panose="020F0502020204030204" pitchFamily="34" charset="0"/>
              </a:rPr>
              <a:t>Our roles can offer great job satisfaction. There are many opportunities to develop and progress both within the Department and across the wider Civil Service</a:t>
            </a:r>
          </a:p>
          <a:p>
            <a:pPr marL="73263"/>
            <a:endParaRPr lang="en-GB" sz="1300" spc="9" dirty="0">
              <a:solidFill>
                <a:schemeClr val="tx1"/>
              </a:solidFill>
              <a:latin typeface="Calibri" panose="020F0502020204030204" pitchFamily="34" charset="0"/>
              <a:cs typeface="Calibri" panose="020F0502020204030204" pitchFamily="34" charset="0"/>
            </a:endParaRPr>
          </a:p>
          <a:p>
            <a:r>
              <a:rPr lang="en-GB" sz="1300" spc="9" dirty="0">
                <a:solidFill>
                  <a:schemeClr val="tx1"/>
                </a:solidFill>
                <a:latin typeface="Calibri" panose="020F0502020204030204" pitchFamily="34" charset="0"/>
                <a:cs typeface="Calibri" panose="020F0502020204030204" pitchFamily="34" charset="0"/>
              </a:rPr>
              <a:t>To create a more skilled and unified organisation, the Civil Service is developing 10 specialist areas of expertise.</a:t>
            </a:r>
          </a:p>
          <a:p>
            <a:pPr marL="73262"/>
            <a:endParaRPr lang="en-GB" sz="1300" spc="9" dirty="0">
              <a:solidFill>
                <a:schemeClr val="tx1"/>
              </a:solidFill>
              <a:latin typeface="Calibri" panose="020F0502020204030204" pitchFamily="34" charset="0"/>
              <a:cs typeface="Calibri" panose="020F0502020204030204" pitchFamily="34" charset="0"/>
            </a:endParaRPr>
          </a:p>
          <a:p>
            <a:r>
              <a:rPr lang="en-GB" sz="1300" spc="9" dirty="0">
                <a:solidFill>
                  <a:schemeClr val="tx1"/>
                </a:solidFill>
                <a:latin typeface="Calibri" panose="020F0502020204030204" pitchFamily="34" charset="0"/>
                <a:cs typeface="Calibri" panose="020F0502020204030204" pitchFamily="34" charset="0"/>
              </a:rPr>
              <a:t>Cross-government functions provide professional services and support to departments and supplement the 25 recognised professions within the Civil Service.</a:t>
            </a:r>
          </a:p>
          <a:p>
            <a:endParaRPr lang="en-GB" sz="1300" dirty="0">
              <a:solidFill>
                <a:schemeClr val="tx1"/>
              </a:solidFill>
              <a:latin typeface="Calibri" panose="020F0502020204030204" pitchFamily="34" charset="0"/>
              <a:cs typeface="Calibri" panose="020F0502020204030204" pitchFamily="34" charset="0"/>
            </a:endParaRPr>
          </a:p>
          <a:p>
            <a:r>
              <a:rPr lang="en-GB" sz="1300" spc="9" dirty="0">
                <a:solidFill>
                  <a:schemeClr val="tx1"/>
                </a:solidFill>
                <a:latin typeface="Calibri" panose="020F0502020204030204" pitchFamily="34" charset="0"/>
                <a:cs typeface="Calibri" panose="020F0502020204030204" pitchFamily="34" charset="0"/>
              </a:rPr>
              <a:t>We are also committed to investing in our staff and we offer a range of work-based training and qualifications, coaching and mentoring opportunities and a guaranteed five days of learning a year.</a:t>
            </a:r>
          </a:p>
          <a:p>
            <a:endParaRPr lang="en-GB" sz="1300" spc="9" dirty="0">
              <a:solidFill>
                <a:schemeClr val="tx1"/>
              </a:solidFill>
              <a:latin typeface="Calibri" panose="020F0502020204030204" pitchFamily="34" charset="0"/>
              <a:cs typeface="Calibri" panose="020F0502020204030204" pitchFamily="34" charset="0"/>
            </a:endParaRPr>
          </a:p>
          <a:p>
            <a:r>
              <a:rPr lang="en-GB" sz="1300" spc="9" dirty="0">
                <a:solidFill>
                  <a:schemeClr val="tx1"/>
                </a:solidFill>
                <a:latin typeface="Calibri" panose="020F0502020204030204" pitchFamily="34" charset="0"/>
                <a:cs typeface="Calibri" panose="020F0502020204030204" pitchFamily="34" charset="0"/>
              </a:rPr>
              <a:t>Depending on contract length there maybe an opportunity to work towards achieving a personal development qualification.</a:t>
            </a:r>
            <a:endParaRPr sz="13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85A4143-AF26-4CDD-8D12-D43541CB9AD7}"/>
              </a:ext>
            </a:extLst>
          </p:cNvPr>
          <p:cNvSpPr/>
          <p:nvPr/>
        </p:nvSpPr>
        <p:spPr>
          <a:xfrm>
            <a:off x="3283916" y="540548"/>
            <a:ext cx="5624168" cy="584775"/>
          </a:xfrm>
          <a:prstGeom prst="rect">
            <a:avLst/>
          </a:prstGeom>
        </p:spPr>
        <p:txBody>
          <a:bodyPr wrap="none">
            <a:spAutoFit/>
          </a:bodyPr>
          <a:lstStyle/>
          <a:p>
            <a:pPr algn="ctr"/>
            <a:r>
              <a:rPr lang="en-GB" sz="3200" b="1" spc="9" dirty="0">
                <a:solidFill>
                  <a:srgbClr val="002060"/>
                </a:solidFill>
                <a:latin typeface="Calibri" panose="020F0502020204030204" pitchFamily="34" charset="0"/>
                <a:cs typeface="Calibri" panose="020F0502020204030204" pitchFamily="34" charset="0"/>
              </a:rPr>
              <a:t>Terms, Condition's and Benefits</a:t>
            </a:r>
            <a:endParaRPr lang="en-GB" sz="3200" dirty="0">
              <a:solidFill>
                <a:srgbClr val="002060"/>
              </a:solidFill>
              <a:latin typeface="Calibri" panose="020F0502020204030204" pitchFamily="34" charset="0"/>
              <a:cs typeface="Calibri" panose="020F0502020204030204" pitchFamily="34" charset="0"/>
            </a:endParaRPr>
          </a:p>
        </p:txBody>
      </p:sp>
      <p:pic>
        <p:nvPicPr>
          <p:cNvPr id="9" name="Picture 4" descr="A close up of a logo&#10;&#10;Description automatically generated">
            <a:extLst>
              <a:ext uri="{FF2B5EF4-FFF2-40B4-BE49-F238E27FC236}">
                <a16:creationId xmlns:a16="http://schemas.microsoft.com/office/drawing/2014/main" id="{C741CA53-8D58-4DDF-B95F-5E6A42E762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820" y="331303"/>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3088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object 403"/>
          <p:cNvSpPr/>
          <p:nvPr/>
        </p:nvSpPr>
        <p:spPr>
          <a:xfrm>
            <a:off x="-3681" y="-329520"/>
            <a:ext cx="12191999" cy="6858000"/>
          </a:xfrm>
          <a:custGeom>
            <a:avLst/>
            <a:gdLst/>
            <a:ahLst/>
            <a:cxnLst/>
            <a:rect l="l" t="t" r="r" b="b"/>
            <a:pathLst>
              <a:path w="10693400" h="7564437">
                <a:moveTo>
                  <a:pt x="0" y="7564437"/>
                </a:moveTo>
                <a:lnTo>
                  <a:pt x="0" y="0"/>
                </a:lnTo>
                <a:lnTo>
                  <a:pt x="10693400" y="0"/>
                </a:lnTo>
                <a:lnTo>
                  <a:pt x="10693400" y="7564437"/>
                </a:lnTo>
                <a:lnTo>
                  <a:pt x="0" y="7564437"/>
                </a:lnTo>
                <a:close/>
              </a:path>
            </a:pathLst>
          </a:custGeom>
          <a:noFill/>
        </p:spPr>
        <p:txBody>
          <a:bodyPr wrap="square" lIns="0" tIns="0" rIns="0" bIns="0" rtlCol="0">
            <a:noAutofit/>
          </a:bodyPr>
          <a:lstStyle/>
          <a:p>
            <a:endParaRPr sz="1632" dirty="0"/>
          </a:p>
        </p:txBody>
      </p:sp>
      <p:sp>
        <p:nvSpPr>
          <p:cNvPr id="2" name="text 1"/>
          <p:cNvSpPr txBox="1"/>
          <p:nvPr/>
        </p:nvSpPr>
        <p:spPr>
          <a:xfrm rot="10800000" flipV="1">
            <a:off x="324302" y="334319"/>
            <a:ext cx="2286903" cy="392415"/>
          </a:xfrm>
          <a:prstGeom prst="rect">
            <a:avLst/>
          </a:prstGeom>
        </p:spPr>
        <p:txBody>
          <a:bodyPr vert="horz" wrap="square" lIns="0" tIns="0" rIns="0" bIns="0" rtlCol="0">
            <a:spAutoFit/>
          </a:bodyPr>
          <a:lstStyle/>
          <a:p>
            <a:r>
              <a:rPr sz="2550" b="1" spc="9" dirty="0">
                <a:solidFill>
                  <a:srgbClr val="002060"/>
                </a:solidFill>
                <a:latin typeface="+mj-lt"/>
                <a:cs typeface="Arial"/>
              </a:rPr>
              <a:t>FAQs</a:t>
            </a:r>
            <a:r>
              <a:rPr lang="en-GB" sz="2550" b="1" spc="9" dirty="0">
                <a:solidFill>
                  <a:srgbClr val="002060"/>
                </a:solidFill>
                <a:latin typeface="+mj-lt"/>
                <a:cs typeface="Arial"/>
              </a:rPr>
              <a:t>  </a:t>
            </a:r>
            <a:endParaRPr sz="2550" dirty="0">
              <a:solidFill>
                <a:srgbClr val="002060"/>
              </a:solidFill>
              <a:latin typeface="+mj-lt"/>
              <a:cs typeface="Arial"/>
            </a:endParaRPr>
          </a:p>
        </p:txBody>
      </p:sp>
      <p:sp>
        <p:nvSpPr>
          <p:cNvPr id="3" name="text 1"/>
          <p:cNvSpPr txBox="1"/>
          <p:nvPr/>
        </p:nvSpPr>
        <p:spPr>
          <a:xfrm>
            <a:off x="272111" y="919638"/>
            <a:ext cx="2643903" cy="369332"/>
          </a:xfrm>
          <a:prstGeom prst="rect">
            <a:avLst/>
          </a:prstGeom>
        </p:spPr>
        <p:txBody>
          <a:bodyPr vert="horz" wrap="square" lIns="0" tIns="0" rIns="0" bIns="0" rtlCol="0" anchor="t">
            <a:spAutoFit/>
          </a:bodyPr>
          <a:lstStyle/>
          <a:p>
            <a:r>
              <a:rPr sz="1200" b="1" spc="9" dirty="0">
                <a:solidFill>
                  <a:srgbClr val="00489A"/>
                </a:solidFill>
                <a:latin typeface="Calibri"/>
                <a:cs typeface="Arial"/>
              </a:rPr>
              <a:t>1. Can I apply if I am not </a:t>
            </a:r>
            <a:r>
              <a:rPr lang="en-GB" sz="1200" b="1" spc="9" dirty="0">
                <a:solidFill>
                  <a:srgbClr val="00489A"/>
                </a:solidFill>
                <a:latin typeface="Calibri"/>
                <a:cs typeface="Arial"/>
              </a:rPr>
              <a:t>currently </a:t>
            </a:r>
            <a:r>
              <a:rPr sz="1200" b="1" spc="9" dirty="0">
                <a:solidFill>
                  <a:srgbClr val="00489A"/>
                </a:solidFill>
                <a:latin typeface="Calibri"/>
                <a:cs typeface="Arial"/>
              </a:rPr>
              <a:t>a civil servant?</a:t>
            </a:r>
            <a:endParaRPr sz="1200" dirty="0">
              <a:latin typeface="Calibri"/>
              <a:cs typeface="Arial"/>
            </a:endParaRPr>
          </a:p>
        </p:txBody>
      </p:sp>
      <p:sp>
        <p:nvSpPr>
          <p:cNvPr id="4" name="text 1"/>
          <p:cNvSpPr txBox="1"/>
          <p:nvPr/>
        </p:nvSpPr>
        <p:spPr>
          <a:xfrm>
            <a:off x="282548" y="1325676"/>
            <a:ext cx="2643904" cy="615553"/>
          </a:xfrm>
          <a:prstGeom prst="rect">
            <a:avLst/>
          </a:prstGeom>
        </p:spPr>
        <p:txBody>
          <a:bodyPr vert="horz" wrap="square" lIns="0" tIns="0" rIns="0" bIns="0" rtlCol="0">
            <a:spAutoFit/>
          </a:bodyPr>
          <a:lstStyle/>
          <a:p>
            <a:pPr marL="102"/>
            <a:r>
              <a:rPr sz="1000" spc="9" dirty="0">
                <a:solidFill>
                  <a:schemeClr val="tx1"/>
                </a:solidFill>
                <a:cs typeface="Tahoma"/>
              </a:rPr>
              <a:t>Yes. This role is open to suitably qualified people in the external market</a:t>
            </a:r>
            <a:r>
              <a:rPr lang="en-GB" sz="1000" spc="9" dirty="0">
                <a:solidFill>
                  <a:schemeClr val="tx1"/>
                </a:solidFill>
                <a:cs typeface="Tahoma"/>
              </a:rPr>
              <a:t>,</a:t>
            </a:r>
            <a:r>
              <a:rPr sz="1000" spc="9" dirty="0">
                <a:solidFill>
                  <a:schemeClr val="tx1"/>
                </a:solidFill>
                <a:cs typeface="Tahoma"/>
              </a:rPr>
              <a:t> to existing</a:t>
            </a:r>
            <a:r>
              <a:rPr lang="en-GB" sz="1000" spc="9" dirty="0">
                <a:solidFill>
                  <a:schemeClr val="tx1"/>
                </a:solidFill>
                <a:cs typeface="Tahoma"/>
              </a:rPr>
              <a:t> </a:t>
            </a:r>
            <a:r>
              <a:rPr sz="1000" spc="9" dirty="0">
                <a:solidFill>
                  <a:schemeClr val="tx1"/>
                </a:solidFill>
                <a:cs typeface="Tahoma"/>
              </a:rPr>
              <a:t>civil servants and those in accredited Non Departmental Bodies.</a:t>
            </a:r>
            <a:endParaRPr sz="1000" dirty="0">
              <a:solidFill>
                <a:schemeClr val="tx1"/>
              </a:solidFill>
              <a:cs typeface="Tahoma"/>
            </a:endParaRPr>
          </a:p>
        </p:txBody>
      </p:sp>
      <p:sp>
        <p:nvSpPr>
          <p:cNvPr id="6" name="text 1"/>
          <p:cNvSpPr txBox="1"/>
          <p:nvPr/>
        </p:nvSpPr>
        <p:spPr>
          <a:xfrm>
            <a:off x="3350542" y="4374611"/>
            <a:ext cx="2643904" cy="307777"/>
          </a:xfrm>
          <a:prstGeom prst="rect">
            <a:avLst/>
          </a:prstGeom>
        </p:spPr>
        <p:txBody>
          <a:bodyPr vert="horz" wrap="square" lIns="0" tIns="0" rIns="0" bIns="0" rtlCol="0">
            <a:spAutoFit/>
          </a:bodyPr>
          <a:lstStyle/>
          <a:p>
            <a:r>
              <a:rPr sz="1000" spc="9" dirty="0">
                <a:solidFill>
                  <a:schemeClr val="tx1"/>
                </a:solidFill>
                <a:cs typeface="Tahoma"/>
              </a:rPr>
              <a:t>Th</a:t>
            </a:r>
            <a:r>
              <a:rPr lang="en-GB" sz="1000" spc="9" dirty="0">
                <a:solidFill>
                  <a:schemeClr val="tx1"/>
                </a:solidFill>
                <a:cs typeface="Tahoma"/>
              </a:rPr>
              <a:t>e roles are advertised as Full time, Part time and flexible working subject to business need.</a:t>
            </a:r>
            <a:endParaRPr sz="1000" dirty="0">
              <a:solidFill>
                <a:schemeClr val="tx1"/>
              </a:solidFill>
              <a:cs typeface="Tahoma"/>
            </a:endParaRPr>
          </a:p>
        </p:txBody>
      </p:sp>
      <p:sp>
        <p:nvSpPr>
          <p:cNvPr id="9" name="text 1"/>
          <p:cNvSpPr txBox="1"/>
          <p:nvPr/>
        </p:nvSpPr>
        <p:spPr>
          <a:xfrm>
            <a:off x="282547" y="2877344"/>
            <a:ext cx="2504958" cy="369332"/>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3</a:t>
            </a:r>
            <a:r>
              <a:rPr lang="en-GB" sz="1200" b="1" spc="9" dirty="0">
                <a:solidFill>
                  <a:srgbClr val="00489A"/>
                </a:solidFill>
                <a:latin typeface="Calibri"/>
                <a:cs typeface="Tahoma"/>
              </a:rPr>
              <a:t>. </a:t>
            </a:r>
            <a:r>
              <a:rPr lang="en-GB" sz="1200" b="1" spc="9" dirty="0">
                <a:solidFill>
                  <a:srgbClr val="00489A"/>
                </a:solidFill>
                <a:latin typeface="Calibri"/>
                <a:cs typeface="Arial"/>
              </a:rPr>
              <a:t>What nationality do I need to hold in order to apply?</a:t>
            </a:r>
            <a:endParaRPr lang="en-GB" sz="1200" dirty="0">
              <a:latin typeface="Calibri"/>
              <a:cs typeface="Arial"/>
            </a:endParaRPr>
          </a:p>
        </p:txBody>
      </p:sp>
      <p:sp>
        <p:nvSpPr>
          <p:cNvPr id="10" name="text 1"/>
          <p:cNvSpPr txBox="1"/>
          <p:nvPr/>
        </p:nvSpPr>
        <p:spPr>
          <a:xfrm>
            <a:off x="257039" y="3281664"/>
            <a:ext cx="2815709" cy="3354765"/>
          </a:xfrm>
          <a:prstGeom prst="rect">
            <a:avLst/>
          </a:prstGeom>
        </p:spPr>
        <p:txBody>
          <a:bodyPr vert="horz" wrap="square" lIns="0" tIns="0" rIns="0" bIns="0" rtlCol="0">
            <a:spAutoFit/>
          </a:bodyPr>
          <a:lstStyle/>
          <a:p>
            <a:pPr marL="103"/>
            <a:r>
              <a:rPr sz="1000" spc="9" dirty="0">
                <a:solidFill>
                  <a:schemeClr val="tx1"/>
                </a:solidFill>
                <a:cs typeface="Tahoma"/>
              </a:rPr>
              <a:t>To be eligible for employment to this role you</a:t>
            </a:r>
            <a:r>
              <a:rPr lang="en-GB" sz="1000" spc="9" dirty="0">
                <a:solidFill>
                  <a:schemeClr val="tx1"/>
                </a:solidFill>
                <a:cs typeface="Tahoma"/>
              </a:rPr>
              <a:t> </a:t>
            </a:r>
            <a:r>
              <a:rPr sz="1000" spc="9" dirty="0">
                <a:solidFill>
                  <a:schemeClr val="tx1"/>
                </a:solidFill>
                <a:cs typeface="Tahoma"/>
              </a:rPr>
              <a:t>must be a national from the following countries:</a:t>
            </a:r>
            <a:endParaRPr lang="en-GB" sz="1000" spc="9" dirty="0">
              <a:solidFill>
                <a:schemeClr val="tx1"/>
              </a:solidFill>
              <a:cs typeface="Tahoma"/>
            </a:endParaRPr>
          </a:p>
          <a:p>
            <a:pPr>
              <a:buFont typeface="Arial" panose="020B0604020202020204" pitchFamily="34" charset="0"/>
              <a:buChar char="•"/>
            </a:pPr>
            <a:r>
              <a:rPr lang="en-US" sz="1000" spc="9" dirty="0">
                <a:ea typeface="+mn-lt"/>
                <a:cs typeface="+mn-lt"/>
              </a:rPr>
              <a:t> </a:t>
            </a:r>
            <a:r>
              <a:rPr lang="en-GB" sz="1000" spc="9" dirty="0">
                <a:ea typeface="+mn-lt"/>
                <a:cs typeface="+mn-lt"/>
              </a:rPr>
              <a:t>UK nationals</a:t>
            </a:r>
          </a:p>
          <a:p>
            <a:pPr>
              <a:buFont typeface="Arial" panose="020B0604020202020204" pitchFamily="34" charset="0"/>
              <a:buChar char="•"/>
            </a:pPr>
            <a:r>
              <a:rPr lang="en-GB" sz="1000" spc="9" dirty="0">
                <a:ea typeface="+mn-lt"/>
                <a:cs typeface="+mn-lt"/>
              </a:rPr>
              <a:t> Nationals of Commonwealth countries who have the right to work in the UK</a:t>
            </a:r>
            <a:endParaRPr lang="en-GB" sz="1000" dirty="0"/>
          </a:p>
          <a:p>
            <a:pPr>
              <a:buFont typeface="Arial" panose="020B0604020202020204" pitchFamily="34" charset="0"/>
              <a:buChar char="•"/>
            </a:pPr>
            <a:r>
              <a:rPr lang="en-US" sz="1000" spc="9" dirty="0">
                <a:ea typeface="+mn-lt"/>
                <a:cs typeface="+mn-lt"/>
              </a:rPr>
              <a:t> </a:t>
            </a:r>
            <a:r>
              <a:rPr lang="en-GB" sz="1000" spc="9" dirty="0">
                <a:ea typeface="+mn-lt"/>
                <a:cs typeface="+mn-lt"/>
              </a:rPr>
              <a:t>Nationals of the Republic of Ireland</a:t>
            </a:r>
            <a:endParaRPr lang="en-GB" sz="1000" dirty="0"/>
          </a:p>
          <a:p>
            <a:pPr>
              <a:buFont typeface="Arial" panose="020B0604020202020204" pitchFamily="34" charset="0"/>
              <a:buChar char="•"/>
            </a:pPr>
            <a:r>
              <a:rPr lang="en-GB" sz="1000" spc="9" dirty="0">
                <a:ea typeface="+mn-lt"/>
                <a:cs typeface="+mn-lt"/>
              </a:rPr>
              <a:t> Nationals from the EU, EEA or Switzerland with (or eligible for) status under the European Union Settlement Scheme (EUSS)</a:t>
            </a:r>
            <a:endParaRPr lang="en-GB" sz="1000" dirty="0"/>
          </a:p>
          <a:p>
            <a:pPr>
              <a:buFont typeface="Arial" panose="020B0604020202020204" pitchFamily="34" charset="0"/>
              <a:buChar char="•"/>
            </a:pPr>
            <a:r>
              <a:rPr lang="en-GB" sz="1000" spc="9" dirty="0">
                <a:ea typeface="+mn-lt"/>
                <a:cs typeface="+mn-lt"/>
              </a:rPr>
              <a:t> Relevant EU, EEA, Swiss or Turkish nationals working in the Civil Service</a:t>
            </a:r>
            <a:endParaRPr lang="en-GB" sz="1000" dirty="0"/>
          </a:p>
          <a:p>
            <a:pPr>
              <a:buFont typeface="Arial" panose="020B0604020202020204" pitchFamily="34" charset="0"/>
              <a:buChar char="•"/>
            </a:pPr>
            <a:r>
              <a:rPr lang="en-US" sz="1000" spc="9" dirty="0">
                <a:ea typeface="+mn-lt"/>
                <a:cs typeface="+mn-lt"/>
              </a:rPr>
              <a:t> </a:t>
            </a:r>
            <a:r>
              <a:rPr lang="en-GB" sz="1000" spc="9" dirty="0">
                <a:ea typeface="+mn-lt"/>
                <a:cs typeface="+mn-lt"/>
              </a:rPr>
              <a:t>Relevant EU, EEA, Swiss or Turkish nationals who have built up the right to work in the Civil Service</a:t>
            </a:r>
            <a:endParaRPr lang="en-GB" sz="1000" dirty="0"/>
          </a:p>
          <a:p>
            <a:pPr>
              <a:buFont typeface="Arial" panose="020B0604020202020204" pitchFamily="34" charset="0"/>
              <a:buChar char="•"/>
            </a:pPr>
            <a:r>
              <a:rPr lang="en-GB" sz="1000" spc="9" dirty="0">
                <a:ea typeface="+mn-lt"/>
                <a:cs typeface="+mn-lt"/>
              </a:rPr>
              <a:t> </a:t>
            </a:r>
            <a:r>
              <a:rPr lang="en-GB" sz="1000" spc="9" dirty="0">
                <a:solidFill>
                  <a:schemeClr val="tx1"/>
                </a:solidFill>
                <a:cs typeface="Tahoma"/>
              </a:rPr>
              <a:t>Certain family members of the relevant EU, EEA, Swiss or Turkish nationals</a:t>
            </a:r>
          </a:p>
          <a:p>
            <a:pPr>
              <a:buFont typeface="Arial" panose="020B0604020202020204" pitchFamily="34" charset="0"/>
              <a:buChar char="•"/>
            </a:pPr>
            <a:endParaRPr lang="en-GB" sz="1000" spc="9" dirty="0">
              <a:solidFill>
                <a:schemeClr val="tx1"/>
              </a:solidFill>
              <a:latin typeface="Tahoma"/>
              <a:cs typeface="Tahoma"/>
            </a:endParaRPr>
          </a:p>
          <a:p>
            <a:r>
              <a:rPr lang="en-GB" sz="1000" spc="9" dirty="0">
                <a:solidFill>
                  <a:schemeClr val="tx1"/>
                </a:solidFill>
                <a:cs typeface="Tahoma"/>
              </a:rPr>
              <a:t>If you do not have existing right to work in the UK, or you are not eligible for status under the EUSS, please be aware that for this role we are not able to offer sponsorship under the Skilled Worker route.</a:t>
            </a:r>
          </a:p>
          <a:p>
            <a:r>
              <a:rPr lang="en-GB" sz="1000" spc="9" dirty="0">
                <a:solidFill>
                  <a:srgbClr val="0000FF"/>
                </a:solidFill>
                <a:cs typeface="Tahoma"/>
              </a:rPr>
              <a:t> We encourage you to check your RTW status prior to applying.  </a:t>
            </a:r>
            <a:endParaRPr sz="1000" dirty="0">
              <a:cs typeface="Tahoma"/>
            </a:endParaRPr>
          </a:p>
        </p:txBody>
      </p:sp>
      <p:sp>
        <p:nvSpPr>
          <p:cNvPr id="25" name="text 1"/>
          <p:cNvSpPr txBox="1"/>
          <p:nvPr/>
        </p:nvSpPr>
        <p:spPr>
          <a:xfrm>
            <a:off x="3345322" y="909200"/>
            <a:ext cx="2254174" cy="184666"/>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4</a:t>
            </a:r>
            <a:r>
              <a:rPr sz="1200" b="1" spc="9" dirty="0">
                <a:solidFill>
                  <a:srgbClr val="00489A"/>
                </a:solidFill>
                <a:latin typeface="Calibri"/>
                <a:cs typeface="Arial"/>
              </a:rPr>
              <a:t>. Is security clearance required?</a:t>
            </a:r>
            <a:endParaRPr sz="1200" dirty="0">
              <a:latin typeface="Calibri"/>
              <a:cs typeface="Arial"/>
            </a:endParaRPr>
          </a:p>
        </p:txBody>
      </p:sp>
      <p:sp>
        <p:nvSpPr>
          <p:cNvPr id="26" name="text 1"/>
          <p:cNvSpPr txBox="1"/>
          <p:nvPr/>
        </p:nvSpPr>
        <p:spPr>
          <a:xfrm>
            <a:off x="3342657" y="1325605"/>
            <a:ext cx="2557964" cy="1077218"/>
          </a:xfrm>
          <a:prstGeom prst="rect">
            <a:avLst/>
          </a:prstGeom>
        </p:spPr>
        <p:txBody>
          <a:bodyPr vert="horz" wrap="square" lIns="0" tIns="0" rIns="0" bIns="0" rtlCol="0">
            <a:spAutoFit/>
          </a:bodyPr>
          <a:lstStyle/>
          <a:p>
            <a:r>
              <a:rPr sz="1000" spc="9" dirty="0">
                <a:solidFill>
                  <a:schemeClr val="tx1"/>
                </a:solidFill>
                <a:cs typeface="Tahoma"/>
              </a:rPr>
              <a:t>Yes. If successful you must hold, or be</a:t>
            </a:r>
            <a:r>
              <a:rPr lang="en-GB" sz="1000" spc="9" dirty="0">
                <a:solidFill>
                  <a:schemeClr val="tx1"/>
                </a:solidFill>
                <a:cs typeface="Tahoma"/>
              </a:rPr>
              <a:t> willing  to obtain, security clearance to DBS level. Certain areas may also require a higher level of SC or DV clearance. More information about the vetting process can be  found at the following link </a:t>
            </a:r>
            <a:r>
              <a:rPr lang="en-GB" sz="1000" spc="9" dirty="0">
                <a:solidFill>
                  <a:srgbClr val="0000FF"/>
                </a:solidFill>
                <a:cs typeface="Tahoma"/>
                <a:hlinkClick r:id="rId3" tooltip="https://www.gov.uk/guidance/security-vetting-and-clearance"/>
              </a:rPr>
              <a:t>https://www.gov.uk/guidance/security-vetting-and-clearance</a:t>
            </a:r>
            <a:endParaRPr sz="725" dirty="0">
              <a:latin typeface="Tahoma"/>
              <a:cs typeface="Tahoma"/>
            </a:endParaRPr>
          </a:p>
        </p:txBody>
      </p:sp>
      <p:sp>
        <p:nvSpPr>
          <p:cNvPr id="384" name="text 1"/>
          <p:cNvSpPr txBox="1"/>
          <p:nvPr/>
        </p:nvSpPr>
        <p:spPr>
          <a:xfrm>
            <a:off x="3345242" y="2777594"/>
            <a:ext cx="2216864" cy="184666"/>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5</a:t>
            </a:r>
            <a:r>
              <a:rPr sz="1200" b="1" spc="9" dirty="0">
                <a:solidFill>
                  <a:srgbClr val="00489A"/>
                </a:solidFill>
                <a:latin typeface="Calibri"/>
                <a:cs typeface="Arial"/>
              </a:rPr>
              <a:t>. Do you offer visa sponsorship</a:t>
            </a:r>
            <a:r>
              <a:rPr sz="1200" b="1" spc="9" dirty="0">
                <a:solidFill>
                  <a:srgbClr val="00489A"/>
                </a:solidFill>
                <a:latin typeface="+mj-lt"/>
                <a:cs typeface="Arial"/>
              </a:rPr>
              <a:t>?</a:t>
            </a:r>
            <a:endParaRPr sz="1200" dirty="0">
              <a:latin typeface="+mj-lt"/>
              <a:cs typeface="Arial"/>
            </a:endParaRPr>
          </a:p>
        </p:txBody>
      </p:sp>
      <p:sp>
        <p:nvSpPr>
          <p:cNvPr id="385" name="text 1"/>
          <p:cNvSpPr txBox="1"/>
          <p:nvPr/>
        </p:nvSpPr>
        <p:spPr>
          <a:xfrm>
            <a:off x="3349932" y="3115612"/>
            <a:ext cx="2699567" cy="307777"/>
          </a:xfrm>
          <a:prstGeom prst="rect">
            <a:avLst/>
          </a:prstGeom>
        </p:spPr>
        <p:txBody>
          <a:bodyPr vert="horz" wrap="square" lIns="0" tIns="0" rIns="0" bIns="0" rtlCol="0">
            <a:spAutoFit/>
          </a:bodyPr>
          <a:lstStyle/>
          <a:p>
            <a:r>
              <a:rPr sz="1000" spc="9" dirty="0">
                <a:solidFill>
                  <a:schemeClr val="tx1"/>
                </a:solidFill>
                <a:cs typeface="Tahoma"/>
              </a:rPr>
              <a:t>No. In order to be eligible for this role</a:t>
            </a:r>
            <a:r>
              <a:rPr lang="en-GB" sz="1000" spc="9" dirty="0">
                <a:solidFill>
                  <a:schemeClr val="tx1"/>
                </a:solidFill>
                <a:cs typeface="Tahoma"/>
              </a:rPr>
              <a:t> </a:t>
            </a:r>
            <a:r>
              <a:rPr sz="1000" spc="9" dirty="0">
                <a:solidFill>
                  <a:schemeClr val="tx1"/>
                </a:solidFill>
                <a:cs typeface="Tahoma"/>
              </a:rPr>
              <a:t>you must have the right to work and</a:t>
            </a:r>
            <a:r>
              <a:rPr lang="en-GB" sz="1000" spc="9" dirty="0">
                <a:solidFill>
                  <a:schemeClr val="tx1"/>
                </a:solidFill>
                <a:cs typeface="Tahoma"/>
              </a:rPr>
              <a:t> </a:t>
            </a:r>
            <a:r>
              <a:rPr sz="1000" spc="9" dirty="0">
                <a:solidFill>
                  <a:schemeClr val="tx1"/>
                </a:solidFill>
                <a:cs typeface="Tahoma"/>
              </a:rPr>
              <a:t>remain in the UK.</a:t>
            </a:r>
            <a:endParaRPr sz="1000" dirty="0">
              <a:solidFill>
                <a:schemeClr val="tx1"/>
              </a:solidFill>
              <a:cs typeface="Tahoma"/>
            </a:endParaRPr>
          </a:p>
        </p:txBody>
      </p:sp>
      <p:sp>
        <p:nvSpPr>
          <p:cNvPr id="386" name="text 1"/>
          <p:cNvSpPr txBox="1"/>
          <p:nvPr/>
        </p:nvSpPr>
        <p:spPr>
          <a:xfrm>
            <a:off x="6357598" y="909200"/>
            <a:ext cx="2387119" cy="369332"/>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7</a:t>
            </a:r>
            <a:r>
              <a:rPr sz="1200" b="1" spc="9" dirty="0">
                <a:solidFill>
                  <a:srgbClr val="00489A"/>
                </a:solidFill>
                <a:latin typeface="Calibri"/>
                <a:cs typeface="Arial"/>
              </a:rPr>
              <a:t>. What reasonable adjustments can</a:t>
            </a:r>
            <a:r>
              <a:rPr lang="en-GB" sz="1200" b="1" spc="9" dirty="0">
                <a:solidFill>
                  <a:srgbClr val="00489A"/>
                </a:solidFill>
                <a:latin typeface="Calibri"/>
                <a:cs typeface="Arial"/>
              </a:rPr>
              <a:t> </a:t>
            </a:r>
            <a:r>
              <a:rPr sz="1200" b="1" spc="9" dirty="0">
                <a:solidFill>
                  <a:srgbClr val="00489A"/>
                </a:solidFill>
                <a:latin typeface="Calibri"/>
                <a:cs typeface="Arial"/>
              </a:rPr>
              <a:t>be made if I have a disability?</a:t>
            </a:r>
            <a:endParaRPr sz="1200" dirty="0">
              <a:latin typeface="Calibri"/>
              <a:cs typeface="Arial"/>
            </a:endParaRPr>
          </a:p>
        </p:txBody>
      </p:sp>
      <p:sp>
        <p:nvSpPr>
          <p:cNvPr id="387" name="text 1"/>
          <p:cNvSpPr txBox="1"/>
          <p:nvPr/>
        </p:nvSpPr>
        <p:spPr>
          <a:xfrm flipH="1">
            <a:off x="6358580" y="1345902"/>
            <a:ext cx="2556000" cy="1384995"/>
          </a:xfrm>
          <a:prstGeom prst="rect">
            <a:avLst/>
          </a:prstGeom>
        </p:spPr>
        <p:txBody>
          <a:bodyPr vert="horz" wrap="square" lIns="0" tIns="0" rIns="0" bIns="0" rtlCol="0">
            <a:spAutoFit/>
          </a:bodyPr>
          <a:lstStyle/>
          <a:p>
            <a:r>
              <a:rPr sz="1000" spc="9" dirty="0">
                <a:solidFill>
                  <a:schemeClr val="tx1"/>
                </a:solidFill>
                <a:cs typeface="Tahoma"/>
              </a:rPr>
              <a:t>We are committed to making reasonable adjustments in order to support disabled job applicants and ensure that you are</a:t>
            </a:r>
            <a:r>
              <a:rPr lang="en-GB" sz="1000" spc="9" dirty="0">
                <a:solidFill>
                  <a:schemeClr val="tx1"/>
                </a:solidFill>
                <a:cs typeface="Tahoma"/>
              </a:rPr>
              <a:t> </a:t>
            </a:r>
            <a:r>
              <a:rPr sz="1000" spc="9" dirty="0">
                <a:solidFill>
                  <a:schemeClr val="tx1"/>
                </a:solidFill>
                <a:cs typeface="Tahoma"/>
              </a:rPr>
              <a:t>not</a:t>
            </a:r>
            <a:r>
              <a:rPr lang="en-GB" sz="1000" spc="9" dirty="0">
                <a:solidFill>
                  <a:schemeClr val="tx1"/>
                </a:solidFill>
                <a:cs typeface="Tahoma"/>
              </a:rPr>
              <a:t> </a:t>
            </a:r>
            <a:r>
              <a:rPr sz="1000" spc="9" dirty="0">
                <a:solidFill>
                  <a:schemeClr val="tx1"/>
                </a:solidFill>
                <a:cs typeface="Tahoma"/>
              </a:rPr>
              <a:t>disadvantaged in the recruitment</a:t>
            </a:r>
            <a:r>
              <a:rPr lang="en-GB" sz="1000" spc="9" dirty="0">
                <a:solidFill>
                  <a:schemeClr val="tx1"/>
                </a:solidFill>
                <a:cs typeface="Tahoma"/>
              </a:rPr>
              <a:t> </a:t>
            </a:r>
            <a:r>
              <a:rPr sz="1000" spc="9" dirty="0">
                <a:solidFill>
                  <a:schemeClr val="tx1"/>
                </a:solidFill>
                <a:cs typeface="Tahoma"/>
              </a:rPr>
              <a:t>and assessment process.</a:t>
            </a:r>
            <a:r>
              <a:rPr lang="en-GB" sz="1000" spc="9" dirty="0">
                <a:solidFill>
                  <a:schemeClr val="tx1"/>
                </a:solidFill>
                <a:cs typeface="Tahoma"/>
              </a:rPr>
              <a:t> </a:t>
            </a:r>
            <a:r>
              <a:rPr sz="1000" spc="9" dirty="0">
                <a:solidFill>
                  <a:schemeClr val="tx1"/>
                </a:solidFill>
                <a:cs typeface="Tahoma"/>
              </a:rPr>
              <a:t>Reasonable adjustments could include: allowing extra</a:t>
            </a:r>
            <a:r>
              <a:rPr lang="en-GB" sz="1000" spc="9" dirty="0">
                <a:solidFill>
                  <a:schemeClr val="tx1"/>
                </a:solidFill>
                <a:cs typeface="Tahoma"/>
              </a:rPr>
              <a:t> </a:t>
            </a:r>
            <a:r>
              <a:rPr sz="1000" spc="9" dirty="0">
                <a:solidFill>
                  <a:schemeClr val="tx1"/>
                </a:solidFill>
                <a:cs typeface="Tahoma"/>
              </a:rPr>
              <a:t>time during selection tests, ensuring that information is provided in an</a:t>
            </a:r>
            <a:r>
              <a:rPr lang="en-GB" sz="1000" spc="9" dirty="0">
                <a:solidFill>
                  <a:schemeClr val="tx1"/>
                </a:solidFill>
                <a:cs typeface="Tahoma"/>
              </a:rPr>
              <a:t> </a:t>
            </a:r>
            <a:r>
              <a:rPr sz="1000" spc="9" dirty="0">
                <a:solidFill>
                  <a:schemeClr val="tx1"/>
                </a:solidFill>
                <a:cs typeface="Tahoma"/>
              </a:rPr>
              <a:t>accessible format or, by providing training.</a:t>
            </a:r>
            <a:endParaRPr sz="1000" dirty="0">
              <a:solidFill>
                <a:schemeClr val="tx1"/>
              </a:solidFill>
              <a:cs typeface="Tahoma"/>
            </a:endParaRPr>
          </a:p>
        </p:txBody>
      </p:sp>
      <p:sp>
        <p:nvSpPr>
          <p:cNvPr id="388" name="text 1"/>
          <p:cNvSpPr txBox="1"/>
          <p:nvPr/>
        </p:nvSpPr>
        <p:spPr>
          <a:xfrm>
            <a:off x="6357598" y="2816124"/>
            <a:ext cx="2338852" cy="769441"/>
          </a:xfrm>
          <a:prstGeom prst="rect">
            <a:avLst/>
          </a:prstGeom>
        </p:spPr>
        <p:txBody>
          <a:bodyPr vert="horz" wrap="square" lIns="0" tIns="0" rIns="0" bIns="0" rtlCol="0">
            <a:spAutoFit/>
          </a:bodyPr>
          <a:lstStyle/>
          <a:p>
            <a:pPr marL="103"/>
            <a:r>
              <a:rPr sz="1000" spc="9" dirty="0">
                <a:solidFill>
                  <a:schemeClr val="tx1"/>
                </a:solidFill>
                <a:cs typeface="Tahoma"/>
              </a:rPr>
              <a:t>If you feel that you may need a reasonable</a:t>
            </a:r>
            <a:r>
              <a:rPr lang="en-GB" sz="1000" spc="9" dirty="0">
                <a:solidFill>
                  <a:schemeClr val="tx1"/>
                </a:solidFill>
                <a:cs typeface="Tahoma"/>
              </a:rPr>
              <a:t> </a:t>
            </a:r>
            <a:r>
              <a:rPr sz="1000" spc="9" dirty="0">
                <a:solidFill>
                  <a:schemeClr val="tx1"/>
                </a:solidFill>
                <a:cs typeface="Tahoma"/>
              </a:rPr>
              <a:t>adjustment to be made, or you would like to discuss your requirements in more</a:t>
            </a:r>
            <a:r>
              <a:rPr lang="en-GB" sz="1000" spc="9" dirty="0">
                <a:solidFill>
                  <a:schemeClr val="tx1"/>
                </a:solidFill>
                <a:cs typeface="Tahoma"/>
              </a:rPr>
              <a:t> </a:t>
            </a:r>
            <a:r>
              <a:rPr sz="1000" spc="9" dirty="0">
                <a:solidFill>
                  <a:schemeClr val="tx1"/>
                </a:solidFill>
                <a:cs typeface="Tahoma"/>
              </a:rPr>
              <a:t>detail,  please state this on your application</a:t>
            </a:r>
            <a:r>
              <a:rPr lang="en-GB" sz="1000" spc="9" dirty="0">
                <a:solidFill>
                  <a:schemeClr val="tx1"/>
                </a:solidFill>
                <a:cs typeface="Tahoma"/>
              </a:rPr>
              <a:t> </a:t>
            </a:r>
            <a:r>
              <a:rPr sz="1000" spc="9" dirty="0">
                <a:solidFill>
                  <a:schemeClr val="tx1"/>
                </a:solidFill>
                <a:cs typeface="Tahoma"/>
              </a:rPr>
              <a:t>form and feel free to contact us directly.</a:t>
            </a:r>
            <a:endParaRPr sz="1000" dirty="0">
              <a:solidFill>
                <a:schemeClr val="tx1"/>
              </a:solidFill>
              <a:cs typeface="Tahoma"/>
            </a:endParaRPr>
          </a:p>
        </p:txBody>
      </p:sp>
      <p:sp>
        <p:nvSpPr>
          <p:cNvPr id="393" name="text 1"/>
          <p:cNvSpPr txBox="1"/>
          <p:nvPr/>
        </p:nvSpPr>
        <p:spPr>
          <a:xfrm>
            <a:off x="6357598" y="3931592"/>
            <a:ext cx="2556000" cy="553998"/>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8</a:t>
            </a:r>
            <a:r>
              <a:rPr sz="1200" b="1" spc="9" dirty="0">
                <a:solidFill>
                  <a:srgbClr val="00489A"/>
                </a:solidFill>
                <a:latin typeface="Calibri"/>
                <a:cs typeface="Arial"/>
              </a:rPr>
              <a:t>. I want to change</a:t>
            </a:r>
            <a:r>
              <a:rPr lang="en-GB" sz="1200" b="1" spc="9" dirty="0">
                <a:solidFill>
                  <a:srgbClr val="00489A"/>
                </a:solidFill>
                <a:latin typeface="Calibri"/>
                <a:cs typeface="Arial"/>
              </a:rPr>
              <a:t> </a:t>
            </a:r>
            <a:r>
              <a:rPr sz="1200" b="1" spc="9" dirty="0">
                <a:solidFill>
                  <a:srgbClr val="00489A"/>
                </a:solidFill>
                <a:latin typeface="Calibri"/>
                <a:cs typeface="Arial"/>
              </a:rPr>
              <a:t>something on</a:t>
            </a:r>
            <a:r>
              <a:rPr lang="en-GB" sz="1200" b="1" spc="9" dirty="0">
                <a:solidFill>
                  <a:srgbClr val="00489A"/>
                </a:solidFill>
                <a:latin typeface="Calibri"/>
                <a:cs typeface="Arial"/>
              </a:rPr>
              <a:t> </a:t>
            </a:r>
            <a:r>
              <a:rPr sz="1200" b="1" spc="9" dirty="0">
                <a:solidFill>
                  <a:srgbClr val="00489A"/>
                </a:solidFill>
                <a:latin typeface="Calibri"/>
                <a:cs typeface="Arial"/>
              </a:rPr>
              <a:t>my application form, can I resubmit</a:t>
            </a:r>
            <a:r>
              <a:rPr lang="en-GB" sz="1200" b="1" spc="9" dirty="0">
                <a:solidFill>
                  <a:srgbClr val="00489A"/>
                </a:solidFill>
                <a:latin typeface="Calibri"/>
                <a:cs typeface="Arial"/>
              </a:rPr>
              <a:t> </a:t>
            </a:r>
            <a:r>
              <a:rPr sz="1200" b="1" spc="9" dirty="0">
                <a:solidFill>
                  <a:srgbClr val="00489A"/>
                </a:solidFill>
                <a:latin typeface="Calibri"/>
                <a:cs typeface="Arial"/>
              </a:rPr>
              <a:t>my application?</a:t>
            </a:r>
            <a:endParaRPr sz="1200" dirty="0">
              <a:latin typeface="Calibri"/>
              <a:cs typeface="Arial"/>
            </a:endParaRPr>
          </a:p>
        </p:txBody>
      </p:sp>
      <p:sp>
        <p:nvSpPr>
          <p:cNvPr id="395" name="text 1"/>
          <p:cNvSpPr txBox="1"/>
          <p:nvPr/>
        </p:nvSpPr>
        <p:spPr>
          <a:xfrm>
            <a:off x="6357598" y="5474051"/>
            <a:ext cx="2038050" cy="369332"/>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9</a:t>
            </a:r>
            <a:r>
              <a:rPr sz="1200" b="1" spc="9" dirty="0">
                <a:solidFill>
                  <a:srgbClr val="00489A"/>
                </a:solidFill>
                <a:latin typeface="Calibri"/>
                <a:cs typeface="Arial"/>
              </a:rPr>
              <a:t>. Can I receive feedback on my</a:t>
            </a:r>
            <a:r>
              <a:rPr lang="en-GB" sz="1200" b="1" spc="9" dirty="0">
                <a:solidFill>
                  <a:srgbClr val="00489A"/>
                </a:solidFill>
                <a:latin typeface="Calibri"/>
                <a:cs typeface="Arial"/>
              </a:rPr>
              <a:t> </a:t>
            </a:r>
            <a:r>
              <a:rPr sz="1200" b="1" spc="9" dirty="0">
                <a:solidFill>
                  <a:srgbClr val="00489A"/>
                </a:solidFill>
                <a:latin typeface="Calibri"/>
                <a:cs typeface="Arial"/>
              </a:rPr>
              <a:t>application?</a:t>
            </a:r>
            <a:endParaRPr sz="1200" dirty="0">
              <a:latin typeface="Calibri"/>
              <a:cs typeface="Arial"/>
            </a:endParaRPr>
          </a:p>
        </p:txBody>
      </p:sp>
      <p:sp>
        <p:nvSpPr>
          <p:cNvPr id="396" name="text 1"/>
          <p:cNvSpPr txBox="1"/>
          <p:nvPr/>
        </p:nvSpPr>
        <p:spPr>
          <a:xfrm flipH="1">
            <a:off x="9184526" y="3528225"/>
            <a:ext cx="2454819" cy="2000548"/>
          </a:xfrm>
          <a:prstGeom prst="rect">
            <a:avLst/>
          </a:prstGeom>
        </p:spPr>
        <p:txBody>
          <a:bodyPr vert="horz" wrap="square" lIns="0" tIns="0" rIns="0" bIns="0" rtlCol="0" anchor="t">
            <a:spAutoFit/>
          </a:bodyPr>
          <a:lstStyle/>
          <a:p>
            <a:r>
              <a:rPr lang="en-GB" sz="1000" spc="9" dirty="0">
                <a:solidFill>
                  <a:schemeClr val="tx1"/>
                </a:solidFill>
                <a:cs typeface="Tahoma"/>
              </a:rPr>
              <a:t>No. One application is required for your preferred Region. </a:t>
            </a:r>
            <a:r>
              <a:rPr lang="en-GB" sz="1000" dirty="0"/>
              <a:t>If you are prepared to work in more than one region, you may state you first and second preference in your application.   All candidate applications will only be sifted once and only one interview will be offered. The interview will most likely be held in the region of your first preference depending on interview schedules.  If multiple applications are received from any candidate, the application time-stamped the earliest will be the only application accepted.  Any remaining applications will be discounted.  </a:t>
            </a:r>
          </a:p>
        </p:txBody>
      </p:sp>
      <p:sp>
        <p:nvSpPr>
          <p:cNvPr id="397" name="text 1"/>
          <p:cNvSpPr txBox="1"/>
          <p:nvPr/>
        </p:nvSpPr>
        <p:spPr>
          <a:xfrm>
            <a:off x="9184526" y="904152"/>
            <a:ext cx="2556000" cy="369332"/>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10</a:t>
            </a:r>
            <a:r>
              <a:rPr sz="1200" b="1" spc="9" dirty="0">
                <a:solidFill>
                  <a:srgbClr val="00489A"/>
                </a:solidFill>
                <a:latin typeface="Calibri"/>
                <a:cs typeface="Arial"/>
              </a:rPr>
              <a:t>. Do you offer extensions to the</a:t>
            </a:r>
            <a:r>
              <a:rPr lang="en-GB" sz="1200" b="1" spc="9" dirty="0">
                <a:solidFill>
                  <a:srgbClr val="00489A"/>
                </a:solidFill>
                <a:latin typeface="Calibri"/>
                <a:cs typeface="Arial"/>
              </a:rPr>
              <a:t> </a:t>
            </a:r>
            <a:r>
              <a:rPr sz="1200" b="1" spc="9" dirty="0">
                <a:solidFill>
                  <a:srgbClr val="00489A"/>
                </a:solidFill>
                <a:latin typeface="Calibri"/>
                <a:cs typeface="Arial"/>
              </a:rPr>
              <a:t>deadline dates?</a:t>
            </a:r>
            <a:endParaRPr sz="1200" dirty="0">
              <a:latin typeface="Calibri"/>
              <a:cs typeface="Arial"/>
            </a:endParaRPr>
          </a:p>
        </p:txBody>
      </p:sp>
      <p:sp>
        <p:nvSpPr>
          <p:cNvPr id="398" name="text 1"/>
          <p:cNvSpPr txBox="1"/>
          <p:nvPr/>
        </p:nvSpPr>
        <p:spPr>
          <a:xfrm>
            <a:off x="9235990" y="1345902"/>
            <a:ext cx="2556000" cy="1846659"/>
          </a:xfrm>
          <a:prstGeom prst="rect">
            <a:avLst/>
          </a:prstGeom>
        </p:spPr>
        <p:txBody>
          <a:bodyPr vert="horz" wrap="square" lIns="0" tIns="0" rIns="0" bIns="0" rtlCol="0">
            <a:spAutoFit/>
          </a:bodyPr>
          <a:lstStyle/>
          <a:p>
            <a:r>
              <a:rPr sz="1000" spc="9" dirty="0">
                <a:solidFill>
                  <a:schemeClr val="tx1"/>
                </a:solidFill>
                <a:cs typeface="Tahoma"/>
              </a:rPr>
              <a:t>No.  We are unable to offer extensions to the</a:t>
            </a:r>
            <a:endParaRPr sz="1000" dirty="0">
              <a:solidFill>
                <a:schemeClr val="tx1"/>
              </a:solidFill>
              <a:cs typeface="Tahoma"/>
            </a:endParaRPr>
          </a:p>
          <a:p>
            <a:pPr marL="11088"/>
            <a:r>
              <a:rPr sz="1000" spc="9" dirty="0">
                <a:solidFill>
                  <a:schemeClr val="tx1"/>
                </a:solidFill>
                <a:cs typeface="Tahoma"/>
              </a:rPr>
              <a:t>dates provided however some of these dates</a:t>
            </a:r>
            <a:endParaRPr sz="1000" dirty="0">
              <a:solidFill>
                <a:schemeClr val="tx1"/>
              </a:solidFill>
              <a:cs typeface="Tahoma"/>
            </a:endParaRPr>
          </a:p>
          <a:p>
            <a:pPr marL="11088"/>
            <a:r>
              <a:rPr sz="1000" spc="9" dirty="0">
                <a:solidFill>
                  <a:schemeClr val="tx1"/>
                </a:solidFill>
                <a:cs typeface="Tahoma"/>
              </a:rPr>
              <a:t>may be subject to change but it may not be</a:t>
            </a:r>
            <a:endParaRPr sz="1000" dirty="0">
              <a:solidFill>
                <a:schemeClr val="tx1"/>
              </a:solidFill>
              <a:cs typeface="Tahoma"/>
            </a:endParaRPr>
          </a:p>
          <a:p>
            <a:r>
              <a:rPr sz="1000" spc="9" dirty="0">
                <a:solidFill>
                  <a:schemeClr val="tx1"/>
                </a:solidFill>
                <a:cs typeface="Tahoma"/>
              </a:rPr>
              <a:t>possible to offer alternative dates  for</a:t>
            </a:r>
            <a:r>
              <a:rPr lang="en-GB" sz="1000" spc="9" dirty="0">
                <a:solidFill>
                  <a:schemeClr val="tx1"/>
                </a:solidFill>
                <a:cs typeface="Tahoma"/>
              </a:rPr>
              <a:t> assessments or interviews. You are therefore</a:t>
            </a:r>
            <a:endParaRPr lang="en-GB" sz="1000" dirty="0">
              <a:solidFill>
                <a:schemeClr val="tx1"/>
              </a:solidFill>
              <a:cs typeface="Tahoma"/>
            </a:endParaRPr>
          </a:p>
          <a:p>
            <a:r>
              <a:rPr lang="en-GB" sz="1000" spc="9" dirty="0">
                <a:solidFill>
                  <a:schemeClr val="tx1"/>
                </a:solidFill>
                <a:cs typeface="Tahoma"/>
              </a:rPr>
              <a:t>asked to note the timetable, exercising</a:t>
            </a:r>
            <a:endParaRPr lang="en-GB" sz="1000" dirty="0">
              <a:solidFill>
                <a:schemeClr val="tx1"/>
              </a:solidFill>
              <a:cs typeface="Tahoma"/>
            </a:endParaRPr>
          </a:p>
          <a:p>
            <a:r>
              <a:rPr lang="en-GB" sz="1000" spc="9" dirty="0">
                <a:solidFill>
                  <a:schemeClr val="tx1"/>
                </a:solidFill>
                <a:cs typeface="Tahoma"/>
              </a:rPr>
              <a:t>flexibility  through the recruitment and</a:t>
            </a:r>
            <a:endParaRPr lang="en-GB" sz="1000" dirty="0">
              <a:solidFill>
                <a:schemeClr val="tx1"/>
              </a:solidFill>
              <a:cs typeface="Tahoma"/>
            </a:endParaRPr>
          </a:p>
          <a:p>
            <a:r>
              <a:rPr lang="en-GB" sz="1000" spc="9" dirty="0">
                <a:solidFill>
                  <a:schemeClr val="tx1"/>
                </a:solidFill>
                <a:cs typeface="Tahoma"/>
              </a:rPr>
              <a:t>selection process, in order to meet the dates</a:t>
            </a:r>
            <a:endParaRPr lang="en-GB" sz="1000" dirty="0">
              <a:solidFill>
                <a:schemeClr val="tx1"/>
              </a:solidFill>
              <a:cs typeface="Tahoma"/>
            </a:endParaRPr>
          </a:p>
          <a:p>
            <a:r>
              <a:rPr lang="en-GB" sz="1000" spc="9" dirty="0">
                <a:solidFill>
                  <a:schemeClr val="tx1"/>
                </a:solidFill>
                <a:cs typeface="Tahoma"/>
              </a:rPr>
              <a:t>given. </a:t>
            </a:r>
            <a:endParaRPr lang="en-GB" sz="1000" dirty="0">
              <a:solidFill>
                <a:schemeClr val="tx1"/>
              </a:solidFill>
              <a:cs typeface="Tahoma"/>
            </a:endParaRPr>
          </a:p>
          <a:p>
            <a:pPr marL="11088"/>
            <a:endParaRPr lang="en-GB" sz="1000" spc="9" dirty="0">
              <a:solidFill>
                <a:srgbClr val="888888"/>
              </a:solidFill>
              <a:cs typeface="Tahoma"/>
            </a:endParaRPr>
          </a:p>
          <a:p>
            <a:pPr marL="11088"/>
            <a:endParaRPr lang="en-GB" sz="1000" spc="9" dirty="0">
              <a:solidFill>
                <a:srgbClr val="888888"/>
              </a:solidFill>
              <a:cs typeface="Tahoma"/>
            </a:endParaRPr>
          </a:p>
          <a:p>
            <a:pPr marL="11088"/>
            <a:endParaRPr sz="1000" dirty="0">
              <a:cs typeface="Tahoma"/>
            </a:endParaRPr>
          </a:p>
        </p:txBody>
      </p:sp>
      <p:sp>
        <p:nvSpPr>
          <p:cNvPr id="58" name="text 1">
            <a:extLst>
              <a:ext uri="{FF2B5EF4-FFF2-40B4-BE49-F238E27FC236}">
                <a16:creationId xmlns:a16="http://schemas.microsoft.com/office/drawing/2014/main" id="{F763B269-9347-4939-B98E-4D0F82DF25B6}"/>
              </a:ext>
            </a:extLst>
          </p:cNvPr>
          <p:cNvSpPr txBox="1"/>
          <p:nvPr/>
        </p:nvSpPr>
        <p:spPr>
          <a:xfrm>
            <a:off x="6358580" y="4533875"/>
            <a:ext cx="2520000" cy="615553"/>
          </a:xfrm>
          <a:prstGeom prst="rect">
            <a:avLst/>
          </a:prstGeom>
        </p:spPr>
        <p:txBody>
          <a:bodyPr vert="horz" wrap="square" lIns="0" tIns="0" rIns="0" bIns="0" rtlCol="0">
            <a:spAutoFit/>
          </a:bodyPr>
          <a:lstStyle/>
          <a:p>
            <a:r>
              <a:rPr sz="1000" spc="9" dirty="0">
                <a:solidFill>
                  <a:schemeClr val="tx1"/>
                </a:solidFill>
                <a:cs typeface="Tahoma"/>
              </a:rPr>
              <a:t>No. Once your application has been submitted</a:t>
            </a:r>
            <a:r>
              <a:rPr lang="en-GB" sz="1000" spc="9" dirty="0">
                <a:solidFill>
                  <a:schemeClr val="tx1"/>
                </a:solidFill>
                <a:cs typeface="Tahoma"/>
              </a:rPr>
              <a:t> </a:t>
            </a:r>
            <a:r>
              <a:rPr sz="1000" spc="9" dirty="0">
                <a:solidFill>
                  <a:schemeClr val="tx1"/>
                </a:solidFill>
                <a:cs typeface="Tahoma"/>
              </a:rPr>
              <a:t>you are unable to amend or submit another</a:t>
            </a:r>
            <a:r>
              <a:rPr lang="en-GB" sz="1000" spc="9" dirty="0">
                <a:solidFill>
                  <a:schemeClr val="tx1"/>
                </a:solidFill>
                <a:cs typeface="Tahoma"/>
              </a:rPr>
              <a:t> </a:t>
            </a:r>
            <a:r>
              <a:rPr sz="1000" spc="9" dirty="0">
                <a:solidFill>
                  <a:schemeClr val="tx1"/>
                </a:solidFill>
                <a:cs typeface="Tahoma"/>
              </a:rPr>
              <a:t>application, so do ensure that you are happy</a:t>
            </a:r>
            <a:r>
              <a:rPr lang="en-GB" sz="1000" spc="9" dirty="0">
                <a:solidFill>
                  <a:schemeClr val="tx1"/>
                </a:solidFill>
                <a:cs typeface="Tahoma"/>
              </a:rPr>
              <a:t> </a:t>
            </a:r>
            <a:r>
              <a:rPr sz="1000" spc="9" dirty="0">
                <a:solidFill>
                  <a:schemeClr val="tx1"/>
                </a:solidFill>
                <a:cs typeface="Tahoma"/>
              </a:rPr>
              <a:t>with your application before submitting.</a:t>
            </a:r>
            <a:endParaRPr sz="1000" dirty="0">
              <a:solidFill>
                <a:schemeClr val="tx1"/>
              </a:solidFill>
              <a:cs typeface="Tahoma"/>
            </a:endParaRPr>
          </a:p>
        </p:txBody>
      </p:sp>
      <p:sp>
        <p:nvSpPr>
          <p:cNvPr id="59" name="text 1">
            <a:extLst>
              <a:ext uri="{FF2B5EF4-FFF2-40B4-BE49-F238E27FC236}">
                <a16:creationId xmlns:a16="http://schemas.microsoft.com/office/drawing/2014/main" id="{2EEECD24-9428-470E-B22E-D64CFAAFE7F2}"/>
              </a:ext>
            </a:extLst>
          </p:cNvPr>
          <p:cNvSpPr txBox="1"/>
          <p:nvPr/>
        </p:nvSpPr>
        <p:spPr>
          <a:xfrm flipH="1">
            <a:off x="282547" y="2151692"/>
            <a:ext cx="2286905" cy="184666"/>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2.</a:t>
            </a:r>
            <a:r>
              <a:rPr sz="1200" b="1" spc="9" dirty="0">
                <a:solidFill>
                  <a:srgbClr val="00489A"/>
                </a:solidFill>
                <a:latin typeface="Calibri"/>
                <a:cs typeface="Arial"/>
              </a:rPr>
              <a:t> Will the role involve travel?</a:t>
            </a:r>
            <a:endParaRPr sz="1200" dirty="0">
              <a:latin typeface="Calibri"/>
              <a:cs typeface="Arial"/>
            </a:endParaRPr>
          </a:p>
        </p:txBody>
      </p:sp>
      <p:sp>
        <p:nvSpPr>
          <p:cNvPr id="32" name="text 1">
            <a:extLst>
              <a:ext uri="{FF2B5EF4-FFF2-40B4-BE49-F238E27FC236}">
                <a16:creationId xmlns:a16="http://schemas.microsoft.com/office/drawing/2014/main" id="{4B840CF5-4AB7-46F4-AF58-CA28D7F1EFB1}"/>
              </a:ext>
            </a:extLst>
          </p:cNvPr>
          <p:cNvSpPr txBox="1"/>
          <p:nvPr/>
        </p:nvSpPr>
        <p:spPr>
          <a:xfrm flipH="1">
            <a:off x="3342649" y="3936033"/>
            <a:ext cx="2662364" cy="369332"/>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6. Is this role suitable for part-time working</a:t>
            </a:r>
            <a:endParaRPr sz="1200" dirty="0">
              <a:latin typeface="Calibri"/>
              <a:cs typeface="Arial"/>
            </a:endParaRPr>
          </a:p>
        </p:txBody>
      </p:sp>
      <p:sp>
        <p:nvSpPr>
          <p:cNvPr id="5" name="Rectangle 4">
            <a:extLst>
              <a:ext uri="{FF2B5EF4-FFF2-40B4-BE49-F238E27FC236}">
                <a16:creationId xmlns:a16="http://schemas.microsoft.com/office/drawing/2014/main" id="{F0551F95-FCB2-4C35-A69E-48BBB4000736}"/>
              </a:ext>
            </a:extLst>
          </p:cNvPr>
          <p:cNvSpPr/>
          <p:nvPr/>
        </p:nvSpPr>
        <p:spPr>
          <a:xfrm>
            <a:off x="171328" y="2329479"/>
            <a:ext cx="2685642" cy="246221"/>
          </a:xfrm>
          <a:prstGeom prst="rect">
            <a:avLst/>
          </a:prstGeom>
        </p:spPr>
        <p:txBody>
          <a:bodyPr wrap="square">
            <a:spAutoFit/>
          </a:bodyPr>
          <a:lstStyle/>
          <a:p>
            <a:r>
              <a:rPr lang="en-GB" sz="1000" dirty="0">
                <a:solidFill>
                  <a:schemeClr val="tx1"/>
                </a:solidFill>
                <a:cs typeface="Tahoma"/>
              </a:rPr>
              <a:t>The role will be office based.</a:t>
            </a:r>
          </a:p>
        </p:txBody>
      </p:sp>
      <p:sp>
        <p:nvSpPr>
          <p:cNvPr id="30" name="text 1">
            <a:extLst>
              <a:ext uri="{FF2B5EF4-FFF2-40B4-BE49-F238E27FC236}">
                <a16:creationId xmlns:a16="http://schemas.microsoft.com/office/drawing/2014/main" id="{531101BE-AB18-4CF4-91A5-34FB92756020}"/>
              </a:ext>
            </a:extLst>
          </p:cNvPr>
          <p:cNvSpPr txBox="1"/>
          <p:nvPr/>
        </p:nvSpPr>
        <p:spPr>
          <a:xfrm>
            <a:off x="9184526" y="3007895"/>
            <a:ext cx="2038050" cy="369332"/>
          </a:xfrm>
          <a:prstGeom prst="rect">
            <a:avLst/>
          </a:prstGeom>
        </p:spPr>
        <p:txBody>
          <a:bodyPr vert="horz" wrap="square" lIns="0" tIns="0" rIns="0" bIns="0" rtlCol="0" anchor="t">
            <a:spAutoFit/>
          </a:bodyPr>
          <a:lstStyle/>
          <a:p>
            <a:r>
              <a:rPr lang="en-GB" sz="1200" b="1" spc="9" dirty="0">
                <a:solidFill>
                  <a:srgbClr val="00489A"/>
                </a:solidFill>
                <a:latin typeface="Calibri"/>
                <a:cs typeface="Arial"/>
              </a:rPr>
              <a:t>11.  Can I apply more than once?</a:t>
            </a:r>
            <a:endParaRPr lang="en-GB" sz="1200" dirty="0">
              <a:latin typeface="Calibri"/>
              <a:cs typeface="Arial"/>
            </a:endParaRPr>
          </a:p>
        </p:txBody>
      </p:sp>
      <p:sp>
        <p:nvSpPr>
          <p:cNvPr id="31" name="text 1">
            <a:extLst>
              <a:ext uri="{FF2B5EF4-FFF2-40B4-BE49-F238E27FC236}">
                <a16:creationId xmlns:a16="http://schemas.microsoft.com/office/drawing/2014/main" id="{85C59A9F-4BFC-4D9F-AE64-B617378ED403}"/>
              </a:ext>
            </a:extLst>
          </p:cNvPr>
          <p:cNvSpPr txBox="1"/>
          <p:nvPr/>
        </p:nvSpPr>
        <p:spPr>
          <a:xfrm>
            <a:off x="6357598" y="5927933"/>
            <a:ext cx="2643904" cy="461665"/>
          </a:xfrm>
          <a:prstGeom prst="rect">
            <a:avLst/>
          </a:prstGeom>
        </p:spPr>
        <p:txBody>
          <a:bodyPr vert="horz" wrap="square" lIns="0" tIns="0" rIns="0" bIns="0" rtlCol="0">
            <a:spAutoFit/>
          </a:bodyPr>
          <a:lstStyle/>
          <a:p>
            <a:r>
              <a:rPr sz="1000" spc="9" dirty="0">
                <a:solidFill>
                  <a:schemeClr val="tx1"/>
                </a:solidFill>
                <a:cs typeface="Tahoma"/>
              </a:rPr>
              <a:t>Due to the high volume of</a:t>
            </a:r>
            <a:r>
              <a:rPr lang="en-GB" sz="1000" spc="9" dirty="0">
                <a:solidFill>
                  <a:schemeClr val="tx1"/>
                </a:solidFill>
                <a:cs typeface="Tahoma"/>
              </a:rPr>
              <a:t> </a:t>
            </a:r>
            <a:r>
              <a:rPr sz="1000" spc="9" dirty="0">
                <a:solidFill>
                  <a:schemeClr val="tx1"/>
                </a:solidFill>
                <a:cs typeface="Tahoma"/>
              </a:rPr>
              <a:t>candidates we are</a:t>
            </a:r>
            <a:r>
              <a:rPr lang="en-GB" sz="1000" spc="9" dirty="0">
                <a:solidFill>
                  <a:schemeClr val="tx1"/>
                </a:solidFill>
                <a:cs typeface="Tahoma"/>
              </a:rPr>
              <a:t> </a:t>
            </a:r>
            <a:r>
              <a:rPr sz="1000" spc="9" dirty="0">
                <a:solidFill>
                  <a:schemeClr val="tx1"/>
                </a:solidFill>
                <a:cs typeface="Tahoma"/>
              </a:rPr>
              <a:t>only able to provide feedback to candidates</a:t>
            </a:r>
            <a:endParaRPr sz="1000" dirty="0">
              <a:solidFill>
                <a:schemeClr val="tx1"/>
              </a:solidFill>
              <a:cs typeface="Tahoma"/>
            </a:endParaRPr>
          </a:p>
          <a:p>
            <a:r>
              <a:rPr sz="1000" spc="9" dirty="0">
                <a:solidFill>
                  <a:schemeClr val="tx1"/>
                </a:solidFill>
                <a:cs typeface="Tahoma"/>
              </a:rPr>
              <a:t>who reach the final interview stage. </a:t>
            </a:r>
            <a:endParaRPr sz="1000" dirty="0">
              <a:solidFill>
                <a:schemeClr val="tx1"/>
              </a:solidFill>
              <a:cs typeface="Tahoma"/>
            </a:endParaRPr>
          </a:p>
        </p:txBody>
      </p:sp>
      <p:sp>
        <p:nvSpPr>
          <p:cNvPr id="7" name="TextBox 6">
            <a:extLst>
              <a:ext uri="{FF2B5EF4-FFF2-40B4-BE49-F238E27FC236}">
                <a16:creationId xmlns:a16="http://schemas.microsoft.com/office/drawing/2014/main" id="{1BA508EB-17F2-46B1-88DD-F155EFD97C5C}"/>
              </a:ext>
            </a:extLst>
          </p:cNvPr>
          <p:cNvSpPr txBox="1"/>
          <p:nvPr/>
        </p:nvSpPr>
        <p:spPr>
          <a:xfrm>
            <a:off x="9184526" y="5679771"/>
            <a:ext cx="22977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a:ln>
                  <a:noFill/>
                </a:ln>
                <a:solidFill>
                  <a:schemeClr val="accent5">
                    <a:lumMod val="75000"/>
                    <a:lumOff val="25000"/>
                  </a:schemeClr>
                </a:solidFill>
                <a:effectLst/>
                <a:uFillTx/>
                <a:latin typeface="Calibri" panose="020F0502020204030204" pitchFamily="34" charset="0"/>
                <a:cs typeface="Calibri" panose="020F0502020204030204" pitchFamily="34" charset="0"/>
                <a:sym typeface="Bliss Light"/>
              </a:rPr>
              <a:t>12. On Site Parking?</a:t>
            </a:r>
          </a:p>
        </p:txBody>
      </p:sp>
      <p:sp>
        <p:nvSpPr>
          <p:cNvPr id="28" name="TextBox 27">
            <a:extLst>
              <a:ext uri="{FF2B5EF4-FFF2-40B4-BE49-F238E27FC236}">
                <a16:creationId xmlns:a16="http://schemas.microsoft.com/office/drawing/2014/main" id="{D9BB52FE-A160-4D7F-A2AF-321993B4F53F}"/>
              </a:ext>
            </a:extLst>
          </p:cNvPr>
          <p:cNvSpPr txBox="1"/>
          <p:nvPr/>
        </p:nvSpPr>
        <p:spPr>
          <a:xfrm>
            <a:off x="9184525" y="5964527"/>
            <a:ext cx="2297725"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000">
                <a:cs typeface="Calibri" panose="020F0502020204030204" pitchFamily="34" charset="0"/>
              </a:rPr>
              <a:t>On site parking available, dependant on availability. Pay and Display car parks near by.</a:t>
            </a:r>
            <a:endParaRPr lang="en-GB" sz="1000" dirty="0"/>
          </a:p>
        </p:txBody>
      </p:sp>
    </p:spTree>
    <p:extLst>
      <p:ext uri="{BB962C8B-B14F-4D97-AF65-F5344CB8AC3E}">
        <p14:creationId xmlns:p14="http://schemas.microsoft.com/office/powerpoint/2010/main" val="160456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9" hidden="1">
            <a:extLst>
              <a:ext uri="{FF2B5EF4-FFF2-40B4-BE49-F238E27FC236}">
                <a16:creationId xmlns:a16="http://schemas.microsoft.com/office/drawing/2014/main" id="{2B192B26-E295-471E-8AC2-A6FC1A5DBEE7}"/>
              </a:ext>
            </a:extLst>
          </p:cNvPr>
          <p:cNvGraphicFramePr>
            <a:graphicFrameLocks noChangeAspect="1"/>
          </p:cNvGraphicFramePr>
          <p:nvPr>
            <p:custDataLst>
              <p:tags r:id="rId2"/>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spid="_x0000_s7171" name="think-cell Slide" r:id="rId5" imgW="360" imgH="360" progId="TCLayout.ActiveDocument.1">
                  <p:embed/>
                </p:oleObj>
              </mc:Choice>
              <mc:Fallback>
                <p:oleObj name="think-cell Slide" r:id="rId5" imgW="360" imgH="360" progId="TCLayout.ActiveDocument.1">
                  <p:embed/>
                  <p:pic>
                    <p:nvPicPr>
                      <p:cNvPr id="36866" name="Object 19" hidden="1">
                        <a:extLst>
                          <a:ext uri="{FF2B5EF4-FFF2-40B4-BE49-F238E27FC236}">
                            <a16:creationId xmlns:a16="http://schemas.microsoft.com/office/drawing/2014/main" id="{2B192B26-E295-471E-8AC2-A6FC1A5DB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28">
            <a:extLst>
              <a:ext uri="{FF2B5EF4-FFF2-40B4-BE49-F238E27FC236}">
                <a16:creationId xmlns:a16="http://schemas.microsoft.com/office/drawing/2014/main" id="{BBFAD1BF-86DE-4031-A8B2-66CB99ADC7A9}"/>
              </a:ext>
            </a:extLst>
          </p:cNvPr>
          <p:cNvSpPr>
            <a:spLocks noChangeArrowheads="1"/>
          </p:cNvSpPr>
          <p:nvPr/>
        </p:nvSpPr>
        <p:spPr bwMode="auto">
          <a:xfrm>
            <a:off x="6003925" y="-152400"/>
            <a:ext cx="1841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737377"/>
                </a:solidFill>
                <a:latin typeface="Arial" panose="020B0604020202020204" pitchFamily="34" charset="0"/>
              </a:defRPr>
            </a:lvl1pPr>
            <a:lvl2pPr marL="742950" indent="-285750">
              <a:defRPr sz="1400">
                <a:solidFill>
                  <a:srgbClr val="737377"/>
                </a:solidFill>
                <a:latin typeface="Arial" panose="020B0604020202020204" pitchFamily="34" charset="0"/>
              </a:defRPr>
            </a:lvl2pPr>
            <a:lvl3pPr marL="1143000" indent="-228600">
              <a:defRPr sz="1400">
                <a:solidFill>
                  <a:srgbClr val="737377"/>
                </a:solidFill>
                <a:latin typeface="Arial" panose="020B0604020202020204" pitchFamily="34" charset="0"/>
              </a:defRPr>
            </a:lvl3pPr>
            <a:lvl4pPr marL="1600200" indent="-228600">
              <a:defRPr sz="1400">
                <a:solidFill>
                  <a:srgbClr val="737377"/>
                </a:solidFill>
                <a:latin typeface="Arial" panose="020B0604020202020204" pitchFamily="34" charset="0"/>
              </a:defRPr>
            </a:lvl4pPr>
            <a:lvl5pPr marL="2057400" indent="-228600">
              <a:defRPr sz="1400">
                <a:solidFill>
                  <a:srgbClr val="737377"/>
                </a:solidFill>
                <a:latin typeface="Arial" panose="020B0604020202020204" pitchFamily="34" charset="0"/>
              </a:defRPr>
            </a:lvl5pPr>
            <a:lvl6pPr marL="2514600" indent="-228600" eaLnBrk="0" fontAlgn="base" hangingPunct="0">
              <a:spcBef>
                <a:spcPct val="0"/>
              </a:spcBef>
              <a:spcAft>
                <a:spcPct val="0"/>
              </a:spcAft>
              <a:defRPr sz="1400">
                <a:solidFill>
                  <a:srgbClr val="737377"/>
                </a:solidFill>
                <a:latin typeface="Arial" panose="020B0604020202020204" pitchFamily="34" charset="0"/>
              </a:defRPr>
            </a:lvl6pPr>
            <a:lvl7pPr marL="2971800" indent="-228600" eaLnBrk="0" fontAlgn="base" hangingPunct="0">
              <a:spcBef>
                <a:spcPct val="0"/>
              </a:spcBef>
              <a:spcAft>
                <a:spcPct val="0"/>
              </a:spcAft>
              <a:defRPr sz="1400">
                <a:solidFill>
                  <a:srgbClr val="737377"/>
                </a:solidFill>
                <a:latin typeface="Arial" panose="020B0604020202020204" pitchFamily="34" charset="0"/>
              </a:defRPr>
            </a:lvl7pPr>
            <a:lvl8pPr marL="3429000" indent="-228600" eaLnBrk="0" fontAlgn="base" hangingPunct="0">
              <a:spcBef>
                <a:spcPct val="0"/>
              </a:spcBef>
              <a:spcAft>
                <a:spcPct val="0"/>
              </a:spcAft>
              <a:defRPr sz="1400">
                <a:solidFill>
                  <a:srgbClr val="737377"/>
                </a:solidFill>
                <a:latin typeface="Arial" panose="020B0604020202020204" pitchFamily="34" charset="0"/>
              </a:defRPr>
            </a:lvl8pPr>
            <a:lvl9pPr marL="3886200" indent="-228600" eaLnBrk="0" fontAlgn="base" hangingPunct="0">
              <a:spcBef>
                <a:spcPct val="0"/>
              </a:spcBef>
              <a:spcAft>
                <a:spcPct val="0"/>
              </a:spcAft>
              <a:defRPr sz="1400">
                <a:solidFill>
                  <a:srgbClr val="737377"/>
                </a:solidFill>
                <a:latin typeface="Arial" panose="020B0604020202020204" pitchFamily="34" charset="0"/>
              </a:defRPr>
            </a:lvl9pPr>
          </a:lstStyle>
          <a:p>
            <a:pPr algn="ctr" eaLnBrk="1" hangingPunct="1"/>
            <a:endParaRPr lang="en-US" altLang="en-US" dirty="0"/>
          </a:p>
        </p:txBody>
      </p:sp>
      <p:sp>
        <p:nvSpPr>
          <p:cNvPr id="43" name="text 1">
            <a:extLst>
              <a:ext uri="{FF2B5EF4-FFF2-40B4-BE49-F238E27FC236}">
                <a16:creationId xmlns:a16="http://schemas.microsoft.com/office/drawing/2014/main" id="{24517816-D3F5-41A1-A820-42DBD27F48AF}"/>
              </a:ext>
            </a:extLst>
          </p:cNvPr>
          <p:cNvSpPr txBox="1"/>
          <p:nvPr/>
        </p:nvSpPr>
        <p:spPr>
          <a:xfrm>
            <a:off x="1257654" y="355117"/>
            <a:ext cx="9676691" cy="861774"/>
          </a:xfrm>
          <a:prstGeom prst="rect">
            <a:avLst/>
          </a:prstGeom>
        </p:spPr>
        <p:txBody>
          <a:bodyPr vert="horz" wrap="square" lIns="0" tIns="0" rIns="0" bIns="0" rtlCol="0" anchor="t">
            <a:spAutoFit/>
          </a:bodyPr>
          <a:lstStyle/>
          <a:p>
            <a:pPr algn="ctr"/>
            <a:r>
              <a:rPr sz="2800" b="1" spc="10" dirty="0">
                <a:solidFill>
                  <a:srgbClr val="002060"/>
                </a:solidFill>
                <a:latin typeface="Calibri" panose="020F0502020204030204" pitchFamily="34" charset="0"/>
                <a:cs typeface="Calibri" panose="020F0502020204030204" pitchFamily="34" charset="0"/>
              </a:rPr>
              <a:t>The Civil Service Commissioners </a:t>
            </a:r>
            <a:endParaRPr lang="en-GB" sz="2800" b="1" spc="10" dirty="0">
              <a:solidFill>
                <a:srgbClr val="002060"/>
              </a:solidFill>
              <a:latin typeface="Calibri" panose="020F0502020204030204" pitchFamily="34" charset="0"/>
              <a:cs typeface="Calibri" panose="020F0502020204030204" pitchFamily="34" charset="0"/>
            </a:endParaRPr>
          </a:p>
          <a:p>
            <a:pPr algn="ctr"/>
            <a:r>
              <a:rPr sz="2800" b="1" spc="10" dirty="0">
                <a:solidFill>
                  <a:srgbClr val="002060"/>
                </a:solidFill>
                <a:latin typeface="Calibri" panose="020F0502020204030204" pitchFamily="34" charset="0"/>
                <a:cs typeface="Calibri" panose="020F0502020204030204" pitchFamily="34" charset="0"/>
              </a:rPr>
              <a:t>and</a:t>
            </a:r>
            <a:r>
              <a:rPr lang="en-GB" sz="2800" b="1" spc="10" dirty="0">
                <a:solidFill>
                  <a:srgbClr val="002060"/>
                </a:solidFill>
                <a:latin typeface="Calibri" panose="020F0502020204030204" pitchFamily="34" charset="0"/>
                <a:cs typeface="Calibri" panose="020F0502020204030204" pitchFamily="34" charset="0"/>
              </a:rPr>
              <a:t> </a:t>
            </a:r>
            <a:r>
              <a:rPr sz="2800" b="1" spc="10" dirty="0">
                <a:solidFill>
                  <a:srgbClr val="002060"/>
                </a:solidFill>
                <a:latin typeface="Calibri" panose="020F0502020204030204" pitchFamily="34" charset="0"/>
                <a:cs typeface="Calibri" panose="020F0502020204030204" pitchFamily="34" charset="0"/>
              </a:rPr>
              <a:t>the</a:t>
            </a:r>
            <a:r>
              <a:rPr lang="en-GB" sz="2800" b="1" spc="10" dirty="0">
                <a:solidFill>
                  <a:srgbClr val="002060"/>
                </a:solidFill>
                <a:latin typeface="Calibri" panose="020F0502020204030204" pitchFamily="34" charset="0"/>
                <a:cs typeface="Calibri" panose="020F0502020204030204" pitchFamily="34" charset="0"/>
              </a:rPr>
              <a:t> </a:t>
            </a:r>
            <a:r>
              <a:rPr sz="2800" b="1" spc="10" dirty="0">
                <a:solidFill>
                  <a:srgbClr val="002060"/>
                </a:solidFill>
                <a:latin typeface="Calibri" panose="020F0502020204030204" pitchFamily="34" charset="0"/>
                <a:cs typeface="Calibri" panose="020F0502020204030204" pitchFamily="34" charset="0"/>
              </a:rPr>
              <a:t>Civil Service Code</a:t>
            </a:r>
            <a:endParaRPr sz="2800" dirty="0">
              <a:solidFill>
                <a:srgbClr val="002060"/>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A7E2EFF9-A01F-467B-BEDA-8CA1B6E501F2}"/>
              </a:ext>
            </a:extLst>
          </p:cNvPr>
          <p:cNvSpPr/>
          <p:nvPr/>
        </p:nvSpPr>
        <p:spPr>
          <a:xfrm>
            <a:off x="985868" y="2259197"/>
            <a:ext cx="5844893" cy="400110"/>
          </a:xfrm>
          <a:prstGeom prst="rect">
            <a:avLst/>
          </a:prstGeom>
        </p:spPr>
        <p:txBody>
          <a:bodyPr wrap="square">
            <a:spAutoFit/>
          </a:bodyPr>
          <a:lstStyle/>
          <a:p>
            <a:pPr marL="165"/>
            <a:r>
              <a:rPr lang="en-GB" sz="2000" b="1" spc="10" dirty="0">
                <a:solidFill>
                  <a:srgbClr val="00489A"/>
                </a:solidFill>
                <a:latin typeface="+mj-lt"/>
                <a:cs typeface="Arial"/>
              </a:rPr>
              <a:t>The Commissioners have two key functions:</a:t>
            </a:r>
            <a:endParaRPr lang="en-GB" sz="2000" dirty="0">
              <a:latin typeface="+mj-lt"/>
              <a:cs typeface="Arial"/>
            </a:endParaRPr>
          </a:p>
        </p:txBody>
      </p:sp>
      <p:sp>
        <p:nvSpPr>
          <p:cNvPr id="45" name="text 1">
            <a:extLst>
              <a:ext uri="{FF2B5EF4-FFF2-40B4-BE49-F238E27FC236}">
                <a16:creationId xmlns:a16="http://schemas.microsoft.com/office/drawing/2014/main" id="{A959E1B3-262E-4435-AF27-DB3356DBACF2}"/>
              </a:ext>
            </a:extLst>
          </p:cNvPr>
          <p:cNvSpPr txBox="1"/>
          <p:nvPr/>
        </p:nvSpPr>
        <p:spPr>
          <a:xfrm>
            <a:off x="1166339" y="2949055"/>
            <a:ext cx="9675171" cy="600164"/>
          </a:xfrm>
          <a:prstGeom prst="rect">
            <a:avLst/>
          </a:prstGeom>
        </p:spPr>
        <p:txBody>
          <a:bodyPr vert="horz" wrap="square" lIns="0" tIns="0" rIns="0" bIns="0" rtlCol="0" anchor="t">
            <a:spAutoFit/>
          </a:bodyPr>
          <a:lstStyle/>
          <a:p>
            <a:pPr algn="just"/>
            <a:r>
              <a:rPr lang="en-GB" sz="1300" spc="10" dirty="0">
                <a:solidFill>
                  <a:schemeClr val="tx1"/>
                </a:solidFill>
                <a:latin typeface="Calibri" panose="020F0502020204030204" pitchFamily="34" charset="0"/>
                <a:cs typeface="Calibri" panose="020F0502020204030204" pitchFamily="34" charset="0"/>
              </a:rPr>
              <a:t>T</a:t>
            </a:r>
            <a:r>
              <a:rPr sz="1300" spc="10" dirty="0">
                <a:solidFill>
                  <a:schemeClr val="tx1"/>
                </a:solidFill>
                <a:latin typeface="Calibri" panose="020F0502020204030204" pitchFamily="34" charset="0"/>
                <a:cs typeface="Calibri" panose="020F0502020204030204" pitchFamily="34" charset="0"/>
              </a:rPr>
              <a:t>o maintain the principle of selection for appointment to the Civil Service on merit, on the basis of fair and open competition.</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For the most senior posts in the Civil Service,</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the Commissioners discharge their responsibilities directly by overseeing the recruitment</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process and chairing the final selection panel. For more information please see </a:t>
            </a:r>
            <a:r>
              <a:rPr lang="en-GB" sz="1300" b="1" spc="10" dirty="0">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http://civilservicecommission.independent.gov.uk/</a:t>
            </a:r>
            <a:r>
              <a:rPr lang="en-GB" sz="1300" b="1" spc="10" dirty="0">
                <a:solidFill>
                  <a:schemeClr val="tx1"/>
                </a:solidFill>
                <a:latin typeface="Calibri" panose="020F0502020204030204" pitchFamily="34" charset="0"/>
                <a:cs typeface="Calibri" panose="020F0502020204030204" pitchFamily="34" charset="0"/>
              </a:rPr>
              <a:t> </a:t>
            </a:r>
            <a:r>
              <a:rPr lang="en-GB" sz="1200" b="1" spc="10" dirty="0">
                <a:solidFill>
                  <a:schemeClr val="tx1"/>
                </a:solidFill>
                <a:latin typeface="Calibri" panose="020F0502020204030204" pitchFamily="34" charset="0"/>
                <a:cs typeface="Calibri" panose="020F0502020204030204" pitchFamily="34" charset="0"/>
              </a:rPr>
              <a:t>  </a:t>
            </a:r>
            <a:r>
              <a:rPr lang="en-GB" sz="1200" b="1" spc="10" dirty="0">
                <a:solidFill>
                  <a:schemeClr val="tx1"/>
                </a:solidFill>
                <a:cs typeface="Tahoma"/>
              </a:rPr>
              <a:t>    </a:t>
            </a:r>
            <a:endParaRPr lang="en-GB" sz="1200" b="1" dirty="0">
              <a:solidFill>
                <a:schemeClr val="tx1"/>
              </a:solidFill>
              <a:cs typeface="Tahoma"/>
            </a:endParaRPr>
          </a:p>
        </p:txBody>
      </p:sp>
      <p:sp>
        <p:nvSpPr>
          <p:cNvPr id="33" name="Rectangle 32">
            <a:extLst>
              <a:ext uri="{FF2B5EF4-FFF2-40B4-BE49-F238E27FC236}">
                <a16:creationId xmlns:a16="http://schemas.microsoft.com/office/drawing/2014/main" id="{4D4193BD-6F9D-4393-9548-1CD7FB097B19}"/>
              </a:ext>
            </a:extLst>
          </p:cNvPr>
          <p:cNvSpPr/>
          <p:nvPr/>
        </p:nvSpPr>
        <p:spPr>
          <a:xfrm>
            <a:off x="1613114" y="4161428"/>
            <a:ext cx="9898602" cy="692497"/>
          </a:xfrm>
          <a:prstGeom prst="rect">
            <a:avLst/>
          </a:prstGeom>
        </p:spPr>
        <p:txBody>
          <a:bodyPr wrap="square" lIns="91440" tIns="45720" rIns="91440" bIns="45720" anchor="t">
            <a:spAutoFit/>
          </a:bodyPr>
          <a:lstStyle/>
          <a:p>
            <a:pPr algn="just"/>
            <a:r>
              <a:rPr lang="en-GB" sz="1300" spc="10" dirty="0">
                <a:solidFill>
                  <a:schemeClr val="tx1"/>
                </a:solidFill>
                <a:latin typeface="Calibri" panose="020F0502020204030204" pitchFamily="34" charset="0"/>
                <a:cs typeface="Calibri" panose="020F0502020204030204" pitchFamily="34" charset="0"/>
              </a:rPr>
              <a:t>To promote an understanding of the Civil Service Code which sets out the constitutional framework in which all civil servants work, the values they are expected to uphold, and to hear and determine appeals made under it. For more information, please see </a:t>
            </a:r>
            <a:r>
              <a:rPr lang="en-GB" sz="1300" b="1" spc="10" dirty="0">
                <a:solidFill>
                  <a:schemeClr val="tx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www.civilservice.gov.uk</a:t>
            </a:r>
            <a:r>
              <a:rPr lang="en-GB" sz="1300" b="1" spc="10" dirty="0">
                <a:solidFill>
                  <a:schemeClr val="tx1"/>
                </a:solidFill>
                <a:latin typeface="Calibri" panose="020F0502020204030204" pitchFamily="34" charset="0"/>
                <a:cs typeface="Calibri" panose="020F0502020204030204" pitchFamily="34" charset="0"/>
              </a:rPr>
              <a:t>  </a:t>
            </a:r>
            <a:r>
              <a:rPr lang="en-GB" sz="1200" spc="10" dirty="0">
                <a:solidFill>
                  <a:schemeClr val="tx1"/>
                </a:solidFill>
                <a:latin typeface="Calibri" panose="020F0502020204030204" pitchFamily="34" charset="0"/>
                <a:cs typeface="Calibri" panose="020F0502020204030204" pitchFamily="34" charset="0"/>
              </a:rPr>
              <a:t> </a:t>
            </a:r>
            <a:endParaRPr lang="en-GB" sz="1200" dirty="0">
              <a:solidFill>
                <a:schemeClr val="tx1"/>
              </a:solidFill>
              <a:latin typeface="Calibri" panose="020F0502020204030204" pitchFamily="34" charset="0"/>
              <a:cs typeface="Calibri" panose="020F0502020204030204" pitchFamily="34" charset="0"/>
            </a:endParaRPr>
          </a:p>
        </p:txBody>
      </p:sp>
      <p:sp>
        <p:nvSpPr>
          <p:cNvPr id="48" name="text 1">
            <a:extLst>
              <a:ext uri="{FF2B5EF4-FFF2-40B4-BE49-F238E27FC236}">
                <a16:creationId xmlns:a16="http://schemas.microsoft.com/office/drawing/2014/main" id="{2D15B41C-09B8-4FF8-BF97-6A2E82F4D52F}"/>
              </a:ext>
            </a:extLst>
          </p:cNvPr>
          <p:cNvSpPr txBox="1"/>
          <p:nvPr/>
        </p:nvSpPr>
        <p:spPr>
          <a:xfrm rot="10800000" flipV="1">
            <a:off x="1739238" y="5316042"/>
            <a:ext cx="10183046" cy="200055"/>
          </a:xfrm>
          <a:prstGeom prst="rect">
            <a:avLst/>
          </a:prstGeom>
        </p:spPr>
        <p:txBody>
          <a:bodyPr vert="horz" wrap="square" lIns="0" tIns="0" rIns="0" bIns="0" rtlCol="0">
            <a:spAutoFit/>
          </a:bodyPr>
          <a:lstStyle/>
          <a:p>
            <a:pPr marL="0" algn="just">
              <a:lnSpc>
                <a:spcPct val="100000"/>
              </a:lnSpc>
            </a:pPr>
            <a:r>
              <a:rPr lang="en-GB" sz="1300" spc="10" dirty="0">
                <a:solidFill>
                  <a:schemeClr val="tx1"/>
                </a:solidFill>
                <a:latin typeface="Calibri" panose="020F0502020204030204" pitchFamily="34" charset="0"/>
                <a:cs typeface="Calibri" panose="020F0502020204030204" pitchFamily="34" charset="0"/>
              </a:rPr>
              <a:t>HMCTS </a:t>
            </a:r>
            <a:r>
              <a:rPr sz="1300" spc="10" dirty="0">
                <a:solidFill>
                  <a:schemeClr val="tx1"/>
                </a:solidFill>
                <a:latin typeface="Calibri" panose="020F0502020204030204" pitchFamily="34" charset="0"/>
                <a:cs typeface="Calibri" panose="020F0502020204030204" pitchFamily="34" charset="0"/>
              </a:rPr>
              <a:t>adheres fully to the Civil Service Code and</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to the requirements and best practice suggested</a:t>
            </a:r>
            <a:r>
              <a:rPr lang="en-GB" sz="1300" spc="10" dirty="0">
                <a:solidFill>
                  <a:schemeClr val="tx1"/>
                </a:solidFill>
                <a:latin typeface="Calibri" panose="020F0502020204030204" pitchFamily="34" charset="0"/>
                <a:cs typeface="Calibri" panose="020F0502020204030204" pitchFamily="34" charset="0"/>
              </a:rPr>
              <a:t> </a:t>
            </a:r>
            <a:r>
              <a:rPr sz="1300" spc="10" dirty="0">
                <a:solidFill>
                  <a:schemeClr val="tx1"/>
                </a:solidFill>
                <a:latin typeface="Calibri" panose="020F0502020204030204" pitchFamily="34" charset="0"/>
                <a:cs typeface="Calibri" panose="020F0502020204030204" pitchFamily="34" charset="0"/>
              </a:rPr>
              <a:t>by the Civil Service Commissioners</a:t>
            </a:r>
            <a:r>
              <a:rPr sz="1200" spc="10" dirty="0">
                <a:solidFill>
                  <a:schemeClr val="tx1"/>
                </a:solidFill>
                <a:cs typeface="Tahoma"/>
              </a:rPr>
              <a:t>.</a:t>
            </a:r>
            <a:endParaRPr sz="1200" dirty="0">
              <a:solidFill>
                <a:schemeClr val="tx1"/>
              </a:solidFill>
              <a:cs typeface="Tahoma"/>
            </a:endParaRPr>
          </a:p>
        </p:txBody>
      </p:sp>
      <p:pic>
        <p:nvPicPr>
          <p:cNvPr id="12" name="Picture 11">
            <a:extLst>
              <a:ext uri="{FF2B5EF4-FFF2-40B4-BE49-F238E27FC236}">
                <a16:creationId xmlns:a16="http://schemas.microsoft.com/office/drawing/2014/main" id="{25E85679-56F9-4D04-B31C-93F15F7D0FE6}"/>
              </a:ext>
            </a:extLst>
          </p:cNvPr>
          <p:cNvPicPr>
            <a:picLocks noChangeAspect="1"/>
          </p:cNvPicPr>
          <p:nvPr/>
        </p:nvPicPr>
        <p:blipFill>
          <a:blip r:embed="rId9"/>
          <a:stretch>
            <a:fillRect/>
          </a:stretch>
        </p:blipFill>
        <p:spPr>
          <a:xfrm>
            <a:off x="1148804" y="5281469"/>
            <a:ext cx="339728" cy="269200"/>
          </a:xfrm>
          <a:prstGeom prst="rect">
            <a:avLst/>
          </a:prstGeom>
        </p:spPr>
      </p:pic>
      <p:pic>
        <p:nvPicPr>
          <p:cNvPr id="13" name="Picture 12">
            <a:extLst>
              <a:ext uri="{FF2B5EF4-FFF2-40B4-BE49-F238E27FC236}">
                <a16:creationId xmlns:a16="http://schemas.microsoft.com/office/drawing/2014/main" id="{38CB81BD-0C27-4715-AF45-012921A16092}"/>
              </a:ext>
            </a:extLst>
          </p:cNvPr>
          <p:cNvPicPr>
            <a:picLocks noChangeAspect="1"/>
          </p:cNvPicPr>
          <p:nvPr/>
        </p:nvPicPr>
        <p:blipFill>
          <a:blip r:embed="rId9"/>
          <a:stretch>
            <a:fillRect/>
          </a:stretch>
        </p:blipFill>
        <p:spPr>
          <a:xfrm>
            <a:off x="1114836" y="4205316"/>
            <a:ext cx="339728" cy="269200"/>
          </a:xfrm>
          <a:prstGeom prst="rect">
            <a:avLst/>
          </a:prstGeom>
        </p:spPr>
      </p:pic>
      <p:pic>
        <p:nvPicPr>
          <p:cNvPr id="14" name="Picture 4" descr="A close up of a logo&#10;&#10;Description automatically generated">
            <a:extLst>
              <a:ext uri="{FF2B5EF4-FFF2-40B4-BE49-F238E27FC236}">
                <a16:creationId xmlns:a16="http://schemas.microsoft.com/office/drawing/2014/main" id="{2C8A03E2-48C9-459B-8CCC-81E872438E4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112" y="205403"/>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6741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1">
            <a:extLst>
              <a:ext uri="{FF2B5EF4-FFF2-40B4-BE49-F238E27FC236}">
                <a16:creationId xmlns:a16="http://schemas.microsoft.com/office/drawing/2014/main" id="{F4E50352-B1D1-4A7B-B197-A88715567BF5}"/>
              </a:ext>
            </a:extLst>
          </p:cNvPr>
          <p:cNvSpPr txBox="1"/>
          <p:nvPr/>
        </p:nvSpPr>
        <p:spPr>
          <a:xfrm rot="10800000" flipV="1">
            <a:off x="712732" y="1111957"/>
            <a:ext cx="8653958" cy="2616101"/>
          </a:xfrm>
          <a:prstGeom prst="rect">
            <a:avLst/>
          </a:prstGeom>
        </p:spPr>
        <p:txBody>
          <a:bodyPr vert="horz" wrap="square" lIns="0" tIns="0" rIns="0" bIns="0" rtlCol="0" anchor="t">
            <a:spAutoFit/>
          </a:bodyPr>
          <a:lstStyle/>
          <a:p>
            <a:r>
              <a:rPr lang="en" sz="2400" b="1" u="sng" spc="10" dirty="0">
                <a:solidFill>
                  <a:srgbClr val="032D5A"/>
                </a:solidFill>
                <a:ea typeface="+mn-lt"/>
                <a:cs typeface="+mn-lt"/>
              </a:rPr>
              <a:t>Further </a:t>
            </a:r>
            <a:r>
              <a:rPr lang="en-GB" sz="2400" b="1" u="sng" spc="10" dirty="0">
                <a:solidFill>
                  <a:srgbClr val="032D5A"/>
                </a:solidFill>
                <a:ea typeface="+mn-lt"/>
                <a:cs typeface="+mn-lt"/>
              </a:rPr>
              <a:t>Information</a:t>
            </a:r>
          </a:p>
          <a:p>
            <a:endParaRPr lang="en-US" sz="1600" u="sng" dirty="0">
              <a:solidFill>
                <a:srgbClr val="032D5A"/>
              </a:solidFill>
              <a:ea typeface="+mn-lt"/>
              <a:cs typeface="+mn-lt"/>
            </a:endParaRPr>
          </a:p>
          <a:p>
            <a:pPr algn="just"/>
            <a:r>
              <a:rPr lang="en" sz="1600" spc="10" dirty="0">
                <a:ea typeface="+mn-lt"/>
                <a:cs typeface="+mn-lt"/>
              </a:rPr>
              <a:t>Appointment to the Civil Service is governed by the Civil Service Commission’s Recruitment Principles. If you feel a department has breached the requirement of the Recruitment Principles and would like to raise this, please contact SSCL (</a:t>
            </a:r>
            <a:r>
              <a:rPr lang="en" sz="1600" spc="10" dirty="0">
                <a:ea typeface="+mn-lt"/>
                <a:cs typeface="+mn-lt"/>
                <a:hlinkClick r:id="rId3"/>
              </a:rPr>
              <a:t>Moj-recruitment-vetting-enquiries@gov.sscl.com</a:t>
            </a:r>
            <a:r>
              <a:rPr lang="en" sz="1600" spc="10" dirty="0">
                <a:ea typeface="+mn-lt"/>
                <a:cs typeface="+mn-lt"/>
              </a:rPr>
              <a:t>) in the first instance. If the role has been advertised externally (outside of the Civil Service) and you are not satisfied with the response, you may bring your complaint to the Commission. For further information on bringing a complaint to the Civil Service Commission please visit their web pages: </a:t>
            </a:r>
            <a:r>
              <a:rPr lang="en" sz="1600" u="sng" spc="10" dirty="0">
                <a:ea typeface="+mn-lt"/>
                <a:cs typeface="+mn-lt"/>
                <a:hlinkClick r:id="rId4"/>
              </a:rPr>
              <a:t>http://civilservicecommission.independent.gov.uk/civil-service-recruitment/complaints/</a:t>
            </a:r>
            <a:r>
              <a:rPr lang="en" sz="1600" spc="10" dirty="0">
                <a:ea typeface="+mn-lt"/>
                <a:cs typeface="+mn-lt"/>
              </a:rPr>
              <a:t> </a:t>
            </a:r>
            <a:endParaRPr lang="en-GB" dirty="0">
              <a:ea typeface="+mn-lt"/>
              <a:cs typeface="+mn-lt"/>
            </a:endParaRPr>
          </a:p>
          <a:p>
            <a:pPr marL="0">
              <a:lnSpc>
                <a:spcPct val="100000"/>
              </a:lnSpc>
            </a:pPr>
            <a:endParaRPr lang="en-GB" b="1" spc="10" dirty="0">
              <a:solidFill>
                <a:schemeClr val="tx1"/>
              </a:solidFill>
              <a:cs typeface="Arial"/>
            </a:endParaRPr>
          </a:p>
        </p:txBody>
      </p:sp>
    </p:spTree>
    <p:extLst>
      <p:ext uri="{BB962C8B-B14F-4D97-AF65-F5344CB8AC3E}">
        <p14:creationId xmlns:p14="http://schemas.microsoft.com/office/powerpoint/2010/main" val="22833049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98BD7-FA6E-45BD-9ECE-D2157AD83394}"/>
              </a:ext>
            </a:extLst>
          </p:cNvPr>
          <p:cNvSpPr>
            <a:spLocks noGrp="1"/>
          </p:cNvSpPr>
          <p:nvPr>
            <p:ph type="title"/>
          </p:nvPr>
        </p:nvSpPr>
        <p:spPr>
          <a:xfrm>
            <a:off x="4789232" y="227519"/>
            <a:ext cx="2613535" cy="900000"/>
          </a:xfrm>
        </p:spPr>
        <p:txBody>
          <a:bodyPr>
            <a:normAutofit/>
          </a:bodyPr>
          <a:lstStyle/>
          <a:p>
            <a:pPr algn="ctr"/>
            <a:r>
              <a:rPr lang="en-GB" sz="3600" b="1" dirty="0">
                <a:solidFill>
                  <a:srgbClr val="032D5A"/>
                </a:solidFill>
                <a:latin typeface="Calibri" panose="020F0502020204030204" pitchFamily="34" charset="0"/>
                <a:cs typeface="Calibri" panose="020F0502020204030204" pitchFamily="34" charset="0"/>
              </a:rPr>
              <a:t>Contents</a:t>
            </a:r>
          </a:p>
        </p:txBody>
      </p:sp>
      <p:pic>
        <p:nvPicPr>
          <p:cNvPr id="19" name="Picture 18">
            <a:extLst>
              <a:ext uri="{FF2B5EF4-FFF2-40B4-BE49-F238E27FC236}">
                <a16:creationId xmlns:a16="http://schemas.microsoft.com/office/drawing/2014/main" id="{BFC86B7C-D29F-4DBF-B0F6-0317D5783779}"/>
              </a:ext>
            </a:extLst>
          </p:cNvPr>
          <p:cNvPicPr>
            <a:picLocks noChangeAspect="1"/>
          </p:cNvPicPr>
          <p:nvPr/>
        </p:nvPicPr>
        <p:blipFill>
          <a:blip r:embed="rId3"/>
          <a:stretch>
            <a:fillRect/>
          </a:stretch>
        </p:blipFill>
        <p:spPr>
          <a:xfrm>
            <a:off x="1331204" y="2520453"/>
            <a:ext cx="466728" cy="370800"/>
          </a:xfrm>
          <a:prstGeom prst="rect">
            <a:avLst/>
          </a:prstGeom>
        </p:spPr>
      </p:pic>
      <p:pic>
        <p:nvPicPr>
          <p:cNvPr id="20" name="Picture 19">
            <a:extLst>
              <a:ext uri="{FF2B5EF4-FFF2-40B4-BE49-F238E27FC236}">
                <a16:creationId xmlns:a16="http://schemas.microsoft.com/office/drawing/2014/main" id="{10C282B6-B4C0-4A1E-A91E-30EAAA49E803}"/>
              </a:ext>
            </a:extLst>
          </p:cNvPr>
          <p:cNvPicPr>
            <a:picLocks noChangeAspect="1"/>
          </p:cNvPicPr>
          <p:nvPr/>
        </p:nvPicPr>
        <p:blipFill>
          <a:blip r:embed="rId3"/>
          <a:stretch>
            <a:fillRect/>
          </a:stretch>
        </p:blipFill>
        <p:spPr>
          <a:xfrm>
            <a:off x="1331204" y="3271791"/>
            <a:ext cx="466728" cy="370800"/>
          </a:xfrm>
          <a:prstGeom prst="rect">
            <a:avLst/>
          </a:prstGeom>
        </p:spPr>
      </p:pic>
      <p:pic>
        <p:nvPicPr>
          <p:cNvPr id="21" name="Picture 20">
            <a:extLst>
              <a:ext uri="{FF2B5EF4-FFF2-40B4-BE49-F238E27FC236}">
                <a16:creationId xmlns:a16="http://schemas.microsoft.com/office/drawing/2014/main" id="{89ADE508-8913-46FF-A08D-2ED7D99BE026}"/>
              </a:ext>
            </a:extLst>
          </p:cNvPr>
          <p:cNvPicPr>
            <a:picLocks noChangeAspect="1"/>
          </p:cNvPicPr>
          <p:nvPr/>
        </p:nvPicPr>
        <p:blipFill>
          <a:blip r:embed="rId3"/>
          <a:stretch>
            <a:fillRect/>
          </a:stretch>
        </p:blipFill>
        <p:spPr>
          <a:xfrm>
            <a:off x="1331204" y="4022618"/>
            <a:ext cx="466728" cy="370800"/>
          </a:xfrm>
          <a:prstGeom prst="rect">
            <a:avLst/>
          </a:prstGeom>
        </p:spPr>
      </p:pic>
      <p:pic>
        <p:nvPicPr>
          <p:cNvPr id="23" name="Picture 22">
            <a:extLst>
              <a:ext uri="{FF2B5EF4-FFF2-40B4-BE49-F238E27FC236}">
                <a16:creationId xmlns:a16="http://schemas.microsoft.com/office/drawing/2014/main" id="{EA40CC24-9817-40A2-A4B8-F47A8DDD79E4}"/>
              </a:ext>
            </a:extLst>
          </p:cNvPr>
          <p:cNvPicPr>
            <a:picLocks noChangeAspect="1"/>
          </p:cNvPicPr>
          <p:nvPr/>
        </p:nvPicPr>
        <p:blipFill>
          <a:blip r:embed="rId3"/>
          <a:stretch>
            <a:fillRect/>
          </a:stretch>
        </p:blipFill>
        <p:spPr>
          <a:xfrm>
            <a:off x="1331204" y="4771249"/>
            <a:ext cx="466728" cy="370800"/>
          </a:xfrm>
          <a:prstGeom prst="rect">
            <a:avLst/>
          </a:prstGeom>
        </p:spPr>
      </p:pic>
      <p:pic>
        <p:nvPicPr>
          <p:cNvPr id="24" name="Picture 23">
            <a:extLst>
              <a:ext uri="{FF2B5EF4-FFF2-40B4-BE49-F238E27FC236}">
                <a16:creationId xmlns:a16="http://schemas.microsoft.com/office/drawing/2014/main" id="{97809F4B-5852-4DD7-BD8C-58A2E5212F9C}"/>
              </a:ext>
            </a:extLst>
          </p:cNvPr>
          <p:cNvPicPr>
            <a:picLocks noChangeAspect="1"/>
          </p:cNvPicPr>
          <p:nvPr/>
        </p:nvPicPr>
        <p:blipFill>
          <a:blip r:embed="rId3"/>
          <a:stretch>
            <a:fillRect/>
          </a:stretch>
        </p:blipFill>
        <p:spPr>
          <a:xfrm>
            <a:off x="1331204" y="5522076"/>
            <a:ext cx="466728" cy="370800"/>
          </a:xfrm>
          <a:prstGeom prst="rect">
            <a:avLst/>
          </a:prstGeom>
        </p:spPr>
      </p:pic>
      <p:sp>
        <p:nvSpPr>
          <p:cNvPr id="25" name="text 1">
            <a:extLst>
              <a:ext uri="{FF2B5EF4-FFF2-40B4-BE49-F238E27FC236}">
                <a16:creationId xmlns:a16="http://schemas.microsoft.com/office/drawing/2014/main" id="{EC5FD79E-1EE3-47E5-B874-EEE356DA353B}"/>
              </a:ext>
            </a:extLst>
          </p:cNvPr>
          <p:cNvSpPr txBox="1"/>
          <p:nvPr/>
        </p:nvSpPr>
        <p:spPr>
          <a:xfrm>
            <a:off x="2240381" y="2536032"/>
            <a:ext cx="3239414" cy="276999"/>
          </a:xfrm>
          <a:prstGeom prst="rect">
            <a:avLst/>
          </a:prstGeom>
        </p:spPr>
        <p:txBody>
          <a:bodyPr vert="horz" wrap="square" lIns="0" tIns="0" rIns="0" bIns="0" rtlCol="0">
            <a:spAutoFit/>
          </a:bodyPr>
          <a:lstStyle/>
          <a:p>
            <a:pPr marL="0">
              <a:lnSpc>
                <a:spcPct val="100000"/>
              </a:lnSpc>
            </a:pPr>
            <a:r>
              <a:rPr lang="en-GB" b="1" spc="10" dirty="0">
                <a:solidFill>
                  <a:srgbClr val="032D5A"/>
                </a:solidFill>
                <a:latin typeface="Calibri" panose="020F0502020204030204" pitchFamily="34" charset="0"/>
                <a:cs typeface="Calibri" panose="020F0502020204030204" pitchFamily="34" charset="0"/>
              </a:rPr>
              <a:t>Welcome Message</a:t>
            </a:r>
            <a:endParaRPr dirty="0">
              <a:solidFill>
                <a:srgbClr val="032D5A"/>
              </a:solidFill>
              <a:latin typeface="Calibri" panose="020F0502020204030204" pitchFamily="34" charset="0"/>
              <a:cs typeface="Calibri" panose="020F0502020204030204" pitchFamily="34" charset="0"/>
            </a:endParaRPr>
          </a:p>
        </p:txBody>
      </p:sp>
      <p:sp>
        <p:nvSpPr>
          <p:cNvPr id="26" name="text 1">
            <a:extLst>
              <a:ext uri="{FF2B5EF4-FFF2-40B4-BE49-F238E27FC236}">
                <a16:creationId xmlns:a16="http://schemas.microsoft.com/office/drawing/2014/main" id="{C7B7322C-05F4-4142-866C-7538145491C2}"/>
              </a:ext>
            </a:extLst>
          </p:cNvPr>
          <p:cNvSpPr txBox="1"/>
          <p:nvPr/>
        </p:nvSpPr>
        <p:spPr>
          <a:xfrm flipH="1">
            <a:off x="2240381" y="3352790"/>
            <a:ext cx="4398046" cy="523220"/>
          </a:xfrm>
          <a:prstGeom prst="rect">
            <a:avLst/>
          </a:prstGeom>
        </p:spPr>
        <p:txBody>
          <a:bodyPr vert="horz" wrap="square" lIns="0" tIns="0" rIns="0" bIns="0" rtlCol="0" anchor="t">
            <a:spAutoFit/>
          </a:bodyPr>
          <a:lstStyle/>
          <a:p>
            <a:pPr marL="0">
              <a:lnSpc>
                <a:spcPct val="100000"/>
              </a:lnSpc>
            </a:pPr>
            <a:r>
              <a:rPr b="1" spc="10" dirty="0">
                <a:solidFill>
                  <a:srgbClr val="032D5A"/>
                </a:solidFill>
                <a:latin typeface="Calibri" panose="020F0502020204030204" pitchFamily="34" charset="0"/>
                <a:cs typeface="Calibri" panose="020F0502020204030204" pitchFamily="34" charset="0"/>
              </a:rPr>
              <a:t>Diversity</a:t>
            </a:r>
            <a:r>
              <a:rPr lang="en-GB" b="1" spc="10" dirty="0">
                <a:solidFill>
                  <a:srgbClr val="032D5A"/>
                </a:solidFill>
                <a:latin typeface="Calibri" panose="020F0502020204030204" pitchFamily="34" charset="0"/>
                <a:cs typeface="Calibri" panose="020F0502020204030204" pitchFamily="34" charset="0"/>
              </a:rPr>
              <a:t> and Inclusion</a:t>
            </a:r>
          </a:p>
          <a:p>
            <a:pPr marL="0">
              <a:lnSpc>
                <a:spcPct val="100000"/>
              </a:lnSpc>
            </a:pPr>
            <a:endParaRPr sz="1600" dirty="0">
              <a:latin typeface="Lucida Sans"/>
              <a:cs typeface="Lucida Sans"/>
            </a:endParaRPr>
          </a:p>
        </p:txBody>
      </p:sp>
      <p:sp>
        <p:nvSpPr>
          <p:cNvPr id="27" name="text 1">
            <a:extLst>
              <a:ext uri="{FF2B5EF4-FFF2-40B4-BE49-F238E27FC236}">
                <a16:creationId xmlns:a16="http://schemas.microsoft.com/office/drawing/2014/main" id="{5AAD0E43-0F17-4B7C-9CFD-432E49D6A8DE}"/>
              </a:ext>
            </a:extLst>
          </p:cNvPr>
          <p:cNvSpPr txBox="1"/>
          <p:nvPr/>
        </p:nvSpPr>
        <p:spPr>
          <a:xfrm rot="10800000" flipV="1">
            <a:off x="2270954" y="4069518"/>
            <a:ext cx="3265503" cy="276999"/>
          </a:xfrm>
          <a:prstGeom prst="rect">
            <a:avLst/>
          </a:prstGeom>
        </p:spPr>
        <p:txBody>
          <a:bodyPr vert="horz" wrap="square" lIns="0" tIns="0" rIns="0" bIns="0" rtlCol="0" anchor="t">
            <a:spAutoFit/>
          </a:bodyPr>
          <a:lstStyle/>
          <a:p>
            <a:r>
              <a:rPr lang="en-GB" b="1" spc="10" dirty="0">
                <a:solidFill>
                  <a:srgbClr val="032D5A"/>
                </a:solidFill>
                <a:latin typeface="Calibri" panose="020F0502020204030204" pitchFamily="34" charset="0"/>
                <a:cs typeface="Calibri" panose="020F0502020204030204" pitchFamily="34" charset="0"/>
              </a:rPr>
              <a:t>The Role</a:t>
            </a:r>
          </a:p>
        </p:txBody>
      </p:sp>
      <p:sp>
        <p:nvSpPr>
          <p:cNvPr id="28" name="text 1">
            <a:extLst>
              <a:ext uri="{FF2B5EF4-FFF2-40B4-BE49-F238E27FC236}">
                <a16:creationId xmlns:a16="http://schemas.microsoft.com/office/drawing/2014/main" id="{F3ADAC4C-984B-4645-9430-BEE47902C835}"/>
              </a:ext>
            </a:extLst>
          </p:cNvPr>
          <p:cNvSpPr txBox="1"/>
          <p:nvPr/>
        </p:nvSpPr>
        <p:spPr>
          <a:xfrm>
            <a:off x="2270953" y="4818149"/>
            <a:ext cx="3063706" cy="276999"/>
          </a:xfrm>
          <a:prstGeom prst="rect">
            <a:avLst/>
          </a:prstGeom>
        </p:spPr>
        <p:txBody>
          <a:bodyPr vert="horz" wrap="square" lIns="0" tIns="0" rIns="0" bIns="0" rtlCol="0" anchor="t">
            <a:spAutoFit/>
          </a:bodyPr>
          <a:lstStyle/>
          <a:p>
            <a:r>
              <a:rPr lang="en-GB" b="1" spc="10" dirty="0">
                <a:solidFill>
                  <a:srgbClr val="032D5A"/>
                </a:solidFill>
                <a:latin typeface="Calibri" panose="020F0502020204030204" pitchFamily="34" charset="0"/>
                <a:cs typeface="Calibri" panose="020F0502020204030204" pitchFamily="34" charset="0"/>
              </a:rPr>
              <a:t>Success Profiles </a:t>
            </a:r>
            <a:endParaRPr dirty="0">
              <a:solidFill>
                <a:srgbClr val="032D5A"/>
              </a:solidFill>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7C4FB856-CCCE-449D-A8D8-CE2F1E576F45}"/>
              </a:ext>
            </a:extLst>
          </p:cNvPr>
          <p:cNvSpPr/>
          <p:nvPr/>
        </p:nvSpPr>
        <p:spPr>
          <a:xfrm rot="10800000" flipV="1">
            <a:off x="2170054" y="5523544"/>
            <a:ext cx="3265503" cy="369332"/>
          </a:xfrm>
          <a:prstGeom prst="rect">
            <a:avLst/>
          </a:prstGeom>
        </p:spPr>
        <p:txBody>
          <a:bodyPr wrap="square">
            <a:spAutoFit/>
          </a:bodyPr>
          <a:lstStyle/>
          <a:p>
            <a:r>
              <a:rPr lang="en-GB" b="1" spc="10" dirty="0">
                <a:solidFill>
                  <a:srgbClr val="032D5A"/>
                </a:solidFill>
                <a:latin typeface="Calibri" panose="020F0502020204030204" pitchFamily="34" charset="0"/>
                <a:cs typeface="Calibri" panose="020F0502020204030204" pitchFamily="34" charset="0"/>
              </a:rPr>
              <a:t>The Recruitment Process</a:t>
            </a:r>
            <a:endParaRPr lang="en-GB" dirty="0">
              <a:solidFill>
                <a:srgbClr val="032D5A"/>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3E9FFBEB-BCC6-4B0F-BC1B-24D07ED47A09}"/>
              </a:ext>
            </a:extLst>
          </p:cNvPr>
          <p:cNvPicPr>
            <a:picLocks noChangeAspect="1"/>
          </p:cNvPicPr>
          <p:nvPr/>
        </p:nvPicPr>
        <p:blipFill>
          <a:blip r:embed="rId3"/>
          <a:stretch>
            <a:fillRect/>
          </a:stretch>
        </p:blipFill>
        <p:spPr>
          <a:xfrm>
            <a:off x="5900729" y="4415769"/>
            <a:ext cx="452240" cy="370800"/>
          </a:xfrm>
          <a:prstGeom prst="rect">
            <a:avLst/>
          </a:prstGeom>
        </p:spPr>
      </p:pic>
      <p:pic>
        <p:nvPicPr>
          <p:cNvPr id="33" name="Picture 32">
            <a:extLst>
              <a:ext uri="{FF2B5EF4-FFF2-40B4-BE49-F238E27FC236}">
                <a16:creationId xmlns:a16="http://schemas.microsoft.com/office/drawing/2014/main" id="{EEDD6177-003B-420E-BD1B-CCB58559281D}"/>
              </a:ext>
            </a:extLst>
          </p:cNvPr>
          <p:cNvPicPr>
            <a:picLocks noChangeAspect="1"/>
          </p:cNvPicPr>
          <p:nvPr/>
        </p:nvPicPr>
        <p:blipFill>
          <a:blip r:embed="rId3"/>
          <a:stretch>
            <a:fillRect/>
          </a:stretch>
        </p:blipFill>
        <p:spPr>
          <a:xfrm>
            <a:off x="5900729" y="2518646"/>
            <a:ext cx="431936" cy="370800"/>
          </a:xfrm>
          <a:prstGeom prst="rect">
            <a:avLst/>
          </a:prstGeom>
        </p:spPr>
      </p:pic>
      <p:pic>
        <p:nvPicPr>
          <p:cNvPr id="34" name="Picture 33">
            <a:extLst>
              <a:ext uri="{FF2B5EF4-FFF2-40B4-BE49-F238E27FC236}">
                <a16:creationId xmlns:a16="http://schemas.microsoft.com/office/drawing/2014/main" id="{F96F3501-6004-4951-8105-88DC6DBB2AB4}"/>
              </a:ext>
            </a:extLst>
          </p:cNvPr>
          <p:cNvPicPr>
            <a:picLocks noChangeAspect="1"/>
          </p:cNvPicPr>
          <p:nvPr/>
        </p:nvPicPr>
        <p:blipFill>
          <a:blip r:embed="rId3"/>
          <a:stretch>
            <a:fillRect/>
          </a:stretch>
        </p:blipFill>
        <p:spPr>
          <a:xfrm>
            <a:off x="5900729" y="3399137"/>
            <a:ext cx="431936" cy="370800"/>
          </a:xfrm>
          <a:prstGeom prst="rect">
            <a:avLst/>
          </a:prstGeom>
        </p:spPr>
      </p:pic>
      <p:sp>
        <p:nvSpPr>
          <p:cNvPr id="36" name="Rectangle 35">
            <a:extLst>
              <a:ext uri="{FF2B5EF4-FFF2-40B4-BE49-F238E27FC236}">
                <a16:creationId xmlns:a16="http://schemas.microsoft.com/office/drawing/2014/main" id="{9F0F7F67-9412-433D-B044-C7D2168A8778}"/>
              </a:ext>
            </a:extLst>
          </p:cNvPr>
          <p:cNvSpPr/>
          <p:nvPr/>
        </p:nvSpPr>
        <p:spPr>
          <a:xfrm rot="10800000" flipH="1" flipV="1">
            <a:off x="6613743" y="2482775"/>
            <a:ext cx="3305353" cy="369332"/>
          </a:xfrm>
          <a:prstGeom prst="rect">
            <a:avLst/>
          </a:prstGeom>
          <a:scene3d>
            <a:camera prst="orthographicFront"/>
            <a:lightRig rig="threePt" dir="t"/>
          </a:scene3d>
          <a:sp3d>
            <a:bevelT w="139700" prst="cross"/>
          </a:sp3d>
        </p:spPr>
        <p:txBody>
          <a:bodyPr wrap="square" lIns="91440" tIns="45720" rIns="91440" bIns="45720" anchor="t">
            <a:spAutoFit/>
          </a:bodyPr>
          <a:lstStyle/>
          <a:p>
            <a:r>
              <a:rPr lang="en-GB" b="1" spc="10" dirty="0">
                <a:solidFill>
                  <a:srgbClr val="032D5A"/>
                </a:solidFill>
                <a:latin typeface="Calibri" panose="020F0502020204030204" pitchFamily="34" charset="0"/>
                <a:cs typeface="Calibri" panose="020F0502020204030204" pitchFamily="34" charset="0"/>
              </a:rPr>
              <a:t>Terms, Conditions and Benefits</a:t>
            </a:r>
            <a:endParaRPr lang="en-GB" dirty="0">
              <a:solidFill>
                <a:srgbClr val="032D5A"/>
              </a:solidFill>
              <a:latin typeface="Calibri" panose="020F0502020204030204" pitchFamily="34" charset="0"/>
              <a:cs typeface="Calibri" panose="020F0502020204030204" pitchFamily="34" charset="0"/>
            </a:endParaRPr>
          </a:p>
        </p:txBody>
      </p:sp>
      <p:sp>
        <p:nvSpPr>
          <p:cNvPr id="37" name="text 1">
            <a:extLst>
              <a:ext uri="{FF2B5EF4-FFF2-40B4-BE49-F238E27FC236}">
                <a16:creationId xmlns:a16="http://schemas.microsoft.com/office/drawing/2014/main" id="{EC8B8E1B-4D01-43EA-8D8A-AE5459509230}"/>
              </a:ext>
            </a:extLst>
          </p:cNvPr>
          <p:cNvSpPr txBox="1"/>
          <p:nvPr/>
        </p:nvSpPr>
        <p:spPr>
          <a:xfrm rot="10800000" flipH="1" flipV="1">
            <a:off x="6738731" y="3446037"/>
            <a:ext cx="1527689" cy="276999"/>
          </a:xfrm>
          <a:prstGeom prst="rect">
            <a:avLst/>
          </a:prstGeom>
        </p:spPr>
        <p:txBody>
          <a:bodyPr vert="horz" wrap="square" lIns="0" tIns="0" rIns="0" bIns="0" rtlCol="0">
            <a:spAutoFit/>
          </a:bodyPr>
          <a:lstStyle/>
          <a:p>
            <a:pPr marL="0">
              <a:lnSpc>
                <a:spcPct val="100000"/>
              </a:lnSpc>
            </a:pPr>
            <a:r>
              <a:rPr b="1" spc="10" dirty="0">
                <a:solidFill>
                  <a:srgbClr val="032D5A"/>
                </a:solidFill>
                <a:latin typeface="Calibri" panose="020F0502020204030204" pitchFamily="34" charset="0"/>
                <a:cs typeface="Calibri" panose="020F0502020204030204" pitchFamily="34" charset="0"/>
              </a:rPr>
              <a:t>FAQs</a:t>
            </a:r>
            <a:endParaRPr dirty="0">
              <a:solidFill>
                <a:srgbClr val="032D5A"/>
              </a:solidFill>
              <a:latin typeface="Calibri" panose="020F0502020204030204" pitchFamily="34" charset="0"/>
              <a:cs typeface="Calibri" panose="020F0502020204030204" pitchFamily="34" charset="0"/>
            </a:endParaRPr>
          </a:p>
        </p:txBody>
      </p:sp>
      <p:sp>
        <p:nvSpPr>
          <p:cNvPr id="38" name="text 1">
            <a:extLst>
              <a:ext uri="{FF2B5EF4-FFF2-40B4-BE49-F238E27FC236}">
                <a16:creationId xmlns:a16="http://schemas.microsoft.com/office/drawing/2014/main" id="{AFE66426-FCBB-4FA3-B191-A4D0F1F4382D}"/>
              </a:ext>
            </a:extLst>
          </p:cNvPr>
          <p:cNvSpPr txBox="1"/>
          <p:nvPr/>
        </p:nvSpPr>
        <p:spPr>
          <a:xfrm flipH="1">
            <a:off x="7071804" y="5650434"/>
            <a:ext cx="3712949" cy="523220"/>
          </a:xfrm>
          <a:prstGeom prst="rect">
            <a:avLst/>
          </a:prstGeom>
        </p:spPr>
        <p:txBody>
          <a:bodyPr vert="horz" wrap="square" lIns="0" tIns="0" rIns="0" bIns="0" rtlCol="0">
            <a:spAutoFit/>
          </a:bodyPr>
          <a:lstStyle/>
          <a:p>
            <a:pPr marL="0">
              <a:lnSpc>
                <a:spcPct val="100000"/>
              </a:lnSpc>
            </a:pPr>
            <a:endParaRPr lang="en-GB" b="1" spc="10" dirty="0">
              <a:solidFill>
                <a:srgbClr val="032D5A"/>
              </a:solidFill>
              <a:cs typeface="Lucida Sans"/>
            </a:endParaRPr>
          </a:p>
          <a:p>
            <a:pPr marL="0">
              <a:lnSpc>
                <a:spcPct val="100000"/>
              </a:lnSpc>
            </a:pPr>
            <a:endParaRPr sz="1600" dirty="0">
              <a:latin typeface="Lucida Sans"/>
              <a:cs typeface="Lucida Sans"/>
            </a:endParaRPr>
          </a:p>
        </p:txBody>
      </p:sp>
      <p:pic>
        <p:nvPicPr>
          <p:cNvPr id="13314" name="Picture 4" descr="A close up of a logo&#10;&#10;Description automatically generated">
            <a:extLst>
              <a:ext uri="{FF2B5EF4-FFF2-40B4-BE49-F238E27FC236}">
                <a16:creationId xmlns:a16="http://schemas.microsoft.com/office/drawing/2014/main" id="{705EDAD6-E0CD-4A07-9148-0F8CA2696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79" y="258466"/>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1">
            <a:extLst>
              <a:ext uri="{FF2B5EF4-FFF2-40B4-BE49-F238E27FC236}">
                <a16:creationId xmlns:a16="http://schemas.microsoft.com/office/drawing/2014/main" id="{E06B76F4-3DFC-442E-918E-123DECE29814}"/>
              </a:ext>
            </a:extLst>
          </p:cNvPr>
          <p:cNvSpPr txBox="1"/>
          <p:nvPr/>
        </p:nvSpPr>
        <p:spPr>
          <a:xfrm rot="10800000" flipH="1" flipV="1">
            <a:off x="6738731" y="5520988"/>
            <a:ext cx="2373453" cy="276999"/>
          </a:xfrm>
          <a:prstGeom prst="rect">
            <a:avLst/>
          </a:prstGeom>
        </p:spPr>
        <p:txBody>
          <a:bodyPr vert="horz" wrap="square" lIns="0" tIns="0" rIns="0" bIns="0" rtlCol="0">
            <a:spAutoFit/>
          </a:bodyPr>
          <a:lstStyle/>
          <a:p>
            <a:pPr marL="0">
              <a:lnSpc>
                <a:spcPct val="100000"/>
              </a:lnSpc>
            </a:pPr>
            <a:r>
              <a:rPr b="1" spc="10" dirty="0">
                <a:solidFill>
                  <a:srgbClr val="032D5A"/>
                </a:solidFill>
                <a:latin typeface="Calibri" panose="020F0502020204030204" pitchFamily="34" charset="0"/>
                <a:cs typeface="Calibri" panose="020F0502020204030204" pitchFamily="34" charset="0"/>
              </a:rPr>
              <a:t>Contact Details</a:t>
            </a:r>
            <a:endParaRPr dirty="0">
              <a:solidFill>
                <a:srgbClr val="032D5A"/>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0C4C6324-AA3C-4581-9CDE-98DA7F714887}"/>
              </a:ext>
            </a:extLst>
          </p:cNvPr>
          <p:cNvSpPr/>
          <p:nvPr/>
        </p:nvSpPr>
        <p:spPr>
          <a:xfrm>
            <a:off x="6655545" y="4318754"/>
            <a:ext cx="4338761" cy="646331"/>
          </a:xfrm>
          <a:prstGeom prst="rect">
            <a:avLst/>
          </a:prstGeom>
        </p:spPr>
        <p:txBody>
          <a:bodyPr wrap="square">
            <a:spAutoFit/>
          </a:bodyPr>
          <a:lstStyle/>
          <a:p>
            <a:r>
              <a:rPr lang="en-GB" b="1" spc="10" dirty="0">
                <a:solidFill>
                  <a:srgbClr val="002060"/>
                </a:solidFill>
                <a:latin typeface="Calibri" panose="020F0502020204030204" pitchFamily="34" charset="0"/>
                <a:cs typeface="Calibri" panose="020F0502020204030204" pitchFamily="34" charset="0"/>
              </a:rPr>
              <a:t>The Civil Service Commissioners and the Civil Service Code</a:t>
            </a:r>
            <a:endParaRPr lang="en-GB" dirty="0">
              <a:solidFill>
                <a:srgbClr val="00206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801C51D-CA4E-46C1-BB83-B80861019877}"/>
              </a:ext>
            </a:extLst>
          </p:cNvPr>
          <p:cNvPicPr>
            <a:picLocks noChangeAspect="1"/>
          </p:cNvPicPr>
          <p:nvPr/>
        </p:nvPicPr>
        <p:blipFill>
          <a:blip r:embed="rId5"/>
          <a:stretch>
            <a:fillRect/>
          </a:stretch>
        </p:blipFill>
        <p:spPr>
          <a:xfrm>
            <a:off x="5900729" y="5520988"/>
            <a:ext cx="451143" cy="371888"/>
          </a:xfrm>
          <a:prstGeom prst="rect">
            <a:avLst/>
          </a:prstGeom>
        </p:spPr>
      </p:pic>
    </p:spTree>
    <p:extLst>
      <p:ext uri="{BB962C8B-B14F-4D97-AF65-F5344CB8AC3E}">
        <p14:creationId xmlns:p14="http://schemas.microsoft.com/office/powerpoint/2010/main" val="27285463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9BD6C6-B4B5-47BD-B54D-AF2EEC570BAA}"/>
              </a:ext>
            </a:extLst>
          </p:cNvPr>
          <p:cNvSpPr txBox="1"/>
          <p:nvPr/>
        </p:nvSpPr>
        <p:spPr>
          <a:xfrm>
            <a:off x="4435635" y="653610"/>
            <a:ext cx="616541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accent5">
                    <a:lumMod val="75000"/>
                    <a:lumOff val="25000"/>
                  </a:schemeClr>
                </a:solidFill>
                <a:effectLst/>
                <a:uFillTx/>
                <a:latin typeface="Calibri" panose="020F0502020204030204" pitchFamily="34" charset="0"/>
                <a:cs typeface="Calibri" panose="020F0502020204030204" pitchFamily="34" charset="0"/>
                <a:sym typeface="Bliss Light"/>
              </a:rPr>
              <a:t>Welcome to HM Courts and Tribunal Service</a:t>
            </a:r>
          </a:p>
        </p:txBody>
      </p:sp>
      <p:pic>
        <p:nvPicPr>
          <p:cNvPr id="3" name="Picture 2" descr="Text&#10;&#10;Description automatically generated">
            <a:extLst>
              <a:ext uri="{FF2B5EF4-FFF2-40B4-BE49-F238E27FC236}">
                <a16:creationId xmlns:a16="http://schemas.microsoft.com/office/drawing/2014/main" id="{48BABCF5-DAF0-4B79-BAD8-5689A7C73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8" y="1672390"/>
            <a:ext cx="3660129" cy="5075251"/>
          </a:xfrm>
          <a:prstGeom prst="rect">
            <a:avLst/>
          </a:prstGeom>
        </p:spPr>
      </p:pic>
    </p:spTree>
    <p:extLst>
      <p:ext uri="{BB962C8B-B14F-4D97-AF65-F5344CB8AC3E}">
        <p14:creationId xmlns:p14="http://schemas.microsoft.com/office/powerpoint/2010/main" val="5257096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98BD7-FA6E-45BD-9ECE-D2157AD83394}"/>
              </a:ext>
            </a:extLst>
          </p:cNvPr>
          <p:cNvSpPr>
            <a:spLocks noGrp="1"/>
          </p:cNvSpPr>
          <p:nvPr>
            <p:ph type="title" idx="4294967295"/>
          </p:nvPr>
        </p:nvSpPr>
        <p:spPr>
          <a:xfrm>
            <a:off x="636509" y="705147"/>
            <a:ext cx="10861675" cy="1624012"/>
          </a:xfrm>
        </p:spPr>
        <p:txBody>
          <a:bodyPr/>
          <a:lstStyle/>
          <a:p>
            <a:pPr algn="ctr"/>
            <a:r>
              <a:rPr lang="en-GB" sz="3600" b="1" u="sng" dirty="0">
                <a:solidFill>
                  <a:srgbClr val="032D5A"/>
                </a:solidFill>
                <a:latin typeface="Calibri" panose="020F0502020204030204" pitchFamily="34" charset="0"/>
                <a:cs typeface="Calibri" panose="020F0502020204030204" pitchFamily="34" charset="0"/>
              </a:rPr>
              <a:t>Diversity &amp; Inclusion</a:t>
            </a:r>
            <a:endParaRPr lang="en-GB" b="1" u="sng" dirty="0">
              <a:solidFill>
                <a:srgbClr val="032D5A"/>
              </a:solidFill>
              <a:latin typeface="Calibri" panose="020F0502020204030204" pitchFamily="34" charset="0"/>
              <a:cs typeface="Calibri" panose="020F0502020204030204" pitchFamily="34" charset="0"/>
            </a:endParaRPr>
          </a:p>
        </p:txBody>
      </p:sp>
      <p:sp>
        <p:nvSpPr>
          <p:cNvPr id="38" name="text 1">
            <a:extLst>
              <a:ext uri="{FF2B5EF4-FFF2-40B4-BE49-F238E27FC236}">
                <a16:creationId xmlns:a16="http://schemas.microsoft.com/office/drawing/2014/main" id="{AFE66426-FCBB-4FA3-B191-A4D0F1F4382D}"/>
              </a:ext>
            </a:extLst>
          </p:cNvPr>
          <p:cNvSpPr txBox="1"/>
          <p:nvPr/>
        </p:nvSpPr>
        <p:spPr>
          <a:xfrm flipH="1">
            <a:off x="7080513" y="5350143"/>
            <a:ext cx="3712949" cy="523220"/>
          </a:xfrm>
          <a:prstGeom prst="rect">
            <a:avLst/>
          </a:prstGeom>
        </p:spPr>
        <p:txBody>
          <a:bodyPr vert="horz" wrap="square" lIns="0" tIns="0" rIns="0" bIns="0" rtlCol="0">
            <a:spAutoFit/>
          </a:bodyPr>
          <a:lstStyle/>
          <a:p>
            <a:pPr marL="0">
              <a:lnSpc>
                <a:spcPct val="100000"/>
              </a:lnSpc>
            </a:pPr>
            <a:endParaRPr lang="en-GB" b="1" spc="10" dirty="0">
              <a:solidFill>
                <a:srgbClr val="032D5A"/>
              </a:solidFill>
              <a:cs typeface="Lucida Sans"/>
            </a:endParaRPr>
          </a:p>
          <a:p>
            <a:pPr marL="0">
              <a:lnSpc>
                <a:spcPct val="100000"/>
              </a:lnSpc>
            </a:pPr>
            <a:endParaRPr sz="1600" dirty="0">
              <a:latin typeface="Lucida Sans"/>
              <a:cs typeface="Lucida Sans"/>
            </a:endParaRPr>
          </a:p>
        </p:txBody>
      </p:sp>
      <p:pic>
        <p:nvPicPr>
          <p:cNvPr id="13314" name="Picture 4" descr="A close up of a logo&#10;&#10;Description automatically generated">
            <a:extLst>
              <a:ext uri="{FF2B5EF4-FFF2-40B4-BE49-F238E27FC236}">
                <a16:creationId xmlns:a16="http://schemas.microsoft.com/office/drawing/2014/main" id="{705EDAD6-E0CD-4A07-9148-0F8CA2696C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85" y="291527"/>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C53D55D-9097-4BCD-97A1-6AAE0550E573}"/>
              </a:ext>
            </a:extLst>
          </p:cNvPr>
          <p:cNvPicPr>
            <a:picLocks noChangeAspect="1"/>
          </p:cNvPicPr>
          <p:nvPr/>
        </p:nvPicPr>
        <p:blipFill>
          <a:blip r:embed="rId4"/>
          <a:stretch>
            <a:fillRect/>
          </a:stretch>
        </p:blipFill>
        <p:spPr>
          <a:xfrm>
            <a:off x="288235" y="1592964"/>
            <a:ext cx="3498574" cy="1408298"/>
          </a:xfrm>
          <a:prstGeom prst="rect">
            <a:avLst/>
          </a:prstGeom>
        </p:spPr>
      </p:pic>
      <p:pic>
        <p:nvPicPr>
          <p:cNvPr id="4" name="Picture 3">
            <a:extLst>
              <a:ext uri="{FF2B5EF4-FFF2-40B4-BE49-F238E27FC236}">
                <a16:creationId xmlns:a16="http://schemas.microsoft.com/office/drawing/2014/main" id="{E123A3AD-BE41-4830-BBB7-C949916F85B3}"/>
              </a:ext>
            </a:extLst>
          </p:cNvPr>
          <p:cNvPicPr>
            <a:picLocks noChangeAspect="1"/>
          </p:cNvPicPr>
          <p:nvPr/>
        </p:nvPicPr>
        <p:blipFill>
          <a:blip r:embed="rId5"/>
          <a:stretch>
            <a:fillRect/>
          </a:stretch>
        </p:blipFill>
        <p:spPr>
          <a:xfrm>
            <a:off x="8405193" y="475134"/>
            <a:ext cx="3498574" cy="4608975"/>
          </a:xfrm>
          <a:prstGeom prst="rect">
            <a:avLst/>
          </a:prstGeom>
        </p:spPr>
      </p:pic>
      <p:pic>
        <p:nvPicPr>
          <p:cNvPr id="40" name="Picture 39">
            <a:extLst>
              <a:ext uri="{FF2B5EF4-FFF2-40B4-BE49-F238E27FC236}">
                <a16:creationId xmlns:a16="http://schemas.microsoft.com/office/drawing/2014/main" id="{A345C7F9-4298-47B4-A3ED-00A21B03E9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3469" y="741527"/>
            <a:ext cx="2802022" cy="1729849"/>
          </a:xfrm>
          <a:prstGeom prst="rect">
            <a:avLst/>
          </a:prstGeom>
          <a:ln>
            <a:noFill/>
          </a:ln>
          <a:effectLst>
            <a:softEdge rad="112500"/>
          </a:effectLst>
        </p:spPr>
        <p:style>
          <a:lnRef idx="2">
            <a:schemeClr val="accent5"/>
          </a:lnRef>
          <a:fillRef idx="1">
            <a:schemeClr val="lt1"/>
          </a:fillRef>
          <a:effectRef idx="0">
            <a:schemeClr val="accent5"/>
          </a:effectRef>
          <a:fontRef idx="minor">
            <a:schemeClr val="dk1"/>
          </a:fontRef>
        </p:style>
      </p:pic>
      <p:sp>
        <p:nvSpPr>
          <p:cNvPr id="41" name="text 1">
            <a:extLst>
              <a:ext uri="{FF2B5EF4-FFF2-40B4-BE49-F238E27FC236}">
                <a16:creationId xmlns:a16="http://schemas.microsoft.com/office/drawing/2014/main" id="{0777D2D3-2C11-4775-A6DF-FE1315F058EA}"/>
              </a:ext>
            </a:extLst>
          </p:cNvPr>
          <p:cNvSpPr txBox="1"/>
          <p:nvPr/>
        </p:nvSpPr>
        <p:spPr>
          <a:xfrm>
            <a:off x="262547" y="3188827"/>
            <a:ext cx="3549949" cy="738664"/>
          </a:xfrm>
          <a:prstGeom prst="rect">
            <a:avLst/>
          </a:prstGeom>
        </p:spPr>
        <p:txBody>
          <a:bodyPr vert="horz" wrap="square" lIns="0" tIns="0" rIns="0" bIns="0" rtlCol="0">
            <a:spAutoFit/>
          </a:bodyPr>
          <a:lstStyle/>
          <a:p>
            <a:pPr algn="ctr"/>
            <a:r>
              <a:rPr sz="1600" b="1" spc="9" dirty="0">
                <a:solidFill>
                  <a:schemeClr val="accent5">
                    <a:lumMod val="75000"/>
                    <a:lumOff val="25000"/>
                  </a:schemeClr>
                </a:solidFill>
                <a:latin typeface="+mj-lt"/>
                <a:cs typeface="Arial"/>
              </a:rPr>
              <a:t>The Civil Service is committed to</a:t>
            </a:r>
            <a:r>
              <a:rPr lang="en-GB" sz="1600" b="1" spc="9" dirty="0">
                <a:solidFill>
                  <a:schemeClr val="accent5">
                    <a:lumMod val="75000"/>
                    <a:lumOff val="25000"/>
                  </a:schemeClr>
                </a:solidFill>
                <a:latin typeface="+mj-lt"/>
                <a:cs typeface="Arial"/>
              </a:rPr>
              <a:t> becoming the most inclusive employer in the</a:t>
            </a:r>
            <a:r>
              <a:rPr sz="1600" b="1" spc="9" dirty="0">
                <a:solidFill>
                  <a:schemeClr val="accent5">
                    <a:lumMod val="75000"/>
                    <a:lumOff val="25000"/>
                  </a:schemeClr>
                </a:solidFill>
                <a:latin typeface="+mj-lt"/>
                <a:cs typeface="Arial"/>
              </a:rPr>
              <a:t> </a:t>
            </a:r>
            <a:r>
              <a:rPr lang="en-GB" sz="1600" b="1" spc="9" dirty="0">
                <a:solidFill>
                  <a:schemeClr val="accent5">
                    <a:lumMod val="75000"/>
                    <a:lumOff val="25000"/>
                  </a:schemeClr>
                </a:solidFill>
                <a:latin typeface="+mj-lt"/>
                <a:cs typeface="Arial"/>
              </a:rPr>
              <a:t>UK!</a:t>
            </a:r>
            <a:endParaRPr sz="1600" dirty="0">
              <a:solidFill>
                <a:schemeClr val="accent5">
                  <a:lumMod val="75000"/>
                  <a:lumOff val="25000"/>
                </a:schemeClr>
              </a:solidFill>
              <a:latin typeface="+mj-lt"/>
              <a:cs typeface="Arial"/>
            </a:endParaRPr>
          </a:p>
        </p:txBody>
      </p:sp>
      <p:sp>
        <p:nvSpPr>
          <p:cNvPr id="42" name="text 1">
            <a:extLst>
              <a:ext uri="{FF2B5EF4-FFF2-40B4-BE49-F238E27FC236}">
                <a16:creationId xmlns:a16="http://schemas.microsoft.com/office/drawing/2014/main" id="{AB850FAA-EAB5-4287-A8BE-05D732D2EF82}"/>
              </a:ext>
            </a:extLst>
          </p:cNvPr>
          <p:cNvSpPr txBox="1"/>
          <p:nvPr/>
        </p:nvSpPr>
        <p:spPr>
          <a:xfrm>
            <a:off x="4682127" y="3296561"/>
            <a:ext cx="2597162" cy="276999"/>
          </a:xfrm>
          <a:prstGeom prst="rect">
            <a:avLst/>
          </a:prstGeom>
        </p:spPr>
        <p:txBody>
          <a:bodyPr vert="horz" wrap="square" lIns="0" tIns="0" rIns="0" bIns="0" rtlCol="0">
            <a:spAutoFit/>
          </a:bodyPr>
          <a:lstStyle/>
          <a:p>
            <a:pPr algn="ctr"/>
            <a:r>
              <a:rPr b="1" spc="9" dirty="0">
                <a:solidFill>
                  <a:schemeClr val="accent5">
                    <a:lumMod val="75000"/>
                    <a:lumOff val="25000"/>
                  </a:schemeClr>
                </a:solidFill>
                <a:latin typeface="Bliss" panose="02020603050405020304"/>
                <a:cs typeface="Arial"/>
              </a:rPr>
              <a:t>What’s in it for me</a:t>
            </a:r>
            <a:r>
              <a:rPr b="1" spc="9" dirty="0">
                <a:solidFill>
                  <a:schemeClr val="accent5">
                    <a:lumMod val="75000"/>
                    <a:lumOff val="25000"/>
                  </a:schemeClr>
                </a:solidFill>
                <a:latin typeface="Arial"/>
                <a:cs typeface="Arial"/>
              </a:rPr>
              <a:t>?</a:t>
            </a:r>
            <a:endParaRPr dirty="0">
              <a:solidFill>
                <a:schemeClr val="accent5">
                  <a:lumMod val="75000"/>
                  <a:lumOff val="25000"/>
                </a:schemeClr>
              </a:solidFill>
              <a:latin typeface="Arial"/>
              <a:cs typeface="Arial"/>
            </a:endParaRPr>
          </a:p>
        </p:txBody>
      </p:sp>
      <p:sp>
        <p:nvSpPr>
          <p:cNvPr id="43" name="text 1">
            <a:extLst>
              <a:ext uri="{FF2B5EF4-FFF2-40B4-BE49-F238E27FC236}">
                <a16:creationId xmlns:a16="http://schemas.microsoft.com/office/drawing/2014/main" id="{6F0CD311-12B1-4B57-9C20-FF5C03C603DF}"/>
              </a:ext>
            </a:extLst>
          </p:cNvPr>
          <p:cNvSpPr txBox="1"/>
          <p:nvPr/>
        </p:nvSpPr>
        <p:spPr>
          <a:xfrm rot="10800000" flipV="1">
            <a:off x="9186928" y="3281160"/>
            <a:ext cx="1935099" cy="276999"/>
          </a:xfrm>
          <a:prstGeom prst="rect">
            <a:avLst/>
          </a:prstGeom>
        </p:spPr>
        <p:txBody>
          <a:bodyPr vert="horz" wrap="square" lIns="0" tIns="0" rIns="0" bIns="0" rtlCol="0">
            <a:spAutoFit/>
          </a:bodyPr>
          <a:lstStyle/>
          <a:p>
            <a:pPr algn="ctr"/>
            <a:r>
              <a:rPr b="1" spc="9" dirty="0">
                <a:solidFill>
                  <a:schemeClr val="accent5">
                    <a:lumMod val="75000"/>
                    <a:lumOff val="25000"/>
                  </a:schemeClr>
                </a:solidFill>
                <a:latin typeface="+mj-lt"/>
                <a:cs typeface="Arial"/>
              </a:rPr>
              <a:t>What’s next?</a:t>
            </a:r>
            <a:endParaRPr dirty="0">
              <a:solidFill>
                <a:schemeClr val="accent5">
                  <a:lumMod val="75000"/>
                  <a:lumOff val="25000"/>
                </a:schemeClr>
              </a:solidFill>
              <a:latin typeface="+mj-lt"/>
              <a:cs typeface="Arial"/>
            </a:endParaRPr>
          </a:p>
        </p:txBody>
      </p:sp>
      <p:sp>
        <p:nvSpPr>
          <p:cNvPr id="44" name="text 1">
            <a:extLst>
              <a:ext uri="{FF2B5EF4-FFF2-40B4-BE49-F238E27FC236}">
                <a16:creationId xmlns:a16="http://schemas.microsoft.com/office/drawing/2014/main" id="{90A11999-D91B-49D9-9921-978719F147A9}"/>
              </a:ext>
            </a:extLst>
          </p:cNvPr>
          <p:cNvSpPr txBox="1"/>
          <p:nvPr/>
        </p:nvSpPr>
        <p:spPr>
          <a:xfrm>
            <a:off x="4198326" y="3781212"/>
            <a:ext cx="4021275" cy="2479781"/>
          </a:xfrm>
          <a:prstGeom prst="rect">
            <a:avLst/>
          </a:prstGeom>
        </p:spPr>
        <p:txBody>
          <a:bodyPr vert="horz" wrap="square" lIns="0" tIns="0" rIns="0" bIns="0" rtlCol="0" anchor="t">
            <a:spAutoFit/>
          </a:bodyPr>
          <a:lstStyle/>
          <a:p>
            <a:pPr algn="just"/>
            <a:endParaRPr lang="en-GB" sz="1300" spc="9" dirty="0">
              <a:solidFill>
                <a:schemeClr val="tx1"/>
              </a:solidFill>
              <a:latin typeface="Bliss" panose="02020603050405020304"/>
              <a:cs typeface="Tahoma"/>
            </a:endParaRPr>
          </a:p>
          <a:p>
            <a:pPr algn="just"/>
            <a:r>
              <a:rPr lang="en-GB" sz="1300" spc="9" dirty="0">
                <a:solidFill>
                  <a:schemeClr val="tx1"/>
                </a:solidFill>
                <a:latin typeface="Calibri" panose="020F0502020204030204" pitchFamily="34" charset="0"/>
                <a:cs typeface="Calibri" panose="020F0502020204030204" pitchFamily="34" charset="0"/>
              </a:rPr>
              <a:t>Our passion for diversity and inclusion means creating a work environment for all employees that is welcoming, respectful, engaging, has a sense of belonging and enriched with opportunities for personal and</a:t>
            </a:r>
            <a:r>
              <a:rPr lang="en-GB" sz="1300" dirty="0">
                <a:solidFill>
                  <a:schemeClr val="tx1"/>
                </a:solidFill>
                <a:latin typeface="Calibri" panose="020F0502020204030204" pitchFamily="34" charset="0"/>
                <a:cs typeface="Calibri" panose="020F0502020204030204" pitchFamily="34" charset="0"/>
              </a:rPr>
              <a:t> </a:t>
            </a:r>
            <a:r>
              <a:rPr lang="en-GB" sz="1300" spc="9" dirty="0">
                <a:solidFill>
                  <a:schemeClr val="tx1"/>
                </a:solidFill>
                <a:latin typeface="Calibri" panose="020F0502020204030204" pitchFamily="34" charset="0"/>
                <a:cs typeface="Calibri" panose="020F0502020204030204" pitchFamily="34" charset="0"/>
              </a:rPr>
              <a:t>professional development.</a:t>
            </a:r>
          </a:p>
          <a:p>
            <a:pPr algn="just"/>
            <a:endParaRPr lang="en-GB" sz="1300" spc="9" dirty="0">
              <a:solidFill>
                <a:schemeClr val="tx1"/>
              </a:solidFill>
              <a:latin typeface="Calibri" panose="020F0502020204030204" pitchFamily="34" charset="0"/>
              <a:cs typeface="Calibri" panose="020F0502020204030204" pitchFamily="34" charset="0"/>
            </a:endParaRPr>
          </a:p>
          <a:p>
            <a:pPr algn="just"/>
            <a:r>
              <a:rPr lang="en-GB" sz="1300" spc="9" dirty="0">
                <a:solidFill>
                  <a:schemeClr val="tx1"/>
                </a:solidFill>
                <a:latin typeface="Calibri" panose="020F0502020204030204" pitchFamily="34" charset="0"/>
                <a:cs typeface="Calibri" panose="020F0502020204030204" pitchFamily="34" charset="0"/>
              </a:rPr>
              <a:t>We want to maximise the potential of everyone  who chooses to work for us. All colleagues are invited to join staff networks and be an integral part of any changes. </a:t>
            </a:r>
            <a:endParaRPr lang="en-GB" sz="1300" dirty="0">
              <a:solidFill>
                <a:schemeClr val="tx1"/>
              </a:solidFill>
              <a:latin typeface="Calibri" panose="020F0502020204030204" pitchFamily="34" charset="0"/>
              <a:cs typeface="Calibri" panose="020F0502020204030204" pitchFamily="34" charset="0"/>
            </a:endParaRPr>
          </a:p>
          <a:p>
            <a:endParaRPr lang="en-GB" sz="1300" spc="9" dirty="0">
              <a:solidFill>
                <a:srgbClr val="888888"/>
              </a:solidFill>
              <a:latin typeface="Tahoma"/>
              <a:ea typeface="Tahoma"/>
              <a:cs typeface="Tahoma"/>
            </a:endParaRPr>
          </a:p>
          <a:p>
            <a:endParaRPr lang="en-GB" sz="907" spc="9" dirty="0">
              <a:solidFill>
                <a:srgbClr val="888888"/>
              </a:solidFill>
              <a:latin typeface="Tahoma"/>
              <a:ea typeface="Tahoma"/>
              <a:cs typeface="Tahoma"/>
            </a:endParaRPr>
          </a:p>
          <a:p>
            <a:endParaRPr sz="907" dirty="0">
              <a:latin typeface="Tahoma"/>
              <a:ea typeface="Tahoma"/>
              <a:cs typeface="Tahoma"/>
            </a:endParaRPr>
          </a:p>
        </p:txBody>
      </p:sp>
      <p:sp>
        <p:nvSpPr>
          <p:cNvPr id="45" name="text 1">
            <a:extLst>
              <a:ext uri="{FF2B5EF4-FFF2-40B4-BE49-F238E27FC236}">
                <a16:creationId xmlns:a16="http://schemas.microsoft.com/office/drawing/2014/main" id="{EB86EDC4-A7EA-4E83-ABE7-0086856C7E8E}"/>
              </a:ext>
            </a:extLst>
          </p:cNvPr>
          <p:cNvSpPr txBox="1"/>
          <p:nvPr/>
        </p:nvSpPr>
        <p:spPr>
          <a:xfrm>
            <a:off x="8652206" y="3976113"/>
            <a:ext cx="3004545" cy="1600438"/>
          </a:xfrm>
          <a:prstGeom prst="rect">
            <a:avLst/>
          </a:prstGeom>
        </p:spPr>
        <p:txBody>
          <a:bodyPr vert="horz" wrap="square" lIns="0" tIns="0" rIns="0" bIns="0" rtlCol="0">
            <a:spAutoFit/>
          </a:bodyPr>
          <a:lstStyle/>
          <a:p>
            <a:pPr marL="459" algn="just"/>
            <a:r>
              <a:rPr sz="1300" spc="9" dirty="0">
                <a:solidFill>
                  <a:schemeClr val="tx1"/>
                </a:solidFill>
                <a:latin typeface="Calibri" panose="020F0502020204030204" pitchFamily="34" charset="0"/>
                <a:cs typeface="Calibri" panose="020F0502020204030204" pitchFamily="34" charset="0"/>
              </a:rPr>
              <a:t>You’ve taken the first step</a:t>
            </a:r>
            <a:r>
              <a:rPr lang="en-GB" sz="1300" spc="9" dirty="0">
                <a:solidFill>
                  <a:schemeClr val="tx1"/>
                </a:solidFill>
                <a:latin typeface="Calibri" panose="020F0502020204030204" pitchFamily="34" charset="0"/>
                <a:cs typeface="Calibri" panose="020F0502020204030204" pitchFamily="34" charset="0"/>
              </a:rPr>
              <a:t>.  We encourage you to look through this pack to</a:t>
            </a:r>
            <a:r>
              <a:rPr sz="1300" spc="9" dirty="0">
                <a:solidFill>
                  <a:schemeClr val="tx1"/>
                </a:solidFill>
                <a:latin typeface="Calibri" panose="020F0502020204030204" pitchFamily="34" charset="0"/>
                <a:cs typeface="Calibri" panose="020F0502020204030204" pitchFamily="34" charset="0"/>
              </a:rPr>
              <a:t> understand the skills and</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experience needed </a:t>
            </a:r>
            <a:r>
              <a:rPr lang="en-GB" sz="1300" spc="9" dirty="0">
                <a:solidFill>
                  <a:schemeClr val="tx1"/>
                </a:solidFill>
                <a:latin typeface="Calibri" panose="020F0502020204030204" pitchFamily="34" charset="0"/>
                <a:cs typeface="Calibri" panose="020F0502020204030204" pitchFamily="34" charset="0"/>
              </a:rPr>
              <a:t>to be a successful CTSC Support Officer</a:t>
            </a:r>
            <a:r>
              <a:rPr sz="1300" spc="9" dirty="0">
                <a:solidFill>
                  <a:schemeClr val="tx1"/>
                </a:solidFill>
                <a:latin typeface="Calibri" panose="020F0502020204030204" pitchFamily="34" charset="0"/>
                <a:cs typeface="Calibri" panose="020F0502020204030204" pitchFamily="34" charset="0"/>
              </a:rPr>
              <a:t>.</a:t>
            </a:r>
            <a:endParaRPr lang="en-GB" sz="1300" spc="9" dirty="0">
              <a:solidFill>
                <a:schemeClr val="tx1"/>
              </a:solidFill>
              <a:latin typeface="Calibri" panose="020F0502020204030204" pitchFamily="34" charset="0"/>
              <a:cs typeface="Calibri" panose="020F0502020204030204" pitchFamily="34" charset="0"/>
            </a:endParaRPr>
          </a:p>
          <a:p>
            <a:pPr marL="459" algn="just"/>
            <a:r>
              <a:rPr lang="en-GB" sz="1300" spc="9" dirty="0">
                <a:solidFill>
                  <a:schemeClr val="tx1"/>
                </a:solidFill>
                <a:latin typeface="Calibri" panose="020F0502020204030204" pitchFamily="34" charset="0"/>
                <a:cs typeface="Calibri" panose="020F0502020204030204" pitchFamily="34" charset="0"/>
              </a:rPr>
              <a:t>Justice matters. Join us in</a:t>
            </a:r>
            <a:r>
              <a:rPr sz="1300" spc="9" dirty="0">
                <a:solidFill>
                  <a:schemeClr val="tx1"/>
                </a:solidFill>
                <a:latin typeface="Calibri" panose="020F0502020204030204" pitchFamily="34" charset="0"/>
                <a:cs typeface="Calibri" panose="020F0502020204030204" pitchFamily="34" charset="0"/>
              </a:rPr>
              <a:t> achieving our ambitions and let us</a:t>
            </a:r>
            <a:r>
              <a:rPr lang="en-GB" sz="1300" spc="9" dirty="0">
                <a:solidFill>
                  <a:schemeClr val="tx1"/>
                </a:solidFill>
                <a:latin typeface="Calibri" panose="020F0502020204030204" pitchFamily="34" charset="0"/>
                <a:cs typeface="Calibri" panose="020F0502020204030204" pitchFamily="34" charset="0"/>
              </a:rPr>
              <a:t> </a:t>
            </a:r>
            <a:r>
              <a:rPr sz="1300" spc="9" dirty="0">
                <a:solidFill>
                  <a:schemeClr val="tx1"/>
                </a:solidFill>
                <a:latin typeface="Calibri" panose="020F0502020204030204" pitchFamily="34" charset="0"/>
                <a:cs typeface="Calibri" panose="020F0502020204030204" pitchFamily="34" charset="0"/>
              </a:rPr>
              <a:t>help you </a:t>
            </a:r>
            <a:r>
              <a:rPr lang="en-GB" sz="1300" spc="9" dirty="0">
                <a:solidFill>
                  <a:schemeClr val="tx1"/>
                </a:solidFill>
                <a:latin typeface="Calibri" panose="020F0502020204030204" pitchFamily="34" charset="0"/>
                <a:cs typeface="Calibri" panose="020F0502020204030204" pitchFamily="34" charset="0"/>
              </a:rPr>
              <a:t>to</a:t>
            </a:r>
            <a:r>
              <a:rPr sz="1300" spc="9" dirty="0">
                <a:solidFill>
                  <a:schemeClr val="tx1"/>
                </a:solidFill>
                <a:latin typeface="Calibri" panose="020F0502020204030204" pitchFamily="34" charset="0"/>
                <a:cs typeface="Calibri" panose="020F0502020204030204" pitchFamily="34" charset="0"/>
              </a:rPr>
              <a:t> achieve yours. </a:t>
            </a:r>
            <a:endParaRPr lang="en-GB" sz="1300" b="1" dirty="0">
              <a:solidFill>
                <a:srgbClr val="FF0000"/>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073197E-D2F2-4CC4-B37F-4D71B5869641}"/>
              </a:ext>
            </a:extLst>
          </p:cNvPr>
          <p:cNvSpPr/>
          <p:nvPr/>
        </p:nvSpPr>
        <p:spPr>
          <a:xfrm>
            <a:off x="262547" y="3927491"/>
            <a:ext cx="3798212" cy="2693045"/>
          </a:xfrm>
          <a:prstGeom prst="rect">
            <a:avLst/>
          </a:prstGeom>
        </p:spPr>
        <p:txBody>
          <a:bodyPr wrap="square" anchor="t">
            <a:spAutoFit/>
          </a:bodyPr>
          <a:lstStyle/>
          <a:p>
            <a:r>
              <a:rPr lang="en-GB" sz="1300" spc="10" dirty="0">
                <a:solidFill>
                  <a:schemeClr val="tx1"/>
                </a:solidFill>
                <a:latin typeface="Calibri" panose="020F0502020204030204" pitchFamily="34" charset="0"/>
                <a:cs typeface="Calibri" panose="020F0502020204030204" pitchFamily="34" charset="0"/>
              </a:rPr>
              <a:t>We are committed to respecting and representing a broad range of views and understanding all backgrounds we have in UK society. </a:t>
            </a:r>
            <a:endParaRPr lang="en-GB" sz="1300" dirty="0">
              <a:solidFill>
                <a:schemeClr val="tx1"/>
              </a:solidFill>
              <a:latin typeface="Calibri" panose="020F0502020204030204" pitchFamily="34" charset="0"/>
              <a:cs typeface="Calibri" panose="020F0502020204030204" pitchFamily="34" charset="0"/>
            </a:endParaRPr>
          </a:p>
          <a:p>
            <a:endParaRPr lang="en-GB" sz="1300" spc="10" dirty="0">
              <a:solidFill>
                <a:schemeClr val="tx1"/>
              </a:solidFill>
              <a:latin typeface="Calibri" panose="020F0502020204030204" pitchFamily="34" charset="0"/>
              <a:cs typeface="Calibri" panose="020F0502020204030204" pitchFamily="34" charset="0"/>
            </a:endParaRPr>
          </a:p>
          <a:p>
            <a:pPr algn="just"/>
            <a:r>
              <a:rPr lang="en-GB" sz="1300" spc="10" dirty="0">
                <a:solidFill>
                  <a:schemeClr val="tx1"/>
                </a:solidFill>
                <a:latin typeface="Calibri" panose="020F0502020204030204" pitchFamily="34" charset="0"/>
                <a:cs typeface="Calibri" panose="020F0502020204030204" pitchFamily="34" charset="0"/>
              </a:rPr>
              <a:t>We Know that diverse perspectives and experiences are critical to an effective, modern Civil Service.</a:t>
            </a:r>
            <a:endParaRPr lang="en-GB" sz="1300" dirty="0">
              <a:solidFill>
                <a:schemeClr val="tx1"/>
              </a:solidFill>
              <a:latin typeface="Calibri" panose="020F0502020204030204" pitchFamily="34" charset="0"/>
              <a:cs typeface="Calibri" panose="020F0502020204030204" pitchFamily="34" charset="0"/>
            </a:endParaRPr>
          </a:p>
          <a:p>
            <a:endParaRPr lang="en-GB" sz="1300" spc="10" dirty="0">
              <a:solidFill>
                <a:schemeClr val="tx1"/>
              </a:solidFill>
              <a:latin typeface="Calibri" panose="020F0502020204030204" pitchFamily="34" charset="0"/>
              <a:cs typeface="Calibri" panose="020F0502020204030204" pitchFamily="34" charset="0"/>
            </a:endParaRPr>
          </a:p>
          <a:p>
            <a:pPr marL="635"/>
            <a:r>
              <a:rPr lang="en-GB" sz="1300" spc="10" dirty="0">
                <a:solidFill>
                  <a:schemeClr val="tx1"/>
                </a:solidFill>
                <a:latin typeface="Calibri" panose="020F0502020204030204" pitchFamily="34" charset="0"/>
                <a:cs typeface="Calibri" panose="020F0502020204030204" pitchFamily="34" charset="0"/>
              </a:rPr>
              <a:t>Our Vision is to ensure the Civil Service represents modern Britain and is a truly inclusive employer – an example to other employers.  </a:t>
            </a:r>
          </a:p>
          <a:p>
            <a:pPr marL="635"/>
            <a:endParaRPr lang="en-GB" sz="1300" spc="10" dirty="0">
              <a:solidFill>
                <a:schemeClr val="tx1"/>
              </a:solidFill>
              <a:latin typeface="Calibri" panose="020F0502020204030204" pitchFamily="34" charset="0"/>
              <a:cs typeface="Calibri" panose="020F0502020204030204" pitchFamily="34" charset="0"/>
            </a:endParaRPr>
          </a:p>
          <a:p>
            <a:pPr marL="635"/>
            <a:r>
              <a:rPr lang="en-GB" sz="1300" spc="10" dirty="0">
                <a:solidFill>
                  <a:schemeClr val="tx1"/>
                </a:solidFill>
                <a:latin typeface="Calibri" panose="020F0502020204030204" pitchFamily="34" charset="0"/>
                <a:cs typeface="Calibri" panose="020F0502020204030204" pitchFamily="34" charset="0"/>
              </a:rPr>
              <a:t>We will create an organisation where diversity is not only respected and valued, but celebrated.</a:t>
            </a:r>
            <a:endParaRPr lang="en-GB" sz="13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8486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2F244F53-7C50-458D-81BD-D68369A07C50}"/>
              </a:ext>
            </a:extLst>
          </p:cNvPr>
          <p:cNvSpPr/>
          <p:nvPr/>
        </p:nvSpPr>
        <p:spPr>
          <a:xfrm>
            <a:off x="9488653" y="1215437"/>
            <a:ext cx="2627403" cy="5291612"/>
          </a:xfrm>
          <a:prstGeom prst="wedgeRoundRectCallout">
            <a:avLst>
              <a:gd name="adj1" fmla="val -38331"/>
              <a:gd name="adj2" fmla="val 55282"/>
              <a:gd name="adj3" fmla="val 16667"/>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r>
              <a:rPr lang="en-GB" sz="1400" i="1" dirty="0">
                <a:latin typeface="Calibri" panose="020F0502020204030204" pitchFamily="34" charset="0"/>
                <a:cs typeface="Calibri" panose="020F0502020204030204" pitchFamily="34" charset="0"/>
              </a:rPr>
              <a:t>“I just wanted to drop you an email just to thank you for having me work for you…</a:t>
            </a:r>
            <a:endParaRPr lang="en-GB" sz="1400" dirty="0">
              <a:latin typeface="Calibri" panose="020F0502020204030204" pitchFamily="34" charset="0"/>
              <a:cs typeface="Calibri" panose="020F0502020204030204" pitchFamily="34" charset="0"/>
            </a:endParaRPr>
          </a:p>
          <a:p>
            <a:r>
              <a:rPr lang="en-GB" sz="1400" i="1" dirty="0">
                <a:latin typeface="Calibri" panose="020F0502020204030204" pitchFamily="34" charset="0"/>
                <a:cs typeface="Calibri" panose="020F0502020204030204" pitchFamily="34" charset="0"/>
              </a:rPr>
              <a:t>I will forever be thankful. </a:t>
            </a:r>
            <a:endParaRPr lang="en-GB" sz="1400" dirty="0">
              <a:latin typeface="Calibri" panose="020F0502020204030204" pitchFamily="34" charset="0"/>
              <a:cs typeface="Calibri" panose="020F0502020204030204" pitchFamily="34" charset="0"/>
            </a:endParaRPr>
          </a:p>
          <a:p>
            <a:r>
              <a:rPr lang="en-GB" sz="1400" i="1" dirty="0">
                <a:latin typeface="Calibri" panose="020F0502020204030204" pitchFamily="34" charset="0"/>
                <a:cs typeface="Calibri" panose="020F0502020204030204" pitchFamily="34" charset="0"/>
              </a:rPr>
              <a:t>When I started I had JUST finished Uni, I was lucky enough to start my ‘corporate working life’ within the Civil Service. </a:t>
            </a:r>
            <a:endParaRPr lang="en-GB" sz="1400" dirty="0">
              <a:latin typeface="Calibri" panose="020F0502020204030204" pitchFamily="34" charset="0"/>
              <a:cs typeface="Calibri" panose="020F0502020204030204" pitchFamily="34" charset="0"/>
            </a:endParaRPr>
          </a:p>
          <a:p>
            <a:r>
              <a:rPr lang="en-GB" sz="1400" i="1" dirty="0">
                <a:latin typeface="Calibri" panose="020F0502020204030204" pitchFamily="34" charset="0"/>
                <a:cs typeface="Calibri" panose="020F0502020204030204" pitchFamily="34" charset="0"/>
              </a:rPr>
              <a:t>The experiences I have had here whilst working for Probate has allowed me to flourish and some-what become a step closer to my career goal which a lot of young adults my age cannot proudly say.</a:t>
            </a:r>
            <a:endParaRPr lang="en-GB" sz="1400" dirty="0">
              <a:latin typeface="Calibri" panose="020F0502020204030204" pitchFamily="34" charset="0"/>
              <a:cs typeface="Calibri" panose="020F0502020204030204" pitchFamily="34" charset="0"/>
            </a:endParaRPr>
          </a:p>
          <a:p>
            <a:r>
              <a:rPr lang="en-GB" sz="1400" i="1" dirty="0">
                <a:latin typeface="Calibri" panose="020F0502020204030204" pitchFamily="34" charset="0"/>
                <a:cs typeface="Calibri" panose="020F0502020204030204" pitchFamily="34" charset="0"/>
              </a:rPr>
              <a:t>Even though I am now entering a completely different path/field, what I have learnt here will forever follow me and for that I have to thank you. </a:t>
            </a:r>
            <a:endParaRPr lang="en-GB" sz="1400" dirty="0">
              <a:latin typeface="Calibri" panose="020F0502020204030204" pitchFamily="34" charset="0"/>
              <a:cs typeface="Calibri" panose="020F0502020204030204" pitchFamily="34" charset="0"/>
            </a:endParaRPr>
          </a:p>
          <a:p>
            <a:r>
              <a:rPr lang="en-GB" sz="1400" i="1" dirty="0">
                <a:latin typeface="Calibri" panose="020F0502020204030204" pitchFamily="34" charset="0"/>
                <a:cs typeface="Calibri" panose="020F0502020204030204" pitchFamily="34" charset="0"/>
              </a:rPr>
              <a:t>Wishing you all the success with CTSC.”</a:t>
            </a:r>
            <a:endParaRPr lang="en-GB" sz="1400" dirty="0">
              <a:latin typeface="Calibri" panose="020F0502020204030204" pitchFamily="34" charset="0"/>
              <a:cs typeface="Calibri" panose="020F0502020204030204" pitchFamily="34" charset="0"/>
            </a:endParaRPr>
          </a:p>
        </p:txBody>
      </p:sp>
      <p:graphicFrame>
        <p:nvGraphicFramePr>
          <p:cNvPr id="36866" name="Object 19" hidden="1">
            <a:extLst>
              <a:ext uri="{FF2B5EF4-FFF2-40B4-BE49-F238E27FC236}">
                <a16:creationId xmlns:a16="http://schemas.microsoft.com/office/drawing/2014/main" id="{2B192B26-E295-471E-8AC2-A6FC1A5DBEE7}"/>
              </a:ext>
            </a:extLst>
          </p:cNvPr>
          <p:cNvGraphicFramePr>
            <a:graphicFrameLocks noChangeAspect="1"/>
          </p:cNvGraphicFramePr>
          <p:nvPr>
            <p:custDataLst>
              <p:tags r:id="rId2"/>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spid="_x0000_s1027" name="think-cell Slide" r:id="rId5" imgW="360" imgH="360" progId="TCLayout.ActiveDocument.1">
                  <p:embed/>
                </p:oleObj>
              </mc:Choice>
              <mc:Fallback>
                <p:oleObj name="think-cell Slide" r:id="rId5" imgW="360" imgH="360" progId="TCLayout.ActiveDocument.1">
                  <p:embed/>
                  <p:pic>
                    <p:nvPicPr>
                      <p:cNvPr id="36866" name="Object 19" hidden="1">
                        <a:extLst>
                          <a:ext uri="{FF2B5EF4-FFF2-40B4-BE49-F238E27FC236}">
                            <a16:creationId xmlns:a16="http://schemas.microsoft.com/office/drawing/2014/main" id="{2B192B26-E295-471E-8AC2-A6FC1A5DB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28">
            <a:extLst>
              <a:ext uri="{FF2B5EF4-FFF2-40B4-BE49-F238E27FC236}">
                <a16:creationId xmlns:a16="http://schemas.microsoft.com/office/drawing/2014/main" id="{BBFAD1BF-86DE-4031-A8B2-66CB99ADC7A9}"/>
              </a:ext>
            </a:extLst>
          </p:cNvPr>
          <p:cNvSpPr>
            <a:spLocks noChangeArrowheads="1"/>
          </p:cNvSpPr>
          <p:nvPr/>
        </p:nvSpPr>
        <p:spPr bwMode="auto">
          <a:xfrm>
            <a:off x="6003925" y="-152400"/>
            <a:ext cx="1841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737377"/>
                </a:solidFill>
                <a:latin typeface="Arial" panose="020B0604020202020204" pitchFamily="34" charset="0"/>
              </a:defRPr>
            </a:lvl1pPr>
            <a:lvl2pPr marL="742950" indent="-285750">
              <a:defRPr sz="1400">
                <a:solidFill>
                  <a:srgbClr val="737377"/>
                </a:solidFill>
                <a:latin typeface="Arial" panose="020B0604020202020204" pitchFamily="34" charset="0"/>
              </a:defRPr>
            </a:lvl2pPr>
            <a:lvl3pPr marL="1143000" indent="-228600">
              <a:defRPr sz="1400">
                <a:solidFill>
                  <a:srgbClr val="737377"/>
                </a:solidFill>
                <a:latin typeface="Arial" panose="020B0604020202020204" pitchFamily="34" charset="0"/>
              </a:defRPr>
            </a:lvl3pPr>
            <a:lvl4pPr marL="1600200" indent="-228600">
              <a:defRPr sz="1400">
                <a:solidFill>
                  <a:srgbClr val="737377"/>
                </a:solidFill>
                <a:latin typeface="Arial" panose="020B0604020202020204" pitchFamily="34" charset="0"/>
              </a:defRPr>
            </a:lvl4pPr>
            <a:lvl5pPr marL="2057400" indent="-228600">
              <a:defRPr sz="1400">
                <a:solidFill>
                  <a:srgbClr val="737377"/>
                </a:solidFill>
                <a:latin typeface="Arial" panose="020B0604020202020204" pitchFamily="34" charset="0"/>
              </a:defRPr>
            </a:lvl5pPr>
            <a:lvl6pPr marL="2514600" indent="-228600" eaLnBrk="0" fontAlgn="base" hangingPunct="0">
              <a:spcBef>
                <a:spcPct val="0"/>
              </a:spcBef>
              <a:spcAft>
                <a:spcPct val="0"/>
              </a:spcAft>
              <a:defRPr sz="1400">
                <a:solidFill>
                  <a:srgbClr val="737377"/>
                </a:solidFill>
                <a:latin typeface="Arial" panose="020B0604020202020204" pitchFamily="34" charset="0"/>
              </a:defRPr>
            </a:lvl6pPr>
            <a:lvl7pPr marL="2971800" indent="-228600" eaLnBrk="0" fontAlgn="base" hangingPunct="0">
              <a:spcBef>
                <a:spcPct val="0"/>
              </a:spcBef>
              <a:spcAft>
                <a:spcPct val="0"/>
              </a:spcAft>
              <a:defRPr sz="1400">
                <a:solidFill>
                  <a:srgbClr val="737377"/>
                </a:solidFill>
                <a:latin typeface="Arial" panose="020B0604020202020204" pitchFamily="34" charset="0"/>
              </a:defRPr>
            </a:lvl7pPr>
            <a:lvl8pPr marL="3429000" indent="-228600" eaLnBrk="0" fontAlgn="base" hangingPunct="0">
              <a:spcBef>
                <a:spcPct val="0"/>
              </a:spcBef>
              <a:spcAft>
                <a:spcPct val="0"/>
              </a:spcAft>
              <a:defRPr sz="1400">
                <a:solidFill>
                  <a:srgbClr val="737377"/>
                </a:solidFill>
                <a:latin typeface="Arial" panose="020B0604020202020204" pitchFamily="34" charset="0"/>
              </a:defRPr>
            </a:lvl8pPr>
            <a:lvl9pPr marL="3886200" indent="-228600" eaLnBrk="0" fontAlgn="base" hangingPunct="0">
              <a:spcBef>
                <a:spcPct val="0"/>
              </a:spcBef>
              <a:spcAft>
                <a:spcPct val="0"/>
              </a:spcAft>
              <a:defRPr sz="1400">
                <a:solidFill>
                  <a:srgbClr val="737377"/>
                </a:solidFill>
                <a:latin typeface="Arial" panose="020B0604020202020204" pitchFamily="34" charset="0"/>
              </a:defRPr>
            </a:lvl9pPr>
          </a:lstStyle>
          <a:p>
            <a:pPr algn="ctr" eaLnBrk="1" hangingPunct="1"/>
            <a:endParaRPr lang="en-US" altLang="en-US" dirty="0"/>
          </a:p>
        </p:txBody>
      </p:sp>
      <p:sp>
        <p:nvSpPr>
          <p:cNvPr id="26" name="text 1">
            <a:extLst>
              <a:ext uri="{FF2B5EF4-FFF2-40B4-BE49-F238E27FC236}">
                <a16:creationId xmlns:a16="http://schemas.microsoft.com/office/drawing/2014/main" id="{EC81A5B8-95C3-4F63-AE78-576F91A1B5D3}"/>
              </a:ext>
            </a:extLst>
          </p:cNvPr>
          <p:cNvSpPr txBox="1"/>
          <p:nvPr/>
        </p:nvSpPr>
        <p:spPr>
          <a:xfrm>
            <a:off x="470516" y="693430"/>
            <a:ext cx="11485263" cy="492443"/>
          </a:xfrm>
          <a:prstGeom prst="rect">
            <a:avLst/>
          </a:prstGeom>
        </p:spPr>
        <p:txBody>
          <a:bodyPr vert="horz" wrap="square" lIns="0" tIns="0" rIns="0" bIns="0" rtlCol="0">
            <a:spAutoFit/>
          </a:bodyPr>
          <a:lstStyle/>
          <a:p>
            <a:pPr marL="0">
              <a:lnSpc>
                <a:spcPct val="100000"/>
              </a:lnSpc>
            </a:pPr>
            <a:r>
              <a:rPr lang="en-GB" sz="3200" b="1" spc="10" dirty="0">
                <a:solidFill>
                  <a:srgbClr val="002060"/>
                </a:solidFill>
                <a:latin typeface="Calibri" panose="020F0502020204030204" pitchFamily="34" charset="0"/>
                <a:cs typeface="Calibri" panose="020F0502020204030204" pitchFamily="34" charset="0"/>
              </a:rPr>
              <a:t>The Role – CTSC Support Officer</a:t>
            </a:r>
            <a:endParaRPr sz="3200" dirty="0">
              <a:solidFill>
                <a:srgbClr val="002060"/>
              </a:solidFill>
              <a:latin typeface="Calibri" panose="020F0502020204030204" pitchFamily="34" charset="0"/>
              <a:cs typeface="Calibri" panose="020F0502020204030204" pitchFamily="34" charset="0"/>
            </a:endParaRPr>
          </a:p>
        </p:txBody>
      </p:sp>
      <p:sp>
        <p:nvSpPr>
          <p:cNvPr id="31" name="text 1">
            <a:extLst>
              <a:ext uri="{FF2B5EF4-FFF2-40B4-BE49-F238E27FC236}">
                <a16:creationId xmlns:a16="http://schemas.microsoft.com/office/drawing/2014/main" id="{00FC1CDB-3217-41BD-9409-4CB97410C52B}"/>
              </a:ext>
            </a:extLst>
          </p:cNvPr>
          <p:cNvSpPr txBox="1"/>
          <p:nvPr/>
        </p:nvSpPr>
        <p:spPr>
          <a:xfrm>
            <a:off x="4816234" y="1674721"/>
            <a:ext cx="6207985" cy="215444"/>
          </a:xfrm>
          <a:prstGeom prst="rect">
            <a:avLst/>
          </a:prstGeom>
        </p:spPr>
        <p:txBody>
          <a:bodyPr vert="horz" wrap="square" lIns="0" tIns="0" rIns="0" bIns="0" rtlCol="0" anchor="t">
            <a:spAutoFit/>
          </a:bodyPr>
          <a:lstStyle/>
          <a:p>
            <a:r>
              <a:rPr lang="en-GB" sz="1400" b="1" spc="10" dirty="0">
                <a:solidFill>
                  <a:schemeClr val="accent5">
                    <a:lumMod val="90000"/>
                    <a:lumOff val="10000"/>
                  </a:schemeClr>
                </a:solidFill>
                <a:latin typeface="Calibri" panose="020F0502020204030204" pitchFamily="34" charset="0"/>
                <a:cs typeface="Calibri" panose="020F0502020204030204" pitchFamily="34" charset="0"/>
              </a:rPr>
              <a:t>Pay Range:  </a:t>
            </a:r>
            <a:r>
              <a:rPr lang="en-GB" sz="1400" b="1" spc="10" dirty="0">
                <a:solidFill>
                  <a:schemeClr val="tx1"/>
                </a:solidFill>
                <a:latin typeface="Calibri" panose="020F0502020204030204" pitchFamily="34" charset="0"/>
                <a:cs typeface="Calibri" panose="020F0502020204030204" pitchFamily="34" charset="0"/>
              </a:rPr>
              <a:t>AO</a:t>
            </a:r>
            <a:r>
              <a:rPr lang="en-GB" sz="1300" dirty="0">
                <a:solidFill>
                  <a:schemeClr val="tx1"/>
                </a:solidFill>
                <a:latin typeface="Calibri" panose="020F0502020204030204" pitchFamily="34" charset="0"/>
                <a:cs typeface="Calibri" panose="020F0502020204030204" pitchFamily="34" charset="0"/>
              </a:rPr>
              <a:t> </a:t>
            </a:r>
            <a:r>
              <a:rPr lang="en-GB" sz="1300" b="1" dirty="0">
                <a:solidFill>
                  <a:schemeClr val="tx1"/>
                </a:solidFill>
                <a:latin typeface="Calibri" panose="020F0502020204030204" pitchFamily="34" charset="0"/>
                <a:cs typeface="Calibri" panose="020F0502020204030204" pitchFamily="34" charset="0"/>
              </a:rPr>
              <a:t>s</a:t>
            </a:r>
            <a:r>
              <a:rPr lang="en-GB" sz="1300" b="1" dirty="0">
                <a:latin typeface="Calibri" panose="020F0502020204030204" pitchFamily="34" charset="0"/>
                <a:cs typeface="Calibri" panose="020F0502020204030204" pitchFamily="34" charset="0"/>
              </a:rPr>
              <a:t>tarting salary : </a:t>
            </a:r>
            <a:r>
              <a:rPr lang="en-GB" sz="1200" u="none" strike="noStrike" dirty="0">
                <a:effectLst/>
                <a:latin typeface="Arial" panose="020B0604020202020204" pitchFamily="34" charset="0"/>
                <a:cs typeface="Arial" panose="020B0604020202020204" pitchFamily="34" charset="0"/>
              </a:rPr>
              <a:t>£21,775 </a:t>
            </a:r>
            <a:r>
              <a:rPr lang="en-GB" sz="1300" b="1" dirty="0">
                <a:latin typeface="Calibri" panose="020F0502020204030204" pitchFamily="34" charset="0"/>
                <a:cs typeface="Calibri" panose="020F0502020204030204" pitchFamily="34" charset="0"/>
              </a:rPr>
              <a:t>pa </a:t>
            </a:r>
          </a:p>
        </p:txBody>
      </p:sp>
      <p:sp>
        <p:nvSpPr>
          <p:cNvPr id="34" name="text 1">
            <a:extLst>
              <a:ext uri="{FF2B5EF4-FFF2-40B4-BE49-F238E27FC236}">
                <a16:creationId xmlns:a16="http://schemas.microsoft.com/office/drawing/2014/main" id="{CEA78B4F-4FD2-4BA3-BC65-5913E71E652C}"/>
              </a:ext>
            </a:extLst>
          </p:cNvPr>
          <p:cNvSpPr txBox="1"/>
          <p:nvPr/>
        </p:nvSpPr>
        <p:spPr>
          <a:xfrm rot="10800000" flipV="1">
            <a:off x="1311856" y="2174858"/>
            <a:ext cx="7799940" cy="3662541"/>
          </a:xfrm>
          <a:prstGeom prst="rect">
            <a:avLst/>
          </a:prstGeom>
        </p:spPr>
        <p:txBody>
          <a:bodyPr vert="horz" wrap="square" lIns="0" tIns="0" rIns="0" bIns="0" rtlCol="0" anchor="t">
            <a:spAutoFit/>
          </a:bodyPr>
          <a:lstStyle/>
          <a:p>
            <a:pPr algn="just"/>
            <a:r>
              <a:rPr sz="1400" b="1" u="sng" spc="10" dirty="0">
                <a:solidFill>
                  <a:schemeClr val="accent5">
                    <a:lumMod val="90000"/>
                    <a:lumOff val="10000"/>
                  </a:schemeClr>
                </a:solidFill>
                <a:latin typeface="Calibri" panose="020F0502020204030204" pitchFamily="34" charset="0"/>
                <a:cs typeface="Calibri" panose="020F0502020204030204" pitchFamily="34" charset="0"/>
              </a:rPr>
              <a:t>What are </a:t>
            </a:r>
            <a:r>
              <a:rPr lang="en-GB" sz="1400" b="1" u="sng" spc="10" dirty="0">
                <a:solidFill>
                  <a:schemeClr val="accent5">
                    <a:lumMod val="90000"/>
                    <a:lumOff val="10000"/>
                  </a:schemeClr>
                </a:solidFill>
                <a:latin typeface="Calibri" panose="020F0502020204030204" pitchFamily="34" charset="0"/>
                <a:cs typeface="Calibri" panose="020F0502020204030204" pitchFamily="34" charset="0"/>
              </a:rPr>
              <a:t>my responsibilities</a:t>
            </a:r>
            <a:r>
              <a:rPr sz="1400" b="1" u="sng" spc="10" dirty="0">
                <a:solidFill>
                  <a:schemeClr val="accent5">
                    <a:lumMod val="90000"/>
                    <a:lumOff val="10000"/>
                  </a:schemeClr>
                </a:solidFill>
                <a:latin typeface="Calibri" panose="020F0502020204030204" pitchFamily="34" charset="0"/>
                <a:cs typeface="Calibri" panose="020F0502020204030204" pitchFamily="34" charset="0"/>
              </a:rPr>
              <a:t>?</a:t>
            </a:r>
            <a:endParaRPr lang="en-GB" sz="1400" b="1" u="sng" spc="10" dirty="0">
              <a:solidFill>
                <a:schemeClr val="accent5">
                  <a:lumMod val="90000"/>
                  <a:lumOff val="10000"/>
                </a:schemeClr>
              </a:solidFill>
              <a:latin typeface="Calibri" panose="020F0502020204030204" pitchFamily="34" charset="0"/>
              <a:cs typeface="Calibri" panose="020F0502020204030204" pitchFamily="34" charset="0"/>
            </a:endParaRPr>
          </a:p>
          <a:p>
            <a:pPr algn="just"/>
            <a:endParaRPr lang="en-GB" sz="1400" b="1" u="sng" spc="10" dirty="0">
              <a:solidFill>
                <a:schemeClr val="accent5">
                  <a:lumMod val="90000"/>
                  <a:lumOff val="10000"/>
                </a:schemeClr>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Provide professional friendly support and guidance to users of online services via telephone, webchat and email.</a:t>
            </a: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Provide clear signposting and guidance to all users, coaching them in the use of the online platform and providing information to resolve their queries and processing/updating high-volume case details accurately and efficiently.</a:t>
            </a: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Administrative tasks within the service line using current approved processes.</a:t>
            </a: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Providing information to users to allow them to understand what the next stage is and what they can expect.</a:t>
            </a: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Identify users who require additional support. </a:t>
            </a: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Work as part of a team and with internal/external stakeholders.</a:t>
            </a: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To handle, and where possible resolve, first contact user complaints and queries.</a:t>
            </a:r>
          </a:p>
          <a:p>
            <a:pPr marL="285750" indent="-285750" algn="just">
              <a:buFont typeface="Arial" panose="020B0604020202020204" pitchFamily="34" charset="0"/>
              <a:buChar char="•"/>
            </a:pPr>
            <a:r>
              <a:rPr lang="en-GB" sz="1300" kern="1200" dirty="0">
                <a:solidFill>
                  <a:prstClr val="black"/>
                </a:solidFill>
                <a:latin typeface="Calibri" panose="020F0502020204030204" pitchFamily="34" charset="0"/>
                <a:cs typeface="Calibri" panose="020F0502020204030204" pitchFamily="34" charset="0"/>
              </a:rPr>
              <a:t>Read relevant knowledge articles to maintain accurate and up-to-date knowledge of processes and systems, to be able to provide users with the right information, when they need it with no delay or confusion.</a:t>
            </a:r>
          </a:p>
          <a:p>
            <a:pPr marL="285750" indent="-285750" algn="just">
              <a:buFont typeface="Arial" panose="020B0604020202020204" pitchFamily="34" charset="0"/>
              <a:buChar char="•"/>
            </a:pPr>
            <a:endParaRPr lang="en-GB" sz="1300" kern="1200" dirty="0">
              <a:solidFill>
                <a:prstClr val="black"/>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GB" sz="1300" kern="1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400" b="1" spc="10" dirty="0">
              <a:solidFill>
                <a:schemeClr val="accent5">
                  <a:lumMod val="90000"/>
                  <a:lumOff val="10000"/>
                </a:schemeClr>
              </a:solidFill>
              <a:latin typeface="+mj-lt"/>
              <a:cs typeface="Arial"/>
            </a:endParaRPr>
          </a:p>
          <a:p>
            <a:endParaRPr sz="1400" dirty="0">
              <a:solidFill>
                <a:schemeClr val="accent5">
                  <a:lumMod val="90000"/>
                  <a:lumOff val="10000"/>
                </a:schemeClr>
              </a:solidFill>
              <a:latin typeface="+mj-lt"/>
              <a:cs typeface="Arial"/>
            </a:endParaRPr>
          </a:p>
        </p:txBody>
      </p:sp>
      <p:sp>
        <p:nvSpPr>
          <p:cNvPr id="35" name="text 1">
            <a:extLst>
              <a:ext uri="{FF2B5EF4-FFF2-40B4-BE49-F238E27FC236}">
                <a16:creationId xmlns:a16="http://schemas.microsoft.com/office/drawing/2014/main" id="{0B88E3AB-28ED-4308-AE9A-CBBF2A2FC6BA}"/>
              </a:ext>
            </a:extLst>
          </p:cNvPr>
          <p:cNvSpPr txBox="1"/>
          <p:nvPr/>
        </p:nvSpPr>
        <p:spPr>
          <a:xfrm rot="10800000" flipV="1">
            <a:off x="4262129" y="3669478"/>
            <a:ext cx="5621554" cy="276999"/>
          </a:xfrm>
          <a:prstGeom prst="rect">
            <a:avLst/>
          </a:prstGeom>
        </p:spPr>
        <p:txBody>
          <a:bodyPr vert="horz" wrap="square" lIns="0" tIns="0" rIns="0" bIns="0" rtlCol="0">
            <a:spAutoFit/>
          </a:bodyPr>
          <a:lstStyle/>
          <a:p>
            <a:endParaRPr lang="en-GB" dirty="0">
              <a:solidFill>
                <a:srgbClr val="FF0000"/>
              </a:solidFill>
            </a:endParaRPr>
          </a:p>
        </p:txBody>
      </p:sp>
      <p:sp>
        <p:nvSpPr>
          <p:cNvPr id="17" name="text 1">
            <a:extLst>
              <a:ext uri="{FF2B5EF4-FFF2-40B4-BE49-F238E27FC236}">
                <a16:creationId xmlns:a16="http://schemas.microsoft.com/office/drawing/2014/main" id="{68BC9928-8123-4B17-90E0-F98214F87DE3}"/>
              </a:ext>
            </a:extLst>
          </p:cNvPr>
          <p:cNvSpPr txBox="1"/>
          <p:nvPr/>
        </p:nvSpPr>
        <p:spPr>
          <a:xfrm flipH="1">
            <a:off x="1369699" y="1674721"/>
            <a:ext cx="7365240" cy="215444"/>
          </a:xfrm>
          <a:prstGeom prst="rect">
            <a:avLst/>
          </a:prstGeom>
        </p:spPr>
        <p:txBody>
          <a:bodyPr vert="horz" wrap="square" lIns="0" tIns="0" rIns="0" bIns="0" rtlCol="0">
            <a:spAutoFit/>
          </a:bodyPr>
          <a:lstStyle/>
          <a:p>
            <a:r>
              <a:rPr lang="en-GB" sz="1400" b="1" spc="9" dirty="0">
                <a:solidFill>
                  <a:schemeClr val="accent5">
                    <a:lumMod val="90000"/>
                    <a:lumOff val="10000"/>
                  </a:schemeClr>
                </a:solidFill>
                <a:latin typeface="Calibri" panose="020F0502020204030204" pitchFamily="34" charset="0"/>
                <a:cs typeface="Calibri" panose="020F0502020204030204" pitchFamily="34" charset="0"/>
              </a:rPr>
              <a:t>Location</a:t>
            </a:r>
            <a:r>
              <a:rPr lang="en-GB" sz="1300" b="1" spc="9" dirty="0">
                <a:solidFill>
                  <a:srgbClr val="002060"/>
                </a:solidFill>
                <a:latin typeface="Calibri" panose="020F0502020204030204" pitchFamily="34" charset="0"/>
                <a:cs typeface="Calibri" panose="020F0502020204030204" pitchFamily="34" charset="0"/>
              </a:rPr>
              <a:t>: Crown House, Loughborough </a:t>
            </a:r>
            <a:endParaRPr lang="en-GB" sz="1200" dirty="0">
              <a:solidFill>
                <a:schemeClr val="accent5">
                  <a:lumMod val="90000"/>
                  <a:lumOff val="10000"/>
                </a:schemeClr>
              </a:solidFill>
              <a:highlight>
                <a:srgbClr val="FFFF00"/>
              </a:highlight>
              <a:cs typeface="Arial"/>
            </a:endParaRPr>
          </a:p>
        </p:txBody>
      </p:sp>
      <p:sp>
        <p:nvSpPr>
          <p:cNvPr id="18" name="text 1">
            <a:extLst>
              <a:ext uri="{FF2B5EF4-FFF2-40B4-BE49-F238E27FC236}">
                <a16:creationId xmlns:a16="http://schemas.microsoft.com/office/drawing/2014/main" id="{4C8278E3-EE8B-421B-8550-CBDE123E9789}"/>
              </a:ext>
            </a:extLst>
          </p:cNvPr>
          <p:cNvSpPr txBox="1"/>
          <p:nvPr/>
        </p:nvSpPr>
        <p:spPr>
          <a:xfrm>
            <a:off x="1369699" y="5144903"/>
            <a:ext cx="2627402" cy="215444"/>
          </a:xfrm>
          <a:prstGeom prst="rect">
            <a:avLst/>
          </a:prstGeom>
        </p:spPr>
        <p:txBody>
          <a:bodyPr vert="horz" wrap="square" lIns="0" tIns="0" rIns="0" bIns="0" rtlCol="0">
            <a:spAutoFit/>
          </a:bodyPr>
          <a:lstStyle/>
          <a:p>
            <a:pPr marL="0">
              <a:lnSpc>
                <a:spcPct val="100000"/>
              </a:lnSpc>
            </a:pPr>
            <a:r>
              <a:rPr lang="en-GB" sz="1400" b="1" u="sng" spc="10" dirty="0">
                <a:solidFill>
                  <a:schemeClr val="accent5">
                    <a:lumMod val="90000"/>
                    <a:lumOff val="10000"/>
                  </a:schemeClr>
                </a:solidFill>
                <a:latin typeface="Calibri" panose="020F0502020204030204" pitchFamily="34" charset="0"/>
                <a:cs typeface="Calibri" panose="020F0502020204030204" pitchFamily="34" charset="0"/>
              </a:rPr>
              <a:t>Training</a:t>
            </a:r>
            <a:endParaRPr sz="1400" u="sng" dirty="0">
              <a:solidFill>
                <a:schemeClr val="accent5">
                  <a:lumMod val="90000"/>
                  <a:lumOff val="10000"/>
                </a:schemeClr>
              </a:solidFill>
              <a:latin typeface="Calibri" panose="020F0502020204030204" pitchFamily="34" charset="0"/>
              <a:cs typeface="Calibri" panose="020F0502020204030204" pitchFamily="34" charset="0"/>
            </a:endParaRPr>
          </a:p>
        </p:txBody>
      </p:sp>
      <p:sp>
        <p:nvSpPr>
          <p:cNvPr id="19" name="text 1">
            <a:extLst>
              <a:ext uri="{FF2B5EF4-FFF2-40B4-BE49-F238E27FC236}">
                <a16:creationId xmlns:a16="http://schemas.microsoft.com/office/drawing/2014/main" id="{1DC827D2-3E18-4BE5-B844-5FA69C03E64A}"/>
              </a:ext>
            </a:extLst>
          </p:cNvPr>
          <p:cNvSpPr txBox="1"/>
          <p:nvPr/>
        </p:nvSpPr>
        <p:spPr>
          <a:xfrm flipH="1">
            <a:off x="1590593" y="5252625"/>
            <a:ext cx="6329633" cy="1369606"/>
          </a:xfrm>
          <a:prstGeom prst="rect">
            <a:avLst/>
          </a:prstGeom>
        </p:spPr>
        <p:txBody>
          <a:bodyPr vert="horz" wrap="square" lIns="0" tIns="0" rIns="0" bIns="0" rtlCol="0">
            <a:spAutoFit/>
          </a:bodyPr>
          <a:lstStyle/>
          <a:p>
            <a:endParaRPr lang="en-GB" sz="1200" dirty="0">
              <a:solidFill>
                <a:schemeClr val="accent5">
                  <a:lumMod val="90000"/>
                  <a:lumOff val="10000"/>
                </a:schemeClr>
              </a:solidFill>
              <a:cs typeface="Arial"/>
            </a:endParaRPr>
          </a:p>
          <a:p>
            <a:r>
              <a:rPr lang="en-GB" sz="1300" spc="10" dirty="0">
                <a:solidFill>
                  <a:schemeClr val="tx1"/>
                </a:solidFill>
                <a:latin typeface="Calibri" panose="020F0502020204030204" pitchFamily="34" charset="0"/>
                <a:cs typeface="Calibri" panose="020F0502020204030204" pitchFamily="34" charset="0"/>
              </a:rPr>
              <a:t>Every single candidate has an individual training package which will fit around the role that you have applied for and will be adapted to your learning style.  You will be fully supported during a 8 week learner journey which comprises of a 2 week Induction with a trainer and a 6 week Academy with dedicated Development Coaches to support you throughout your journey.</a:t>
            </a:r>
          </a:p>
          <a:p>
            <a:endParaRPr sz="1200" dirty="0">
              <a:solidFill>
                <a:schemeClr val="accent5">
                  <a:lumMod val="90000"/>
                  <a:lumOff val="10000"/>
                </a:schemeClr>
              </a:solidFill>
              <a:cs typeface="Arial"/>
            </a:endParaRPr>
          </a:p>
        </p:txBody>
      </p:sp>
      <p:sp>
        <p:nvSpPr>
          <p:cNvPr id="4" name="Speech Bubble: Rectangle 3">
            <a:extLst>
              <a:ext uri="{FF2B5EF4-FFF2-40B4-BE49-F238E27FC236}">
                <a16:creationId xmlns:a16="http://schemas.microsoft.com/office/drawing/2014/main" id="{EFB33CF3-A057-474D-99D5-3969A2F5542E}"/>
              </a:ext>
            </a:extLst>
          </p:cNvPr>
          <p:cNvSpPr/>
          <p:nvPr/>
        </p:nvSpPr>
        <p:spPr>
          <a:xfrm>
            <a:off x="314393" y="1528215"/>
            <a:ext cx="45719" cy="45719"/>
          </a:xfrm>
          <a:prstGeom prst="wedgeRectCallout">
            <a:avLst/>
          </a:prstGeom>
          <a:solidFill>
            <a:schemeClr val="accent6">
              <a:hueOff val="-12800000"/>
              <a:satOff val="-21951"/>
              <a:lumOff val="8039"/>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Bliss Light"/>
            </a:endParaRPr>
          </a:p>
        </p:txBody>
      </p:sp>
    </p:spTree>
    <p:extLst>
      <p:ext uri="{BB962C8B-B14F-4D97-AF65-F5344CB8AC3E}">
        <p14:creationId xmlns:p14="http://schemas.microsoft.com/office/powerpoint/2010/main" val="17359056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913B8-FEBF-4B43-BFB0-EE18C0FE0BD4}"/>
              </a:ext>
            </a:extLst>
          </p:cNvPr>
          <p:cNvSpPr>
            <a:spLocks noGrp="1"/>
          </p:cNvSpPr>
          <p:nvPr>
            <p:ph type="title"/>
          </p:nvPr>
        </p:nvSpPr>
        <p:spPr>
          <a:xfrm>
            <a:off x="3870627" y="346288"/>
            <a:ext cx="4154022" cy="757298"/>
          </a:xfrm>
        </p:spPr>
        <p:txBody>
          <a:bodyPr>
            <a:normAutofit/>
          </a:bodyPr>
          <a:lstStyle/>
          <a:p>
            <a:r>
              <a:rPr lang="en-GB" sz="3200" b="1" dirty="0">
                <a:solidFill>
                  <a:srgbClr val="002060"/>
                </a:solidFill>
                <a:latin typeface="Calibri" panose="020F0502020204030204" pitchFamily="34" charset="0"/>
                <a:cs typeface="Calibri" panose="020F0502020204030204" pitchFamily="34" charset="0"/>
              </a:rPr>
              <a:t>CTSC Service Lines</a:t>
            </a:r>
          </a:p>
        </p:txBody>
      </p:sp>
      <p:sp>
        <p:nvSpPr>
          <p:cNvPr id="5" name="Text Placeholder 4">
            <a:extLst>
              <a:ext uri="{FF2B5EF4-FFF2-40B4-BE49-F238E27FC236}">
                <a16:creationId xmlns:a16="http://schemas.microsoft.com/office/drawing/2014/main" id="{39822B42-768B-43A7-92B8-B2D408FE3B50}"/>
              </a:ext>
            </a:extLst>
          </p:cNvPr>
          <p:cNvSpPr>
            <a:spLocks noGrp="1"/>
          </p:cNvSpPr>
          <p:nvPr>
            <p:ph type="body" idx="1"/>
          </p:nvPr>
        </p:nvSpPr>
        <p:spPr>
          <a:xfrm>
            <a:off x="914400" y="1813034"/>
            <a:ext cx="10315046" cy="4872099"/>
          </a:xfrm>
        </p:spPr>
        <p:txBody>
          <a:bodyPr lIns="0" tIns="0" rIns="0" bIns="0" anchor="t">
            <a:normAutofit/>
          </a:bodyPr>
          <a:lstStyle/>
          <a:p>
            <a:r>
              <a:rPr lang="en-GB" sz="1400" dirty="0">
                <a:latin typeface="Calibri"/>
                <a:cs typeface="Calibri"/>
              </a:rPr>
              <a:t>The CTSC deliver their services through a number of Jurisdictions that we call service lines, details below:</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accent5">
                    <a:lumMod val="90000"/>
                    <a:lumOff val="10000"/>
                  </a:schemeClr>
                </a:solidFill>
                <a:latin typeface="Calibri"/>
                <a:cs typeface="Calibri"/>
              </a:rPr>
              <a:t>SSCS (Social Service and Child Support)- </a:t>
            </a:r>
            <a:r>
              <a:rPr lang="en-GB" dirty="0">
                <a:latin typeface="Calibri"/>
                <a:cs typeface="Calibri"/>
              </a:rPr>
              <a:t>Customers contact the CTSC in regards to decisions about their entitlement to benefits, </a:t>
            </a:r>
            <a:r>
              <a:rPr lang="en-GB" dirty="0" err="1">
                <a:latin typeface="Calibri"/>
                <a:cs typeface="Calibri"/>
              </a:rPr>
              <a:t>e.g</a:t>
            </a:r>
            <a:r>
              <a:rPr lang="en-GB" dirty="0">
                <a:latin typeface="Calibri"/>
                <a:cs typeface="Calibri"/>
              </a:rPr>
              <a:t> Personal Independence Payment (PIP), Employment Support Allowance (ESA) &amp; Universal Credit. If a customer is unhappy or disagrees with a decision they can appeal to a Tribunal. Representatives from Citizens Advice Bureau and Health care professionals usually contact the CTSC on behalf of the customer.</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accent5">
                    <a:lumMod val="90000"/>
                    <a:lumOff val="10000"/>
                  </a:schemeClr>
                </a:solidFill>
                <a:latin typeface="Calibri" panose="020F0502020204030204" pitchFamily="34" charset="0"/>
                <a:cs typeface="Calibri" panose="020F0502020204030204" pitchFamily="34" charset="0"/>
              </a:rPr>
              <a:t>IAC (Immigration &amp; Asylum Chamber) </a:t>
            </a:r>
            <a:r>
              <a:rPr lang="en-GB" dirty="0">
                <a:latin typeface="Calibri" panose="020F0502020204030204" pitchFamily="34" charset="0"/>
                <a:cs typeface="Calibri" panose="020F0502020204030204" pitchFamily="34" charset="0"/>
              </a:rPr>
              <a:t>- IAC  is part of the Justice system of the United Kingdom under HMCTS.  It hears cases relating to immigration issues and requests for asylum.  It consists of two Tribunals, the First Tier and Upper Tier Tribunals looking at appeals and permission to stay in the UK.</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accent5">
                    <a:lumMod val="90000"/>
                    <a:lumOff val="10000"/>
                  </a:schemeClr>
                </a:solidFill>
                <a:latin typeface="Calibri" panose="020F0502020204030204" pitchFamily="34" charset="0"/>
                <a:cs typeface="Calibri" panose="020F0502020204030204" pitchFamily="34" charset="0"/>
              </a:rPr>
              <a:t>FPLA (Family Public Law) </a:t>
            </a:r>
            <a:r>
              <a:rPr lang="en-GB" dirty="0">
                <a:latin typeface="Calibri" panose="020F0502020204030204" pitchFamily="34" charset="0"/>
                <a:cs typeface="Calibri" panose="020F0502020204030204" pitchFamily="34" charset="0"/>
              </a:rPr>
              <a:t>- If parents or carers of a child are unable to show that they are providing the child with the expected level of care, the Local Authority can step in and apply to the court for an order to safeguard the child. This could be to take over primary care for the child or to more closely supervise the care given to the child by their parents.</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These types of cases are heard by the Family Court and are known as Public Law cases, or sometimes Care cases.</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accent5">
                    <a:lumMod val="90000"/>
                    <a:lumOff val="10000"/>
                  </a:schemeClr>
                </a:solidFill>
                <a:latin typeface="Calibri" panose="020F0502020204030204" pitchFamily="34" charset="0"/>
                <a:cs typeface="Calibri" panose="020F0502020204030204" pitchFamily="34" charset="0"/>
              </a:rPr>
              <a:t>Probate</a:t>
            </a:r>
            <a:r>
              <a:rPr lang="en-GB" dirty="0">
                <a:latin typeface="Calibri" panose="020F0502020204030204" pitchFamily="34" charset="0"/>
                <a:cs typeface="Calibri" panose="020F0502020204030204" pitchFamily="34" charset="0"/>
              </a:rPr>
              <a:t> - </a:t>
            </a:r>
            <a:r>
              <a:rPr lang="en-GB" kern="1200" dirty="0">
                <a:solidFill>
                  <a:schemeClr val="tx1"/>
                </a:solidFill>
                <a:latin typeface="Calibri" panose="020F0502020204030204" pitchFamily="34" charset="0"/>
                <a:cs typeface="Calibri" panose="020F0502020204030204" pitchFamily="34" charset="0"/>
              </a:rPr>
              <a:t>In England and Wales, the Grant of Probate is the term used to describe the legal and financial processes involved in dealing with property, money and possessions (called the assets) of a person who has deceased. Before the next of kin or executor named in the will can claim, transfer, sell or distribute any of the deceased’s assets they will have to apply for Probate.</a:t>
            </a: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endParaRPr lang="en-GB" sz="11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2823323-B8DA-44CC-AE96-CAFE87BC9982}"/>
              </a:ext>
            </a:extLst>
          </p:cNvPr>
          <p:cNvSpPr>
            <a:spLocks noGrp="1"/>
          </p:cNvSpPr>
          <p:nvPr>
            <p:ph type="sldNum" sz="quarter" idx="2"/>
          </p:nvPr>
        </p:nvSpPr>
        <p:spPr/>
        <p:txBody>
          <a:bodyPr/>
          <a:lstStyle/>
          <a:p>
            <a:fld id="{86CB4B4D-7CA3-9044-876B-883B54F8677D}" type="slidenum">
              <a:rPr lang="en-GB" smtClean="0"/>
              <a:t>6</a:t>
            </a:fld>
            <a:endParaRPr lang="en-GB" dirty="0"/>
          </a:p>
        </p:txBody>
      </p:sp>
    </p:spTree>
    <p:extLst>
      <p:ext uri="{BB962C8B-B14F-4D97-AF65-F5344CB8AC3E}">
        <p14:creationId xmlns:p14="http://schemas.microsoft.com/office/powerpoint/2010/main" val="36879717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913B8-FEBF-4B43-BFB0-EE18C0FE0BD4}"/>
              </a:ext>
            </a:extLst>
          </p:cNvPr>
          <p:cNvSpPr>
            <a:spLocks noGrp="1"/>
          </p:cNvSpPr>
          <p:nvPr>
            <p:ph type="title"/>
          </p:nvPr>
        </p:nvSpPr>
        <p:spPr>
          <a:xfrm>
            <a:off x="3870627" y="346288"/>
            <a:ext cx="4154022" cy="757298"/>
          </a:xfrm>
        </p:spPr>
        <p:txBody>
          <a:bodyPr>
            <a:normAutofit/>
          </a:bodyPr>
          <a:lstStyle/>
          <a:p>
            <a:r>
              <a:rPr lang="en-GB" sz="3200" b="1" dirty="0">
                <a:solidFill>
                  <a:srgbClr val="002060"/>
                </a:solidFill>
                <a:latin typeface="Calibri" panose="020F0502020204030204" pitchFamily="34" charset="0"/>
                <a:cs typeface="Calibri" panose="020F0502020204030204" pitchFamily="34" charset="0"/>
              </a:rPr>
              <a:t>CTSC Service Lines</a:t>
            </a:r>
          </a:p>
        </p:txBody>
      </p:sp>
      <p:sp>
        <p:nvSpPr>
          <p:cNvPr id="5" name="Text Placeholder 4">
            <a:extLst>
              <a:ext uri="{FF2B5EF4-FFF2-40B4-BE49-F238E27FC236}">
                <a16:creationId xmlns:a16="http://schemas.microsoft.com/office/drawing/2014/main" id="{39822B42-768B-43A7-92B8-B2D408FE3B50}"/>
              </a:ext>
            </a:extLst>
          </p:cNvPr>
          <p:cNvSpPr>
            <a:spLocks noGrp="1"/>
          </p:cNvSpPr>
          <p:nvPr>
            <p:ph type="body" idx="1"/>
          </p:nvPr>
        </p:nvSpPr>
        <p:spPr>
          <a:xfrm>
            <a:off x="938477" y="2443656"/>
            <a:ext cx="10315046" cy="4690795"/>
          </a:xfrm>
        </p:spPr>
        <p:txBody>
          <a:bodyPr>
            <a:normAutofit/>
          </a:bodyPr>
          <a:lstStyle/>
          <a:p>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accent5">
                    <a:lumMod val="90000"/>
                    <a:lumOff val="10000"/>
                  </a:schemeClr>
                </a:solidFill>
                <a:latin typeface="Calibri" panose="020F0502020204030204" pitchFamily="34" charset="0"/>
                <a:cs typeface="Calibri" panose="020F0502020204030204" pitchFamily="34" charset="0"/>
              </a:rPr>
              <a:t>OCMC (Online Civil Money Claims) </a:t>
            </a:r>
            <a:r>
              <a:rPr lang="en-GB" dirty="0">
                <a:latin typeface="Calibri" panose="020F0502020204030204" pitchFamily="34" charset="0"/>
                <a:cs typeface="Calibri" panose="020F0502020204030204" pitchFamily="34" charset="0"/>
              </a:rPr>
              <a:t>- OCMC Is a service the CTSC’s offer where a customer can make an online claim against an organisation or an individual for money that they believe they are owed. They may be seeking advice regarding the online process and what they need to do or chasing the progress of a case.</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dirty="0">
                <a:solidFill>
                  <a:schemeClr val="accent5">
                    <a:lumMod val="90000"/>
                    <a:lumOff val="10000"/>
                  </a:schemeClr>
                </a:solidFill>
                <a:latin typeface="Calibri" panose="020F0502020204030204" pitchFamily="34" charset="0"/>
                <a:cs typeface="Calibri" panose="020F0502020204030204" pitchFamily="34" charset="0"/>
              </a:rPr>
              <a:t>Divorce</a:t>
            </a:r>
            <a:r>
              <a:rPr lang="en-GB" dirty="0">
                <a:latin typeface="Calibri" panose="020F0502020204030204" pitchFamily="34" charset="0"/>
                <a:cs typeface="Calibri" panose="020F0502020204030204" pitchFamily="34" charset="0"/>
              </a:rPr>
              <a:t> - </a:t>
            </a:r>
            <a:r>
              <a:rPr lang="en-GB" kern="1200" dirty="0">
                <a:solidFill>
                  <a:schemeClr val="tx1"/>
                </a:solidFill>
                <a:latin typeface="Calibri" panose="020F0502020204030204" pitchFamily="34" charset="0"/>
                <a:cs typeface="Calibri" panose="020F0502020204030204" pitchFamily="34" charset="0"/>
              </a:rPr>
              <a:t>When a marriage has irretrievably broken down, one of the parties can apply for a divorce. They can submit their petition online or on paper. Calls into the CTSC are in relation to progress updates of the submitted application for a Divorce to be granted.</a:t>
            </a:r>
          </a:p>
          <a:p>
            <a:endParaRPr lang="en-GB" kern="12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kern="1200" dirty="0">
                <a:solidFill>
                  <a:schemeClr val="accent5">
                    <a:lumMod val="90000"/>
                    <a:lumOff val="10000"/>
                  </a:schemeClr>
                </a:solidFill>
                <a:latin typeface="Calibri" panose="020F0502020204030204" pitchFamily="34" charset="0"/>
                <a:cs typeface="Calibri" panose="020F0502020204030204" pitchFamily="34" charset="0"/>
              </a:rPr>
              <a:t>SJS (Single Justice Service) </a:t>
            </a:r>
            <a:r>
              <a:rPr lang="en-GB" kern="1200" dirty="0">
                <a:solidFill>
                  <a:schemeClr val="tx1"/>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This service line deals with non imprisonable offences that customers may have committed such as DVLA (No Car Tax or Insurance), TV Licensing, Local Authority, Transport for London (Not paying a fare) and the Police (Speeding, No Insurance, MOT or Car Tax).</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endParaRPr lang="en-GB" kern="12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kern="1200" dirty="0">
                <a:solidFill>
                  <a:schemeClr val="accent5">
                    <a:lumMod val="90000"/>
                    <a:lumOff val="10000"/>
                  </a:schemeClr>
                </a:solidFill>
                <a:latin typeface="Calibri" panose="020F0502020204030204" pitchFamily="34" charset="0"/>
                <a:cs typeface="Calibri" panose="020F0502020204030204" pitchFamily="34" charset="0"/>
              </a:rPr>
              <a:t>AVH &amp; VH (Audio Video Hearings &amp; Fully Video Hearings) </a:t>
            </a:r>
            <a:r>
              <a:rPr lang="en-GB" kern="1200" dirty="0">
                <a:solidFill>
                  <a:schemeClr val="tx1"/>
                </a:solidFill>
                <a:latin typeface="Calibri" panose="020F0502020204030204" pitchFamily="34" charset="0"/>
                <a:cs typeface="Calibri" panose="020F0502020204030204" pitchFamily="34" charset="0"/>
              </a:rPr>
              <a:t>– Due to the Coronavirus (COVID-19) many courts had to close. This meant that hearings had to go digital through platforms such as CVP (Cloud Video Platform) and HMCTS bespoke video conferencing. Support is required for users who are unable to access these platforms through their own technology such as Members of the public, solicitors and media. </a:t>
            </a:r>
          </a:p>
          <a:p>
            <a:endParaRPr lang="en-GB" sz="11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2823323-B8DA-44CC-AE96-CAFE87BC9982}"/>
              </a:ext>
            </a:extLst>
          </p:cNvPr>
          <p:cNvSpPr>
            <a:spLocks noGrp="1"/>
          </p:cNvSpPr>
          <p:nvPr>
            <p:ph type="sldNum" sz="quarter" idx="2"/>
          </p:nvPr>
        </p:nvSpPr>
        <p:spPr/>
        <p:txBody>
          <a:bodyPr/>
          <a:lstStyle/>
          <a:p>
            <a:fld id="{86CB4B4D-7CA3-9044-876B-883B54F8677D}" type="slidenum">
              <a:rPr lang="en-GB" smtClean="0"/>
              <a:t>7</a:t>
            </a:fld>
            <a:endParaRPr lang="en-GB" dirty="0"/>
          </a:p>
        </p:txBody>
      </p:sp>
    </p:spTree>
    <p:extLst>
      <p:ext uri="{BB962C8B-B14F-4D97-AF65-F5344CB8AC3E}">
        <p14:creationId xmlns:p14="http://schemas.microsoft.com/office/powerpoint/2010/main" val="42840585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9" hidden="1">
            <a:extLst>
              <a:ext uri="{FF2B5EF4-FFF2-40B4-BE49-F238E27FC236}">
                <a16:creationId xmlns:a16="http://schemas.microsoft.com/office/drawing/2014/main" id="{2B192B26-E295-471E-8AC2-A6FC1A5DBEE7}"/>
              </a:ext>
            </a:extLst>
          </p:cNvPr>
          <p:cNvGraphicFramePr>
            <a:graphicFrameLocks noChangeAspect="1"/>
          </p:cNvGraphicFramePr>
          <p:nvPr>
            <p:custDataLst>
              <p:tags r:id="rId2"/>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spid="_x0000_s2051" name="think-cell Slide" r:id="rId5" imgW="360" imgH="360" progId="TCLayout.ActiveDocument.1">
                  <p:embed/>
                </p:oleObj>
              </mc:Choice>
              <mc:Fallback>
                <p:oleObj name="think-cell Slide" r:id="rId5" imgW="360" imgH="360" progId="TCLayout.ActiveDocument.1">
                  <p:embed/>
                  <p:pic>
                    <p:nvPicPr>
                      <p:cNvPr id="36866" name="Object 19" hidden="1">
                        <a:extLst>
                          <a:ext uri="{FF2B5EF4-FFF2-40B4-BE49-F238E27FC236}">
                            <a16:creationId xmlns:a16="http://schemas.microsoft.com/office/drawing/2014/main" id="{2B192B26-E295-471E-8AC2-A6FC1A5DB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28">
            <a:extLst>
              <a:ext uri="{FF2B5EF4-FFF2-40B4-BE49-F238E27FC236}">
                <a16:creationId xmlns:a16="http://schemas.microsoft.com/office/drawing/2014/main" id="{BBFAD1BF-86DE-4031-A8B2-66CB99ADC7A9}"/>
              </a:ext>
            </a:extLst>
          </p:cNvPr>
          <p:cNvSpPr>
            <a:spLocks noChangeArrowheads="1"/>
          </p:cNvSpPr>
          <p:nvPr/>
        </p:nvSpPr>
        <p:spPr bwMode="auto">
          <a:xfrm>
            <a:off x="6003925" y="-152400"/>
            <a:ext cx="1841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737377"/>
                </a:solidFill>
                <a:latin typeface="Arial" panose="020B0604020202020204" pitchFamily="34" charset="0"/>
              </a:defRPr>
            </a:lvl1pPr>
            <a:lvl2pPr marL="742950" indent="-285750">
              <a:defRPr sz="1400">
                <a:solidFill>
                  <a:srgbClr val="737377"/>
                </a:solidFill>
                <a:latin typeface="Arial" panose="020B0604020202020204" pitchFamily="34" charset="0"/>
              </a:defRPr>
            </a:lvl2pPr>
            <a:lvl3pPr marL="1143000" indent="-228600">
              <a:defRPr sz="1400">
                <a:solidFill>
                  <a:srgbClr val="737377"/>
                </a:solidFill>
                <a:latin typeface="Arial" panose="020B0604020202020204" pitchFamily="34" charset="0"/>
              </a:defRPr>
            </a:lvl3pPr>
            <a:lvl4pPr marL="1600200" indent="-228600">
              <a:defRPr sz="1400">
                <a:solidFill>
                  <a:srgbClr val="737377"/>
                </a:solidFill>
                <a:latin typeface="Arial" panose="020B0604020202020204" pitchFamily="34" charset="0"/>
              </a:defRPr>
            </a:lvl4pPr>
            <a:lvl5pPr marL="2057400" indent="-228600">
              <a:defRPr sz="1400">
                <a:solidFill>
                  <a:srgbClr val="737377"/>
                </a:solidFill>
                <a:latin typeface="Arial" panose="020B0604020202020204" pitchFamily="34" charset="0"/>
              </a:defRPr>
            </a:lvl5pPr>
            <a:lvl6pPr marL="2514600" indent="-228600" eaLnBrk="0" fontAlgn="base" hangingPunct="0">
              <a:spcBef>
                <a:spcPct val="0"/>
              </a:spcBef>
              <a:spcAft>
                <a:spcPct val="0"/>
              </a:spcAft>
              <a:defRPr sz="1400">
                <a:solidFill>
                  <a:srgbClr val="737377"/>
                </a:solidFill>
                <a:latin typeface="Arial" panose="020B0604020202020204" pitchFamily="34" charset="0"/>
              </a:defRPr>
            </a:lvl6pPr>
            <a:lvl7pPr marL="2971800" indent="-228600" eaLnBrk="0" fontAlgn="base" hangingPunct="0">
              <a:spcBef>
                <a:spcPct val="0"/>
              </a:spcBef>
              <a:spcAft>
                <a:spcPct val="0"/>
              </a:spcAft>
              <a:defRPr sz="1400">
                <a:solidFill>
                  <a:srgbClr val="737377"/>
                </a:solidFill>
                <a:latin typeface="Arial" panose="020B0604020202020204" pitchFamily="34" charset="0"/>
              </a:defRPr>
            </a:lvl7pPr>
            <a:lvl8pPr marL="3429000" indent="-228600" eaLnBrk="0" fontAlgn="base" hangingPunct="0">
              <a:spcBef>
                <a:spcPct val="0"/>
              </a:spcBef>
              <a:spcAft>
                <a:spcPct val="0"/>
              </a:spcAft>
              <a:defRPr sz="1400">
                <a:solidFill>
                  <a:srgbClr val="737377"/>
                </a:solidFill>
                <a:latin typeface="Arial" panose="020B0604020202020204" pitchFamily="34" charset="0"/>
              </a:defRPr>
            </a:lvl8pPr>
            <a:lvl9pPr marL="3886200" indent="-228600" eaLnBrk="0" fontAlgn="base" hangingPunct="0">
              <a:spcBef>
                <a:spcPct val="0"/>
              </a:spcBef>
              <a:spcAft>
                <a:spcPct val="0"/>
              </a:spcAft>
              <a:defRPr sz="1400">
                <a:solidFill>
                  <a:srgbClr val="737377"/>
                </a:solidFill>
                <a:latin typeface="Arial" panose="020B0604020202020204" pitchFamily="34" charset="0"/>
              </a:defRPr>
            </a:lvl9pPr>
          </a:lstStyle>
          <a:p>
            <a:pPr algn="ctr" eaLnBrk="1" hangingPunct="1"/>
            <a:endParaRPr lang="en-US" altLang="en-US" dirty="0"/>
          </a:p>
        </p:txBody>
      </p:sp>
      <p:sp>
        <p:nvSpPr>
          <p:cNvPr id="7" name="text 1">
            <a:extLst>
              <a:ext uri="{FF2B5EF4-FFF2-40B4-BE49-F238E27FC236}">
                <a16:creationId xmlns:a16="http://schemas.microsoft.com/office/drawing/2014/main" id="{5541F87F-E2C9-4CFB-B490-06C44F4BD8CF}"/>
              </a:ext>
            </a:extLst>
          </p:cNvPr>
          <p:cNvSpPr txBox="1"/>
          <p:nvPr/>
        </p:nvSpPr>
        <p:spPr>
          <a:xfrm>
            <a:off x="1152234" y="2246491"/>
            <a:ext cx="3442213" cy="246221"/>
          </a:xfrm>
          <a:prstGeom prst="rect">
            <a:avLst/>
          </a:prstGeom>
        </p:spPr>
        <p:txBody>
          <a:bodyPr vert="horz" wrap="square" lIns="0" tIns="0" rIns="0" bIns="0" rtlCol="0" anchor="t">
            <a:spAutoFit/>
          </a:bodyPr>
          <a:lstStyle/>
          <a:p>
            <a:r>
              <a:rPr lang="en-GB" sz="1600" u="sng" dirty="0">
                <a:solidFill>
                  <a:schemeClr val="accent5">
                    <a:lumMod val="75000"/>
                    <a:lumOff val="25000"/>
                  </a:schemeClr>
                </a:solidFill>
                <a:latin typeface="Calibri" panose="020F0502020204030204" pitchFamily="34" charset="0"/>
                <a:cs typeface="Calibri" panose="020F0502020204030204" pitchFamily="34" charset="0"/>
              </a:rPr>
              <a:t>What are Success Profiles? </a:t>
            </a:r>
          </a:p>
        </p:txBody>
      </p:sp>
      <p:sp>
        <p:nvSpPr>
          <p:cNvPr id="8" name="text 1">
            <a:extLst>
              <a:ext uri="{FF2B5EF4-FFF2-40B4-BE49-F238E27FC236}">
                <a16:creationId xmlns:a16="http://schemas.microsoft.com/office/drawing/2014/main" id="{FB970CF9-FCAC-4FB6-91BC-043053297E0B}"/>
              </a:ext>
            </a:extLst>
          </p:cNvPr>
          <p:cNvSpPr txBox="1"/>
          <p:nvPr/>
        </p:nvSpPr>
        <p:spPr>
          <a:xfrm>
            <a:off x="1152234" y="3240970"/>
            <a:ext cx="5543045" cy="600164"/>
          </a:xfrm>
          <a:prstGeom prst="rect">
            <a:avLst/>
          </a:prstGeom>
        </p:spPr>
        <p:txBody>
          <a:bodyPr vert="horz" wrap="square" lIns="0" tIns="0" rIns="0" bIns="0" rtlCol="0">
            <a:spAutoFit/>
          </a:bodyPr>
          <a:lstStyle/>
          <a:p>
            <a:pPr algn="just"/>
            <a:r>
              <a:rPr lang="en-GB" sz="1300" spc="9" dirty="0">
                <a:solidFill>
                  <a:schemeClr val="tx1"/>
                </a:solidFill>
                <a:latin typeface="Calibri" panose="020F0502020204030204" pitchFamily="34" charset="0"/>
                <a:cs typeface="Calibri" panose="020F0502020204030204" pitchFamily="34" charset="0"/>
              </a:rPr>
              <a:t>The Selection process will use the </a:t>
            </a:r>
            <a:r>
              <a:rPr lang="en-GB" sz="1300" spc="9" dirty="0">
                <a:solidFill>
                  <a:srgbClr val="0070C0"/>
                </a:solidFill>
                <a:latin typeface="Calibri" panose="020F0502020204030204" pitchFamily="34" charset="0"/>
                <a:cs typeface="Calibri" panose="020F0502020204030204" pitchFamily="34" charset="0"/>
                <a:hlinkClick r:id="rId7" tooltip="Civil Service Success Profiles Framework">
                  <a:extLst>
                    <a:ext uri="{A12FA001-AC4F-418D-AE19-62706E023703}">
                      <ahyp:hlinkClr xmlns:ahyp="http://schemas.microsoft.com/office/drawing/2018/hyperlinkcolor" val="tx"/>
                    </a:ext>
                  </a:extLst>
                </a:hlinkClick>
              </a:rPr>
              <a:t>Civil Service Success Profiles Framework </a:t>
            </a:r>
            <a:r>
              <a:rPr lang="en-GB" sz="1300" spc="9" dirty="0">
                <a:solidFill>
                  <a:schemeClr val="tx1"/>
                </a:solidFill>
                <a:latin typeface="Calibri" panose="020F0502020204030204" pitchFamily="34" charset="0"/>
                <a:cs typeface="Calibri" panose="020F0502020204030204" pitchFamily="34" charset="0"/>
              </a:rPr>
              <a:t>which assesses behaviours, strengths and their potential. Please find below the following areas we will be testing throughout the process:</a:t>
            </a:r>
            <a:endParaRPr lang="en-GB" sz="1300" dirty="0">
              <a:solidFill>
                <a:schemeClr val="tx1"/>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30CFA607-8B29-4C8F-8EB3-6A07B8BE9BD0}"/>
              </a:ext>
            </a:extLst>
          </p:cNvPr>
          <p:cNvSpPr>
            <a:spLocks noGrp="1"/>
          </p:cNvSpPr>
          <p:nvPr>
            <p:ph type="title"/>
          </p:nvPr>
        </p:nvSpPr>
        <p:spPr>
          <a:xfrm>
            <a:off x="4594447" y="243115"/>
            <a:ext cx="7597553" cy="900000"/>
          </a:xfrm>
        </p:spPr>
        <p:txBody>
          <a:bodyPr>
            <a:normAutofit/>
          </a:bodyPr>
          <a:lstStyle/>
          <a:p>
            <a:r>
              <a:rPr lang="en-GB" sz="3200" b="1" dirty="0">
                <a:solidFill>
                  <a:srgbClr val="032D5A"/>
                </a:solidFill>
                <a:latin typeface="Calibri" panose="020F0502020204030204" pitchFamily="34" charset="0"/>
                <a:cs typeface="Calibri" panose="020F0502020204030204" pitchFamily="34" charset="0"/>
              </a:rPr>
              <a:t>Success</a:t>
            </a:r>
            <a:r>
              <a:rPr lang="en-GB" sz="3200" b="1" dirty="0">
                <a:solidFill>
                  <a:schemeClr val="tx1"/>
                </a:solidFill>
                <a:latin typeface="Calibri" panose="020F0502020204030204" pitchFamily="34" charset="0"/>
                <a:cs typeface="Calibri" panose="020F0502020204030204" pitchFamily="34" charset="0"/>
              </a:rPr>
              <a:t> </a:t>
            </a:r>
            <a:r>
              <a:rPr lang="en-GB" sz="3200" b="1" dirty="0">
                <a:solidFill>
                  <a:srgbClr val="032D5A"/>
                </a:solidFill>
                <a:latin typeface="Calibri" panose="020F0502020204030204" pitchFamily="34" charset="0"/>
                <a:cs typeface="Calibri" panose="020F0502020204030204" pitchFamily="34" charset="0"/>
              </a:rPr>
              <a:t>Profiles</a:t>
            </a:r>
          </a:p>
        </p:txBody>
      </p:sp>
      <p:pic>
        <p:nvPicPr>
          <p:cNvPr id="16" name="Picture 4" descr="A close up of a logo&#10;&#10;Description automatically generated">
            <a:extLst>
              <a:ext uri="{FF2B5EF4-FFF2-40B4-BE49-F238E27FC236}">
                <a16:creationId xmlns:a16="http://schemas.microsoft.com/office/drawing/2014/main" id="{2319DA74-5680-4199-8CDE-CC76EEB524C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079" y="258466"/>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695E382-0A87-4F5B-9484-3DCCAC6B5176}"/>
              </a:ext>
            </a:extLst>
          </p:cNvPr>
          <p:cNvPicPr/>
          <p:nvPr/>
        </p:nvPicPr>
        <p:blipFill rotWithShape="1">
          <a:blip r:embed="rId9">
            <a:extLst>
              <a:ext uri="{28A0092B-C50C-407E-A947-70E740481C1C}">
                <a14:useLocalDpi xmlns:a14="http://schemas.microsoft.com/office/drawing/2010/main" val="0"/>
              </a:ext>
            </a:extLst>
          </a:blip>
          <a:srcRect l="15468" t="16236" r="15546" b="15777"/>
          <a:stretch/>
        </p:blipFill>
        <p:spPr>
          <a:xfrm>
            <a:off x="7532016" y="2975077"/>
            <a:ext cx="3193835" cy="2932141"/>
          </a:xfrm>
          <a:prstGeom prst="rect">
            <a:avLst/>
          </a:prstGeom>
        </p:spPr>
      </p:pic>
      <p:sp>
        <p:nvSpPr>
          <p:cNvPr id="6" name="Rectangle 5">
            <a:extLst>
              <a:ext uri="{FF2B5EF4-FFF2-40B4-BE49-F238E27FC236}">
                <a16:creationId xmlns:a16="http://schemas.microsoft.com/office/drawing/2014/main" id="{E9631EAB-1969-4A99-9C4C-212FC94C9689}"/>
              </a:ext>
            </a:extLst>
          </p:cNvPr>
          <p:cNvSpPr/>
          <p:nvPr/>
        </p:nvSpPr>
        <p:spPr>
          <a:xfrm>
            <a:off x="1096130" y="3902652"/>
            <a:ext cx="6096000" cy="846386"/>
          </a:xfrm>
          <a:prstGeom prst="rect">
            <a:avLst/>
          </a:prstGeom>
        </p:spPr>
        <p:txBody>
          <a:bodyPr>
            <a:spAutoFit/>
          </a:bodyPr>
          <a:lstStyle/>
          <a:p>
            <a:endParaRPr lang="en-GB" sz="2000" dirty="0">
              <a:latin typeface="HelveticaNeueLT Std Med"/>
            </a:endParaRPr>
          </a:p>
          <a:p>
            <a:pPr marL="285750" indent="-285750" algn="just">
              <a:buFont typeface="Wingdings" panose="05000000000000000000" pitchFamily="2" charset="2"/>
              <a:buChar char="§"/>
            </a:pPr>
            <a:r>
              <a:rPr lang="en-GB" sz="1600" u="sng" dirty="0">
                <a:solidFill>
                  <a:srgbClr val="0070C0"/>
                </a:solidFill>
                <a:latin typeface="Calibri" panose="020F0502020204030204" pitchFamily="34" charset="0"/>
                <a:cs typeface="Calibri" panose="020F0502020204030204" pitchFamily="34" charset="0"/>
              </a:rPr>
              <a:t>Behaviours</a:t>
            </a:r>
            <a:r>
              <a:rPr lang="en-GB" sz="1600" dirty="0">
                <a:latin typeface="Calibri" panose="020F0502020204030204" pitchFamily="34" charset="0"/>
                <a:cs typeface="Calibri" panose="020F0502020204030204" pitchFamily="34" charset="0"/>
              </a:rPr>
              <a:t> - </a:t>
            </a:r>
            <a:r>
              <a:rPr lang="en-GB" sz="1300" dirty="0">
                <a:latin typeface="Calibri" panose="020F0502020204030204" pitchFamily="34" charset="0"/>
                <a:cs typeface="Calibri" panose="020F0502020204030204" pitchFamily="34" charset="0"/>
              </a:rPr>
              <a:t>the actions and activities that people do which result in effective performance in a job. </a:t>
            </a:r>
          </a:p>
        </p:txBody>
      </p:sp>
      <p:sp>
        <p:nvSpPr>
          <p:cNvPr id="10" name="Text Placeholder 9">
            <a:extLst>
              <a:ext uri="{FF2B5EF4-FFF2-40B4-BE49-F238E27FC236}">
                <a16:creationId xmlns:a16="http://schemas.microsoft.com/office/drawing/2014/main" id="{39E31463-4878-4AF6-9266-2E4018731A20}"/>
              </a:ext>
            </a:extLst>
          </p:cNvPr>
          <p:cNvSpPr>
            <a:spLocks noGrp="1"/>
          </p:cNvSpPr>
          <p:nvPr>
            <p:ph type="body" idx="1"/>
          </p:nvPr>
        </p:nvSpPr>
        <p:spPr>
          <a:xfrm>
            <a:off x="1135544" y="2528414"/>
            <a:ext cx="9801225" cy="527435"/>
          </a:xfrm>
        </p:spPr>
        <p:txBody>
          <a:bodyPr>
            <a:normAutofit/>
          </a:bodyPr>
          <a:lstStyle/>
          <a:p>
            <a:pPr algn="just"/>
            <a:r>
              <a:rPr lang="en-GB" dirty="0">
                <a:latin typeface="Calibri" panose="020F0502020204030204" pitchFamily="34" charset="0"/>
                <a:cs typeface="Calibri" panose="020F0502020204030204" pitchFamily="34" charset="0"/>
              </a:rPr>
              <a:t>The Success Profile Framework has been introduced into the Civil Service to attract and retain people of talent and experience from a range of sectors and diverse backgrounds and this is in line with the commitment within the Civil Service Workforce Plan </a:t>
            </a:r>
          </a:p>
        </p:txBody>
      </p:sp>
      <p:sp>
        <p:nvSpPr>
          <p:cNvPr id="11" name="Rectangle 10">
            <a:extLst>
              <a:ext uri="{FF2B5EF4-FFF2-40B4-BE49-F238E27FC236}">
                <a16:creationId xmlns:a16="http://schemas.microsoft.com/office/drawing/2014/main" id="{089BC600-513D-49A8-9A25-E08D194B1E8F}"/>
              </a:ext>
            </a:extLst>
          </p:cNvPr>
          <p:cNvSpPr/>
          <p:nvPr/>
        </p:nvSpPr>
        <p:spPr>
          <a:xfrm>
            <a:off x="1096130" y="4749455"/>
            <a:ext cx="6096000" cy="646331"/>
          </a:xfrm>
          <a:prstGeom prst="rect">
            <a:avLst/>
          </a:prstGeom>
        </p:spPr>
        <p:txBody>
          <a:bodyPr>
            <a:spAutoFit/>
          </a:bodyPr>
          <a:lstStyle/>
          <a:p>
            <a:endParaRPr lang="en-GB" sz="2000" dirty="0">
              <a:latin typeface="HelveticaNeueLT Std Med"/>
            </a:endParaRPr>
          </a:p>
          <a:p>
            <a:pPr marL="285750" indent="-285750" algn="just">
              <a:buFont typeface="Wingdings" panose="05000000000000000000" pitchFamily="2" charset="2"/>
              <a:buChar char="§"/>
            </a:pPr>
            <a:r>
              <a:rPr lang="en-GB" sz="1600" u="sng" dirty="0">
                <a:solidFill>
                  <a:srgbClr val="0070C0"/>
                </a:solidFill>
                <a:latin typeface="Calibri" panose="020F0502020204030204" pitchFamily="34" charset="0"/>
                <a:cs typeface="Calibri" panose="020F0502020204030204" pitchFamily="34" charset="0"/>
              </a:rPr>
              <a:t>Strengths </a:t>
            </a:r>
            <a:r>
              <a:rPr lang="en-GB" sz="1600" dirty="0">
                <a:latin typeface="Calibri" panose="020F0502020204030204" pitchFamily="34" charset="0"/>
                <a:cs typeface="Calibri" panose="020F0502020204030204" pitchFamily="34" charset="0"/>
              </a:rPr>
              <a:t>- </a:t>
            </a:r>
            <a:r>
              <a:rPr lang="en-GB" sz="1300" dirty="0">
                <a:latin typeface="Calibri" panose="020F0502020204030204" pitchFamily="34" charset="0"/>
                <a:cs typeface="Calibri" panose="020F0502020204030204" pitchFamily="34" charset="0"/>
              </a:rPr>
              <a:t>the things we do regularly, do well and that motivate us</a:t>
            </a:r>
            <a:r>
              <a:rPr lang="en-GB"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224531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9" hidden="1">
            <a:extLst>
              <a:ext uri="{FF2B5EF4-FFF2-40B4-BE49-F238E27FC236}">
                <a16:creationId xmlns:a16="http://schemas.microsoft.com/office/drawing/2014/main" id="{2B192B26-E295-471E-8AC2-A6FC1A5DBEE7}"/>
              </a:ext>
            </a:extLst>
          </p:cNvPr>
          <p:cNvGraphicFramePr>
            <a:graphicFrameLocks noChangeAspect="1"/>
          </p:cNvGraphicFramePr>
          <p:nvPr>
            <p:custDataLst>
              <p:tags r:id="rId2"/>
            </p:custDataLst>
          </p:nvPr>
        </p:nvGraphicFramePr>
        <p:xfrm>
          <a:off x="1143000" y="0"/>
          <a:ext cx="171450" cy="158750"/>
        </p:xfrm>
        <a:graphic>
          <a:graphicData uri="http://schemas.openxmlformats.org/presentationml/2006/ole">
            <mc:AlternateContent xmlns:mc="http://schemas.openxmlformats.org/markup-compatibility/2006">
              <mc:Choice xmlns:v="urn:schemas-microsoft-com:vml" Requires="v">
                <p:oleObj spid="_x0000_s3075" name="think-cell Slide" r:id="rId5" imgW="360" imgH="360" progId="TCLayout.ActiveDocument.1">
                  <p:embed/>
                </p:oleObj>
              </mc:Choice>
              <mc:Fallback>
                <p:oleObj name="think-cell Slide" r:id="rId5" imgW="360" imgH="360" progId="TCLayout.ActiveDocument.1">
                  <p:embed/>
                  <p:pic>
                    <p:nvPicPr>
                      <p:cNvPr id="36866" name="Object 19" hidden="1">
                        <a:extLst>
                          <a:ext uri="{FF2B5EF4-FFF2-40B4-BE49-F238E27FC236}">
                            <a16:creationId xmlns:a16="http://schemas.microsoft.com/office/drawing/2014/main" id="{2B192B26-E295-471E-8AC2-A6FC1A5DB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714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28">
            <a:extLst>
              <a:ext uri="{FF2B5EF4-FFF2-40B4-BE49-F238E27FC236}">
                <a16:creationId xmlns:a16="http://schemas.microsoft.com/office/drawing/2014/main" id="{BBFAD1BF-86DE-4031-A8B2-66CB99ADC7A9}"/>
              </a:ext>
            </a:extLst>
          </p:cNvPr>
          <p:cNvSpPr>
            <a:spLocks noChangeArrowheads="1"/>
          </p:cNvSpPr>
          <p:nvPr/>
        </p:nvSpPr>
        <p:spPr bwMode="auto">
          <a:xfrm>
            <a:off x="6003925" y="-152400"/>
            <a:ext cx="1841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737377"/>
                </a:solidFill>
                <a:latin typeface="Arial" panose="020B0604020202020204" pitchFamily="34" charset="0"/>
              </a:defRPr>
            </a:lvl1pPr>
            <a:lvl2pPr marL="742950" indent="-285750">
              <a:defRPr sz="1400">
                <a:solidFill>
                  <a:srgbClr val="737377"/>
                </a:solidFill>
                <a:latin typeface="Arial" panose="020B0604020202020204" pitchFamily="34" charset="0"/>
              </a:defRPr>
            </a:lvl2pPr>
            <a:lvl3pPr marL="1143000" indent="-228600">
              <a:defRPr sz="1400">
                <a:solidFill>
                  <a:srgbClr val="737377"/>
                </a:solidFill>
                <a:latin typeface="Arial" panose="020B0604020202020204" pitchFamily="34" charset="0"/>
              </a:defRPr>
            </a:lvl3pPr>
            <a:lvl4pPr marL="1600200" indent="-228600">
              <a:defRPr sz="1400">
                <a:solidFill>
                  <a:srgbClr val="737377"/>
                </a:solidFill>
                <a:latin typeface="Arial" panose="020B0604020202020204" pitchFamily="34" charset="0"/>
              </a:defRPr>
            </a:lvl4pPr>
            <a:lvl5pPr marL="2057400" indent="-228600">
              <a:defRPr sz="1400">
                <a:solidFill>
                  <a:srgbClr val="737377"/>
                </a:solidFill>
                <a:latin typeface="Arial" panose="020B0604020202020204" pitchFamily="34" charset="0"/>
              </a:defRPr>
            </a:lvl5pPr>
            <a:lvl6pPr marL="2514600" indent="-228600" eaLnBrk="0" fontAlgn="base" hangingPunct="0">
              <a:spcBef>
                <a:spcPct val="0"/>
              </a:spcBef>
              <a:spcAft>
                <a:spcPct val="0"/>
              </a:spcAft>
              <a:defRPr sz="1400">
                <a:solidFill>
                  <a:srgbClr val="737377"/>
                </a:solidFill>
                <a:latin typeface="Arial" panose="020B0604020202020204" pitchFamily="34" charset="0"/>
              </a:defRPr>
            </a:lvl6pPr>
            <a:lvl7pPr marL="2971800" indent="-228600" eaLnBrk="0" fontAlgn="base" hangingPunct="0">
              <a:spcBef>
                <a:spcPct val="0"/>
              </a:spcBef>
              <a:spcAft>
                <a:spcPct val="0"/>
              </a:spcAft>
              <a:defRPr sz="1400">
                <a:solidFill>
                  <a:srgbClr val="737377"/>
                </a:solidFill>
                <a:latin typeface="Arial" panose="020B0604020202020204" pitchFamily="34" charset="0"/>
              </a:defRPr>
            </a:lvl7pPr>
            <a:lvl8pPr marL="3429000" indent="-228600" eaLnBrk="0" fontAlgn="base" hangingPunct="0">
              <a:spcBef>
                <a:spcPct val="0"/>
              </a:spcBef>
              <a:spcAft>
                <a:spcPct val="0"/>
              </a:spcAft>
              <a:defRPr sz="1400">
                <a:solidFill>
                  <a:srgbClr val="737377"/>
                </a:solidFill>
                <a:latin typeface="Arial" panose="020B0604020202020204" pitchFamily="34" charset="0"/>
              </a:defRPr>
            </a:lvl8pPr>
            <a:lvl9pPr marL="3886200" indent="-228600" eaLnBrk="0" fontAlgn="base" hangingPunct="0">
              <a:spcBef>
                <a:spcPct val="0"/>
              </a:spcBef>
              <a:spcAft>
                <a:spcPct val="0"/>
              </a:spcAft>
              <a:defRPr sz="1400">
                <a:solidFill>
                  <a:srgbClr val="737377"/>
                </a:solidFill>
                <a:latin typeface="Arial" panose="020B0604020202020204" pitchFamily="34" charset="0"/>
              </a:defRPr>
            </a:lvl9pPr>
          </a:lstStyle>
          <a:p>
            <a:pPr algn="ctr" eaLnBrk="1" hangingPunct="1"/>
            <a:endParaRPr lang="en-US" altLang="en-US" dirty="0"/>
          </a:p>
        </p:txBody>
      </p:sp>
      <p:sp>
        <p:nvSpPr>
          <p:cNvPr id="8" name="text 1">
            <a:extLst>
              <a:ext uri="{FF2B5EF4-FFF2-40B4-BE49-F238E27FC236}">
                <a16:creationId xmlns:a16="http://schemas.microsoft.com/office/drawing/2014/main" id="{FB970CF9-FCAC-4FB6-91BC-043053297E0B}"/>
              </a:ext>
            </a:extLst>
          </p:cNvPr>
          <p:cNvSpPr txBox="1"/>
          <p:nvPr/>
        </p:nvSpPr>
        <p:spPr>
          <a:xfrm>
            <a:off x="965845" y="2371334"/>
            <a:ext cx="7853900" cy="200055"/>
          </a:xfrm>
          <a:prstGeom prst="rect">
            <a:avLst/>
          </a:prstGeom>
        </p:spPr>
        <p:txBody>
          <a:bodyPr vert="horz" wrap="square" lIns="0" tIns="0" rIns="0" bIns="0" rtlCol="0" anchor="t">
            <a:spAutoFit/>
          </a:bodyPr>
          <a:lstStyle/>
          <a:p>
            <a:pPr marL="0">
              <a:lnSpc>
                <a:spcPct val="100000"/>
              </a:lnSpc>
            </a:pPr>
            <a:r>
              <a:rPr sz="1300" spc="10" dirty="0">
                <a:solidFill>
                  <a:schemeClr val="tx1"/>
                </a:solidFill>
                <a:latin typeface="Calibri"/>
                <a:cs typeface="Calibri"/>
              </a:rPr>
              <a:t>We will be testing the following </a:t>
            </a:r>
            <a:r>
              <a:rPr lang="en-GB" sz="1300" spc="10" dirty="0">
                <a:solidFill>
                  <a:schemeClr val="tx1"/>
                </a:solidFill>
                <a:latin typeface="Calibri"/>
                <a:cs typeface="Calibri"/>
              </a:rPr>
              <a:t>Level 1 Behaviours</a:t>
            </a:r>
            <a:r>
              <a:rPr sz="1300" spc="10" dirty="0">
                <a:solidFill>
                  <a:schemeClr val="tx1"/>
                </a:solidFill>
                <a:latin typeface="Calibri"/>
                <a:cs typeface="Calibri"/>
              </a:rPr>
              <a:t> on the framework</a:t>
            </a:r>
            <a:r>
              <a:rPr lang="en-GB" sz="1300" spc="10" dirty="0">
                <a:solidFill>
                  <a:schemeClr val="tx1"/>
                </a:solidFill>
                <a:latin typeface="Calibri"/>
                <a:cs typeface="Calibri"/>
              </a:rPr>
              <a:t> </a:t>
            </a:r>
            <a:r>
              <a:rPr sz="1300" spc="10" dirty="0">
                <a:solidFill>
                  <a:schemeClr val="tx1"/>
                </a:solidFill>
                <a:latin typeface="Calibri"/>
                <a:cs typeface="Calibri"/>
              </a:rPr>
              <a:t>for </a:t>
            </a:r>
            <a:r>
              <a:rPr lang="en-GB" sz="1300" spc="10" dirty="0">
                <a:solidFill>
                  <a:schemeClr val="tx1"/>
                </a:solidFill>
                <a:latin typeface="Calibri"/>
                <a:cs typeface="Calibri"/>
              </a:rPr>
              <a:t>a CTSC Support Officer AO Role:</a:t>
            </a:r>
            <a:endParaRPr sz="1300" dirty="0">
              <a:solidFill>
                <a:schemeClr val="tx1"/>
              </a:solidFill>
              <a:latin typeface="Calibri"/>
              <a:cs typeface="Calibri"/>
            </a:endParaRPr>
          </a:p>
        </p:txBody>
      </p:sp>
      <p:sp>
        <p:nvSpPr>
          <p:cNvPr id="14" name="text 1">
            <a:extLst>
              <a:ext uri="{FF2B5EF4-FFF2-40B4-BE49-F238E27FC236}">
                <a16:creationId xmlns:a16="http://schemas.microsoft.com/office/drawing/2014/main" id="{12AF7212-F991-400C-B02D-4429F2BCE371}"/>
              </a:ext>
            </a:extLst>
          </p:cNvPr>
          <p:cNvSpPr txBox="1"/>
          <p:nvPr/>
        </p:nvSpPr>
        <p:spPr>
          <a:xfrm>
            <a:off x="7699414" y="6378374"/>
            <a:ext cx="4388202" cy="553998"/>
          </a:xfrm>
          <a:prstGeom prst="rect">
            <a:avLst/>
          </a:prstGeom>
        </p:spPr>
        <p:txBody>
          <a:bodyPr vert="horz" wrap="square" lIns="0" tIns="0" rIns="0" bIns="0" rtlCol="0">
            <a:spAutoFit/>
          </a:bodyPr>
          <a:lstStyle/>
          <a:p>
            <a:pPr marL="0">
              <a:lnSpc>
                <a:spcPct val="100000"/>
              </a:lnSpc>
            </a:pPr>
            <a:r>
              <a:rPr sz="1200" spc="10" dirty="0">
                <a:solidFill>
                  <a:srgbClr val="888888"/>
                </a:solidFill>
                <a:cs typeface="Tahoma"/>
              </a:rPr>
              <a:t>Please find further information about each of the behaviours by</a:t>
            </a:r>
            <a:endParaRPr sz="1200" dirty="0">
              <a:cs typeface="Tahoma"/>
            </a:endParaRPr>
          </a:p>
          <a:p>
            <a:pPr marL="13729"/>
            <a:r>
              <a:rPr sz="1200" spc="10" dirty="0">
                <a:solidFill>
                  <a:srgbClr val="888888"/>
                </a:solidFill>
                <a:cs typeface="Tahoma"/>
              </a:rPr>
              <a:t>viewing</a:t>
            </a:r>
            <a:r>
              <a:rPr sz="1200" spc="10" dirty="0">
                <a:solidFill>
                  <a:srgbClr val="888888"/>
                </a:solidFill>
                <a:cs typeface="Tahoma"/>
                <a:hlinkClick r:id="rId7"/>
              </a:rPr>
              <a:t> </a:t>
            </a:r>
            <a:r>
              <a:rPr sz="1200" spc="10" dirty="0">
                <a:solidFill>
                  <a:srgbClr val="888888"/>
                </a:solidFill>
                <a:cs typeface="Tahoma"/>
                <a:hlinkClick r:id="rId8"/>
              </a:rPr>
              <a:t>the</a:t>
            </a:r>
            <a:r>
              <a:rPr lang="en-GB" sz="1200" spc="10" dirty="0">
                <a:solidFill>
                  <a:srgbClr val="888888"/>
                </a:solidFill>
                <a:cs typeface="Tahoma"/>
                <a:hlinkClick r:id="rId8"/>
              </a:rPr>
              <a:t>  </a:t>
            </a:r>
            <a:r>
              <a:rPr lang="en-GB" sz="1200" dirty="0">
                <a:hlinkClick r:id="rId8"/>
              </a:rPr>
              <a:t>Civil Service Success Profile Behaviours framework</a:t>
            </a:r>
            <a:endParaRPr lang="en-GB" sz="1200" dirty="0"/>
          </a:p>
          <a:p>
            <a:pPr marL="13729">
              <a:lnSpc>
                <a:spcPct val="100000"/>
              </a:lnSpc>
            </a:pPr>
            <a:endParaRPr sz="1200" dirty="0">
              <a:cs typeface="Tahoma"/>
            </a:endParaRPr>
          </a:p>
        </p:txBody>
      </p:sp>
      <p:sp>
        <p:nvSpPr>
          <p:cNvPr id="2" name="Title 1">
            <a:extLst>
              <a:ext uri="{FF2B5EF4-FFF2-40B4-BE49-F238E27FC236}">
                <a16:creationId xmlns:a16="http://schemas.microsoft.com/office/drawing/2014/main" id="{476B17F5-B0E9-47EF-B7A6-2272B60821AE}"/>
              </a:ext>
            </a:extLst>
          </p:cNvPr>
          <p:cNvSpPr>
            <a:spLocks noGrp="1"/>
          </p:cNvSpPr>
          <p:nvPr>
            <p:ph type="title"/>
          </p:nvPr>
        </p:nvSpPr>
        <p:spPr>
          <a:xfrm>
            <a:off x="665399" y="533224"/>
            <a:ext cx="10861201" cy="619125"/>
          </a:xfrm>
        </p:spPr>
        <p:txBody>
          <a:bodyPr>
            <a:normAutofit/>
          </a:bodyPr>
          <a:lstStyle/>
          <a:p>
            <a:pPr algn="ctr"/>
            <a:r>
              <a:rPr lang="en-GB" sz="3200" b="1" dirty="0">
                <a:solidFill>
                  <a:srgbClr val="032D5A"/>
                </a:solidFill>
                <a:latin typeface="Calibri" panose="020F0502020204030204" pitchFamily="34" charset="0"/>
                <a:cs typeface="Calibri" panose="020F0502020204030204" pitchFamily="34" charset="0"/>
              </a:rPr>
              <a:t>Behaviours</a:t>
            </a:r>
          </a:p>
        </p:txBody>
      </p:sp>
      <p:pic>
        <p:nvPicPr>
          <p:cNvPr id="17" name="Picture 4" descr="A close up of a logo&#10;&#10;Description automatically generated">
            <a:extLst>
              <a:ext uri="{FF2B5EF4-FFF2-40B4-BE49-F238E27FC236}">
                <a16:creationId xmlns:a16="http://schemas.microsoft.com/office/drawing/2014/main" id="{69BEE945-D97A-439F-95A7-E94CB6B8B2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079" y="258466"/>
            <a:ext cx="23151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BCABA634-254D-4EFD-B56C-58B01B54E2A0}"/>
              </a:ext>
            </a:extLst>
          </p:cNvPr>
          <p:cNvPicPr/>
          <p:nvPr/>
        </p:nvPicPr>
        <p:blipFill>
          <a:blip r:embed="rId10">
            <a:extLst>
              <a:ext uri="{28A0092B-C50C-407E-A947-70E740481C1C}">
                <a14:useLocalDpi xmlns:a14="http://schemas.microsoft.com/office/drawing/2010/main" val="0"/>
              </a:ext>
            </a:extLst>
          </a:blip>
          <a:stretch>
            <a:fillRect/>
          </a:stretch>
        </p:blipFill>
        <p:spPr>
          <a:xfrm>
            <a:off x="967383" y="2737149"/>
            <a:ext cx="5731510" cy="736600"/>
          </a:xfrm>
          <a:prstGeom prst="rect">
            <a:avLst/>
          </a:prstGeom>
        </p:spPr>
      </p:pic>
      <p:pic>
        <p:nvPicPr>
          <p:cNvPr id="19" name="Picture 18">
            <a:extLst>
              <a:ext uri="{FF2B5EF4-FFF2-40B4-BE49-F238E27FC236}">
                <a16:creationId xmlns:a16="http://schemas.microsoft.com/office/drawing/2014/main" id="{65FB860A-6EEB-4430-88E0-9F62CEEEF645}"/>
              </a:ext>
            </a:extLst>
          </p:cNvPr>
          <p:cNvPicPr/>
          <p:nvPr/>
        </p:nvPicPr>
        <p:blipFill>
          <a:blip r:embed="rId11">
            <a:extLst>
              <a:ext uri="{28A0092B-C50C-407E-A947-70E740481C1C}">
                <a14:useLocalDpi xmlns:a14="http://schemas.microsoft.com/office/drawing/2010/main" val="0"/>
              </a:ext>
            </a:extLst>
          </a:blip>
          <a:stretch>
            <a:fillRect/>
          </a:stretch>
        </p:blipFill>
        <p:spPr>
          <a:xfrm>
            <a:off x="5493107" y="3425948"/>
            <a:ext cx="5731510" cy="747395"/>
          </a:xfrm>
          <a:prstGeom prst="rect">
            <a:avLst/>
          </a:prstGeom>
        </p:spPr>
      </p:pic>
      <p:pic>
        <p:nvPicPr>
          <p:cNvPr id="20" name="Picture 19">
            <a:extLst>
              <a:ext uri="{FF2B5EF4-FFF2-40B4-BE49-F238E27FC236}">
                <a16:creationId xmlns:a16="http://schemas.microsoft.com/office/drawing/2014/main" id="{DFB2302F-1B4B-4BD3-A5B7-718D9D9AE0F4}"/>
              </a:ext>
            </a:extLst>
          </p:cNvPr>
          <p:cNvPicPr/>
          <p:nvPr/>
        </p:nvPicPr>
        <p:blipFill rotWithShape="1">
          <a:blip r:embed="rId12">
            <a:extLst>
              <a:ext uri="{28A0092B-C50C-407E-A947-70E740481C1C}">
                <a14:useLocalDpi xmlns:a14="http://schemas.microsoft.com/office/drawing/2010/main" val="0"/>
              </a:ext>
            </a:extLst>
          </a:blip>
          <a:srcRect r="1967" b="10293"/>
          <a:stretch/>
        </p:blipFill>
        <p:spPr bwMode="auto">
          <a:xfrm>
            <a:off x="965845" y="4393379"/>
            <a:ext cx="5618480" cy="890270"/>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6F2F2676-EE20-4EED-A80F-4855DB46B524}"/>
              </a:ext>
            </a:extLst>
          </p:cNvPr>
          <p:cNvPicPr/>
          <p:nvPr/>
        </p:nvPicPr>
        <p:blipFill>
          <a:blip r:embed="rId13">
            <a:extLst>
              <a:ext uri="{28A0092B-C50C-407E-A947-70E740481C1C}">
                <a14:useLocalDpi xmlns:a14="http://schemas.microsoft.com/office/drawing/2010/main" val="0"/>
              </a:ext>
            </a:extLst>
          </a:blip>
          <a:stretch>
            <a:fillRect/>
          </a:stretch>
        </p:blipFill>
        <p:spPr>
          <a:xfrm>
            <a:off x="5523345" y="5363174"/>
            <a:ext cx="5731510" cy="840105"/>
          </a:xfrm>
          <a:prstGeom prst="rect">
            <a:avLst/>
          </a:prstGeom>
        </p:spPr>
      </p:pic>
    </p:spTree>
    <p:extLst>
      <p:ext uri="{BB962C8B-B14F-4D97-AF65-F5344CB8AC3E}">
        <p14:creationId xmlns:p14="http://schemas.microsoft.com/office/powerpoint/2010/main" val="279289029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9FE3"/>
      </a:accent1>
      <a:accent2>
        <a:srgbClr val="E52D78"/>
      </a:accent2>
      <a:accent3>
        <a:srgbClr val="799900"/>
      </a:accent3>
      <a:accent4>
        <a:srgbClr val="FFD100"/>
      </a:accent4>
      <a:accent5>
        <a:srgbClr val="002D5A"/>
      </a:accent5>
      <a:accent6>
        <a:srgbClr val="E6EAEF"/>
      </a:accent6>
      <a:hlink>
        <a:srgbClr val="0000FF"/>
      </a:hlink>
      <a:folHlink>
        <a:srgbClr val="FF00FF"/>
      </a:folHlink>
    </a:clrScheme>
    <a:fontScheme name="Bliss">
      <a:majorFont>
        <a:latin typeface="Blis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Bliss"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hueOff val="-12800000"/>
            <a:satOff val="-21951"/>
            <a:lumOff val="803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C forum slides.potx" id="{F726B7D2-455A-4ED8-BCCE-872DEF26E6EE}" vid="{FD55BBCD-3A43-42DC-93EA-FC32E98529C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9FE3"/>
      </a:accent1>
      <a:accent2>
        <a:srgbClr val="E52D78"/>
      </a:accent2>
      <a:accent3>
        <a:srgbClr val="799900"/>
      </a:accent3>
      <a:accent4>
        <a:srgbClr val="FFD100"/>
      </a:accent4>
      <a:accent5>
        <a:srgbClr val="002D5A"/>
      </a:accent5>
      <a:accent6>
        <a:srgbClr val="E6EAEF"/>
      </a:accent6>
      <a:hlink>
        <a:srgbClr val="0000FF"/>
      </a:hlink>
      <a:folHlink>
        <a:srgbClr val="FF00FF"/>
      </a:folHlink>
    </a:clrScheme>
    <a:fontScheme name="Office Theme">
      <a:majorFont>
        <a:latin typeface="Helvetica"/>
        <a:ea typeface="Helvetica"/>
        <a:cs typeface="Helvetica"/>
      </a:majorFont>
      <a:minorFont>
        <a:latin typeface="Bliss Light"/>
        <a:ea typeface="Bliss Light"/>
        <a:cs typeface="Bliss Light"/>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hueOff val="-12800000"/>
            <a:satOff val="-21951"/>
            <a:lumOff val="803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lis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03D9516619144DAC9707B4CFA8080E" ma:contentTypeVersion="13" ma:contentTypeDescription="Create a new document." ma:contentTypeScope="" ma:versionID="e3803c796a996490f3617be45c69048d">
  <xsd:schema xmlns:xsd="http://www.w3.org/2001/XMLSchema" xmlns:xs="http://www.w3.org/2001/XMLSchema" xmlns:p="http://schemas.microsoft.com/office/2006/metadata/properties" xmlns:ns3="f6792c20-4196-4bc6-a409-a8aad564626e" xmlns:ns4="3720094f-8413-4dce-922e-d6cd1d98ca46" targetNamespace="http://schemas.microsoft.com/office/2006/metadata/properties" ma:root="true" ma:fieldsID="60fd3a9ee45e31e132a3d0bea26fc748" ns3:_="" ns4:_="">
    <xsd:import namespace="f6792c20-4196-4bc6-a409-a8aad564626e"/>
    <xsd:import namespace="3720094f-8413-4dce-922e-d6cd1d98ca4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92c20-4196-4bc6-a409-a8aad564626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20094f-8413-4dce-922e-d6cd1d98ca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C2507-9C68-4684-8DA8-6C64FE3B69ED}">
  <ds:schemaRefs>
    <ds:schemaRef ds:uri="http://schemas.microsoft.com/sharepoint/v3/contenttype/forms"/>
  </ds:schemaRefs>
</ds:datastoreItem>
</file>

<file path=customXml/itemProps2.xml><?xml version="1.0" encoding="utf-8"?>
<ds:datastoreItem xmlns:ds="http://schemas.openxmlformats.org/officeDocument/2006/customXml" ds:itemID="{96024B98-47A4-4379-8640-326BE9AB6038}">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3720094f-8413-4dce-922e-d6cd1d98ca46"/>
    <ds:schemaRef ds:uri="f6792c20-4196-4bc6-a409-a8aad564626e"/>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4370BC-0C20-422B-8168-95CEC329A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92c20-4196-4bc6-a409-a8aad564626e"/>
    <ds:schemaRef ds:uri="3720094f-8413-4dce-922e-d6cd1d98ca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4005</Words>
  <Application>Microsoft Office PowerPoint</Application>
  <PresentationFormat>Widescreen</PresentationFormat>
  <Paragraphs>289</Paragraphs>
  <Slides>19</Slides>
  <Notes>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2" baseType="lpstr">
      <vt:lpstr>Arial</vt:lpstr>
      <vt:lpstr>Arial Black</vt:lpstr>
      <vt:lpstr>Bliss</vt:lpstr>
      <vt:lpstr>Bliss Bold</vt:lpstr>
      <vt:lpstr>Bliss Light</vt:lpstr>
      <vt:lpstr>Bliss Medium</vt:lpstr>
      <vt:lpstr>Calibri</vt:lpstr>
      <vt:lpstr>HelveticaNeueLT Std Med</vt:lpstr>
      <vt:lpstr>Lucida Sans</vt:lpstr>
      <vt:lpstr>Tahoma</vt:lpstr>
      <vt:lpstr>Wingdings</vt:lpstr>
      <vt:lpstr>Office Theme</vt:lpstr>
      <vt:lpstr>think-cell Slide</vt:lpstr>
      <vt:lpstr>PowerPoint Presentation</vt:lpstr>
      <vt:lpstr>Contents</vt:lpstr>
      <vt:lpstr>PowerPoint Presentation</vt:lpstr>
      <vt:lpstr>Diversity &amp; Inclusion</vt:lpstr>
      <vt:lpstr>PowerPoint Presentation</vt:lpstr>
      <vt:lpstr>CTSC Service Lines</vt:lpstr>
      <vt:lpstr>CTSC Service Lines</vt:lpstr>
      <vt:lpstr>Success Profiles</vt:lpstr>
      <vt:lpstr>Behaviours</vt:lpstr>
      <vt:lpstr>PowerPoint Presentation</vt:lpstr>
      <vt:lpstr>The Recruitment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Trainee Legal Advisor Scheme Spring 2020</dc:title>
  <dc:creator/>
  <cp:lastModifiedBy/>
  <cp:revision>568</cp:revision>
  <cp:lastPrinted>2019-01-22T11:12:45Z</cp:lastPrinted>
  <dcterms:created xsi:type="dcterms:W3CDTF">2019-01-14T15:53:43Z</dcterms:created>
  <dcterms:modified xsi:type="dcterms:W3CDTF">2023-04-20T11:55:25Z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0x010100DB03D9516619144DAC9707B4CFA8080E</vt:lpwstr>
  </property>
</Properties>
</file>