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76"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Roboto" panose="020B060402020202020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Old Standard TT" panose="020B0604020202020204" charset="0"/>
      <p:regular r:id="rId31"/>
      <p:bold r:id="rId32"/>
      <p: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87E5151-34A9-4FE0-A865-4E123EE91DDA}">
  <a:tblStyle styleId="{687E5151-34A9-4FE0-A865-4E123EE91DDA}"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658" y="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0747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assets.publishing.service.gov.uk/government/uploads/system/uploads/attachment_data/file/717275/CS_Behaviours_2018.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s://www.gov.uk/government/publications/nationality-rule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714017/HMG_Personnel_Security_Controls_-_May_2018.pdf"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civilservicecommission.independent.gov.uk/recruitment/recruitment-principles/"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civilservicecommission.independent.gov.uk/recruitment/c" TargetMode="External"/><Relationship Id="rId5" Type="http://schemas.openxmlformats.org/officeDocument/2006/relationships/hyperlink" Target="mailto:Alison.Logan@nio.gov.uk" TargetMode="Externa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http://www.civilservicepensionscheme.org.uk/"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hyperlink" Target="https://www.gov.uk/guidance/security-vetting-and-clearance"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www.linkedin.com/company/northern-ireland-office/?viewAsMember=true" TargetMode="External"/><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instagram.com/northernirelandoffice/" TargetMode="External"/><Relationship Id="rId5" Type="http://schemas.openxmlformats.org/officeDocument/2006/relationships/image" Target="../media/image8.png"/><Relationship Id="rId4" Type="http://schemas.openxmlformats.org/officeDocument/2006/relationships/hyperlink" Target="https://twitter.com/NIOgov" TargetMode="Externa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endParaRPr/>
          </a:p>
        </p:txBody>
      </p:sp>
      <p:sp>
        <p:nvSpPr>
          <p:cNvPr id="55" name="Google Shape;55;p13"/>
          <p:cNvSpPr txBox="1">
            <a:spLocks noGrp="1"/>
          </p:cNvSpPr>
          <p:nvPr>
            <p:ph type="subTitle" idx="1"/>
          </p:nvPr>
        </p:nvSpPr>
        <p:spPr>
          <a:xfrm>
            <a:off x="0" y="1738075"/>
            <a:ext cx="9144000" cy="2835300"/>
          </a:xfrm>
          <a:prstGeom prst="rect">
            <a:avLst/>
          </a:prstGeom>
          <a:solidFill>
            <a:srgbClr val="674EA7"/>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dirty="0">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dirty="0">
                <a:solidFill>
                  <a:srgbClr val="FFFFFF"/>
                </a:solidFill>
                <a:latin typeface="Roboto"/>
                <a:ea typeface="Roboto"/>
                <a:cs typeface="Roboto"/>
                <a:sym typeface="Roboto"/>
              </a:rPr>
              <a:t>Security and Protection Group</a:t>
            </a:r>
            <a:endParaRPr sz="2200" b="1" dirty="0">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endParaRPr sz="2200" b="1" dirty="0">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dirty="0">
                <a:solidFill>
                  <a:srgbClr val="FFFFFF"/>
                </a:solidFill>
                <a:latin typeface="Roboto"/>
                <a:ea typeface="Roboto"/>
                <a:cs typeface="Roboto"/>
                <a:sym typeface="Roboto"/>
              </a:rPr>
              <a:t>Casework Support Officer (AO)</a:t>
            </a:r>
            <a:endParaRPr sz="2200" b="1" dirty="0">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endParaRPr sz="2200" b="1" dirty="0">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dirty="0">
                <a:solidFill>
                  <a:srgbClr val="FFFFFF"/>
                </a:solidFill>
                <a:latin typeface="Roboto"/>
                <a:ea typeface="Roboto"/>
                <a:cs typeface="Roboto"/>
                <a:sym typeface="Roboto"/>
              </a:rPr>
              <a:t>Closing Date: </a:t>
            </a:r>
            <a:r>
              <a:rPr lang="en-GB" sz="2200" b="1" dirty="0" smtClean="0">
                <a:solidFill>
                  <a:srgbClr val="FFFFFF"/>
                </a:solidFill>
                <a:latin typeface="Roboto"/>
                <a:ea typeface="Roboto"/>
                <a:cs typeface="Roboto"/>
                <a:sym typeface="Roboto"/>
              </a:rPr>
              <a:t>17</a:t>
            </a:r>
            <a:r>
              <a:rPr lang="en-GB" sz="2200" b="1" baseline="30000" dirty="0" smtClean="0">
                <a:solidFill>
                  <a:srgbClr val="FFFFFF"/>
                </a:solidFill>
                <a:latin typeface="Roboto"/>
                <a:ea typeface="Roboto"/>
                <a:cs typeface="Roboto"/>
                <a:sym typeface="Roboto"/>
              </a:rPr>
              <a:t>th</a:t>
            </a:r>
            <a:r>
              <a:rPr lang="en-GB" sz="2200" b="1" dirty="0" smtClean="0">
                <a:solidFill>
                  <a:srgbClr val="FFFFFF"/>
                </a:solidFill>
                <a:latin typeface="Roboto"/>
                <a:ea typeface="Roboto"/>
                <a:cs typeface="Roboto"/>
                <a:sym typeface="Roboto"/>
              </a:rPr>
              <a:t> August</a:t>
            </a:r>
            <a:endParaRPr sz="2200" b="1" dirty="0">
              <a:solidFill>
                <a:srgbClr val="FFFFFF"/>
              </a:solidFill>
              <a:latin typeface="Roboto"/>
              <a:ea typeface="Roboto"/>
              <a:cs typeface="Roboto"/>
              <a:sym typeface="Roboto"/>
            </a:endParaRPr>
          </a:p>
        </p:txBody>
      </p:sp>
      <p:pic>
        <p:nvPicPr>
          <p:cNvPr id="56" name="Google Shape;56;p13"/>
          <p:cNvPicPr preferRelativeResize="0"/>
          <p:nvPr/>
        </p:nvPicPr>
        <p:blipFill rotWithShape="1">
          <a:blip r:embed="rId3">
            <a:alphaModFix/>
          </a:blip>
          <a:srcRect/>
          <a:stretch/>
        </p:blipFill>
        <p:spPr>
          <a:xfrm>
            <a:off x="2439400" y="81484"/>
            <a:ext cx="1393339" cy="1144941"/>
          </a:xfrm>
          <a:prstGeom prst="rect">
            <a:avLst/>
          </a:prstGeom>
          <a:noFill/>
          <a:ln>
            <a:noFill/>
          </a:ln>
        </p:spPr>
      </p:pic>
      <p:pic>
        <p:nvPicPr>
          <p:cNvPr id="57" name="Google Shape;57;p13"/>
          <p:cNvPicPr preferRelativeResize="0"/>
          <p:nvPr/>
        </p:nvPicPr>
        <p:blipFill rotWithShape="1">
          <a:blip r:embed="rId4">
            <a:alphaModFix/>
          </a:blip>
          <a:srcRect/>
          <a:stretch/>
        </p:blipFill>
        <p:spPr>
          <a:xfrm>
            <a:off x="3923468" y="150603"/>
            <a:ext cx="1781422" cy="1006696"/>
          </a:xfrm>
          <a:prstGeom prst="rect">
            <a:avLst/>
          </a:prstGeom>
          <a:noFill/>
          <a:ln>
            <a:noFill/>
          </a:ln>
        </p:spPr>
      </p:pic>
      <p:pic>
        <p:nvPicPr>
          <p:cNvPr id="58" name="Google Shape;58;p13"/>
          <p:cNvPicPr preferRelativeResize="0"/>
          <p:nvPr/>
        </p:nvPicPr>
        <p:blipFill rotWithShape="1">
          <a:blip r:embed="rId5">
            <a:alphaModFix/>
          </a:blip>
          <a:srcRect/>
          <a:stretch/>
        </p:blipFill>
        <p:spPr>
          <a:xfrm>
            <a:off x="5888950" y="58975"/>
            <a:ext cx="1336624" cy="1098327"/>
          </a:xfrm>
          <a:prstGeom prst="rect">
            <a:avLst/>
          </a:prstGeom>
          <a:noFill/>
          <a:ln>
            <a:noFill/>
          </a:ln>
        </p:spPr>
      </p:pic>
      <p:pic>
        <p:nvPicPr>
          <p:cNvPr id="59" name="Google Shape;59;p13"/>
          <p:cNvPicPr preferRelativeResize="0"/>
          <p:nvPr/>
        </p:nvPicPr>
        <p:blipFill rotWithShape="1">
          <a:blip r:embed="rId6">
            <a:alphaModFix/>
          </a:blip>
          <a:srcRect/>
          <a:stretch/>
        </p:blipFill>
        <p:spPr>
          <a:xfrm>
            <a:off x="7265378" y="236694"/>
            <a:ext cx="1731294" cy="742889"/>
          </a:xfrm>
          <a:prstGeom prst="rect">
            <a:avLst/>
          </a:prstGeom>
          <a:noFill/>
          <a:ln>
            <a:noFill/>
          </a:ln>
        </p:spPr>
      </p:pic>
      <p:pic>
        <p:nvPicPr>
          <p:cNvPr id="60" name="Google Shape;60;p13"/>
          <p:cNvPicPr preferRelativeResize="0"/>
          <p:nvPr/>
        </p:nvPicPr>
        <p:blipFill rotWithShape="1">
          <a:blip r:embed="rId7">
            <a:alphaModFix/>
          </a:blip>
          <a:srcRect/>
          <a:stretch/>
        </p:blipFill>
        <p:spPr>
          <a:xfrm>
            <a:off x="322225" y="326175"/>
            <a:ext cx="1181100" cy="1085850"/>
          </a:xfrm>
          <a:prstGeom prst="rect">
            <a:avLst/>
          </a:prstGeom>
          <a:noFill/>
          <a:ln>
            <a:noFill/>
          </a:ln>
        </p:spPr>
      </p:pic>
      <p:pic>
        <p:nvPicPr>
          <p:cNvPr id="61" name="Google Shape;61;p13"/>
          <p:cNvPicPr preferRelativeResize="0"/>
          <p:nvPr/>
        </p:nvPicPr>
        <p:blipFill rotWithShape="1">
          <a:blip r:embed="rId8">
            <a:alphaModFix/>
          </a:blip>
          <a:srcRect/>
          <a:stretch/>
        </p:blipFill>
        <p:spPr>
          <a:xfrm>
            <a:off x="2215775" y="1191800"/>
            <a:ext cx="6557276" cy="511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43"/>
        <p:cNvGrpSpPr/>
        <p:nvPr/>
      </p:nvGrpSpPr>
      <p:grpSpPr>
        <a:xfrm>
          <a:off x="0" y="0"/>
          <a:ext cx="0" cy="0"/>
          <a:chOff x="0" y="0"/>
          <a:chExt cx="0" cy="0"/>
        </a:xfrm>
      </p:grpSpPr>
      <p:sp>
        <p:nvSpPr>
          <p:cNvPr id="144" name="Google Shape;144;p22"/>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145" name="Google Shape;145;p22"/>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146" name="Google Shape;146;p22"/>
          <p:cNvSpPr/>
          <p:nvPr/>
        </p:nvSpPr>
        <p:spPr>
          <a:xfrm>
            <a:off x="297450" y="206000"/>
            <a:ext cx="8549100" cy="984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Essential requirements and desirable skills </a:t>
            </a:r>
            <a:endParaRPr sz="3100" b="0" i="0" u="none" strike="noStrike" cap="none">
              <a:solidFill>
                <a:srgbClr val="FFFFFF"/>
              </a:solidFill>
              <a:latin typeface="Arial"/>
              <a:ea typeface="Arial"/>
              <a:cs typeface="Arial"/>
              <a:sym typeface="Arial"/>
            </a:endParaRPr>
          </a:p>
        </p:txBody>
      </p:sp>
      <p:sp>
        <p:nvSpPr>
          <p:cNvPr id="147" name="Google Shape;147;p22"/>
          <p:cNvSpPr txBox="1"/>
          <p:nvPr/>
        </p:nvSpPr>
        <p:spPr>
          <a:xfrm>
            <a:off x="400650" y="1249902"/>
            <a:ext cx="8445900" cy="3299700"/>
          </a:xfrm>
          <a:prstGeom prst="rect">
            <a:avLst/>
          </a:prstGeom>
          <a:solidFill>
            <a:srgbClr val="FFFFFF"/>
          </a:solidFill>
          <a:ln>
            <a:noFill/>
          </a:ln>
        </p:spPr>
        <p:txBody>
          <a:bodyPr spcFirstLastPara="1" wrap="square" lIns="91425" tIns="91425" rIns="91425" bIns="91425" anchor="t" anchorCtr="0">
            <a:noAutofit/>
          </a:bodyPr>
          <a:lstStyle/>
          <a:p>
            <a:pPr marL="0" marR="0" lvl="1" indent="0" algn="l" rtl="0">
              <a:lnSpc>
                <a:spcPct val="100000"/>
              </a:lnSpc>
              <a:spcBef>
                <a:spcPts val="0"/>
              </a:spcBef>
              <a:spcAft>
                <a:spcPts val="0"/>
              </a:spcAft>
              <a:buClr>
                <a:srgbClr val="000000"/>
              </a:buClr>
              <a:buSzPts val="1000"/>
              <a:buFont typeface="Arial"/>
              <a:buNone/>
            </a:pPr>
            <a:r>
              <a:rPr lang="en-GB" sz="1000" b="1" i="0" u="none" strike="noStrike" cap="none">
                <a:solidFill>
                  <a:srgbClr val="000000"/>
                </a:solidFill>
                <a:latin typeface="Roboto"/>
                <a:ea typeface="Roboto"/>
                <a:cs typeface="Roboto"/>
                <a:sym typeface="Roboto"/>
              </a:rPr>
              <a:t>Essential Requirements - Behaviours</a:t>
            </a:r>
            <a:endParaRPr sz="1000" b="1" i="0" u="none" strike="noStrike" cap="none">
              <a:solidFill>
                <a:srgbClr val="000000"/>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1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100" b="1">
                <a:solidFill>
                  <a:schemeClr val="dk1"/>
                </a:solidFill>
                <a:latin typeface="Calibri"/>
                <a:ea typeface="Calibri"/>
                <a:cs typeface="Calibri"/>
                <a:sym typeface="Calibri"/>
              </a:rPr>
              <a:t>We will assess you against the following Success Profiles behaviours at Level 1 during the selection process.</a:t>
            </a:r>
            <a:endParaRPr sz="1100" b="1">
              <a:solidFill>
                <a:schemeClr val="dk1"/>
              </a:solidFill>
              <a:latin typeface="Calibri"/>
              <a:ea typeface="Calibri"/>
              <a:cs typeface="Calibri"/>
              <a:sym typeface="Calibri"/>
            </a:endParaRPr>
          </a:p>
          <a:p>
            <a:pPr marL="457200" lvl="0" indent="-292100" algn="l" rtl="0">
              <a:spcBef>
                <a:spcPts val="0"/>
              </a:spcBef>
              <a:spcAft>
                <a:spcPts val="0"/>
              </a:spcAft>
              <a:buClr>
                <a:schemeClr val="dk1"/>
              </a:buClr>
              <a:buSzPts val="1000"/>
              <a:buFont typeface="Noto Sans Symbols"/>
              <a:buChar char="●"/>
            </a:pPr>
            <a:r>
              <a:rPr lang="en-GB" sz="1100" b="1">
                <a:solidFill>
                  <a:schemeClr val="dk1"/>
                </a:solidFill>
                <a:latin typeface="Calibri"/>
                <a:ea typeface="Calibri"/>
                <a:cs typeface="Calibri"/>
                <a:sym typeface="Calibri"/>
              </a:rPr>
              <a:t>Changing and Improving</a:t>
            </a:r>
            <a:endParaRPr sz="1100" b="1">
              <a:solidFill>
                <a:schemeClr val="dk1"/>
              </a:solidFill>
              <a:latin typeface="Noto Sans Symbols"/>
              <a:ea typeface="Noto Sans Symbols"/>
              <a:cs typeface="Noto Sans Symbols"/>
              <a:sym typeface="Noto Sans Symbols"/>
            </a:endParaRPr>
          </a:p>
          <a:p>
            <a:pPr marL="457200" lvl="0" indent="-292100" algn="l" rtl="0">
              <a:spcBef>
                <a:spcPts val="0"/>
              </a:spcBef>
              <a:spcAft>
                <a:spcPts val="0"/>
              </a:spcAft>
              <a:buClr>
                <a:schemeClr val="dk1"/>
              </a:buClr>
              <a:buSzPts val="1000"/>
              <a:buFont typeface="Noto Sans Symbols"/>
              <a:buChar char="●"/>
            </a:pPr>
            <a:r>
              <a:rPr lang="en-GB" sz="1100" b="1">
                <a:solidFill>
                  <a:schemeClr val="dk1"/>
                </a:solidFill>
                <a:latin typeface="Calibri"/>
                <a:ea typeface="Calibri"/>
                <a:cs typeface="Calibri"/>
                <a:sym typeface="Calibri"/>
              </a:rPr>
              <a:t>Working Together</a:t>
            </a:r>
            <a:endParaRPr sz="1100" b="1">
              <a:solidFill>
                <a:schemeClr val="dk1"/>
              </a:solidFill>
              <a:latin typeface="Noto Sans Symbols"/>
              <a:ea typeface="Noto Sans Symbols"/>
              <a:cs typeface="Noto Sans Symbols"/>
              <a:sym typeface="Noto Sans Symbols"/>
            </a:endParaRPr>
          </a:p>
          <a:p>
            <a:pPr marL="457200" lvl="0" indent="-292100" algn="l" rtl="0">
              <a:spcBef>
                <a:spcPts val="0"/>
              </a:spcBef>
              <a:spcAft>
                <a:spcPts val="0"/>
              </a:spcAft>
              <a:buClr>
                <a:schemeClr val="dk1"/>
              </a:buClr>
              <a:buSzPts val="1000"/>
              <a:buFont typeface="Noto Sans Symbols"/>
              <a:buChar char="●"/>
            </a:pPr>
            <a:r>
              <a:rPr lang="en-GB" sz="1100" b="1">
                <a:solidFill>
                  <a:schemeClr val="dk1"/>
                </a:solidFill>
                <a:latin typeface="Calibri"/>
                <a:ea typeface="Calibri"/>
                <a:cs typeface="Calibri"/>
                <a:sym typeface="Calibri"/>
              </a:rPr>
              <a:t>Managing a Quality Service</a:t>
            </a:r>
            <a:endParaRPr sz="1100" b="1">
              <a:solidFill>
                <a:schemeClr val="dk1"/>
              </a:solidFill>
              <a:latin typeface="Noto Sans Symbols"/>
              <a:ea typeface="Noto Sans Symbols"/>
              <a:cs typeface="Noto Sans Symbols"/>
              <a:sym typeface="Noto Sans Symbols"/>
            </a:endParaRPr>
          </a:p>
          <a:p>
            <a:pPr marL="457200" lvl="0" indent="-292100" algn="l" rtl="0">
              <a:spcBef>
                <a:spcPts val="0"/>
              </a:spcBef>
              <a:spcAft>
                <a:spcPts val="0"/>
              </a:spcAft>
              <a:buClr>
                <a:schemeClr val="dk1"/>
              </a:buClr>
              <a:buSzPts val="1000"/>
              <a:buFont typeface="Noto Sans Symbols"/>
              <a:buChar char="●"/>
            </a:pPr>
            <a:r>
              <a:rPr lang="en-GB" sz="1100" b="1">
                <a:solidFill>
                  <a:schemeClr val="dk1"/>
                </a:solidFill>
                <a:latin typeface="Calibri"/>
                <a:ea typeface="Calibri"/>
                <a:cs typeface="Calibri"/>
                <a:sym typeface="Calibri"/>
              </a:rPr>
              <a:t>Delivering at Pace</a:t>
            </a:r>
            <a:endParaRPr sz="1100" b="1">
              <a:solidFill>
                <a:schemeClr val="dk1"/>
              </a:solidFill>
              <a:latin typeface="Noto Sans Symbols"/>
              <a:ea typeface="Noto Sans Symbols"/>
              <a:cs typeface="Noto Sans Symbols"/>
              <a:sym typeface="Noto Sans Symbols"/>
            </a:endParaRPr>
          </a:p>
          <a:p>
            <a:pPr marL="0" marR="0" lvl="1" indent="0" algn="l" rtl="0">
              <a:lnSpc>
                <a:spcPct val="100000"/>
              </a:lnSpc>
              <a:spcBef>
                <a:spcPts val="0"/>
              </a:spcBef>
              <a:spcAft>
                <a:spcPts val="0"/>
              </a:spcAft>
              <a:buClr>
                <a:srgbClr val="000000"/>
              </a:buClr>
              <a:buSzPts val="1000"/>
              <a:buFont typeface="Arial"/>
              <a:buNone/>
            </a:pPr>
            <a:endParaRPr sz="1000" b="1">
              <a:latin typeface="Roboto"/>
              <a:ea typeface="Roboto"/>
              <a:cs typeface="Roboto"/>
              <a:sym typeface="Roboto"/>
            </a:endParaRPr>
          </a:p>
          <a:p>
            <a:pPr marL="0" marR="0" lvl="1" indent="0" algn="l" rtl="0">
              <a:lnSpc>
                <a:spcPct val="100000"/>
              </a:lnSpc>
              <a:spcBef>
                <a:spcPts val="0"/>
              </a:spcBef>
              <a:spcAft>
                <a:spcPts val="0"/>
              </a:spcAft>
              <a:buClr>
                <a:srgbClr val="000000"/>
              </a:buClr>
              <a:buSzPts val="1000"/>
              <a:buFont typeface="Arial"/>
              <a:buNone/>
            </a:pPr>
            <a:r>
              <a:rPr lang="en-GB" sz="1000" b="1">
                <a:latin typeface="Roboto"/>
                <a:ea typeface="Roboto"/>
                <a:cs typeface="Roboto"/>
                <a:sym typeface="Roboto"/>
              </a:rPr>
              <a:t>Essential Criteria</a:t>
            </a:r>
            <a:endParaRPr sz="1000" b="1">
              <a:latin typeface="Roboto"/>
              <a:ea typeface="Roboto"/>
              <a:cs typeface="Roboto"/>
              <a:sym typeface="Roboto"/>
            </a:endParaRPr>
          </a:p>
          <a:p>
            <a:pPr marL="0" marR="0" lvl="1" indent="0" algn="l" rtl="0">
              <a:lnSpc>
                <a:spcPct val="100000"/>
              </a:lnSpc>
              <a:spcBef>
                <a:spcPts val="0"/>
              </a:spcBef>
              <a:spcAft>
                <a:spcPts val="0"/>
              </a:spcAft>
              <a:buClr>
                <a:srgbClr val="000000"/>
              </a:buClr>
              <a:buSzPts val="1000"/>
              <a:buFont typeface="Arial"/>
              <a:buNone/>
            </a:pPr>
            <a:endParaRPr sz="1000" b="1" i="0" u="none" strike="noStrike" cap="none">
              <a:solidFill>
                <a:srgbClr val="000000"/>
              </a:solidFill>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Calibri"/>
              <a:buChar char="●"/>
            </a:pPr>
            <a:r>
              <a:rPr lang="en-GB" sz="1100">
                <a:solidFill>
                  <a:schemeClr val="dk1"/>
                </a:solidFill>
                <a:latin typeface="Calibri"/>
                <a:ea typeface="Calibri"/>
                <a:cs typeface="Calibri"/>
                <a:sym typeface="Calibri"/>
              </a:rPr>
              <a:t>Engaging with a range of internal and external stakeholders;</a:t>
            </a:r>
            <a:endParaRPr sz="1100">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Clr>
                <a:schemeClr val="dk1"/>
              </a:buClr>
              <a:buSzPts val="1100"/>
              <a:buFont typeface="Calibri"/>
              <a:buChar char="●"/>
            </a:pPr>
            <a:r>
              <a:rPr lang="en-GB" sz="1100">
                <a:solidFill>
                  <a:schemeClr val="dk1"/>
                </a:solidFill>
                <a:latin typeface="Calibri"/>
                <a:ea typeface="Calibri"/>
                <a:cs typeface="Calibri"/>
                <a:sym typeface="Calibri"/>
              </a:rPr>
              <a:t>Experience providing administrative and logistical support;</a:t>
            </a:r>
            <a:endParaRPr sz="1100">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Clr>
                <a:schemeClr val="dk1"/>
              </a:buClr>
              <a:buSzPts val="1100"/>
              <a:buFont typeface="Calibri"/>
              <a:buChar char="●"/>
            </a:pPr>
            <a:r>
              <a:rPr lang="en-GB" sz="1100">
                <a:solidFill>
                  <a:schemeClr val="dk1"/>
                </a:solidFill>
                <a:latin typeface="Calibri"/>
                <a:ea typeface="Calibri"/>
                <a:cs typeface="Calibri"/>
                <a:sym typeface="Calibri"/>
              </a:rPr>
              <a:t>Manage competing priorities.</a:t>
            </a:r>
            <a:endParaRPr sz="1100">
              <a:solidFill>
                <a:schemeClr val="dk1"/>
              </a:solidFill>
              <a:latin typeface="Calibri"/>
              <a:ea typeface="Calibri"/>
              <a:cs typeface="Calibri"/>
              <a:sym typeface="Calibri"/>
            </a:endParaRPr>
          </a:p>
          <a:p>
            <a:pPr marL="0" marR="0" lvl="1" indent="0" algn="l" rtl="0">
              <a:lnSpc>
                <a:spcPct val="100000"/>
              </a:lnSpc>
              <a:spcBef>
                <a:spcPts val="1200"/>
              </a:spcBef>
              <a:spcAft>
                <a:spcPts val="0"/>
              </a:spcAft>
              <a:buClr>
                <a:srgbClr val="000000"/>
              </a:buClr>
              <a:buSzPts val="1000"/>
              <a:buFont typeface="Arial"/>
              <a:buNone/>
            </a:pPr>
            <a:r>
              <a:rPr lang="en-GB" sz="1000" b="1" i="0" u="none" strike="noStrike" cap="none">
                <a:solidFill>
                  <a:srgbClr val="000000"/>
                </a:solidFill>
                <a:latin typeface="Roboto"/>
                <a:ea typeface="Roboto"/>
                <a:cs typeface="Roboto"/>
                <a:sym typeface="Roboto"/>
              </a:rPr>
              <a:t>Desirable </a:t>
            </a:r>
            <a:r>
              <a:rPr lang="en-GB" sz="1000" b="1">
                <a:latin typeface="Roboto"/>
                <a:ea typeface="Roboto"/>
                <a:cs typeface="Roboto"/>
                <a:sym typeface="Roboto"/>
              </a:rPr>
              <a:t>Criteria</a:t>
            </a:r>
            <a:endParaRPr sz="10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Roboto"/>
              <a:ea typeface="Roboto"/>
              <a:cs typeface="Roboto"/>
              <a:sym typeface="Roboto"/>
            </a:endParaRPr>
          </a:p>
          <a:p>
            <a:pPr marL="457200" lvl="0" indent="-298450" algn="l" rtl="0">
              <a:spcBef>
                <a:spcPts val="0"/>
              </a:spcBef>
              <a:spcAft>
                <a:spcPts val="0"/>
              </a:spcAft>
              <a:buClr>
                <a:schemeClr val="dk1"/>
              </a:buClr>
              <a:buSzPts val="1100"/>
              <a:buFont typeface="Calibri"/>
              <a:buChar char="●"/>
            </a:pPr>
            <a:r>
              <a:rPr lang="en-GB" sz="1100">
                <a:solidFill>
                  <a:schemeClr val="dk1"/>
                </a:solidFill>
                <a:latin typeface="Calibri"/>
                <a:ea typeface="Calibri"/>
                <a:cs typeface="Calibri"/>
                <a:sym typeface="Calibri"/>
              </a:rPr>
              <a:t>Good working knowledge of Account NI processes</a:t>
            </a:r>
            <a:endParaRPr sz="1100">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Clr>
                <a:schemeClr val="dk1"/>
              </a:buClr>
              <a:buSzPts val="1100"/>
              <a:buFont typeface="Calibri"/>
              <a:buChar char="●"/>
            </a:pPr>
            <a:r>
              <a:rPr lang="en-GB" sz="1100">
                <a:solidFill>
                  <a:schemeClr val="dk1"/>
                </a:solidFill>
                <a:latin typeface="Calibri"/>
                <a:ea typeface="Calibri"/>
                <a:cs typeface="Calibri"/>
                <a:sym typeface="Calibri"/>
              </a:rPr>
              <a:t>Good oral and written communication skills;</a:t>
            </a:r>
            <a:endParaRPr sz="1100">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Clr>
                <a:schemeClr val="dk1"/>
              </a:buClr>
              <a:buSzPts val="1100"/>
              <a:buFont typeface="Calibri"/>
              <a:buChar char="●"/>
            </a:pPr>
            <a:r>
              <a:rPr lang="en-GB" sz="1100">
                <a:solidFill>
                  <a:schemeClr val="dk1"/>
                </a:solidFill>
                <a:latin typeface="Calibri"/>
                <a:ea typeface="Calibri"/>
                <a:cs typeface="Calibri"/>
                <a:sym typeface="Calibri"/>
              </a:rPr>
              <a:t>Experience of working in a busy, challenging and occasionally pressured environment.</a:t>
            </a: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ld Standard TT"/>
              <a:ea typeface="Old Standard TT"/>
              <a:cs typeface="Old Standard TT"/>
              <a:sym typeface="Old Standard TT"/>
            </a:endParaRPr>
          </a:p>
        </p:txBody>
      </p:sp>
      <p:pic>
        <p:nvPicPr>
          <p:cNvPr id="148" name="Google Shape;148;p22"/>
          <p:cNvPicPr preferRelativeResize="0"/>
          <p:nvPr/>
        </p:nvPicPr>
        <p:blipFill rotWithShape="1">
          <a:blip r:embed="rId3">
            <a:alphaModFix/>
          </a:blip>
          <a:srcRect/>
          <a:stretch/>
        </p:blipFill>
        <p:spPr>
          <a:xfrm>
            <a:off x="0" y="4840775"/>
            <a:ext cx="3878900" cy="302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52"/>
        <p:cNvGrpSpPr/>
        <p:nvPr/>
      </p:nvGrpSpPr>
      <p:grpSpPr>
        <a:xfrm>
          <a:off x="0" y="0"/>
          <a:ext cx="0" cy="0"/>
          <a:chOff x="0" y="0"/>
          <a:chExt cx="0" cy="0"/>
        </a:xfrm>
      </p:grpSpPr>
      <p:sp>
        <p:nvSpPr>
          <p:cNvPr id="153" name="Google Shape;153;p23"/>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154" name="Google Shape;154;p23"/>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155" name="Google Shape;155;p23"/>
          <p:cNvSpPr/>
          <p:nvPr/>
        </p:nvSpPr>
        <p:spPr>
          <a:xfrm>
            <a:off x="297450" y="206000"/>
            <a:ext cx="8549100" cy="984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Selection process details</a:t>
            </a:r>
            <a:endParaRPr sz="3100" b="0" i="0" u="none" strike="noStrike" cap="none">
              <a:solidFill>
                <a:srgbClr val="FFFFFF"/>
              </a:solidFill>
              <a:latin typeface="Arial"/>
              <a:ea typeface="Arial"/>
              <a:cs typeface="Arial"/>
              <a:sym typeface="Arial"/>
            </a:endParaRPr>
          </a:p>
        </p:txBody>
      </p:sp>
      <p:sp>
        <p:nvSpPr>
          <p:cNvPr id="156" name="Google Shape;156;p23"/>
          <p:cNvSpPr txBox="1"/>
          <p:nvPr/>
        </p:nvSpPr>
        <p:spPr>
          <a:xfrm>
            <a:off x="400550" y="1602200"/>
            <a:ext cx="8445900" cy="30900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Old Standard TT"/>
                <a:ea typeface="Old Standard TT"/>
                <a:cs typeface="Old Standard TT"/>
                <a:sym typeface="Old Standard TT"/>
              </a:rPr>
              <a:t>I</a:t>
            </a:r>
            <a:endParaRPr sz="1400" b="0" i="0" u="none" strike="noStrike" cap="none">
              <a:solidFill>
                <a:srgbClr val="000000"/>
              </a:solidFill>
              <a:latin typeface="Old Standard TT"/>
              <a:ea typeface="Old Standard TT"/>
              <a:cs typeface="Old Standard TT"/>
              <a:sym typeface="Old Standard TT"/>
            </a:endParaRPr>
          </a:p>
        </p:txBody>
      </p:sp>
      <p:pic>
        <p:nvPicPr>
          <p:cNvPr id="157" name="Google Shape;157;p23"/>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158" name="Google Shape;158;p23"/>
          <p:cNvSpPr txBox="1"/>
          <p:nvPr/>
        </p:nvSpPr>
        <p:spPr>
          <a:xfrm>
            <a:off x="400550" y="1420675"/>
            <a:ext cx="4017600" cy="33597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a:solidFill>
                  <a:srgbClr val="674EA7"/>
                </a:solidFill>
                <a:latin typeface="Roboto"/>
                <a:ea typeface="Roboto"/>
                <a:cs typeface="Roboto"/>
                <a:sym typeface="Roboto"/>
              </a:rPr>
              <a:t>Application process</a:t>
            </a:r>
            <a:endParaRPr sz="1200" b="1" i="0" u="none" strike="noStrike" cap="none" dirty="0">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200" b="1" i="0" u="none" strike="noStrike" cap="none" dirty="0">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rgbClr val="000000"/>
                </a:solidFill>
                <a:latin typeface="Roboto"/>
                <a:ea typeface="Roboto"/>
                <a:cs typeface="Roboto"/>
                <a:sym typeface="Roboto"/>
              </a:rPr>
              <a:t>To apply for this post, you will need to submit your application form via the recruitment portal. This should be submitted via Civil Service Jobs and be completed no later than 23:55 on </a:t>
            </a:r>
            <a:r>
              <a:rPr lang="en-GB" sz="1200" dirty="0" smtClean="0">
                <a:latin typeface="Roboto"/>
                <a:ea typeface="Roboto"/>
                <a:cs typeface="Roboto"/>
                <a:sym typeface="Roboto"/>
              </a:rPr>
              <a:t>17</a:t>
            </a:r>
            <a:r>
              <a:rPr lang="en-GB" sz="1200" baseline="30000" dirty="0" smtClean="0">
                <a:latin typeface="Roboto"/>
                <a:ea typeface="Roboto"/>
                <a:cs typeface="Roboto"/>
                <a:sym typeface="Roboto"/>
              </a:rPr>
              <a:t>th</a:t>
            </a:r>
            <a:r>
              <a:rPr lang="en-GB" sz="1200" dirty="0" smtClean="0">
                <a:latin typeface="Roboto"/>
                <a:ea typeface="Roboto"/>
                <a:cs typeface="Roboto"/>
                <a:sym typeface="Roboto"/>
              </a:rPr>
              <a:t> August</a:t>
            </a:r>
            <a:r>
              <a:rPr lang="en-GB" sz="1200" b="0" i="0" u="none" strike="noStrike" cap="none" dirty="0" smtClean="0">
                <a:solidFill>
                  <a:srgbClr val="000000"/>
                </a:solidFill>
                <a:latin typeface="Roboto"/>
                <a:ea typeface="Roboto"/>
                <a:cs typeface="Roboto"/>
                <a:sym typeface="Roboto"/>
              </a:rPr>
              <a:t>.</a:t>
            </a:r>
            <a:endParaRPr sz="1200" b="0" i="0" u="none" strike="noStrike" cap="none" dirty="0">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dirty="0">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200" b="0" i="0" u="none" strike="noStrike" cap="none" dirty="0">
                <a:solidFill>
                  <a:srgbClr val="000000"/>
                </a:solidFill>
                <a:latin typeface="Roboto"/>
                <a:ea typeface="Roboto"/>
                <a:cs typeface="Roboto"/>
                <a:sym typeface="Roboto"/>
              </a:rPr>
              <a:t>Provide </a:t>
            </a:r>
            <a:r>
              <a:rPr lang="en-GB" sz="1200" b="1" i="0" u="none" strike="noStrike" cap="none" dirty="0">
                <a:solidFill>
                  <a:srgbClr val="674EA7"/>
                </a:solidFill>
                <a:latin typeface="Roboto"/>
                <a:ea typeface="Roboto"/>
                <a:cs typeface="Roboto"/>
                <a:sym typeface="Roboto"/>
              </a:rPr>
              <a:t>250</a:t>
            </a:r>
            <a:r>
              <a:rPr lang="en-GB" sz="1200" b="0" i="0" u="none" strike="noStrike" cap="none" dirty="0">
                <a:solidFill>
                  <a:srgbClr val="000000"/>
                </a:solidFill>
                <a:latin typeface="Roboto"/>
                <a:ea typeface="Roboto"/>
                <a:cs typeface="Roboto"/>
                <a:sym typeface="Roboto"/>
              </a:rPr>
              <a:t> words in the Statement of Suitability section explaining how you meet the essential/desirable criteria. Behaviours form a part of the selection process, you will therefore be required to provide evidence against each of the selected behaviours. </a:t>
            </a:r>
            <a:endParaRPr sz="1200" b="0" i="0" u="none" strike="noStrike" cap="none" dirty="0">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dirty="0">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200" b="0" i="0" u="none" strike="noStrike" cap="none" dirty="0">
                <a:solidFill>
                  <a:schemeClr val="dk1"/>
                </a:solidFill>
                <a:latin typeface="Roboto"/>
                <a:ea typeface="Roboto"/>
                <a:cs typeface="Roboto"/>
                <a:sym typeface="Roboto"/>
              </a:rPr>
              <a:t>Part of the application process will require you to complete diversity questionnaire, you will have the option to select ‘prefer not to say’ but this information is very important to the Civil Service.</a:t>
            </a:r>
            <a:endParaRPr sz="1200" b="0" i="0" u="none" strike="noStrike" cap="none" dirty="0">
              <a:solidFill>
                <a:schemeClr val="dk1"/>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dirty="0">
              <a:solidFill>
                <a:srgbClr val="000000"/>
              </a:solidFill>
              <a:latin typeface="Roboto"/>
              <a:ea typeface="Roboto"/>
              <a:cs typeface="Roboto"/>
              <a:sym typeface="Roboto"/>
            </a:endParaRPr>
          </a:p>
        </p:txBody>
      </p:sp>
      <p:sp>
        <p:nvSpPr>
          <p:cNvPr id="159" name="Google Shape;159;p23"/>
          <p:cNvSpPr txBox="1"/>
          <p:nvPr/>
        </p:nvSpPr>
        <p:spPr>
          <a:xfrm>
            <a:off x="4711325" y="1666400"/>
            <a:ext cx="4017600" cy="3249000"/>
          </a:xfrm>
          <a:prstGeom prst="rect">
            <a:avLst/>
          </a:prstGeom>
          <a:solidFill>
            <a:srgbClr val="FFFFFF"/>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Roboto"/>
                <a:ea typeface="Roboto"/>
                <a:cs typeface="Roboto"/>
                <a:sym typeface="Roboto"/>
              </a:rPr>
              <a:t>Should you encounter any issues with your online application please get in touch with: </a:t>
            </a: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Roboto"/>
                <a:ea typeface="Roboto"/>
                <a:cs typeface="Roboto"/>
                <a:sym typeface="Roboto"/>
              </a:rPr>
              <a:t>moj-recruitment-vetting-enquiries@gov.sscl.com</a:t>
            </a: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200" b="0" i="0" u="none" strike="noStrike" cap="none">
                <a:solidFill>
                  <a:srgbClr val="000000"/>
                </a:solidFill>
                <a:latin typeface="Roboto"/>
                <a:ea typeface="Roboto"/>
                <a:cs typeface="Roboto"/>
                <a:sym typeface="Roboto"/>
              </a:rPr>
              <a:t>If you do not receive acknowledgement of your application within 48 hours, please contact the above email address. </a:t>
            </a: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Old Standard TT"/>
              <a:ea typeface="Old Standard TT"/>
              <a:cs typeface="Old Standard TT"/>
              <a:sym typeface="Old Standard T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63"/>
        <p:cNvGrpSpPr/>
        <p:nvPr/>
      </p:nvGrpSpPr>
      <p:grpSpPr>
        <a:xfrm>
          <a:off x="0" y="0"/>
          <a:ext cx="0" cy="0"/>
          <a:chOff x="0" y="0"/>
          <a:chExt cx="0" cy="0"/>
        </a:xfrm>
      </p:grpSpPr>
      <p:sp>
        <p:nvSpPr>
          <p:cNvPr id="164" name="Google Shape;164;p24"/>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165" name="Google Shape;165;p24"/>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166" name="Google Shape;166;p24"/>
          <p:cNvSpPr/>
          <p:nvPr/>
        </p:nvSpPr>
        <p:spPr>
          <a:xfrm>
            <a:off x="297450" y="206000"/>
            <a:ext cx="8549100" cy="984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Selection process details</a:t>
            </a:r>
            <a:endParaRPr sz="3100" b="0" i="0" u="none" strike="noStrike" cap="none">
              <a:solidFill>
                <a:srgbClr val="FFFFFF"/>
              </a:solidFill>
              <a:latin typeface="Arial"/>
              <a:ea typeface="Arial"/>
              <a:cs typeface="Arial"/>
              <a:sym typeface="Arial"/>
            </a:endParaRPr>
          </a:p>
        </p:txBody>
      </p:sp>
      <p:sp>
        <p:nvSpPr>
          <p:cNvPr id="167" name="Google Shape;167;p24"/>
          <p:cNvSpPr txBox="1"/>
          <p:nvPr/>
        </p:nvSpPr>
        <p:spPr>
          <a:xfrm>
            <a:off x="400550" y="1602200"/>
            <a:ext cx="8445900" cy="30900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Old Standard TT"/>
                <a:ea typeface="Old Standard TT"/>
                <a:cs typeface="Old Standard TT"/>
                <a:sym typeface="Old Standard TT"/>
              </a:rPr>
              <a:t>I</a:t>
            </a:r>
            <a:endParaRPr sz="1400" b="0" i="0" u="none" strike="noStrike" cap="none">
              <a:solidFill>
                <a:srgbClr val="000000"/>
              </a:solidFill>
              <a:latin typeface="Old Standard TT"/>
              <a:ea typeface="Old Standard TT"/>
              <a:cs typeface="Old Standard TT"/>
              <a:sym typeface="Old Standard TT"/>
            </a:endParaRPr>
          </a:p>
        </p:txBody>
      </p:sp>
      <p:pic>
        <p:nvPicPr>
          <p:cNvPr id="168" name="Google Shape;168;p24"/>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169" name="Google Shape;169;p24"/>
          <p:cNvSpPr txBox="1"/>
          <p:nvPr/>
        </p:nvSpPr>
        <p:spPr>
          <a:xfrm>
            <a:off x="2142425" y="1467350"/>
            <a:ext cx="4017600" cy="3359700"/>
          </a:xfrm>
          <a:prstGeom prst="rect">
            <a:avLst/>
          </a:prstGeom>
          <a:solidFill>
            <a:srgbClr val="FFFFFF"/>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a:solidFill>
                  <a:srgbClr val="674EA7"/>
                </a:solidFill>
                <a:latin typeface="Roboto"/>
                <a:ea typeface="Roboto"/>
                <a:cs typeface="Roboto"/>
                <a:sym typeface="Roboto"/>
              </a:rPr>
              <a:t>Shortlist</a:t>
            </a:r>
            <a:endParaRPr sz="1200" b="1" i="0" u="none" strike="noStrike" cap="none">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endParaRPr sz="1200" b="1" i="0" u="none" strike="noStrike" cap="none">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Roboto"/>
                <a:ea typeface="Roboto"/>
                <a:cs typeface="Roboto"/>
                <a:sym typeface="Roboto"/>
              </a:rPr>
              <a:t>At this stage, the panel, including the hiring manager, will assess your </a:t>
            </a:r>
            <a:r>
              <a:rPr lang="en-GB" sz="1200" b="1" i="0" u="none" strike="noStrike" cap="none">
                <a:solidFill>
                  <a:srgbClr val="000000"/>
                </a:solidFill>
                <a:latin typeface="Roboto"/>
                <a:ea typeface="Roboto"/>
                <a:cs typeface="Roboto"/>
                <a:sym typeface="Roboto"/>
              </a:rPr>
              <a:t>behaviours</a:t>
            </a:r>
            <a:r>
              <a:rPr lang="en-GB" sz="1200" b="0" i="0" u="none" strike="noStrike" cap="none">
                <a:solidFill>
                  <a:srgbClr val="000000"/>
                </a:solidFill>
                <a:latin typeface="Roboto"/>
                <a:ea typeface="Roboto"/>
                <a:cs typeface="Roboto"/>
                <a:sym typeface="Roboto"/>
              </a:rPr>
              <a:t> and select applicants demonstrating the best ﬁt with the role by considering the evidence you have provided against the criteria set out in the ‘Statement of Suitability’ section. </a:t>
            </a:r>
            <a:r>
              <a:rPr lang="en-GB" sz="1200" b="0" i="0" u="none" strike="noStrike" cap="none">
                <a:solidFill>
                  <a:srgbClr val="000000"/>
                </a:solidFill>
                <a:latin typeface="Arial"/>
                <a:ea typeface="Arial"/>
                <a:cs typeface="Arial"/>
                <a:sym typeface="Arial"/>
              </a:rPr>
              <a:t>It it therefore crucial you ensure all areas of the selection process are addressed as missing information may affect your application.</a:t>
            </a: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200" b="1" i="0" u="none" strike="noStrike" cap="none">
                <a:solidFill>
                  <a:srgbClr val="674EA7"/>
                </a:solidFill>
                <a:latin typeface="Roboto"/>
                <a:ea typeface="Roboto"/>
                <a:cs typeface="Roboto"/>
                <a:sym typeface="Roboto"/>
              </a:rPr>
              <a:t>The Interview</a:t>
            </a:r>
            <a:endParaRPr sz="12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2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chemeClr val="dk1"/>
                </a:solidFill>
                <a:latin typeface="Roboto"/>
                <a:ea typeface="Roboto"/>
                <a:cs typeface="Roboto"/>
                <a:sym typeface="Roboto"/>
              </a:rPr>
              <a:t>The interview will consist of questions where candidates will be expected to build on the information provided in their application. These interviews may take place virtually, depending on wider circumstances. </a:t>
            </a:r>
            <a:endParaRPr sz="1200" b="0" i="0" u="none" strike="noStrike" cap="none">
              <a:solidFill>
                <a:schemeClr val="dk1"/>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endParaRPr sz="1200" b="1" i="0" u="none" strike="noStrike" cap="none">
              <a:solidFill>
                <a:srgbClr val="674EA7"/>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73"/>
        <p:cNvGrpSpPr/>
        <p:nvPr/>
      </p:nvGrpSpPr>
      <p:grpSpPr>
        <a:xfrm>
          <a:off x="0" y="0"/>
          <a:ext cx="0" cy="0"/>
          <a:chOff x="0" y="0"/>
          <a:chExt cx="0" cy="0"/>
        </a:xfrm>
      </p:grpSpPr>
      <p:sp>
        <p:nvSpPr>
          <p:cNvPr id="174" name="Google Shape;174;p25"/>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175" name="Google Shape;175;p25"/>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176" name="Google Shape;176;p25"/>
          <p:cNvSpPr/>
          <p:nvPr/>
        </p:nvSpPr>
        <p:spPr>
          <a:xfrm>
            <a:off x="297450" y="206000"/>
            <a:ext cx="8549100" cy="984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Interview structure and how to prepare</a:t>
            </a:r>
            <a:endParaRPr sz="3100" b="0" i="0" u="none" strike="noStrike" cap="none">
              <a:solidFill>
                <a:srgbClr val="FFFFFF"/>
              </a:solidFill>
              <a:latin typeface="Arial"/>
              <a:ea typeface="Arial"/>
              <a:cs typeface="Arial"/>
              <a:sym typeface="Arial"/>
            </a:endParaRPr>
          </a:p>
        </p:txBody>
      </p:sp>
      <p:sp>
        <p:nvSpPr>
          <p:cNvPr id="177" name="Google Shape;177;p25"/>
          <p:cNvSpPr txBox="1"/>
          <p:nvPr/>
        </p:nvSpPr>
        <p:spPr>
          <a:xfrm>
            <a:off x="400550" y="1602200"/>
            <a:ext cx="8445900" cy="30900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ld Standard TT"/>
              <a:ea typeface="Old Standard TT"/>
              <a:cs typeface="Old Standard TT"/>
              <a:sym typeface="Old Standard TT"/>
            </a:endParaRPr>
          </a:p>
        </p:txBody>
      </p:sp>
      <p:pic>
        <p:nvPicPr>
          <p:cNvPr id="178" name="Google Shape;178;p25"/>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179" name="Google Shape;179;p25"/>
          <p:cNvSpPr txBox="1"/>
          <p:nvPr/>
        </p:nvSpPr>
        <p:spPr>
          <a:xfrm>
            <a:off x="297450" y="1602200"/>
            <a:ext cx="4274700" cy="3238500"/>
          </a:xfrm>
          <a:prstGeom prst="rect">
            <a:avLst/>
          </a:prstGeom>
          <a:solidFill>
            <a:srgbClr val="FFFFFF"/>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Roboto"/>
                <a:ea typeface="Roboto"/>
                <a:cs typeface="Roboto"/>
                <a:sym typeface="Roboto"/>
              </a:rPr>
              <a:t>Behaviour questions – Behaviours relate to whether applicants have the skills to carry out speciﬁc tasks by asking for examples of their experience. The following techniques/models may be useful when thinking through responses for interview and demonstrating capability.</a:t>
            </a: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Roboto"/>
                <a:ea typeface="Roboto"/>
                <a:cs typeface="Roboto"/>
                <a:sym typeface="Roboto"/>
              </a:rPr>
              <a:t>An example of a behaviour question would be:</a:t>
            </a: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200" b="0" i="1" u="none" strike="noStrike" cap="none">
                <a:solidFill>
                  <a:srgbClr val="000000"/>
                </a:solidFill>
                <a:latin typeface="Roboto"/>
                <a:ea typeface="Roboto"/>
                <a:cs typeface="Roboto"/>
                <a:sym typeface="Roboto"/>
              </a:rPr>
              <a:t>‘Tell me about a time when you’ve had to deal with a diﬃcult customer requirement.’ </a:t>
            </a:r>
            <a:endParaRPr sz="1200" b="0" i="1"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latin typeface="Old Standard TT"/>
                <a:ea typeface="Old Standard TT"/>
                <a:cs typeface="Old Standard TT"/>
                <a:sym typeface="Old Standard TT"/>
              </a:rPr>
              <a:t> </a:t>
            </a:r>
            <a:endParaRPr sz="1400" b="0" i="0" u="none" strike="noStrike" cap="none">
              <a:solidFill>
                <a:srgbClr val="000000"/>
              </a:solidFill>
              <a:latin typeface="Old Standard TT"/>
              <a:ea typeface="Old Standard TT"/>
              <a:cs typeface="Old Standard TT"/>
              <a:sym typeface="Old Standard TT"/>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latin typeface="Old Standard TT"/>
                <a:ea typeface="Old Standard TT"/>
                <a:cs typeface="Old Standard TT"/>
                <a:sym typeface="Old Standard TT"/>
              </a:rPr>
              <a:t> </a:t>
            </a:r>
            <a:endParaRPr sz="1400" b="0" i="0" u="none" strike="noStrike" cap="none">
              <a:solidFill>
                <a:srgbClr val="000000"/>
              </a:solidFill>
              <a:latin typeface="Old Standard TT"/>
              <a:ea typeface="Old Standard TT"/>
              <a:cs typeface="Old Standard TT"/>
              <a:sym typeface="Old Standard TT"/>
            </a:endParaRPr>
          </a:p>
        </p:txBody>
      </p:sp>
      <p:sp>
        <p:nvSpPr>
          <p:cNvPr id="180" name="Google Shape;180;p25"/>
          <p:cNvSpPr txBox="1"/>
          <p:nvPr/>
        </p:nvSpPr>
        <p:spPr>
          <a:xfrm>
            <a:off x="4660050" y="1577725"/>
            <a:ext cx="3975000" cy="30900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Roboto"/>
                <a:ea typeface="Roboto"/>
                <a:cs typeface="Roboto"/>
                <a:sym typeface="Roboto"/>
              </a:rPr>
              <a:t>I</a:t>
            </a:r>
            <a:r>
              <a:rPr lang="en-GB" sz="1200" b="0" i="0" u="none" strike="noStrike" cap="none">
                <a:solidFill>
                  <a:srgbClr val="000000"/>
                </a:solidFill>
                <a:latin typeface="Roboto"/>
                <a:ea typeface="Roboto"/>
                <a:cs typeface="Roboto"/>
                <a:sym typeface="Roboto"/>
              </a:rPr>
              <a:t>n your preparation for interview, please ensure  you refer to the </a:t>
            </a:r>
            <a:r>
              <a:rPr lang="en-GB" sz="1200" b="0" i="0" u="sng" strike="noStrike" cap="none">
                <a:solidFill>
                  <a:schemeClr val="hlink"/>
                </a:solidFill>
                <a:latin typeface="Roboto"/>
                <a:ea typeface="Roboto"/>
                <a:cs typeface="Roboto"/>
                <a:sym typeface="Roboto"/>
                <a:hlinkClick r:id="rId4"/>
              </a:rPr>
              <a:t>Civil Service Success Proﬁles Behaviours framework.</a:t>
            </a:r>
            <a:r>
              <a:rPr lang="en-GB" sz="1200" b="0" i="0" u="none" strike="noStrike" cap="none">
                <a:solidFill>
                  <a:srgbClr val="000000"/>
                </a:solidFill>
                <a:latin typeface="Roboto"/>
                <a:ea typeface="Roboto"/>
                <a:cs typeface="Roboto"/>
                <a:sym typeface="Roboto"/>
              </a:rPr>
              <a:t> This will provide you with an overview of the expected performance expectation for this post against the above behaviours at this level. </a:t>
            </a: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Roboto"/>
                <a:ea typeface="Roboto"/>
                <a:cs typeface="Roboto"/>
                <a:sym typeface="Roboto"/>
              </a:rPr>
              <a:t>Consider how you might articulate your experience against the behavioural expectation set out. When preparing and responding to behaviour based questions, we recommend you use the following model:</a:t>
            </a: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rgbClr val="000000"/>
                </a:solidFill>
                <a:latin typeface="Roboto"/>
                <a:ea typeface="Roboto"/>
                <a:cs typeface="Roboto"/>
                <a:sym typeface="Roboto"/>
              </a:rPr>
              <a:t>● The ‘STAR’ model, (situation, task, action and result)</a:t>
            </a:r>
            <a:endParaRPr sz="1200" b="0" i="0" u="none" strike="noStrike" cap="none">
              <a:solidFill>
                <a:srgbClr val="000000"/>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84"/>
        <p:cNvGrpSpPr/>
        <p:nvPr/>
      </p:nvGrpSpPr>
      <p:grpSpPr>
        <a:xfrm>
          <a:off x="0" y="0"/>
          <a:ext cx="0" cy="0"/>
          <a:chOff x="0" y="0"/>
          <a:chExt cx="0" cy="0"/>
        </a:xfrm>
      </p:grpSpPr>
      <p:sp>
        <p:nvSpPr>
          <p:cNvPr id="185" name="Google Shape;185;p26"/>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186" name="Google Shape;186;p26"/>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187" name="Google Shape;187;p26"/>
          <p:cNvSpPr/>
          <p:nvPr/>
        </p:nvSpPr>
        <p:spPr>
          <a:xfrm>
            <a:off x="297450" y="206000"/>
            <a:ext cx="8549100" cy="984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Salary and benefits</a:t>
            </a:r>
            <a:endParaRPr sz="3100" b="0" i="0" u="none" strike="noStrike" cap="none">
              <a:solidFill>
                <a:srgbClr val="FFFFFF"/>
              </a:solidFill>
              <a:latin typeface="Arial"/>
              <a:ea typeface="Arial"/>
              <a:cs typeface="Arial"/>
              <a:sym typeface="Arial"/>
            </a:endParaRPr>
          </a:p>
        </p:txBody>
      </p:sp>
      <p:sp>
        <p:nvSpPr>
          <p:cNvPr id="188" name="Google Shape;188;p26"/>
          <p:cNvSpPr txBox="1"/>
          <p:nvPr/>
        </p:nvSpPr>
        <p:spPr>
          <a:xfrm>
            <a:off x="400550" y="1244400"/>
            <a:ext cx="8445900" cy="34479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Old Standard TT"/>
              <a:ea typeface="Old Standard TT"/>
              <a:cs typeface="Old Standard TT"/>
              <a:sym typeface="Old Standard T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ld Standard TT"/>
              <a:ea typeface="Old Standard TT"/>
              <a:cs typeface="Old Standard TT"/>
              <a:sym typeface="Old Standard TT"/>
            </a:endParaRPr>
          </a:p>
        </p:txBody>
      </p:sp>
      <p:pic>
        <p:nvPicPr>
          <p:cNvPr id="189" name="Google Shape;189;p26"/>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190" name="Google Shape;190;p26"/>
          <p:cNvSpPr txBox="1"/>
          <p:nvPr/>
        </p:nvSpPr>
        <p:spPr>
          <a:xfrm>
            <a:off x="400550" y="1374150"/>
            <a:ext cx="3789000" cy="34479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100" b="1" i="0" u="none" strike="noStrike" cap="none">
                <a:solidFill>
                  <a:srgbClr val="674EA7"/>
                </a:solidFill>
                <a:latin typeface="Roboto"/>
                <a:ea typeface="Roboto"/>
                <a:cs typeface="Roboto"/>
                <a:sym typeface="Roboto"/>
              </a:rPr>
              <a:t>Salary</a:t>
            </a:r>
            <a:endParaRPr sz="1100" b="1" i="0" u="none" strike="noStrike" cap="none">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100" b="0" i="0" u="none" strike="noStrike" cap="none">
                <a:solidFill>
                  <a:srgbClr val="000000"/>
                </a:solidFill>
                <a:latin typeface="Roboto"/>
                <a:ea typeface="Roboto"/>
                <a:cs typeface="Roboto"/>
                <a:sym typeface="Roboto"/>
              </a:rPr>
              <a:t>The salary for this post is set within the Band E pay range</a:t>
            </a:r>
            <a:r>
              <a:rPr lang="en-GB" sz="1100" b="1" i="0" u="none" strike="noStrike" cap="none">
                <a:solidFill>
                  <a:schemeClr val="dk1"/>
                </a:solidFill>
                <a:latin typeface="Calibri"/>
                <a:ea typeface="Calibri"/>
                <a:cs typeface="Calibri"/>
                <a:sym typeface="Calibri"/>
              </a:rPr>
              <a:t>:  £</a:t>
            </a:r>
            <a:r>
              <a:rPr lang="en-GB" sz="1100" b="1">
                <a:solidFill>
                  <a:schemeClr val="dk1"/>
                </a:solidFill>
                <a:latin typeface="Calibri"/>
                <a:ea typeface="Calibri"/>
                <a:cs typeface="Calibri"/>
                <a:sym typeface="Calibri"/>
              </a:rPr>
              <a:t>20,965</a:t>
            </a:r>
            <a:r>
              <a:rPr lang="en-GB" sz="1100" b="1" i="0" u="none" strike="noStrike" cap="none">
                <a:solidFill>
                  <a:schemeClr val="dk1"/>
                </a:solidFill>
                <a:latin typeface="Calibri"/>
                <a:ea typeface="Calibri"/>
                <a:cs typeface="Calibri"/>
                <a:sym typeface="Calibri"/>
              </a:rPr>
              <a:t> - £21,488</a:t>
            </a:r>
            <a:endParaRPr sz="11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1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100" b="0" i="0" u="none" strike="noStrike" cap="none">
                <a:solidFill>
                  <a:srgbClr val="000000"/>
                </a:solidFill>
                <a:latin typeface="Roboto"/>
                <a:ea typeface="Roboto"/>
                <a:cs typeface="Roboto"/>
                <a:sym typeface="Roboto"/>
              </a:rPr>
              <a:t>Salary for a serving Civil Servant will be within normal rules of appointment on level transfer or promotion. It is expected that new entrants to the Civil Service will start on the pay band minimum.</a:t>
            </a:r>
            <a:endParaRPr sz="11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100" b="1" i="0" u="none" strike="noStrike" cap="none">
                <a:solidFill>
                  <a:srgbClr val="674EA7"/>
                </a:solidFill>
                <a:latin typeface="Roboto"/>
                <a:ea typeface="Roboto"/>
                <a:cs typeface="Roboto"/>
                <a:sym typeface="Roboto"/>
              </a:rPr>
              <a:t>Beneﬁts </a:t>
            </a:r>
            <a:endParaRPr sz="1100" b="1" i="0" u="none" strike="noStrike" cap="none">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100" b="0" i="0" u="none" strike="noStrike" cap="none">
                <a:solidFill>
                  <a:srgbClr val="000000"/>
                </a:solidFill>
                <a:latin typeface="Roboto"/>
                <a:ea typeface="Roboto"/>
                <a:cs typeface="Roboto"/>
                <a:sym typeface="Roboto"/>
              </a:rPr>
              <a:t>Whatever your role, we take your career and development seriously, and want to enable you to build a really successful career with the Department and wider Civil Service. It is crucial that our employees have the right skills to develop their careers and meet the challenges ahead, and you’ll beneﬁt from regular performance and development reviews to ensure this development is ongoing. As a Civil Service employee, you’ll be entitled to a large range of beneﬁts.</a:t>
            </a:r>
            <a:endParaRPr sz="1100" b="0" i="0" u="none" strike="noStrike" cap="none">
              <a:solidFill>
                <a:srgbClr val="000000"/>
              </a:solidFill>
              <a:latin typeface="Roboto"/>
              <a:ea typeface="Roboto"/>
              <a:cs typeface="Roboto"/>
              <a:sym typeface="Roboto"/>
            </a:endParaRPr>
          </a:p>
        </p:txBody>
      </p:sp>
      <p:sp>
        <p:nvSpPr>
          <p:cNvPr id="191" name="Google Shape;191;p26"/>
          <p:cNvSpPr txBox="1"/>
          <p:nvPr/>
        </p:nvSpPr>
        <p:spPr>
          <a:xfrm>
            <a:off x="4680200" y="1374150"/>
            <a:ext cx="3789000" cy="3447900"/>
          </a:xfrm>
          <a:prstGeom prst="rect">
            <a:avLst/>
          </a:prstGeom>
          <a:solidFill>
            <a:srgbClr val="FFFFFF"/>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n-GB" sz="1100" b="0" i="0" u="none" strike="noStrike" cap="none">
                <a:solidFill>
                  <a:srgbClr val="000000"/>
                </a:solidFill>
                <a:latin typeface="Roboto"/>
                <a:ea typeface="Roboto"/>
                <a:cs typeface="Roboto"/>
                <a:sym typeface="Roboto"/>
              </a:rPr>
              <a:t>This includes: </a:t>
            </a:r>
            <a:endParaRPr sz="11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a:solidFill>
                  <a:srgbClr val="000000"/>
                </a:solidFill>
                <a:latin typeface="Roboto"/>
                <a:ea typeface="Roboto"/>
                <a:cs typeface="Roboto"/>
                <a:sym typeface="Roboto"/>
              </a:rPr>
              <a:t>25 days on appointment increasing to 30 days after 5 years service. Public/Privilege days will be notified locally according to location.</a:t>
            </a:r>
            <a:endParaRPr sz="11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 </a:t>
            </a:r>
            <a:endParaRPr sz="1100" b="0" i="0" u="none" strike="noStrike" cap="none">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a:solidFill>
                  <a:srgbClr val="000000"/>
                </a:solidFill>
                <a:latin typeface="Roboto"/>
                <a:ea typeface="Roboto"/>
                <a:cs typeface="Roboto"/>
                <a:sym typeface="Roboto"/>
              </a:rPr>
              <a:t>A competitive contributory pension scheme that you can enter as soon as you join where we will make a signiﬁcant contribution to the cost of your pension; where your contributions come out of your salary before any tax is taken; and where your pension will continue to provide valuable beneﬁts for you and your family if you are too ill to continue to work or die before you retire.</a:t>
            </a:r>
            <a:endParaRPr sz="11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a:solidFill>
                  <a:srgbClr val="000000"/>
                </a:solidFill>
                <a:latin typeface="Roboto"/>
                <a:ea typeface="Roboto"/>
                <a:cs typeface="Roboto"/>
                <a:sym typeface="Roboto"/>
              </a:rPr>
              <a:t>Flexible working patterns including part- time and access to Flexible Working Schemes allowing you to vary your working day as long as you work your total hours.</a:t>
            </a:r>
            <a:endParaRPr sz="11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Old Standard TT"/>
              <a:ea typeface="Old Standard TT"/>
              <a:cs typeface="Old Standard TT"/>
              <a:sym typeface="Old Standard T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95"/>
        <p:cNvGrpSpPr/>
        <p:nvPr/>
      </p:nvGrpSpPr>
      <p:grpSpPr>
        <a:xfrm>
          <a:off x="0" y="0"/>
          <a:ext cx="0" cy="0"/>
          <a:chOff x="0" y="0"/>
          <a:chExt cx="0" cy="0"/>
        </a:xfrm>
      </p:grpSpPr>
      <p:sp>
        <p:nvSpPr>
          <p:cNvPr id="196" name="Google Shape;196;p27"/>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197" name="Google Shape;197;p27"/>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198" name="Google Shape;198;p27"/>
          <p:cNvSpPr/>
          <p:nvPr/>
        </p:nvSpPr>
        <p:spPr>
          <a:xfrm>
            <a:off x="297450" y="206000"/>
            <a:ext cx="8549100" cy="984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Salary and benefits </a:t>
            </a:r>
            <a:endParaRPr sz="3100" b="0" i="0" u="none" strike="noStrike" cap="none">
              <a:solidFill>
                <a:srgbClr val="FFFFFF"/>
              </a:solidFill>
              <a:latin typeface="Arial"/>
              <a:ea typeface="Arial"/>
              <a:cs typeface="Arial"/>
              <a:sym typeface="Arial"/>
            </a:endParaRPr>
          </a:p>
        </p:txBody>
      </p:sp>
      <p:sp>
        <p:nvSpPr>
          <p:cNvPr id="199" name="Google Shape;199;p27"/>
          <p:cNvSpPr txBox="1"/>
          <p:nvPr/>
        </p:nvSpPr>
        <p:spPr>
          <a:xfrm>
            <a:off x="400550" y="1244400"/>
            <a:ext cx="8445900" cy="34479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Old Standard TT"/>
              <a:ea typeface="Old Standard TT"/>
              <a:cs typeface="Old Standard TT"/>
              <a:sym typeface="Old Standard T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ld Standard TT"/>
              <a:ea typeface="Old Standard TT"/>
              <a:cs typeface="Old Standard TT"/>
              <a:sym typeface="Old Standard TT"/>
            </a:endParaRPr>
          </a:p>
        </p:txBody>
      </p:sp>
      <p:pic>
        <p:nvPicPr>
          <p:cNvPr id="200" name="Google Shape;200;p27"/>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201" name="Google Shape;201;p27"/>
          <p:cNvSpPr txBox="1"/>
          <p:nvPr/>
        </p:nvSpPr>
        <p:spPr>
          <a:xfrm>
            <a:off x="297450" y="1392875"/>
            <a:ext cx="8549100" cy="34479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200" b="1" i="0" u="none" strike="noStrike" cap="none">
                <a:solidFill>
                  <a:srgbClr val="674EA7"/>
                </a:solidFill>
                <a:latin typeface="Roboto"/>
                <a:ea typeface="Roboto"/>
                <a:cs typeface="Roboto"/>
                <a:sym typeface="Roboto"/>
              </a:rPr>
              <a:t>Continued:</a:t>
            </a:r>
            <a:endParaRPr sz="1200" b="1" i="0" u="none" strike="noStrike" cap="none">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a:solidFill>
                <a:srgbClr val="000000"/>
              </a:solidFill>
              <a:latin typeface="Roboto"/>
              <a:ea typeface="Roboto"/>
              <a:cs typeface="Roboto"/>
              <a:sym typeface="Roboto"/>
            </a:endParaRPr>
          </a:p>
          <a:p>
            <a:pPr marL="179999" marR="0" lvl="0" indent="-171450" algn="just" rtl="0">
              <a:lnSpc>
                <a:spcPct val="100000"/>
              </a:lnSpc>
              <a:spcBef>
                <a:spcPts val="0"/>
              </a:spcBef>
              <a:spcAft>
                <a:spcPts val="0"/>
              </a:spcAft>
              <a:buClr>
                <a:srgbClr val="000000"/>
              </a:buClr>
              <a:buSzPts val="1200"/>
              <a:buFont typeface="Roboto"/>
              <a:buChar char="●"/>
            </a:pPr>
            <a:r>
              <a:rPr lang="en-GB" sz="1200" b="0" i="0" u="none" strike="noStrike" cap="none">
                <a:solidFill>
                  <a:srgbClr val="000000"/>
                </a:solidFill>
                <a:latin typeface="Roboto"/>
                <a:ea typeface="Roboto"/>
                <a:cs typeface="Roboto"/>
                <a:sym typeface="Roboto"/>
              </a:rPr>
              <a:t>Generous paid maternity, adoption and shared parental leave which is notably more than the statutory minimum offered by many other employers. </a:t>
            </a:r>
            <a:endParaRPr sz="12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179999" marR="0" lvl="0" indent="-171450" algn="just" rtl="0">
              <a:lnSpc>
                <a:spcPct val="100000"/>
              </a:lnSpc>
              <a:spcBef>
                <a:spcPts val="0"/>
              </a:spcBef>
              <a:spcAft>
                <a:spcPts val="0"/>
              </a:spcAft>
              <a:buClr>
                <a:srgbClr val="000000"/>
              </a:buClr>
              <a:buSzPts val="1200"/>
              <a:buFont typeface="Roboto"/>
              <a:buChar char="●"/>
            </a:pPr>
            <a:r>
              <a:rPr lang="en-GB" sz="1200" b="0" i="0" u="none" strike="noStrike" cap="none">
                <a:solidFill>
                  <a:srgbClr val="000000"/>
                </a:solidFill>
                <a:latin typeface="Roboto"/>
                <a:ea typeface="Roboto"/>
                <a:cs typeface="Roboto"/>
                <a:sym typeface="Roboto"/>
              </a:rPr>
              <a:t>Childcare beneﬁts (policy for new employees as of 5 April 2018): The government has introduced the Tax-Free Childcare (TFC) scheme. Working parents can open an online childcare account and for every £8 they pay in, the government adds £2, up to a maximum of £2000 a year for each child or £4000 for a disabled child. Parents then use the funds to pay for registered childcare. Existing employees may be able to continue to claim childcare vouchers, so please check how the policy would work for you here. </a:t>
            </a:r>
            <a:endParaRPr sz="12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179999" marR="0" lvl="0" indent="-171450" algn="just" rtl="0">
              <a:lnSpc>
                <a:spcPct val="100000"/>
              </a:lnSpc>
              <a:spcBef>
                <a:spcPts val="0"/>
              </a:spcBef>
              <a:spcAft>
                <a:spcPts val="0"/>
              </a:spcAft>
              <a:buClr>
                <a:srgbClr val="000000"/>
              </a:buClr>
              <a:buSzPts val="1200"/>
              <a:buFont typeface="Roboto"/>
              <a:buChar char="●"/>
            </a:pPr>
            <a:r>
              <a:rPr lang="en-GB" sz="1200" b="0" i="0" u="none" strike="noStrike" cap="none">
                <a:solidFill>
                  <a:srgbClr val="000000"/>
                </a:solidFill>
                <a:latin typeface="Roboto"/>
                <a:ea typeface="Roboto"/>
                <a:cs typeface="Roboto"/>
                <a:sym typeface="Roboto"/>
              </a:rPr>
              <a:t>Interest-free loans allowing you to spread the cost of an annual travel season ticket or a new bicycle. </a:t>
            </a:r>
            <a:endParaRPr sz="12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179999" marR="0" lvl="0" indent="-171450" algn="just" rtl="0">
              <a:lnSpc>
                <a:spcPct val="100000"/>
              </a:lnSpc>
              <a:spcBef>
                <a:spcPts val="0"/>
              </a:spcBef>
              <a:spcAft>
                <a:spcPts val="0"/>
              </a:spcAft>
              <a:buClr>
                <a:srgbClr val="000000"/>
              </a:buClr>
              <a:buSzPts val="1200"/>
              <a:buFont typeface="Roboto"/>
              <a:buChar char="●"/>
            </a:pPr>
            <a:r>
              <a:rPr lang="en-GB" sz="1200" b="0" i="0" u="none" strike="noStrike" cap="none">
                <a:solidFill>
                  <a:srgbClr val="000000"/>
                </a:solidFill>
                <a:latin typeface="Roboto"/>
                <a:ea typeface="Roboto"/>
                <a:cs typeface="Roboto"/>
                <a:sym typeface="Roboto"/>
              </a:rPr>
              <a:t>The opportunity to use onsite facilities including ﬁtness centres and staff canteens (where applicable). </a:t>
            </a:r>
            <a:endParaRPr sz="12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179999" marR="0" lvl="0" indent="-171450" algn="just" rtl="0">
              <a:lnSpc>
                <a:spcPct val="100000"/>
              </a:lnSpc>
              <a:spcBef>
                <a:spcPts val="0"/>
              </a:spcBef>
              <a:spcAft>
                <a:spcPts val="0"/>
              </a:spcAft>
              <a:buClr>
                <a:srgbClr val="000000"/>
              </a:buClr>
              <a:buSzPts val="1200"/>
              <a:buFont typeface="Roboto"/>
              <a:buChar char="●"/>
            </a:pPr>
            <a:r>
              <a:rPr lang="en-GB" sz="1200" b="0" i="0" u="none" strike="noStrike" cap="none">
                <a:solidFill>
                  <a:srgbClr val="000000"/>
                </a:solidFill>
                <a:latin typeface="Roboto"/>
                <a:ea typeface="Roboto"/>
                <a:cs typeface="Roboto"/>
                <a:sym typeface="Roboto"/>
              </a:rPr>
              <a:t>Occupational sick pay.</a:t>
            </a: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205"/>
        <p:cNvGrpSpPr/>
        <p:nvPr/>
      </p:nvGrpSpPr>
      <p:grpSpPr>
        <a:xfrm>
          <a:off x="0" y="0"/>
          <a:ext cx="0" cy="0"/>
          <a:chOff x="0" y="0"/>
          <a:chExt cx="0" cy="0"/>
        </a:xfrm>
      </p:grpSpPr>
      <p:sp>
        <p:nvSpPr>
          <p:cNvPr id="206" name="Google Shape;206;p28"/>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207" name="Google Shape;207;p28"/>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208" name="Google Shape;208;p28"/>
          <p:cNvSpPr/>
          <p:nvPr/>
        </p:nvSpPr>
        <p:spPr>
          <a:xfrm>
            <a:off x="297450" y="81550"/>
            <a:ext cx="8549100" cy="5820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FAQs</a:t>
            </a:r>
            <a:endParaRPr sz="3100" b="0" i="0" u="none" strike="noStrike" cap="none">
              <a:solidFill>
                <a:srgbClr val="FFFFFF"/>
              </a:solidFill>
              <a:latin typeface="Arial"/>
              <a:ea typeface="Arial"/>
              <a:cs typeface="Arial"/>
              <a:sym typeface="Arial"/>
            </a:endParaRPr>
          </a:p>
        </p:txBody>
      </p:sp>
      <p:sp>
        <p:nvSpPr>
          <p:cNvPr id="209" name="Google Shape;209;p28"/>
          <p:cNvSpPr txBox="1"/>
          <p:nvPr/>
        </p:nvSpPr>
        <p:spPr>
          <a:xfrm>
            <a:off x="297450" y="684000"/>
            <a:ext cx="4392600" cy="41460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dirty="0">
                <a:solidFill>
                  <a:srgbClr val="674EA7"/>
                </a:solidFill>
                <a:latin typeface="Roboto"/>
                <a:ea typeface="Roboto"/>
                <a:cs typeface="Roboto"/>
                <a:sym typeface="Roboto"/>
              </a:rPr>
              <a:t>1. Can I apply if I am not currently a civil servant? </a:t>
            </a:r>
            <a:endParaRPr sz="1100" b="1" i="0" u="none" strike="noStrike" cap="none" dirty="0">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dirty="0" smtClean="0">
                <a:latin typeface="Roboto"/>
                <a:ea typeface="Roboto"/>
                <a:cs typeface="Roboto"/>
                <a:sym typeface="Roboto"/>
              </a:rPr>
              <a:t>Yes</a:t>
            </a: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dirty="0">
                <a:solidFill>
                  <a:srgbClr val="674EA7"/>
                </a:solidFill>
                <a:latin typeface="Roboto"/>
                <a:ea typeface="Roboto"/>
                <a:cs typeface="Roboto"/>
                <a:sym typeface="Roboto"/>
              </a:rPr>
              <a:t>2. Is this role permanent? </a:t>
            </a:r>
            <a:endParaRPr sz="1100" b="1" i="0" u="none" strike="noStrike" cap="none" dirty="0">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dirty="0" smtClean="0">
                <a:latin typeface="Roboto"/>
                <a:ea typeface="Roboto"/>
                <a:cs typeface="Roboto"/>
                <a:sym typeface="Roboto"/>
              </a:rPr>
              <a:t>Yes</a:t>
            </a: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dirty="0">
                <a:solidFill>
                  <a:srgbClr val="674EA7"/>
                </a:solidFill>
                <a:latin typeface="Roboto"/>
                <a:ea typeface="Roboto"/>
                <a:cs typeface="Roboto"/>
                <a:sym typeface="Roboto"/>
              </a:rPr>
              <a:t>3. Is this role suitable for part-time working? </a:t>
            </a:r>
            <a:endParaRPr sz="1100" b="1" i="0" u="none" strike="noStrike" cap="none" dirty="0">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rgbClr val="000000"/>
                </a:solidFill>
                <a:latin typeface="Roboto"/>
                <a:ea typeface="Roboto"/>
                <a:cs typeface="Roboto"/>
                <a:sym typeface="Roboto"/>
              </a:rPr>
              <a:t>Flexible working arrangements are available but you should discuss your needs with the hiring manager if you are invited to interview. </a:t>
            </a: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dirty="0">
                <a:solidFill>
                  <a:srgbClr val="674EA7"/>
                </a:solidFill>
                <a:latin typeface="Roboto"/>
                <a:ea typeface="Roboto"/>
                <a:cs typeface="Roboto"/>
                <a:sym typeface="Roboto"/>
              </a:rPr>
              <a:t>4. Will the role involve travel? </a:t>
            </a:r>
            <a:endParaRPr sz="1100" b="1" i="0" u="none" strike="noStrike" cap="none" dirty="0">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rgbClr val="000000"/>
                </a:solidFill>
                <a:latin typeface="Roboto"/>
                <a:ea typeface="Roboto"/>
                <a:cs typeface="Roboto"/>
                <a:sym typeface="Roboto"/>
              </a:rPr>
              <a:t>Some occasional travel may be required for this role. </a:t>
            </a: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dirty="0">
                <a:solidFill>
                  <a:srgbClr val="674EA7"/>
                </a:solidFill>
                <a:latin typeface="Roboto"/>
                <a:ea typeface="Roboto"/>
                <a:cs typeface="Roboto"/>
                <a:sym typeface="Roboto"/>
              </a:rPr>
              <a:t>5. Where will the role be based?</a:t>
            </a:r>
            <a:r>
              <a:rPr lang="en-GB" sz="1100" b="0" i="0" u="none" strike="noStrike" cap="none" dirty="0">
                <a:solidFill>
                  <a:srgbClr val="000000"/>
                </a:solidFill>
                <a:latin typeface="Roboto"/>
                <a:ea typeface="Roboto"/>
                <a:cs typeface="Roboto"/>
                <a:sym typeface="Roboto"/>
              </a:rPr>
              <a:t> </a:t>
            </a: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rgbClr val="000000"/>
                </a:solidFill>
                <a:latin typeface="Roboto"/>
                <a:ea typeface="Roboto"/>
                <a:cs typeface="Roboto"/>
                <a:sym typeface="Roboto"/>
              </a:rPr>
              <a:t>If successful you will be based in Belfast. Unfortunately relocation costs will not be reimbursed. </a:t>
            </a: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dirty="0">
                <a:solidFill>
                  <a:srgbClr val="674EA7"/>
                </a:solidFill>
                <a:latin typeface="Roboto"/>
                <a:ea typeface="Roboto"/>
                <a:cs typeface="Roboto"/>
                <a:sym typeface="Roboto"/>
              </a:rPr>
              <a:t>6. Can I claim back any expenses incurred during the recruitment process? </a:t>
            </a:r>
            <a:endParaRPr sz="1100" b="1" i="0" u="none" strike="noStrike" cap="none" dirty="0">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rgbClr val="000000"/>
                </a:solidFill>
                <a:latin typeface="Roboto"/>
                <a:ea typeface="Roboto"/>
                <a:cs typeface="Roboto"/>
                <a:sym typeface="Roboto"/>
              </a:rPr>
              <a:t>No. Unfortunately we will not be able to reimburse you, except in exceptional circumstances and only when agreed in advance.</a:t>
            </a:r>
            <a:endParaRPr sz="1100" b="0" i="0" u="none" strike="noStrike" cap="none" dirty="0">
              <a:solidFill>
                <a:srgbClr val="000000"/>
              </a:solidFill>
              <a:latin typeface="Roboto"/>
              <a:ea typeface="Roboto"/>
              <a:cs typeface="Roboto"/>
              <a:sym typeface="Roboto"/>
            </a:endParaRPr>
          </a:p>
        </p:txBody>
      </p:sp>
      <p:pic>
        <p:nvPicPr>
          <p:cNvPr id="210" name="Google Shape;210;p28"/>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211" name="Google Shape;211;p28"/>
          <p:cNvSpPr txBox="1"/>
          <p:nvPr/>
        </p:nvSpPr>
        <p:spPr>
          <a:xfrm>
            <a:off x="4773525" y="684000"/>
            <a:ext cx="4171500" cy="39882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674EA7"/>
                </a:solidFill>
                <a:latin typeface="Roboto"/>
                <a:ea typeface="Roboto"/>
                <a:cs typeface="Roboto"/>
                <a:sym typeface="Roboto"/>
              </a:rPr>
              <a:t>7. What nationality do I need to hold in order to apply? </a:t>
            </a:r>
            <a:endParaRPr sz="11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To be eligible for employment to this role you must be a national from the following countries: </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a:solidFill>
                  <a:srgbClr val="000000"/>
                </a:solidFill>
                <a:latin typeface="Roboto"/>
                <a:ea typeface="Roboto"/>
                <a:cs typeface="Roboto"/>
                <a:sym typeface="Roboto"/>
              </a:rPr>
              <a:t>The United Kingdom </a:t>
            </a:r>
            <a:endParaRPr sz="11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a:solidFill>
                  <a:srgbClr val="000000"/>
                </a:solidFill>
                <a:latin typeface="Roboto"/>
                <a:ea typeface="Roboto"/>
                <a:cs typeface="Roboto"/>
                <a:sym typeface="Roboto"/>
              </a:rPr>
              <a:t>The Republic of Ireland </a:t>
            </a:r>
            <a:endParaRPr sz="11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a:solidFill>
                  <a:srgbClr val="000000"/>
                </a:solidFill>
                <a:latin typeface="Roboto"/>
                <a:ea typeface="Roboto"/>
                <a:cs typeface="Roboto"/>
                <a:sym typeface="Roboto"/>
              </a:rPr>
              <a:t>The Commonwealth*</a:t>
            </a:r>
            <a:endParaRPr sz="11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a:solidFill>
                  <a:srgbClr val="000000"/>
                </a:solidFill>
                <a:latin typeface="Roboto"/>
                <a:ea typeface="Roboto"/>
                <a:cs typeface="Roboto"/>
                <a:sym typeface="Roboto"/>
              </a:rPr>
              <a:t>A European Economic Area (EEA) Member State</a:t>
            </a:r>
            <a:endParaRPr sz="11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a:solidFill>
                  <a:srgbClr val="000000"/>
                </a:solidFill>
                <a:latin typeface="Roboto"/>
                <a:ea typeface="Roboto"/>
                <a:cs typeface="Roboto"/>
                <a:sym typeface="Roboto"/>
              </a:rPr>
              <a:t>Switzerland </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a:solidFill>
                  <a:srgbClr val="000000"/>
                </a:solidFill>
                <a:latin typeface="Roboto"/>
                <a:ea typeface="Roboto"/>
                <a:cs typeface="Roboto"/>
                <a:sym typeface="Roboto"/>
              </a:rPr>
              <a:t>Turkey Certain family members of EEA, Switzerland and Turkish nationals are also eligible to apply regardless of their nationality. (*Commonwealth citizens not yet in the UK, who have no right of abode in the UK and who do not have leave to enter the UK are ineligible to apply.) For further information on whether you are eligible to apply, please visit </a:t>
            </a:r>
            <a:r>
              <a:rPr lang="en-GB" sz="1100" b="0" i="0" u="sng" strike="noStrike" cap="none">
                <a:solidFill>
                  <a:schemeClr val="hlink"/>
                </a:solidFill>
                <a:latin typeface="Roboto"/>
                <a:ea typeface="Roboto"/>
                <a:cs typeface="Roboto"/>
                <a:sym typeface="Roboto"/>
                <a:hlinkClick r:id="rId4"/>
              </a:rPr>
              <a:t>Gov.UK.</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Old Standard TT"/>
              <a:ea typeface="Old Standard TT"/>
              <a:cs typeface="Old Standard TT"/>
              <a:sym typeface="Old Standard T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215"/>
        <p:cNvGrpSpPr/>
        <p:nvPr/>
      </p:nvGrpSpPr>
      <p:grpSpPr>
        <a:xfrm>
          <a:off x="0" y="0"/>
          <a:ext cx="0" cy="0"/>
          <a:chOff x="0" y="0"/>
          <a:chExt cx="0" cy="0"/>
        </a:xfrm>
      </p:grpSpPr>
      <p:sp>
        <p:nvSpPr>
          <p:cNvPr id="216" name="Google Shape;216;p29"/>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217" name="Google Shape;217;p29"/>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218" name="Google Shape;218;p29"/>
          <p:cNvSpPr/>
          <p:nvPr/>
        </p:nvSpPr>
        <p:spPr>
          <a:xfrm>
            <a:off x="297450" y="81550"/>
            <a:ext cx="8549100" cy="5820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FAQs</a:t>
            </a:r>
            <a:endParaRPr sz="3100" b="0" i="0" u="none" strike="noStrike" cap="none">
              <a:solidFill>
                <a:srgbClr val="FFFFFF"/>
              </a:solidFill>
              <a:latin typeface="Arial"/>
              <a:ea typeface="Arial"/>
              <a:cs typeface="Arial"/>
              <a:sym typeface="Arial"/>
            </a:endParaRPr>
          </a:p>
        </p:txBody>
      </p:sp>
      <p:sp>
        <p:nvSpPr>
          <p:cNvPr id="219" name="Google Shape;219;p29"/>
          <p:cNvSpPr txBox="1"/>
          <p:nvPr/>
        </p:nvSpPr>
        <p:spPr>
          <a:xfrm>
            <a:off x="297450" y="694738"/>
            <a:ext cx="4171500" cy="41460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674EA7"/>
                </a:solidFill>
                <a:latin typeface="Arial"/>
                <a:ea typeface="Arial"/>
                <a:cs typeface="Arial"/>
                <a:sym typeface="Arial"/>
              </a:rPr>
              <a:t>8. Is security clearance required?</a:t>
            </a:r>
            <a:endParaRPr sz="1200" b="1" i="0" u="none" strike="noStrike" cap="none">
              <a:solidFill>
                <a:srgbClr val="674EA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674EA7"/>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Yes. If successful you must hold, or be willing to obtain, security clearance to Developed Vetting level. More information about the vetting process can be found </a:t>
            </a:r>
            <a:r>
              <a:rPr lang="en-GB" sz="1200" b="0" i="0" u="sng" strike="noStrike" cap="none">
                <a:solidFill>
                  <a:schemeClr val="hlink"/>
                </a:solidFill>
                <a:latin typeface="Arial"/>
                <a:ea typeface="Arial"/>
                <a:cs typeface="Arial"/>
                <a:sym typeface="Arial"/>
                <a:hlinkClick r:id="rId3"/>
              </a:rPr>
              <a:t>here.</a:t>
            </a:r>
            <a:r>
              <a:rPr lang="en-GB" sz="1200" b="0" i="0" u="none" strike="noStrike" cap="none">
                <a:solidFill>
                  <a:srgbClr val="000000"/>
                </a:solidFill>
                <a:latin typeface="Arial"/>
                <a:ea typeface="Arial"/>
                <a:cs typeface="Arial"/>
                <a:sym typeface="Arial"/>
              </a:rPr>
              <a:t> This is not a reserved post.</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674EA7"/>
                </a:solidFill>
                <a:latin typeface="Arial"/>
                <a:ea typeface="Arial"/>
                <a:cs typeface="Arial"/>
                <a:sym typeface="Arial"/>
              </a:rPr>
              <a:t>9. What reasonable adjustments can be made if I have a disability? </a:t>
            </a:r>
            <a:endParaRPr sz="1200" b="1" i="0" u="none" strike="noStrike" cap="none">
              <a:solidFill>
                <a:srgbClr val="674EA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We are committed to making reasonable adjustments in order to support disabled job applicants and ensure that you are not disadvantaged in the recruitment and assessment process. Reasonable adjustments could include; allowing extra time during selection tests; ensuring that information is provided in an accessible format or; by providing training.</a:t>
            </a: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en-GB" sz="1200" b="0" i="0" u="none" strike="noStrike" cap="none">
                <a:solidFill>
                  <a:srgbClr val="000000"/>
                </a:solidFill>
                <a:latin typeface="Arial"/>
                <a:ea typeface="Arial"/>
                <a:cs typeface="Arial"/>
                <a:sym typeface="Arial"/>
              </a:rPr>
              <a:t>If you feel that you may need a reasonable adjustment to be made, or you would like to discuss your requirements in more detail, please contact us in the ﬁrst instance.</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Arial"/>
              <a:ea typeface="Arial"/>
              <a:cs typeface="Arial"/>
              <a:sym typeface="Arial"/>
            </a:endParaRPr>
          </a:p>
        </p:txBody>
      </p:sp>
      <p:pic>
        <p:nvPicPr>
          <p:cNvPr id="220" name="Google Shape;220;p29"/>
          <p:cNvPicPr preferRelativeResize="0"/>
          <p:nvPr/>
        </p:nvPicPr>
        <p:blipFill rotWithShape="1">
          <a:blip r:embed="rId4">
            <a:alphaModFix/>
          </a:blip>
          <a:srcRect/>
          <a:stretch/>
        </p:blipFill>
        <p:spPr>
          <a:xfrm>
            <a:off x="0" y="4840775"/>
            <a:ext cx="3878900" cy="302725"/>
          </a:xfrm>
          <a:prstGeom prst="rect">
            <a:avLst/>
          </a:prstGeom>
          <a:noFill/>
          <a:ln>
            <a:noFill/>
          </a:ln>
        </p:spPr>
      </p:pic>
      <p:sp>
        <p:nvSpPr>
          <p:cNvPr id="221" name="Google Shape;221;p29"/>
          <p:cNvSpPr txBox="1"/>
          <p:nvPr/>
        </p:nvSpPr>
        <p:spPr>
          <a:xfrm>
            <a:off x="4822825" y="673000"/>
            <a:ext cx="4171500" cy="41895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Roboto"/>
                <a:ea typeface="Roboto"/>
                <a:cs typeface="Roboto"/>
                <a:sym typeface="Roboto"/>
              </a:rPr>
              <a:t>If you wish to receive a hard copy of the information, or in an alternative format e.g. Audio, Braille or large font then please contact:  (</a:t>
            </a:r>
            <a:r>
              <a:rPr lang="en-GB" sz="1200" b="0" i="0" u="none" strike="noStrike" cap="none">
                <a:solidFill>
                  <a:schemeClr val="dk1"/>
                </a:solidFill>
                <a:latin typeface="Roboto"/>
                <a:ea typeface="Roboto"/>
                <a:cs typeface="Roboto"/>
                <a:sym typeface="Roboto"/>
              </a:rPr>
              <a:t>moj-recruitment-vetting-enquiries@gov.sscl.com</a:t>
            </a:r>
            <a:r>
              <a:rPr lang="en-GB" sz="1200" b="0" i="0" u="none" strike="noStrike" cap="none">
                <a:solidFill>
                  <a:srgbClr val="000000"/>
                </a:solidFill>
                <a:latin typeface="Roboto"/>
                <a:ea typeface="Roboto"/>
                <a:cs typeface="Roboto"/>
                <a:sym typeface="Roboto"/>
              </a:rPr>
              <a:t>)</a:t>
            </a: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Roboto"/>
                <a:ea typeface="Roboto"/>
                <a:cs typeface="Roboto"/>
                <a:sym typeface="Roboto"/>
              </a:rPr>
              <a:t>In the exceptional circumstance, citing reasons, that you cannot apply online, please post your application to: The Recruiting Manager, Stormont House, Stormont Estate, Belfast, BT4 3SH.. Please quote the vacancy reference on the envelope. </a:t>
            </a: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674EA7"/>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225"/>
        <p:cNvGrpSpPr/>
        <p:nvPr/>
      </p:nvGrpSpPr>
      <p:grpSpPr>
        <a:xfrm>
          <a:off x="0" y="0"/>
          <a:ext cx="0" cy="0"/>
          <a:chOff x="0" y="0"/>
          <a:chExt cx="0" cy="0"/>
        </a:xfrm>
      </p:grpSpPr>
      <p:sp>
        <p:nvSpPr>
          <p:cNvPr id="226" name="Google Shape;226;p30"/>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227" name="Google Shape;227;p30"/>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228" name="Google Shape;228;p30"/>
          <p:cNvSpPr/>
          <p:nvPr/>
        </p:nvSpPr>
        <p:spPr>
          <a:xfrm>
            <a:off x="297450" y="81550"/>
            <a:ext cx="8549100" cy="5820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FAQs</a:t>
            </a:r>
            <a:endParaRPr sz="3100" b="0" i="0" u="none" strike="noStrike" cap="none">
              <a:solidFill>
                <a:srgbClr val="FFFFFF"/>
              </a:solidFill>
              <a:latin typeface="Arial"/>
              <a:ea typeface="Arial"/>
              <a:cs typeface="Arial"/>
              <a:sym typeface="Arial"/>
            </a:endParaRPr>
          </a:p>
        </p:txBody>
      </p:sp>
      <p:sp>
        <p:nvSpPr>
          <p:cNvPr id="229" name="Google Shape;229;p30"/>
          <p:cNvSpPr txBox="1"/>
          <p:nvPr/>
        </p:nvSpPr>
        <p:spPr>
          <a:xfrm>
            <a:off x="297450" y="694738"/>
            <a:ext cx="4171500" cy="4146000"/>
          </a:xfrm>
          <a:prstGeom prst="rect">
            <a:avLst/>
          </a:prstGeom>
          <a:solidFill>
            <a:srgbClr val="FFFFFF"/>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n-GB" sz="1200" b="1" i="0" u="none" strike="noStrike" cap="none">
                <a:solidFill>
                  <a:srgbClr val="674EA7"/>
                </a:solidFill>
                <a:latin typeface="Roboto"/>
                <a:ea typeface="Roboto"/>
                <a:cs typeface="Roboto"/>
                <a:sym typeface="Roboto"/>
              </a:rPr>
              <a:t>10. What is the role of the Civil Service Commission in relation to recruitment into the Civil Service? </a:t>
            </a:r>
            <a:endParaRPr sz="1200" b="1" i="0" u="none" strike="noStrike" cap="none">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200" b="0" i="0" u="none" strike="noStrike" cap="none">
                <a:solidFill>
                  <a:schemeClr val="dk1"/>
                </a:solidFill>
                <a:latin typeface="Roboto"/>
                <a:ea typeface="Roboto"/>
                <a:cs typeface="Roboto"/>
                <a:sym typeface="Roboto"/>
              </a:rPr>
              <a:t>The Civil Service Commission has two primary functions:</a:t>
            </a:r>
            <a:endParaRPr sz="1200" b="0" i="0" u="none" strike="noStrike" cap="none">
              <a:solidFill>
                <a:schemeClr val="dk1"/>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200" b="0" i="0" u="none" strike="noStrike" cap="none">
                <a:solidFill>
                  <a:schemeClr val="dk1"/>
                </a:solidFill>
                <a:latin typeface="Roboto"/>
                <a:ea typeface="Roboto"/>
                <a:cs typeface="Roboto"/>
                <a:sym typeface="Roboto"/>
              </a:rPr>
              <a:t>● to provide assurance that selection for appointment to the Civil Service is on merit on the basis of fair and open competition as outlined in the </a:t>
            </a:r>
            <a:r>
              <a:rPr lang="en-GB" sz="1200" b="0" i="0" u="sng" strike="noStrike" cap="none">
                <a:solidFill>
                  <a:schemeClr val="hlink"/>
                </a:solidFill>
                <a:latin typeface="Roboto"/>
                <a:ea typeface="Roboto"/>
                <a:cs typeface="Roboto"/>
                <a:sym typeface="Roboto"/>
                <a:hlinkClick r:id="rId3"/>
              </a:rPr>
              <a:t>Civil Service Commission’s Recruitment Principles.</a:t>
            </a:r>
            <a:r>
              <a:rPr lang="en-GB" sz="1200" b="0" i="0" u="none" strike="noStrike" cap="none">
                <a:solidFill>
                  <a:schemeClr val="dk1"/>
                </a:solidFill>
                <a:latin typeface="Roboto"/>
                <a:ea typeface="Roboto"/>
                <a:cs typeface="Roboto"/>
                <a:sym typeface="Roboto"/>
              </a:rPr>
              <a:t> For the most senior posts in the Civil Service, the Commission discharges its responsibilities directly by overseeing the recruitment process and by a Commissioner chairing the selection panel.</a:t>
            </a:r>
            <a:endParaRPr sz="12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a:t>
            </a:r>
            <a:r>
              <a:rPr lang="en-GB" sz="1200" b="0" i="0" u="none" strike="noStrike" cap="none">
                <a:solidFill>
                  <a:srgbClr val="000000"/>
                </a:solidFill>
                <a:latin typeface="Arial"/>
                <a:ea typeface="Arial"/>
                <a:cs typeface="Arial"/>
                <a:sym typeface="Arial"/>
              </a:rPr>
              <a:t> to hear and determine appeals made by civil servants under the Civil Service Code which sets out the Civil Service values – Honesty, Integrity, Impartiality and Objectivity – and forms part of the relationship between civil servants and their employer. </a:t>
            </a:r>
            <a:endParaRPr sz="12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0" name="Google Shape;230;p30"/>
          <p:cNvPicPr preferRelativeResize="0"/>
          <p:nvPr/>
        </p:nvPicPr>
        <p:blipFill rotWithShape="1">
          <a:blip r:embed="rId4">
            <a:alphaModFix/>
          </a:blip>
          <a:srcRect/>
          <a:stretch/>
        </p:blipFill>
        <p:spPr>
          <a:xfrm>
            <a:off x="0" y="4840775"/>
            <a:ext cx="3878900" cy="302725"/>
          </a:xfrm>
          <a:prstGeom prst="rect">
            <a:avLst/>
          </a:prstGeom>
          <a:noFill/>
          <a:ln>
            <a:noFill/>
          </a:ln>
        </p:spPr>
      </p:pic>
      <p:sp>
        <p:nvSpPr>
          <p:cNvPr id="231" name="Google Shape;231;p30"/>
          <p:cNvSpPr txBox="1"/>
          <p:nvPr/>
        </p:nvSpPr>
        <p:spPr>
          <a:xfrm>
            <a:off x="4773525" y="746625"/>
            <a:ext cx="4171500" cy="41895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200" b="1" i="0" u="none" strike="noStrike" cap="none">
                <a:solidFill>
                  <a:srgbClr val="674EA7"/>
                </a:solidFill>
                <a:latin typeface="Arial"/>
                <a:ea typeface="Arial"/>
                <a:cs typeface="Arial"/>
                <a:sym typeface="Arial"/>
              </a:rPr>
              <a:t>11. What do I do if I want to make a complaint? </a:t>
            </a:r>
            <a:endParaRPr sz="1200" b="1" i="0" u="none" strike="noStrike" cap="none">
              <a:solidFill>
                <a:srgbClr val="674EA7"/>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chemeClr val="dk1"/>
                </a:solidFill>
                <a:latin typeface="Arial"/>
                <a:ea typeface="Arial"/>
                <a:cs typeface="Arial"/>
                <a:sym typeface="Arial"/>
              </a:rPr>
              <a:t>The law requires that selection for appointment to the Civil Service is on merit on the basis of fair and open competition as outlined in the Civil Service Commission's Recruitment Principles. If you feel your application has not been treated in accordance with the Recruitment Principles, and you wish to make a complaint, you should contact Alison Logan (</a:t>
            </a:r>
            <a:r>
              <a:rPr lang="en-GB" sz="1200" b="0" i="0" u="sng" strike="noStrike" cap="none">
                <a:solidFill>
                  <a:schemeClr val="hlink"/>
                </a:solidFill>
                <a:latin typeface="Arial"/>
                <a:ea typeface="Arial"/>
                <a:cs typeface="Arial"/>
                <a:sym typeface="Arial"/>
                <a:hlinkClick r:id="rId5"/>
              </a:rPr>
              <a:t>Alison.Logan@nio.gov.uk</a:t>
            </a:r>
            <a:r>
              <a:rPr lang="en-GB" sz="1200" b="0" i="0" u="none" strike="noStrike" cap="none">
                <a:solidFill>
                  <a:schemeClr val="dk1"/>
                </a:solidFill>
                <a:latin typeface="Arial"/>
                <a:ea typeface="Arial"/>
                <a:cs typeface="Arial"/>
                <a:sym typeface="Arial"/>
              </a:rPr>
              <a:t>)  in the ﬁrst instance. If you are not satisﬁed with the response you receive from the Department, you can contact the Civil Service Commission at: </a:t>
            </a:r>
            <a:r>
              <a:rPr lang="en-GB" sz="1200" b="0" i="0" u="sng" strike="noStrike" cap="none">
                <a:solidFill>
                  <a:schemeClr val="hlink"/>
                </a:solidFill>
                <a:latin typeface="Arial"/>
                <a:ea typeface="Arial"/>
                <a:cs typeface="Arial"/>
                <a:sym typeface="Arial"/>
                <a:hlinkClick r:id="rId6"/>
              </a:rPr>
              <a:t>https://civilservicecommission.independent.gov.uk/recruitment/c ivilservicerecruitmentcomplaints/</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235"/>
        <p:cNvGrpSpPr/>
        <p:nvPr/>
      </p:nvGrpSpPr>
      <p:grpSpPr>
        <a:xfrm>
          <a:off x="0" y="0"/>
          <a:ext cx="0" cy="0"/>
          <a:chOff x="0" y="0"/>
          <a:chExt cx="0" cy="0"/>
        </a:xfrm>
      </p:grpSpPr>
      <p:sp>
        <p:nvSpPr>
          <p:cNvPr id="236" name="Google Shape;236;p31"/>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237" name="Google Shape;237;p31"/>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238" name="Google Shape;238;p31"/>
          <p:cNvSpPr/>
          <p:nvPr/>
        </p:nvSpPr>
        <p:spPr>
          <a:xfrm>
            <a:off x="297450" y="206000"/>
            <a:ext cx="8549100" cy="5094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Further Information</a:t>
            </a:r>
            <a:endParaRPr sz="3100" b="0" i="0" u="none" strike="noStrike" cap="none">
              <a:solidFill>
                <a:srgbClr val="FFFFFF"/>
              </a:solidFill>
              <a:latin typeface="Arial"/>
              <a:ea typeface="Arial"/>
              <a:cs typeface="Arial"/>
              <a:sym typeface="Arial"/>
            </a:endParaRPr>
          </a:p>
        </p:txBody>
      </p:sp>
      <p:sp>
        <p:nvSpPr>
          <p:cNvPr id="239" name="Google Shape;239;p31"/>
          <p:cNvSpPr txBox="1"/>
          <p:nvPr/>
        </p:nvSpPr>
        <p:spPr>
          <a:xfrm>
            <a:off x="255950" y="715400"/>
            <a:ext cx="4462500" cy="41595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dirty="0">
                <a:solidFill>
                  <a:srgbClr val="674EA7"/>
                </a:solidFill>
                <a:latin typeface="Roboto"/>
                <a:ea typeface="Roboto"/>
                <a:cs typeface="Roboto"/>
                <a:sym typeface="Roboto"/>
              </a:rPr>
              <a:t>Terms of Appointment</a:t>
            </a:r>
            <a:endParaRPr sz="1100" b="1" i="0" u="none" strike="noStrike" cap="none" dirty="0">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rgbClr val="000000"/>
                </a:solidFill>
                <a:latin typeface="Roboto"/>
                <a:ea typeface="Roboto"/>
                <a:cs typeface="Roboto"/>
                <a:sym typeface="Roboto"/>
              </a:rPr>
              <a:t>Appointments through this campaign will be on </a:t>
            </a:r>
            <a:r>
              <a:rPr lang="en-GB" sz="1100" dirty="0" smtClean="0">
                <a:latin typeface="Roboto"/>
                <a:ea typeface="Roboto"/>
                <a:cs typeface="Roboto"/>
                <a:sym typeface="Roboto"/>
              </a:rPr>
              <a:t>a permanent basis.</a:t>
            </a:r>
          </a:p>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rgbClr val="000000"/>
                </a:solidFill>
                <a:latin typeface="Roboto"/>
                <a:ea typeface="Roboto"/>
                <a:cs typeface="Roboto"/>
                <a:sym typeface="Roboto"/>
              </a:rPr>
              <a:t>Terms of appointment for a serving Civil Servant would be by agreement between the individual and their current department, and within normal rules of appointment on level transfer or promotion.</a:t>
            </a: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rgbClr val="000000"/>
                </a:solidFill>
                <a:latin typeface="Roboto"/>
                <a:ea typeface="Roboto"/>
                <a:cs typeface="Roboto"/>
                <a:sym typeface="Roboto"/>
              </a:rPr>
              <a:t>The expectation within the NIO is that staff will normally remain in post for a minimum of 12 months for band C, 18 months for band B and 24 months for band A, and you will not be eligible to apply for NIO roles on level transfer during that time.</a:t>
            </a: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351C75"/>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100" b="1" i="0" u="none" strike="noStrike" cap="none" dirty="0">
                <a:solidFill>
                  <a:srgbClr val="351C75"/>
                </a:solidFill>
                <a:latin typeface="Roboto"/>
                <a:ea typeface="Roboto"/>
                <a:cs typeface="Roboto"/>
                <a:sym typeface="Roboto"/>
              </a:rPr>
              <a:t>Feedback</a:t>
            </a:r>
            <a:endParaRPr sz="1100" b="1" i="0" u="none" strike="noStrike" cap="none" dirty="0">
              <a:solidFill>
                <a:srgbClr val="351C75"/>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rgbClr val="000000"/>
                </a:solidFill>
                <a:latin typeface="Roboto"/>
                <a:ea typeface="Roboto"/>
                <a:cs typeface="Roboto"/>
                <a:sym typeface="Roboto"/>
              </a:rPr>
              <a:t>Only candidates invited to interview or assessment will receive feedback on their application.</a:t>
            </a: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100" b="0" i="0" u="none" strike="noStrike" cap="none" dirty="0">
                <a:solidFill>
                  <a:srgbClr val="000000"/>
                </a:solidFill>
                <a:latin typeface="Roboto"/>
                <a:ea typeface="Roboto"/>
                <a:cs typeface="Roboto"/>
                <a:sym typeface="Roboto"/>
              </a:rPr>
              <a:t>If we identify more appointable candidates than we have roles for at this time, we will operate a reserve list for 6 months.</a:t>
            </a: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rgbClr val="000000"/>
              </a:solidFill>
              <a:latin typeface="Old Standard TT"/>
              <a:ea typeface="Old Standard TT"/>
              <a:cs typeface="Old Standard TT"/>
              <a:sym typeface="Old Standard TT"/>
            </a:endParaRPr>
          </a:p>
        </p:txBody>
      </p:sp>
      <p:pic>
        <p:nvPicPr>
          <p:cNvPr id="240" name="Google Shape;240;p31"/>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241" name="Google Shape;241;p31"/>
          <p:cNvSpPr txBox="1"/>
          <p:nvPr/>
        </p:nvSpPr>
        <p:spPr>
          <a:xfrm>
            <a:off x="5008700" y="801050"/>
            <a:ext cx="3737100" cy="41595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674EA7"/>
                </a:solidFill>
                <a:latin typeface="Roboto"/>
                <a:ea typeface="Roboto"/>
                <a:cs typeface="Roboto"/>
                <a:sym typeface="Roboto"/>
              </a:rPr>
              <a:t>Equal Opportunities</a:t>
            </a:r>
            <a:endParaRPr sz="11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The Northern Ireland Office (NIO) values equality and diversity in employment. We are committed to being an organisation in which fairness and equality of opportunity is central to the approach in business and working relationships and where the organisational culture reﬂects and supports these values. In the NIO you have the right to a working environment free from discrimination, harassment, bullying and victimisation regardless of race, ethnic or national origin, age, religion, sex, gender identity, marital status, disability, sexual orientation, working hours, trade union membership or trade union activity.</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674EA7"/>
                </a:solidFill>
                <a:latin typeface="Roboto"/>
                <a:ea typeface="Roboto"/>
                <a:cs typeface="Roboto"/>
                <a:sym typeface="Roboto"/>
              </a:rPr>
              <a:t>Guaranteed Interview Scheme for Disabled Persons</a:t>
            </a:r>
            <a:endParaRPr sz="11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100" b="0" i="0" u="none" strike="noStrike" cap="none">
                <a:solidFill>
                  <a:srgbClr val="000000"/>
                </a:solidFill>
                <a:latin typeface="Roboto"/>
                <a:ea typeface="Roboto"/>
                <a:cs typeface="Roboto"/>
                <a:sym typeface="Roboto"/>
              </a:rPr>
              <a:t>Disabled applicants who meet the essential criteria in the job speciﬁcation are guaranteed an interview. Selection will be on merit. If you wish to claim a guaranteed interview under the Disability Commitment, you should complete the Equality and Diversity section. It is not necessary to state the nature of your disability.</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Old Standard TT"/>
              <a:ea typeface="Old Standard TT"/>
              <a:cs typeface="Old Standard TT"/>
              <a:sym typeface="Old Standard T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65"/>
        <p:cNvGrpSpPr/>
        <p:nvPr/>
      </p:nvGrpSpPr>
      <p:grpSpPr>
        <a:xfrm>
          <a:off x="0" y="0"/>
          <a:ext cx="0" cy="0"/>
          <a:chOff x="0" y="0"/>
          <a:chExt cx="0" cy="0"/>
        </a:xfrm>
      </p:grpSpPr>
      <p:sp>
        <p:nvSpPr>
          <p:cNvPr id="66" name="Google Shape;66;p14"/>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67" name="Google Shape;67;p14"/>
          <p:cNvSpPr txBox="1">
            <a:spLocks noGrp="1"/>
          </p:cNvSpPr>
          <p:nvPr>
            <p:ph type="subTitle" idx="1"/>
          </p:nvPr>
        </p:nvSpPr>
        <p:spPr>
          <a:xfrm>
            <a:off x="0" y="-125"/>
            <a:ext cx="9144000" cy="5143500"/>
          </a:xfrm>
          <a:prstGeom prst="rect">
            <a:avLst/>
          </a:prstGeom>
          <a:solidFill>
            <a:srgbClr val="674EA7"/>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p:txBody>
      </p:sp>
      <p:sp>
        <p:nvSpPr>
          <p:cNvPr id="68" name="Google Shape;68;p14"/>
          <p:cNvSpPr txBox="1"/>
          <p:nvPr/>
        </p:nvSpPr>
        <p:spPr>
          <a:xfrm>
            <a:off x="2426575" y="12775"/>
            <a:ext cx="6626400" cy="5143500"/>
          </a:xfrm>
          <a:prstGeom prst="rect">
            <a:avLst/>
          </a:prstGeom>
          <a:solidFill>
            <a:srgbClr val="674EA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FFFFFF"/>
                </a:solidFill>
                <a:latin typeface="Roboto"/>
                <a:ea typeface="Roboto"/>
                <a:cs typeface="Roboto"/>
                <a:sym typeface="Roboto"/>
              </a:rPr>
              <a:t>Welcome message from Madeleine Alessandri</a:t>
            </a:r>
            <a:endParaRPr sz="1200" b="1" i="0" u="none" strike="noStrike" cap="none">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FFFFFF"/>
                </a:solidFill>
                <a:latin typeface="Roboto"/>
                <a:ea typeface="Roboto"/>
                <a:cs typeface="Roboto"/>
                <a:sym typeface="Roboto"/>
              </a:rPr>
              <a:t>Thank you for your interest in the Northern Ireland Office.</a:t>
            </a:r>
            <a:endParaRPr sz="1200" b="0" i="0" u="none" strike="noStrike" cap="none">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rgbClr val="FFFFFF"/>
                </a:solidFill>
                <a:latin typeface="Roboto"/>
                <a:ea typeface="Roboto"/>
                <a:cs typeface="Roboto"/>
                <a:sym typeface="Roboto"/>
              </a:rPr>
              <a:t>Whether you are at the beginning of your career, returning after a break or looking for a change of direction, the NIO offers a wide range of exciting opportunities. It is a very special place to work. We are a small department with a lot going on and you will be working with a great team of people </a:t>
            </a:r>
            <a:r>
              <a:rPr lang="en-GB" sz="1200" b="0" i="0" u="none" strike="noStrike" cap="none">
                <a:solidFill>
                  <a:schemeClr val="lt1"/>
                </a:solidFill>
                <a:latin typeface="Roboto"/>
                <a:ea typeface="Roboto"/>
                <a:cs typeface="Roboto"/>
                <a:sym typeface="Roboto"/>
              </a:rPr>
              <a:t>supporting the delivery of the UK Government’s priorities for Northern Ireland.</a:t>
            </a:r>
            <a:endParaRPr sz="1200" b="0" i="0" u="none" strike="noStrike" cap="none">
              <a:solidFill>
                <a:srgbClr val="FFFFFF"/>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200" b="0" i="0" u="none" strike="noStrike" cap="none">
                <a:solidFill>
                  <a:srgbClr val="FFFFFF"/>
                </a:solidFill>
                <a:latin typeface="Roboto"/>
                <a:ea typeface="Roboto"/>
                <a:cs typeface="Roboto"/>
                <a:sym typeface="Roboto"/>
              </a:rPr>
              <a:t> </a:t>
            </a:r>
            <a:endParaRPr sz="1200" b="0" i="0" u="none" strike="noStrike" cap="none">
              <a:solidFill>
                <a:srgbClr val="FFFFFF"/>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200" b="0" i="0" u="none" strike="noStrike" cap="none">
                <a:solidFill>
                  <a:srgbClr val="FFFFFF"/>
                </a:solidFill>
                <a:latin typeface="Roboto"/>
                <a:ea typeface="Roboto"/>
                <a:cs typeface="Roboto"/>
                <a:sym typeface="Roboto"/>
              </a:rPr>
              <a:t>For a small department, we have a significant role in a number of policy areas that are at the heart of the government’s agenda: from dealing with the legacy of the Troubles to building a strong economic future for Northern Ireland and much more in between.  You will find great opportunities with us to learn and develop your professional skills, working on some of the most complex policy challenges to deliver real world outcomes.</a:t>
            </a:r>
            <a:endParaRPr sz="1200" b="0" i="0" u="none" strike="noStrike" cap="none">
              <a:solidFill>
                <a:srgbClr val="FFFFFF"/>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a:solidFill>
                <a:srgbClr val="FFFFFF"/>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200" b="0" i="0" u="none" strike="noStrike" cap="none">
                <a:solidFill>
                  <a:srgbClr val="FFFFFF"/>
                </a:solidFill>
                <a:latin typeface="Roboto"/>
                <a:ea typeface="Roboto"/>
                <a:cs typeface="Roboto"/>
                <a:sym typeface="Roboto"/>
              </a:rPr>
              <a:t>We are an organisation whose success is wholly dependent on our people. At the NIO we strive to create an environment where everyone can bring their whole self to work each and every day. We encourage flexible working and have a ‘virtual by default’ approach to the way we work. We are ambitious to increase our diversity of experience, background and thought to harness the value and benefits that different perspectives bring to the policy challenges we face.</a:t>
            </a:r>
            <a:endParaRPr sz="1200" b="0" i="0" u="none" strike="noStrike" cap="none">
              <a:solidFill>
                <a:srgbClr val="FFFFFF"/>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a:solidFill>
                <a:srgbClr val="FFFFFF"/>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200" b="0" i="0" u="none" strike="noStrike" cap="none">
                <a:solidFill>
                  <a:srgbClr val="FFFFFF"/>
                </a:solidFill>
                <a:latin typeface="Roboto"/>
                <a:ea typeface="Roboto"/>
                <a:cs typeface="Roboto"/>
                <a:sym typeface="Roboto"/>
              </a:rPr>
              <a:t>I  hope you will consider joining us for this exciting opportunity.  </a:t>
            </a:r>
            <a:endParaRPr sz="1200" b="0" i="0" u="none" strike="noStrike" cap="none">
              <a:solidFill>
                <a:srgbClr val="FFFFFF"/>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rgbClr val="FFFFFF"/>
                </a:solidFill>
                <a:latin typeface="Roboto"/>
                <a:ea typeface="Roboto"/>
                <a:cs typeface="Roboto"/>
                <a:sym typeface="Roboto"/>
              </a:rPr>
              <a:t>Madeleine Alessandri</a:t>
            </a:r>
            <a:endParaRPr sz="1200" b="0" i="0" u="none" strike="noStrike" cap="none">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rgbClr val="FFFFFF"/>
                </a:solidFill>
                <a:latin typeface="Roboto"/>
                <a:ea typeface="Roboto"/>
                <a:cs typeface="Roboto"/>
                <a:sym typeface="Roboto"/>
              </a:rPr>
              <a:t>Permanent Secretary</a:t>
            </a:r>
            <a:endParaRPr sz="1200" b="0" i="0" u="none" strike="noStrike" cap="none">
              <a:solidFill>
                <a:srgbClr val="FFFFFF"/>
              </a:solidFill>
              <a:latin typeface="Roboto"/>
              <a:ea typeface="Roboto"/>
              <a:cs typeface="Roboto"/>
              <a:sym typeface="Roboto"/>
            </a:endParaRPr>
          </a:p>
        </p:txBody>
      </p:sp>
      <p:grpSp>
        <p:nvGrpSpPr>
          <p:cNvPr id="69" name="Google Shape;69;p14"/>
          <p:cNvGrpSpPr/>
          <p:nvPr/>
        </p:nvGrpSpPr>
        <p:grpSpPr>
          <a:xfrm>
            <a:off x="0" y="0"/>
            <a:ext cx="3890675" cy="5169026"/>
            <a:chOff x="0" y="0"/>
            <a:chExt cx="3890675" cy="5169026"/>
          </a:xfrm>
        </p:grpSpPr>
        <p:pic>
          <p:nvPicPr>
            <p:cNvPr id="70" name="Google Shape;70;p14"/>
            <p:cNvPicPr preferRelativeResize="0"/>
            <p:nvPr/>
          </p:nvPicPr>
          <p:blipFill rotWithShape="1">
            <a:blip r:embed="rId3">
              <a:alphaModFix/>
            </a:blip>
            <a:srcRect/>
            <a:stretch/>
          </p:blipFill>
          <p:spPr>
            <a:xfrm>
              <a:off x="87000" y="0"/>
              <a:ext cx="2308450" cy="3082100"/>
            </a:xfrm>
            <a:prstGeom prst="rect">
              <a:avLst/>
            </a:prstGeom>
            <a:noFill/>
            <a:ln>
              <a:noFill/>
            </a:ln>
          </p:spPr>
        </p:pic>
        <p:pic>
          <p:nvPicPr>
            <p:cNvPr id="71" name="Google Shape;71;p14"/>
            <p:cNvPicPr preferRelativeResize="0"/>
            <p:nvPr/>
          </p:nvPicPr>
          <p:blipFill rotWithShape="1">
            <a:blip r:embed="rId4">
              <a:alphaModFix/>
            </a:blip>
            <a:srcRect/>
            <a:stretch/>
          </p:blipFill>
          <p:spPr>
            <a:xfrm>
              <a:off x="0" y="4865370"/>
              <a:ext cx="3890675" cy="303656"/>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245"/>
        <p:cNvGrpSpPr/>
        <p:nvPr/>
      </p:nvGrpSpPr>
      <p:grpSpPr>
        <a:xfrm>
          <a:off x="0" y="0"/>
          <a:ext cx="0" cy="0"/>
          <a:chOff x="0" y="0"/>
          <a:chExt cx="0" cy="0"/>
        </a:xfrm>
      </p:grpSpPr>
      <p:sp>
        <p:nvSpPr>
          <p:cNvPr id="246" name="Google Shape;246;p32"/>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247" name="Google Shape;247;p32"/>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248" name="Google Shape;248;p32"/>
          <p:cNvSpPr/>
          <p:nvPr/>
        </p:nvSpPr>
        <p:spPr>
          <a:xfrm>
            <a:off x="297450" y="206000"/>
            <a:ext cx="8549100" cy="5061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Further Information</a:t>
            </a:r>
            <a:endParaRPr sz="3100" b="0" i="0" u="none" strike="noStrike" cap="none">
              <a:solidFill>
                <a:srgbClr val="FFFFFF"/>
              </a:solidFill>
              <a:latin typeface="Arial"/>
              <a:ea typeface="Arial"/>
              <a:cs typeface="Arial"/>
              <a:sym typeface="Arial"/>
            </a:endParaRPr>
          </a:p>
        </p:txBody>
      </p:sp>
      <p:sp>
        <p:nvSpPr>
          <p:cNvPr id="249" name="Google Shape;249;p32"/>
          <p:cNvSpPr txBox="1"/>
          <p:nvPr/>
        </p:nvSpPr>
        <p:spPr>
          <a:xfrm>
            <a:off x="255950" y="891825"/>
            <a:ext cx="4462500" cy="39831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674EA7"/>
                </a:solidFill>
                <a:latin typeface="Roboto"/>
                <a:ea typeface="Roboto"/>
                <a:cs typeface="Roboto"/>
                <a:sym typeface="Roboto"/>
              </a:rPr>
              <a:t>Pension Scheme</a:t>
            </a:r>
            <a:endParaRPr sz="12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The appointment will be pensionable from the outset. The Civil Service offers excellent pension arrangements and pensions are an important part of the reward package. </a:t>
            </a:r>
            <a:endParaRPr sz="11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For detailed information, please visit </a:t>
            </a:r>
            <a:r>
              <a:rPr lang="en-GB" sz="1100" b="0" i="0" u="sng" strike="noStrike" cap="none">
                <a:solidFill>
                  <a:schemeClr val="hlink"/>
                </a:solidFill>
                <a:latin typeface="Roboto"/>
                <a:ea typeface="Roboto"/>
                <a:cs typeface="Roboto"/>
                <a:sym typeface="Roboto"/>
                <a:hlinkClick r:id="rId3"/>
              </a:rPr>
              <a:t>http://www.civilservicepensionscheme.org.uk/.</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674EA7"/>
                </a:solidFill>
                <a:latin typeface="Roboto"/>
                <a:ea typeface="Roboto"/>
                <a:cs typeface="Roboto"/>
                <a:sym typeface="Roboto"/>
              </a:rPr>
              <a:t>Conﬂicts of Interest</a:t>
            </a:r>
            <a:endParaRPr sz="12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Candidates must declare any interests they may have that might cause questions to be raised about their approach to the business of the Department. They are required to declare any relevant business interests, shareholdings, positions of authority, retainers, consultancy arrangements or other connections with commercial, public or voluntary bodies, both for themselves and for their spouses/partners. The successful candidate will be required to give up any conﬂicting interests and his/her other business and ﬁnancial interests may be published.</a:t>
            </a:r>
            <a:endParaRPr sz="1100" b="0" i="0" u="none" strike="noStrike" cap="none">
              <a:solidFill>
                <a:srgbClr val="000000"/>
              </a:solidFill>
              <a:latin typeface="Roboto"/>
              <a:ea typeface="Roboto"/>
              <a:cs typeface="Roboto"/>
              <a:sym typeface="Roboto"/>
            </a:endParaRPr>
          </a:p>
        </p:txBody>
      </p:sp>
      <p:pic>
        <p:nvPicPr>
          <p:cNvPr id="250" name="Google Shape;250;p32"/>
          <p:cNvPicPr preferRelativeResize="0"/>
          <p:nvPr/>
        </p:nvPicPr>
        <p:blipFill rotWithShape="1">
          <a:blip r:embed="rId4">
            <a:alphaModFix/>
          </a:blip>
          <a:srcRect/>
          <a:stretch/>
        </p:blipFill>
        <p:spPr>
          <a:xfrm>
            <a:off x="0" y="4840775"/>
            <a:ext cx="3878900" cy="302725"/>
          </a:xfrm>
          <a:prstGeom prst="rect">
            <a:avLst/>
          </a:prstGeom>
          <a:noFill/>
          <a:ln>
            <a:noFill/>
          </a:ln>
        </p:spPr>
      </p:pic>
      <p:sp>
        <p:nvSpPr>
          <p:cNvPr id="251" name="Google Shape;251;p32"/>
          <p:cNvSpPr txBox="1"/>
          <p:nvPr/>
        </p:nvSpPr>
        <p:spPr>
          <a:xfrm>
            <a:off x="4905000" y="712100"/>
            <a:ext cx="3941700" cy="9747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674EA7"/>
                </a:solidFill>
                <a:latin typeface="Roboto"/>
                <a:ea typeface="Roboto"/>
                <a:cs typeface="Roboto"/>
                <a:sym typeface="Roboto"/>
              </a:rPr>
              <a:t>Security Clearance </a:t>
            </a:r>
            <a:endParaRPr sz="12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Candidates should have, or expect to undergo </a:t>
            </a:r>
            <a:r>
              <a:rPr lang="en-GB" sz="1100">
                <a:latin typeface="Roboto"/>
                <a:ea typeface="Roboto"/>
                <a:cs typeface="Roboto"/>
                <a:sym typeface="Roboto"/>
              </a:rPr>
              <a:t>SC</a:t>
            </a:r>
            <a:r>
              <a:rPr lang="en-GB" sz="1100" b="0" i="0" u="none" strike="noStrike" cap="none">
                <a:solidFill>
                  <a:srgbClr val="000000"/>
                </a:solidFill>
                <a:latin typeface="Roboto"/>
                <a:ea typeface="Roboto"/>
                <a:cs typeface="Roboto"/>
                <a:sym typeface="Roboto"/>
              </a:rPr>
              <a:t>level security clearance to take up this post. Further information about security vetting can be found </a:t>
            </a:r>
            <a:r>
              <a:rPr lang="en-GB" sz="1100" b="0" i="0" u="sng" strike="noStrike" cap="none">
                <a:solidFill>
                  <a:schemeClr val="hlink"/>
                </a:solidFill>
                <a:latin typeface="Roboto"/>
                <a:ea typeface="Roboto"/>
                <a:cs typeface="Roboto"/>
                <a:sym typeface="Roboto"/>
                <a:hlinkClick r:id="rId5"/>
              </a:rPr>
              <a:t>here.</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Old Standard TT"/>
                <a:ea typeface="Old Standard TT"/>
                <a:cs typeface="Old Standard TT"/>
                <a:sym typeface="Old Standard TT"/>
              </a:rPr>
              <a:t> </a:t>
            </a:r>
            <a:endParaRPr sz="1100" b="0" i="0" u="none" strike="noStrike" cap="none">
              <a:solidFill>
                <a:srgbClr val="000000"/>
              </a:solidFill>
              <a:latin typeface="Old Standard TT"/>
              <a:ea typeface="Old Standard TT"/>
              <a:cs typeface="Old Standard TT"/>
              <a:sym typeface="Old Standard TT"/>
            </a:endParaRPr>
          </a:p>
        </p:txBody>
      </p:sp>
      <p:sp>
        <p:nvSpPr>
          <p:cNvPr id="252" name="Google Shape;252;p32"/>
          <p:cNvSpPr txBox="1"/>
          <p:nvPr/>
        </p:nvSpPr>
        <p:spPr>
          <a:xfrm>
            <a:off x="4905000" y="1686800"/>
            <a:ext cx="4002900" cy="3456300"/>
          </a:xfrm>
          <a:prstGeom prst="rect">
            <a:avLst/>
          </a:prstGeom>
          <a:solidFill>
            <a:srgbClr val="D9D2E9"/>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900" b="1" i="0" u="none" strike="noStrike" cap="none">
                <a:solidFill>
                  <a:srgbClr val="000000"/>
                </a:solidFill>
                <a:latin typeface="Roboto"/>
                <a:ea typeface="Roboto"/>
                <a:cs typeface="Roboto"/>
                <a:sym typeface="Roboto"/>
              </a:rPr>
              <a:t>You may wish to be aware that there are various factors (noted below) that may affect the length of time the check takes, or ultimately affect whether a candidate is eligible for security clearance.</a:t>
            </a:r>
            <a:endParaRPr sz="900" b="1"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GB" sz="900" b="1" i="0" u="none" strike="noStrike" cap="none">
                <a:solidFill>
                  <a:srgbClr val="000000"/>
                </a:solidFill>
                <a:latin typeface="Roboto"/>
                <a:ea typeface="Roboto"/>
                <a:cs typeface="Roboto"/>
                <a:sym typeface="Roboto"/>
              </a:rPr>
              <a:t>Lived outside UK: </a:t>
            </a:r>
            <a:r>
              <a:rPr lang="en-GB" sz="900" b="0" i="0" u="none" strike="noStrike" cap="none">
                <a:solidFill>
                  <a:srgbClr val="000000"/>
                </a:solidFill>
                <a:latin typeface="Roboto"/>
                <a:ea typeface="Roboto"/>
                <a:cs typeface="Roboto"/>
                <a:sym typeface="Roboto"/>
              </a:rPr>
              <a:t>For meaningful checks to be carried out individuals should have been resident in the United Kingdom for the last 3 years for Counter Terrorist Check (CTC), 5 years for Security Clearance (SC) and 10 years for Developed Vetting (DV). </a:t>
            </a: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GB" sz="900" b="1" i="0" u="none" strike="noStrike" cap="none">
                <a:solidFill>
                  <a:srgbClr val="000000"/>
                </a:solidFill>
                <a:latin typeface="Roboto"/>
                <a:ea typeface="Roboto"/>
                <a:cs typeface="Roboto"/>
                <a:sym typeface="Roboto"/>
              </a:rPr>
              <a:t>Employee records</a:t>
            </a:r>
            <a:r>
              <a:rPr lang="en-GB" sz="900" b="0" i="0" u="none" strike="noStrike" cap="none">
                <a:solidFill>
                  <a:srgbClr val="000000"/>
                </a:solidFill>
                <a:latin typeface="Roboto"/>
                <a:ea typeface="Roboto"/>
                <a:cs typeface="Roboto"/>
                <a:sym typeface="Roboto"/>
              </a:rPr>
              <a:t>: Any indication of unreliability, relevant in a security context   </a:t>
            </a: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GB" sz="900" b="1" i="0" u="none" strike="noStrike" cap="none">
                <a:solidFill>
                  <a:srgbClr val="000000"/>
                </a:solidFill>
                <a:latin typeface="Roboto"/>
                <a:ea typeface="Roboto"/>
                <a:cs typeface="Roboto"/>
                <a:sym typeface="Roboto"/>
              </a:rPr>
              <a:t>Criminal record information:</a:t>
            </a:r>
            <a:r>
              <a:rPr lang="en-GB" sz="900" b="0" i="0" u="none" strike="noStrike" cap="none">
                <a:solidFill>
                  <a:srgbClr val="000000"/>
                </a:solidFill>
                <a:latin typeface="Roboto"/>
                <a:ea typeface="Roboto"/>
                <a:cs typeface="Roboto"/>
                <a:sym typeface="Roboto"/>
              </a:rPr>
              <a:t> It is important to be honest about any offences committed in the past. Having a criminal record is not an automatic bar, each case will be considered individually  </a:t>
            </a: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GB" sz="900" b="1" i="0" u="none" strike="noStrike" cap="none">
                <a:solidFill>
                  <a:srgbClr val="000000"/>
                </a:solidFill>
                <a:latin typeface="Roboto"/>
                <a:ea typeface="Roboto"/>
                <a:cs typeface="Roboto"/>
                <a:sym typeface="Roboto"/>
              </a:rPr>
              <a:t>Security Service records:</a:t>
            </a:r>
            <a:r>
              <a:rPr lang="en-GB" sz="900" b="0" i="0" u="none" strike="noStrike" cap="none">
                <a:solidFill>
                  <a:srgbClr val="000000"/>
                </a:solidFill>
                <a:latin typeface="Roboto"/>
                <a:ea typeface="Roboto"/>
                <a:cs typeface="Roboto"/>
                <a:sym typeface="Roboto"/>
              </a:rPr>
              <a:t> Concerns arising from checks undertaken by the Security Service.   </a:t>
            </a: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GB" sz="900" b="1" i="0" u="none" strike="noStrike" cap="none">
                <a:solidFill>
                  <a:srgbClr val="000000"/>
                </a:solidFill>
                <a:latin typeface="Roboto"/>
                <a:ea typeface="Roboto"/>
                <a:cs typeface="Roboto"/>
                <a:sym typeface="Roboto"/>
              </a:rPr>
              <a:t>Financial irregularities: </a:t>
            </a:r>
            <a:r>
              <a:rPr lang="en-GB" sz="900" b="0" i="0" u="none" strike="noStrike" cap="none">
                <a:solidFill>
                  <a:srgbClr val="000000"/>
                </a:solidFill>
                <a:latin typeface="Roboto"/>
                <a:ea typeface="Roboto"/>
                <a:cs typeface="Roboto"/>
                <a:sym typeface="Roboto"/>
              </a:rPr>
              <a:t>For SC or DV clearance only - Poor financial judgment or management, excessive expenditure, or high levels of indebtedness. </a:t>
            </a: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Roboto"/>
                <a:ea typeface="Roboto"/>
                <a:cs typeface="Roboto"/>
                <a:sym typeface="Roboto"/>
              </a:rPr>
              <a:t>  </a:t>
            </a: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GB" sz="900" b="1" i="0" u="none" strike="noStrike" cap="none">
                <a:solidFill>
                  <a:srgbClr val="000000"/>
                </a:solidFill>
                <a:latin typeface="Roboto"/>
                <a:ea typeface="Roboto"/>
                <a:cs typeface="Roboto"/>
                <a:sym typeface="Roboto"/>
              </a:rPr>
              <a:t>Other factors:</a:t>
            </a:r>
            <a:r>
              <a:rPr lang="en-GB" sz="900" b="0" i="0" u="none" strike="noStrike" cap="none">
                <a:solidFill>
                  <a:srgbClr val="000000"/>
                </a:solidFill>
                <a:latin typeface="Roboto"/>
                <a:ea typeface="Roboto"/>
                <a:cs typeface="Roboto"/>
                <a:sym typeface="Roboto"/>
              </a:rPr>
              <a:t> Inconsistencies, discrepancies or gaps in information provided, personal circumstances, personality and lifestyle. </a:t>
            </a:r>
            <a:endParaRPr sz="900" b="0" i="0" u="none" strike="noStrike" cap="none">
              <a:solidFill>
                <a:srgbClr val="000000"/>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75"/>
        <p:cNvGrpSpPr/>
        <p:nvPr/>
      </p:nvGrpSpPr>
      <p:grpSpPr>
        <a:xfrm>
          <a:off x="0" y="0"/>
          <a:ext cx="0" cy="0"/>
          <a:chOff x="0" y="0"/>
          <a:chExt cx="0" cy="0"/>
        </a:xfrm>
      </p:grpSpPr>
      <p:sp>
        <p:nvSpPr>
          <p:cNvPr id="76" name="Google Shape;76;p15"/>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77" name="Google Shape;77;p15"/>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p:txBody>
      </p:sp>
      <p:sp>
        <p:nvSpPr>
          <p:cNvPr id="78" name="Google Shape;78;p15"/>
          <p:cNvSpPr/>
          <p:nvPr/>
        </p:nvSpPr>
        <p:spPr>
          <a:xfrm>
            <a:off x="297450" y="206000"/>
            <a:ext cx="8549100" cy="7791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About the Northern Ireland Office</a:t>
            </a:r>
            <a:endParaRPr sz="3100" b="0" i="0" u="none" strike="noStrike" cap="none">
              <a:solidFill>
                <a:srgbClr val="FFFFFF"/>
              </a:solidFill>
              <a:latin typeface="Arial"/>
              <a:ea typeface="Arial"/>
              <a:cs typeface="Arial"/>
              <a:sym typeface="Arial"/>
            </a:endParaRPr>
          </a:p>
        </p:txBody>
      </p:sp>
      <p:pic>
        <p:nvPicPr>
          <p:cNvPr id="79" name="Google Shape;79;p15"/>
          <p:cNvPicPr preferRelativeResize="0"/>
          <p:nvPr/>
        </p:nvPicPr>
        <p:blipFill rotWithShape="1">
          <a:blip r:embed="rId3">
            <a:alphaModFix/>
          </a:blip>
          <a:srcRect/>
          <a:stretch/>
        </p:blipFill>
        <p:spPr>
          <a:xfrm>
            <a:off x="0" y="4839720"/>
            <a:ext cx="3890675" cy="303656"/>
          </a:xfrm>
          <a:prstGeom prst="rect">
            <a:avLst/>
          </a:prstGeom>
          <a:noFill/>
          <a:ln>
            <a:noFill/>
          </a:ln>
        </p:spPr>
      </p:pic>
      <p:sp>
        <p:nvSpPr>
          <p:cNvPr id="80" name="Google Shape;80;p15"/>
          <p:cNvSpPr txBox="1"/>
          <p:nvPr/>
        </p:nvSpPr>
        <p:spPr>
          <a:xfrm>
            <a:off x="297450" y="1010263"/>
            <a:ext cx="8600100" cy="3804300"/>
          </a:xfrm>
          <a:prstGeom prst="rect">
            <a:avLst/>
          </a:prstGeom>
          <a:solidFill>
            <a:srgbClr val="FFFFFF"/>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n-GB" sz="1200" b="0" i="0" u="none" strike="noStrike" cap="none">
                <a:solidFill>
                  <a:srgbClr val="000000"/>
                </a:solidFill>
                <a:latin typeface="Roboto"/>
                <a:ea typeface="Roboto"/>
                <a:cs typeface="Roboto"/>
                <a:sym typeface="Roboto"/>
              </a:rPr>
              <a:t>The Northern Ireland Office (NIO) is at the heart of the government’s EU Exit and Economic agendas. In addition there are significant policy portfolios on security and dealing the legacy of the past. We also have a full range of corporate services led by qualified professionals.</a:t>
            </a: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200" b="0" i="0" u="none" strike="noStrike" cap="none">
                <a:solidFill>
                  <a:srgbClr val="0B0C0C"/>
                </a:solidFill>
                <a:highlight>
                  <a:srgbClr val="FFFFFF"/>
                </a:highlight>
                <a:latin typeface="Roboto"/>
                <a:ea typeface="Roboto"/>
                <a:cs typeface="Roboto"/>
                <a:sym typeface="Roboto"/>
              </a:rPr>
              <a:t>The Northern Ireland Office supports the Secretary of State for Northern Ireland in promoting the best interests of Northern Ireland within a stronger United Kingdom. It ensures Northern Ireland’s interests are fully and effectively represented at UK Government level, and the Government’s responsibilities are fully and effectively represented in Northern Ireland.</a:t>
            </a:r>
            <a:endParaRPr sz="1200" b="0" i="0" u="none" strike="noStrike" cap="none">
              <a:solidFill>
                <a:srgbClr val="0B0C0C"/>
              </a:solidFill>
              <a:highlight>
                <a:srgbClr val="FFFFFF"/>
              </a:highlight>
              <a:latin typeface="Roboto"/>
              <a:ea typeface="Roboto"/>
              <a:cs typeface="Roboto"/>
              <a:sym typeface="Roboto"/>
            </a:endParaRPr>
          </a:p>
          <a:p>
            <a:pPr marL="0" marR="0" lvl="0" indent="0" algn="just" rtl="0">
              <a:lnSpc>
                <a:spcPct val="100000"/>
              </a:lnSpc>
              <a:spcBef>
                <a:spcPts val="1500"/>
              </a:spcBef>
              <a:spcAft>
                <a:spcPts val="0"/>
              </a:spcAft>
              <a:buClr>
                <a:schemeClr val="dk1"/>
              </a:buClr>
              <a:buSzPts val="1100"/>
              <a:buFont typeface="Arial"/>
              <a:buNone/>
            </a:pPr>
            <a:r>
              <a:rPr lang="en-GB" sz="1200" b="0" i="0" u="none" strike="noStrike" cap="none">
                <a:solidFill>
                  <a:srgbClr val="0B0C0C"/>
                </a:solidFill>
                <a:highlight>
                  <a:srgbClr val="FFFFFF"/>
                </a:highlight>
                <a:latin typeface="Roboto"/>
                <a:ea typeface="Roboto"/>
                <a:cs typeface="Roboto"/>
                <a:sym typeface="Roboto"/>
              </a:rPr>
              <a:t>Our key purpose is to make politics work by working alongside the Northern Ireland Executive to help improve the effectiveness and delivery of the devolved institutions; to ensure a more secure Northern Ireland; deliver a growing economy including rebalancing the economy; and ensure a stronger society by supporting initiatives designed to build better community relations and a genuinely shared future.</a:t>
            </a:r>
            <a:endParaRPr sz="1200" b="0" i="0" u="none" strike="noStrike" cap="none">
              <a:solidFill>
                <a:srgbClr val="0B0C0C"/>
              </a:solidFill>
              <a:highlight>
                <a:srgbClr val="FFFFFF"/>
              </a:highlight>
              <a:latin typeface="Roboto"/>
              <a:ea typeface="Roboto"/>
              <a:cs typeface="Roboto"/>
              <a:sym typeface="Roboto"/>
            </a:endParaRPr>
          </a:p>
          <a:p>
            <a:pPr marL="0" marR="0" lvl="0" indent="0" algn="just" rtl="0">
              <a:lnSpc>
                <a:spcPct val="100000"/>
              </a:lnSpc>
              <a:spcBef>
                <a:spcPts val="1500"/>
              </a:spcBef>
              <a:spcAft>
                <a:spcPts val="0"/>
              </a:spcAft>
              <a:buClr>
                <a:schemeClr val="dk1"/>
              </a:buClr>
              <a:buSzPts val="1100"/>
              <a:buFont typeface="Arial"/>
              <a:buNone/>
            </a:pPr>
            <a:r>
              <a:rPr lang="en-GB" sz="1200" b="0" i="0" u="none" strike="noStrike" cap="none">
                <a:solidFill>
                  <a:srgbClr val="000000"/>
                </a:solidFill>
                <a:latin typeface="Roboto"/>
                <a:ea typeface="Roboto"/>
                <a:cs typeface="Roboto"/>
                <a:sym typeface="Roboto"/>
              </a:rPr>
              <a:t>We are a Department that values its staff. We work hard to create an environment that speaks to our values; </a:t>
            </a:r>
            <a:r>
              <a:rPr lang="en-GB" sz="1200" b="1" i="1" u="none" strike="noStrike" cap="none">
                <a:solidFill>
                  <a:srgbClr val="000000"/>
                </a:solidFill>
                <a:latin typeface="Roboto"/>
                <a:ea typeface="Roboto"/>
                <a:cs typeface="Roboto"/>
                <a:sym typeface="Roboto"/>
              </a:rPr>
              <a:t>flexible, empowering, inclusive.</a:t>
            </a:r>
            <a:r>
              <a:rPr lang="en-GB" sz="1200" b="0" i="0" u="none" strike="noStrike" cap="none">
                <a:solidFill>
                  <a:srgbClr val="000000"/>
                </a:solidFill>
                <a:latin typeface="Roboto"/>
                <a:ea typeface="Roboto"/>
                <a:cs typeface="Roboto"/>
                <a:sym typeface="Roboto"/>
              </a:rPr>
              <a:t> We have a range of active staff groups including our Staff Engagement Group, Wellbeing, and Diversity &amp; Inclusion networks. We encourage flexible working and work “virtually by default”. We are a small, friendly department, passionate about Northern Ireland and passionate about our people.</a:t>
            </a: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200" b="0" i="0" u="none" strike="noStrike" cap="none">
                <a:solidFill>
                  <a:srgbClr val="000000"/>
                </a:solidFill>
                <a:latin typeface="Roboto"/>
                <a:ea typeface="Roboto"/>
                <a:cs typeface="Roboto"/>
                <a:sym typeface="Roboto"/>
              </a:rPr>
              <a:t> </a:t>
            </a: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rgbClr val="000000"/>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84"/>
        <p:cNvGrpSpPr/>
        <p:nvPr/>
      </p:nvGrpSpPr>
      <p:grpSpPr>
        <a:xfrm>
          <a:off x="0" y="0"/>
          <a:ext cx="0" cy="0"/>
          <a:chOff x="0" y="0"/>
          <a:chExt cx="0" cy="0"/>
        </a:xfrm>
      </p:grpSpPr>
      <p:sp>
        <p:nvSpPr>
          <p:cNvPr id="85" name="Google Shape;85;p16"/>
          <p:cNvSpPr txBox="1">
            <a:spLocks noGrp="1"/>
          </p:cNvSpPr>
          <p:nvPr>
            <p:ph type="ctrTitle"/>
          </p:nvPr>
        </p:nvSpPr>
        <p:spPr>
          <a:xfrm>
            <a:off x="51850" y="0"/>
            <a:ext cx="90921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86" name="Google Shape;86;p16"/>
          <p:cNvSpPr txBox="1">
            <a:spLocks noGrp="1"/>
          </p:cNvSpPr>
          <p:nvPr>
            <p:ph type="subTitle" idx="1"/>
          </p:nvPr>
        </p:nvSpPr>
        <p:spPr>
          <a:xfrm>
            <a:off x="0" y="-41600"/>
            <a:ext cx="9144000" cy="5143500"/>
          </a:xfrm>
          <a:prstGeom prst="rect">
            <a:avLst/>
          </a:prstGeom>
          <a:solidFill>
            <a:srgbClr val="674EA7"/>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  Overview of </a:t>
            </a:r>
            <a:r>
              <a:rPr lang="en-GB" sz="2200" b="1">
                <a:solidFill>
                  <a:schemeClr val="lt1"/>
                </a:solidFill>
                <a:latin typeface="Roboto"/>
                <a:ea typeface="Roboto"/>
                <a:cs typeface="Roboto"/>
                <a:sym typeface="Roboto"/>
              </a:rPr>
              <a:t>Security and Protection Group</a:t>
            </a:r>
            <a:endParaRPr sz="2200" b="1">
              <a:solidFill>
                <a:schemeClr val="lt1"/>
              </a:solidFill>
              <a:latin typeface="Roboto"/>
              <a:ea typeface="Roboto"/>
              <a:cs typeface="Roboto"/>
              <a:sym typeface="Roboto"/>
            </a:endParaRPr>
          </a:p>
          <a:p>
            <a:pPr marL="0" lvl="0" indent="0" algn="ctr" rtl="0">
              <a:lnSpc>
                <a:spcPct val="100000"/>
              </a:lnSpc>
              <a:spcBef>
                <a:spcPts val="0"/>
              </a:spcBef>
              <a:spcAft>
                <a:spcPts val="0"/>
              </a:spcAft>
              <a:buSzPts val="2800"/>
              <a:buNone/>
            </a:pPr>
            <a:endParaRPr sz="2200" b="1">
              <a:solidFill>
                <a:schemeClr val="lt1"/>
              </a:solidFill>
              <a:latin typeface="Roboto"/>
              <a:ea typeface="Roboto"/>
              <a:cs typeface="Roboto"/>
              <a:sym typeface="Roboto"/>
            </a:endParaRPr>
          </a:p>
          <a:p>
            <a:pPr marL="0" lvl="0" indent="0" algn="ctr" rtl="0">
              <a:lnSpc>
                <a:spcPct val="100000"/>
              </a:lnSpc>
              <a:spcBef>
                <a:spcPts val="0"/>
              </a:spcBef>
              <a:spcAft>
                <a:spcPts val="0"/>
              </a:spcAft>
              <a:buSzPts val="2800"/>
              <a:buNone/>
            </a:pPr>
            <a:endParaRPr sz="2200" b="1">
              <a:solidFill>
                <a:schemeClr val="lt1"/>
              </a:solidFill>
              <a:latin typeface="Roboto"/>
              <a:ea typeface="Roboto"/>
              <a:cs typeface="Roboto"/>
              <a:sym typeface="Roboto"/>
            </a:endParaRPr>
          </a:p>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p:txBody>
      </p:sp>
      <p:sp>
        <p:nvSpPr>
          <p:cNvPr id="87" name="Google Shape;87;p16"/>
          <p:cNvSpPr/>
          <p:nvPr/>
        </p:nvSpPr>
        <p:spPr>
          <a:xfrm>
            <a:off x="150" y="4572550"/>
            <a:ext cx="9195600" cy="570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  </a:t>
            </a:r>
            <a:r>
              <a:rPr lang="en-GB" sz="1100" b="0" i="0" u="none" strike="noStrike" cap="none">
                <a:solidFill>
                  <a:srgbClr val="000000"/>
                </a:solidFill>
                <a:latin typeface="Arial"/>
                <a:ea typeface="Arial"/>
                <a:cs typeface="Arial"/>
                <a:sym typeface="Arial"/>
              </a:rPr>
              <a:t>Find out more about the work of the NIO on the following platforms:</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88" name="Google Shape;88;p16"/>
          <p:cNvPicPr preferRelativeResize="0"/>
          <p:nvPr/>
        </p:nvPicPr>
        <p:blipFill rotWithShape="1">
          <a:blip r:embed="rId3">
            <a:alphaModFix/>
          </a:blip>
          <a:srcRect/>
          <a:stretch/>
        </p:blipFill>
        <p:spPr>
          <a:xfrm>
            <a:off x="0" y="4840775"/>
            <a:ext cx="3878900" cy="302725"/>
          </a:xfrm>
          <a:prstGeom prst="rect">
            <a:avLst/>
          </a:prstGeom>
          <a:noFill/>
          <a:ln>
            <a:noFill/>
          </a:ln>
        </p:spPr>
      </p:pic>
      <p:pic>
        <p:nvPicPr>
          <p:cNvPr id="89" name="Google Shape;89;p16">
            <a:hlinkClick r:id="rId4"/>
          </p:cNvPr>
          <p:cNvPicPr preferRelativeResize="0"/>
          <p:nvPr/>
        </p:nvPicPr>
        <p:blipFill rotWithShape="1">
          <a:blip r:embed="rId5">
            <a:alphaModFix/>
          </a:blip>
          <a:srcRect/>
          <a:stretch/>
        </p:blipFill>
        <p:spPr>
          <a:xfrm>
            <a:off x="3978225" y="4739293"/>
            <a:ext cx="433219" cy="362607"/>
          </a:xfrm>
          <a:prstGeom prst="rect">
            <a:avLst/>
          </a:prstGeom>
          <a:noFill/>
          <a:ln>
            <a:noFill/>
          </a:ln>
        </p:spPr>
      </p:pic>
      <p:pic>
        <p:nvPicPr>
          <p:cNvPr id="90" name="Google Shape;90;p16">
            <a:hlinkClick r:id="rId6"/>
          </p:cNvPr>
          <p:cNvPicPr preferRelativeResize="0"/>
          <p:nvPr/>
        </p:nvPicPr>
        <p:blipFill rotWithShape="1">
          <a:blip r:embed="rId7">
            <a:alphaModFix/>
          </a:blip>
          <a:srcRect/>
          <a:stretch/>
        </p:blipFill>
        <p:spPr>
          <a:xfrm>
            <a:off x="4507900" y="4739293"/>
            <a:ext cx="366284" cy="306582"/>
          </a:xfrm>
          <a:prstGeom prst="rect">
            <a:avLst/>
          </a:prstGeom>
          <a:noFill/>
          <a:ln>
            <a:noFill/>
          </a:ln>
        </p:spPr>
      </p:pic>
      <p:pic>
        <p:nvPicPr>
          <p:cNvPr id="91" name="Google Shape;91;p16">
            <a:hlinkClick r:id="rId8"/>
          </p:cNvPr>
          <p:cNvPicPr preferRelativeResize="0"/>
          <p:nvPr/>
        </p:nvPicPr>
        <p:blipFill rotWithShape="1">
          <a:blip r:embed="rId9">
            <a:alphaModFix/>
          </a:blip>
          <a:srcRect/>
          <a:stretch/>
        </p:blipFill>
        <p:spPr>
          <a:xfrm>
            <a:off x="4970641" y="4732225"/>
            <a:ext cx="366284" cy="306582"/>
          </a:xfrm>
          <a:prstGeom prst="rect">
            <a:avLst/>
          </a:prstGeom>
          <a:noFill/>
          <a:ln>
            <a:noFill/>
          </a:ln>
        </p:spPr>
      </p:pic>
      <p:sp>
        <p:nvSpPr>
          <p:cNvPr id="92" name="Google Shape;92;p16"/>
          <p:cNvSpPr txBox="1"/>
          <p:nvPr/>
        </p:nvSpPr>
        <p:spPr>
          <a:xfrm>
            <a:off x="806750" y="625075"/>
            <a:ext cx="7181100" cy="3830400"/>
          </a:xfrm>
          <a:prstGeom prst="rect">
            <a:avLst/>
          </a:prstGeom>
          <a:solidFill>
            <a:srgbClr val="674EA7"/>
          </a:solidFill>
          <a:ln>
            <a:noFill/>
          </a:ln>
        </p:spPr>
        <p:txBody>
          <a:bodyPr spcFirstLastPara="1" wrap="square" lIns="91425" tIns="91425" rIns="91425" bIns="91425" anchor="t" anchorCtr="0">
            <a:noAutofit/>
          </a:bodyPr>
          <a:lstStyle/>
          <a:p>
            <a:pPr marL="0" marR="0" lvl="0" indent="0" algn="just" rtl="0">
              <a:lnSpc>
                <a:spcPct val="115000"/>
              </a:lnSpc>
              <a:spcBef>
                <a:spcPts val="0"/>
              </a:spcBef>
              <a:spcAft>
                <a:spcPts val="0"/>
              </a:spcAft>
              <a:buClr>
                <a:srgbClr val="000000"/>
              </a:buClr>
              <a:buSzPts val="1100"/>
              <a:buFont typeface="Arial"/>
              <a:buNone/>
            </a:pPr>
            <a:r>
              <a:rPr lang="en-GB" sz="1100" b="0" i="0" u="none" strike="noStrike" cap="none">
                <a:solidFill>
                  <a:srgbClr val="FFFFFF"/>
                </a:solidFill>
                <a:latin typeface="Calibri"/>
                <a:ea typeface="Calibri"/>
                <a:cs typeface="Calibri"/>
                <a:sym typeface="Calibri"/>
              </a:rPr>
              <a:t>Keeping people safe from Northern Ireland Related Terrorism (NIRT) is one of the Government’s top priorities. The NIO’s Security and Protection Group comprises a number of highly motivated teams delivering on a wide range of challenging work. As well as managing the Government’s strategic approach to tackling the threat from Northern Ireland Related Terrorism, working closely with Cabinet Office through the National Security Council framework, the team covers a wide range of other critical responsibilities. This includes the delivery of the Home Protection Scheme, firearms appeals, licensing of explosives, oversight of the Northern Ireland Committee on Protection, providing briefing to Ministers, developing counter terrorism policy/legislation, managing the UK Government’s response to national security incidents, and processing prisoner licence casework. </a:t>
            </a:r>
            <a:endParaRPr sz="1100" b="0" i="0" u="none" strike="noStrike" cap="none">
              <a:solidFill>
                <a:srgbClr val="FFFFFF"/>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100"/>
              <a:buFont typeface="Arial"/>
              <a:buNone/>
            </a:pPr>
            <a:endParaRPr sz="1100" b="0" i="0" u="none" strike="noStrike" cap="none">
              <a:solidFill>
                <a:srgbClr val="FFFFFF"/>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100"/>
              <a:buFont typeface="Arial"/>
              <a:buNone/>
            </a:pPr>
            <a:r>
              <a:rPr lang="en-GB" sz="1100" b="0" i="0" u="none" strike="noStrike" cap="none">
                <a:solidFill>
                  <a:srgbClr val="FFFFFF"/>
                </a:solidFill>
                <a:latin typeface="Calibri"/>
                <a:ea typeface="Calibri"/>
                <a:cs typeface="Calibri"/>
                <a:sym typeface="Calibri"/>
              </a:rPr>
              <a:t>In addition to rewarding work on important and topical issues, we offer the possibility of the chance to be at the centre of a dynamic, forward thinking Government Department. As part of our cultural principles we put honesty, integrity, objectivity and impartiality at the heart of everything we do. We value open, honest and effective two-way communication, we listen and respond positively to feedback and challenge. We care about our well-being by promoting flexible working and a healthy work-life balance and we lead by example and embrace the principle of continuous development and the need to grow and learn in order to meet new challenges.</a:t>
            </a:r>
            <a:endParaRPr sz="1100" b="0" i="0" u="none" strike="noStrike" cap="none">
              <a:solidFill>
                <a:srgbClr val="FFFFFF"/>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r>
              <a:rPr lang="en-GB" sz="1100" b="0" i="0" u="none" strike="noStrike" cap="none">
                <a:solidFill>
                  <a:srgbClr val="FFFFFF"/>
                </a:solidFill>
                <a:latin typeface="Calibri"/>
                <a:ea typeface="Calibri"/>
                <a:cs typeface="Calibri"/>
                <a:sym typeface="Calibri"/>
              </a:rPr>
              <a:t>Our relatively small size also means we are able to offer more experience working directly with Ministers and the opportunity to work on a far wider portfolio of responsibilities than might be the case in a larger Department. This creates an interesting and rewarding work environment where team members are valued and there is a strong commitment to learning and development.</a:t>
            </a:r>
            <a:endParaRPr sz="1100" b="0" i="0" u="none" strike="noStrike" cap="none">
              <a:solidFill>
                <a:srgbClr val="FFFF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96"/>
        <p:cNvGrpSpPr/>
        <p:nvPr/>
      </p:nvGrpSpPr>
      <p:grpSpPr>
        <a:xfrm>
          <a:off x="0" y="0"/>
          <a:ext cx="0" cy="0"/>
          <a:chOff x="0" y="0"/>
          <a:chExt cx="0" cy="0"/>
        </a:xfrm>
      </p:grpSpPr>
      <p:sp>
        <p:nvSpPr>
          <p:cNvPr id="97" name="Google Shape;97;p17"/>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98" name="Google Shape;98;p17"/>
          <p:cNvSpPr txBox="1">
            <a:spLocks noGrp="1"/>
          </p:cNvSpPr>
          <p:nvPr>
            <p:ph type="subTitle" idx="1"/>
          </p:nvPr>
        </p:nvSpPr>
        <p:spPr>
          <a:xfrm>
            <a:off x="0" y="-125"/>
            <a:ext cx="9144000" cy="5143500"/>
          </a:xfrm>
          <a:prstGeom prst="rect">
            <a:avLst/>
          </a:prstGeom>
          <a:solidFill>
            <a:srgbClr val="674EA7"/>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About the role</a:t>
            </a: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p:txBody>
      </p:sp>
      <p:sp>
        <p:nvSpPr>
          <p:cNvPr id="99" name="Google Shape;99;p17"/>
          <p:cNvSpPr/>
          <p:nvPr/>
        </p:nvSpPr>
        <p:spPr>
          <a:xfrm>
            <a:off x="150" y="4177175"/>
            <a:ext cx="9144000" cy="966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  </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100" name="Google Shape;100;p17"/>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101" name="Google Shape;101;p17"/>
          <p:cNvSpPr txBox="1"/>
          <p:nvPr/>
        </p:nvSpPr>
        <p:spPr>
          <a:xfrm>
            <a:off x="1126125" y="855875"/>
            <a:ext cx="7181100" cy="3984900"/>
          </a:xfrm>
          <a:prstGeom prst="rect">
            <a:avLst/>
          </a:prstGeom>
          <a:solidFill>
            <a:srgbClr val="674EA7"/>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100" dirty="0">
                <a:solidFill>
                  <a:schemeClr val="bg1"/>
                </a:solidFill>
                <a:latin typeface="Calibri"/>
                <a:ea typeface="Calibri"/>
                <a:cs typeface="Calibri"/>
                <a:sym typeface="Calibri"/>
              </a:rPr>
              <a:t>We are looking to recruit an enthusiastic, self-starting team player to work in a fascinating and, at times, fast paced role.  They will gain a unique and broad range of skills within a supportive and focused team.  There will be unique opportunities to get involved in supporting a range of interesting projects.  While the primary focus of the National Security Casework and Protection (NSCP) team is protective security, SPG has wider priorities including counter-terrorism legislation, prisoner casework, terrorism prosecutions and terrorist financing.  </a:t>
            </a:r>
            <a:endParaRPr sz="1100" dirty="0">
              <a:solidFill>
                <a:schemeClr val="bg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100" dirty="0">
                <a:solidFill>
                  <a:schemeClr val="bg1"/>
                </a:solidFill>
                <a:latin typeface="Calibri"/>
                <a:ea typeface="Calibri"/>
                <a:cs typeface="Calibri"/>
                <a:sym typeface="Calibri"/>
              </a:rPr>
              <a:t>The post will involve providing support to work collaboratively with colleagues across the Department and with a wide range of external stakeholders such as PSNI, MI5, DOJ and Whitehall partners, e.g. the Home Office, as well as members of the public.  The Department’s relatively small size means that we are able to offer more opportunities to develop relationships with key stakeholders on a wide range of issues.  The post holder will also have the opportunity to engage with senior staff within the Department.</a:t>
            </a:r>
            <a:endParaRPr sz="1100" dirty="0">
              <a:solidFill>
                <a:schemeClr val="bg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100" dirty="0">
                <a:solidFill>
                  <a:schemeClr val="bg1"/>
                </a:solidFill>
                <a:latin typeface="Calibri"/>
                <a:ea typeface="Calibri"/>
                <a:cs typeface="Calibri"/>
                <a:sym typeface="Calibri"/>
              </a:rPr>
              <a:t>The post holder will be able to demonstrate an ability to work in a busy and fast-paced environment, managing information in a secure and organised way using their discretion and good judgement.  They will be experienced in delivering administrative and logistical support at pace and will be keen to develop at the centre of a uniquely interesting business area.  </a:t>
            </a:r>
            <a:endParaRPr sz="1100" dirty="0">
              <a:solidFill>
                <a:schemeClr val="bg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100" dirty="0">
                <a:solidFill>
                  <a:schemeClr val="bg1"/>
                </a:solidFill>
                <a:latin typeface="Calibri"/>
                <a:ea typeface="Calibri"/>
                <a:cs typeface="Calibri"/>
                <a:sym typeface="Calibri"/>
              </a:rPr>
              <a:t>The post holders will enjoy being flexible and will relish new challenges, and will be able to work independently as well as within a team.  This is an exciting and challenging opportunity to contribute to work on one of Government’s highest priorities.</a:t>
            </a:r>
            <a:endParaRPr sz="1100" dirty="0">
              <a:solidFill>
                <a:schemeClr val="bg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05"/>
        <p:cNvGrpSpPr/>
        <p:nvPr/>
      </p:nvGrpSpPr>
      <p:grpSpPr>
        <a:xfrm>
          <a:off x="0" y="0"/>
          <a:ext cx="0" cy="0"/>
          <a:chOff x="0" y="0"/>
          <a:chExt cx="0" cy="0"/>
        </a:xfrm>
      </p:grpSpPr>
      <p:sp>
        <p:nvSpPr>
          <p:cNvPr id="106" name="Google Shape;106;p18"/>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107" name="Google Shape;107;p18"/>
          <p:cNvSpPr txBox="1">
            <a:spLocks noGrp="1"/>
          </p:cNvSpPr>
          <p:nvPr>
            <p:ph type="subTitle" idx="1"/>
          </p:nvPr>
        </p:nvSpPr>
        <p:spPr>
          <a:xfrm>
            <a:off x="62225" y="0"/>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p:txBody>
      </p:sp>
      <p:sp>
        <p:nvSpPr>
          <p:cNvPr id="108" name="Google Shape;108;p18"/>
          <p:cNvSpPr/>
          <p:nvPr/>
        </p:nvSpPr>
        <p:spPr>
          <a:xfrm>
            <a:off x="240163" y="126700"/>
            <a:ext cx="8549100" cy="6666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rgbClr val="FFFFFF"/>
                </a:solidFill>
                <a:latin typeface="Arial"/>
                <a:ea typeface="Arial"/>
                <a:cs typeface="Arial"/>
                <a:sym typeface="Arial"/>
              </a:rPr>
              <a:t>Our Values</a:t>
            </a:r>
            <a:endParaRPr sz="2800" b="0" i="0" u="none" strike="noStrike" cap="none">
              <a:solidFill>
                <a:srgbClr val="FFFFFF"/>
              </a:solidFill>
              <a:latin typeface="Arial"/>
              <a:ea typeface="Arial"/>
              <a:cs typeface="Arial"/>
              <a:sym typeface="Arial"/>
            </a:endParaRPr>
          </a:p>
        </p:txBody>
      </p:sp>
      <p:sp>
        <p:nvSpPr>
          <p:cNvPr id="109" name="Google Shape;109;p18"/>
          <p:cNvSpPr txBox="1"/>
          <p:nvPr/>
        </p:nvSpPr>
        <p:spPr>
          <a:xfrm>
            <a:off x="235200" y="886250"/>
            <a:ext cx="8496900" cy="38817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Roboto"/>
                <a:ea typeface="Roboto"/>
                <a:cs typeface="Roboto"/>
                <a:sym typeface="Roboto"/>
              </a:rPr>
              <a:t>We developed our values through extensive engagement across the office, ensuring that we captured the values and behaviours that matter most to us. Our sense of commitment to Northern Ireland and our shared values are at the heart of what we do and how we do it.</a:t>
            </a: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FFFF00"/>
              </a:highlight>
              <a:latin typeface="Roboto"/>
              <a:ea typeface="Roboto"/>
              <a:cs typeface="Roboto"/>
              <a:sym typeface="Roboto"/>
            </a:endParaRPr>
          </a:p>
        </p:txBody>
      </p:sp>
      <p:pic>
        <p:nvPicPr>
          <p:cNvPr id="110" name="Google Shape;110;p18"/>
          <p:cNvPicPr preferRelativeResize="0"/>
          <p:nvPr/>
        </p:nvPicPr>
        <p:blipFill rotWithShape="1">
          <a:blip r:embed="rId3">
            <a:alphaModFix/>
          </a:blip>
          <a:srcRect/>
          <a:stretch/>
        </p:blipFill>
        <p:spPr>
          <a:xfrm>
            <a:off x="0" y="4840775"/>
            <a:ext cx="3878900" cy="302725"/>
          </a:xfrm>
          <a:prstGeom prst="rect">
            <a:avLst/>
          </a:prstGeom>
          <a:noFill/>
          <a:ln>
            <a:noFill/>
          </a:ln>
        </p:spPr>
      </p:pic>
      <p:pic>
        <p:nvPicPr>
          <p:cNvPr id="111" name="Google Shape;111;p18"/>
          <p:cNvPicPr preferRelativeResize="0"/>
          <p:nvPr/>
        </p:nvPicPr>
        <p:blipFill rotWithShape="1">
          <a:blip r:embed="rId3">
            <a:alphaModFix/>
          </a:blip>
          <a:srcRect/>
          <a:stretch/>
        </p:blipFill>
        <p:spPr>
          <a:xfrm>
            <a:off x="2324873" y="167075"/>
            <a:ext cx="6407225" cy="585850"/>
          </a:xfrm>
          <a:prstGeom prst="rect">
            <a:avLst/>
          </a:prstGeom>
          <a:noFill/>
          <a:ln>
            <a:noFill/>
          </a:ln>
        </p:spPr>
      </p:pic>
      <p:graphicFrame>
        <p:nvGraphicFramePr>
          <p:cNvPr id="112" name="Google Shape;112;p18"/>
          <p:cNvGraphicFramePr/>
          <p:nvPr/>
        </p:nvGraphicFramePr>
        <p:xfrm>
          <a:off x="266350" y="1381300"/>
          <a:ext cx="8496750" cy="5732450"/>
        </p:xfrm>
        <a:graphic>
          <a:graphicData uri="http://schemas.openxmlformats.org/drawingml/2006/table">
            <a:tbl>
              <a:tblPr>
                <a:noFill/>
                <a:tableStyleId>{687E5151-34A9-4FE0-A865-4E123EE91DDA}</a:tableStyleId>
              </a:tblPr>
              <a:tblGrid>
                <a:gridCol w="2730275">
                  <a:extLst>
                    <a:ext uri="{9D8B030D-6E8A-4147-A177-3AD203B41FA5}">
                      <a16:colId xmlns:a16="http://schemas.microsoft.com/office/drawing/2014/main" val="20000"/>
                    </a:ext>
                  </a:extLst>
                </a:gridCol>
                <a:gridCol w="3364775">
                  <a:extLst>
                    <a:ext uri="{9D8B030D-6E8A-4147-A177-3AD203B41FA5}">
                      <a16:colId xmlns:a16="http://schemas.microsoft.com/office/drawing/2014/main" val="20001"/>
                    </a:ext>
                  </a:extLst>
                </a:gridCol>
                <a:gridCol w="2401700">
                  <a:extLst>
                    <a:ext uri="{9D8B030D-6E8A-4147-A177-3AD203B41FA5}">
                      <a16:colId xmlns:a16="http://schemas.microsoft.com/office/drawing/2014/main" val="20002"/>
                    </a:ext>
                  </a:extLst>
                </a:gridCol>
              </a:tblGrid>
              <a:tr h="5732450">
                <a:tc>
                  <a:txBody>
                    <a:bodyPr/>
                    <a:lstStyle/>
                    <a:p>
                      <a:pPr marL="0" marR="0" lvl="0" indent="0" algn="l" rtl="0">
                        <a:lnSpc>
                          <a:spcPct val="115000"/>
                        </a:lnSpc>
                        <a:spcBef>
                          <a:spcPts val="0"/>
                        </a:spcBef>
                        <a:spcAft>
                          <a:spcPts val="0"/>
                        </a:spcAft>
                        <a:buClr>
                          <a:schemeClr val="dk1"/>
                        </a:buClr>
                        <a:buSzPts val="1100"/>
                        <a:buFont typeface="Arial"/>
                        <a:buNone/>
                      </a:pPr>
                      <a:r>
                        <a:rPr lang="en-GB" sz="1100" b="1" u="none" strike="noStrike" cap="none">
                          <a:solidFill>
                            <a:schemeClr val="dk1"/>
                          </a:solidFill>
                        </a:rPr>
                        <a:t>      Flexible</a:t>
                      </a:r>
                      <a:endParaRPr sz="1100" b="1" u="none" strike="noStrike" cap="none">
                        <a:solidFill>
                          <a:schemeClr val="dk1"/>
                        </a:solidFill>
                      </a:endParaRPr>
                    </a:p>
                    <a:p>
                      <a:pPr marL="269999" marR="0" lvl="0" indent="-269999" algn="l" rtl="0">
                        <a:lnSpc>
                          <a:spcPct val="100000"/>
                        </a:lnSpc>
                        <a:spcBef>
                          <a:spcPts val="1200"/>
                        </a:spcBef>
                        <a:spcAft>
                          <a:spcPts val="0"/>
                        </a:spcAft>
                        <a:buClr>
                          <a:schemeClr val="dk1"/>
                        </a:buClr>
                        <a:buSzPts val="1100"/>
                        <a:buFont typeface="Arial"/>
                        <a:buChar char="●"/>
                      </a:pPr>
                      <a:r>
                        <a:rPr lang="en-GB" sz="1100" u="none" strike="noStrike" cap="none">
                          <a:solidFill>
                            <a:schemeClr val="dk1"/>
                          </a:solidFill>
                        </a:rPr>
                        <a:t>We are flexible in how we think and how we work</a:t>
                      </a:r>
                      <a:endParaRPr sz="1100" u="none" strike="noStrike" cap="none">
                        <a:solidFill>
                          <a:schemeClr val="dk1"/>
                        </a:solidFill>
                      </a:endParaRPr>
                    </a:p>
                    <a:p>
                      <a:pPr marL="269999" marR="0" lvl="0" indent="-269999" algn="l" rtl="0">
                        <a:lnSpc>
                          <a:spcPct val="100000"/>
                        </a:lnSpc>
                        <a:spcBef>
                          <a:spcPts val="0"/>
                        </a:spcBef>
                        <a:spcAft>
                          <a:spcPts val="0"/>
                        </a:spcAft>
                        <a:buClr>
                          <a:schemeClr val="dk1"/>
                        </a:buClr>
                        <a:buSzPts val="1100"/>
                        <a:buFont typeface="Arial"/>
                        <a:buChar char="●"/>
                      </a:pPr>
                      <a:r>
                        <a:rPr lang="en-GB" sz="1100" u="none" strike="noStrike" cap="none">
                          <a:solidFill>
                            <a:schemeClr val="dk1"/>
                          </a:solidFill>
                        </a:rPr>
                        <a:t>We are agile in our approach to emerging situations </a:t>
                      </a:r>
                      <a:endParaRPr sz="1100" u="none" strike="noStrike" cap="none">
                        <a:solidFill>
                          <a:schemeClr val="dk1"/>
                        </a:solidFill>
                      </a:endParaRPr>
                    </a:p>
                    <a:p>
                      <a:pPr marL="269999" marR="0" lvl="0" indent="-269999" algn="l" rtl="0">
                        <a:lnSpc>
                          <a:spcPct val="100000"/>
                        </a:lnSpc>
                        <a:spcBef>
                          <a:spcPts val="0"/>
                        </a:spcBef>
                        <a:spcAft>
                          <a:spcPts val="0"/>
                        </a:spcAft>
                        <a:buClr>
                          <a:schemeClr val="dk1"/>
                        </a:buClr>
                        <a:buSzPts val="1100"/>
                        <a:buFont typeface="Arial"/>
                        <a:buChar char="●"/>
                      </a:pPr>
                      <a:r>
                        <a:rPr lang="en-GB" sz="1100" u="none" strike="noStrike" cap="none">
                          <a:solidFill>
                            <a:schemeClr val="dk1"/>
                          </a:solidFill>
                        </a:rPr>
                        <a:t>We find solutions</a:t>
                      </a:r>
                      <a:endParaRPr sz="1100" u="none" strike="noStrike" cap="none">
                        <a:solidFill>
                          <a:schemeClr val="dk1"/>
                        </a:solidFill>
                      </a:endParaRPr>
                    </a:p>
                    <a:p>
                      <a:pPr marL="269999" marR="0" lvl="0" indent="-269999" algn="l" rtl="0">
                        <a:lnSpc>
                          <a:spcPct val="100000"/>
                        </a:lnSpc>
                        <a:spcBef>
                          <a:spcPts val="0"/>
                        </a:spcBef>
                        <a:spcAft>
                          <a:spcPts val="0"/>
                        </a:spcAft>
                        <a:buClr>
                          <a:schemeClr val="dk1"/>
                        </a:buClr>
                        <a:buSzPts val="1100"/>
                        <a:buFont typeface="Arial"/>
                        <a:buChar char="●"/>
                      </a:pPr>
                      <a:r>
                        <a:rPr lang="en-GB" sz="1100" u="none" strike="noStrike" cap="none">
                          <a:solidFill>
                            <a:schemeClr val="dk1"/>
                          </a:solidFill>
                        </a:rPr>
                        <a:t>We are creative and innovative </a:t>
                      </a:r>
                      <a:endParaRPr sz="1100" u="none" strike="noStrike" cap="none">
                        <a:solidFill>
                          <a:schemeClr val="dk1"/>
                        </a:solidFill>
                      </a:endParaRPr>
                    </a:p>
                    <a:p>
                      <a:pPr marL="269999" marR="0" lvl="0" indent="-269999" algn="l" rtl="0">
                        <a:lnSpc>
                          <a:spcPct val="100000"/>
                        </a:lnSpc>
                        <a:spcBef>
                          <a:spcPts val="0"/>
                        </a:spcBef>
                        <a:spcAft>
                          <a:spcPts val="0"/>
                        </a:spcAft>
                        <a:buClr>
                          <a:schemeClr val="dk1"/>
                        </a:buClr>
                        <a:buSzPts val="1100"/>
                        <a:buFont typeface="Arial"/>
                        <a:buChar char="●"/>
                      </a:pPr>
                      <a:r>
                        <a:rPr lang="en-GB" sz="1100" u="none" strike="noStrike" cap="none">
                          <a:solidFill>
                            <a:schemeClr val="dk1"/>
                          </a:solidFill>
                        </a:rPr>
                        <a:t>We embrace change </a:t>
                      </a:r>
                      <a:endParaRPr sz="1100" u="none" strike="noStrike" cap="none">
                        <a:solidFill>
                          <a:schemeClr val="dk1"/>
                        </a:solidFill>
                      </a:endParaRPr>
                    </a:p>
                    <a:p>
                      <a:pPr marL="269999" marR="0" lvl="0" indent="-269999" algn="l" rtl="0">
                        <a:lnSpc>
                          <a:spcPct val="100000"/>
                        </a:lnSpc>
                        <a:spcBef>
                          <a:spcPts val="0"/>
                        </a:spcBef>
                        <a:spcAft>
                          <a:spcPts val="0"/>
                        </a:spcAft>
                        <a:buClr>
                          <a:schemeClr val="dk1"/>
                        </a:buClr>
                        <a:buSzPts val="1100"/>
                        <a:buFont typeface="Arial"/>
                        <a:buChar char="●"/>
                      </a:pPr>
                      <a:r>
                        <a:rPr lang="en-GB" sz="1100" u="none" strike="noStrike" cap="none">
                          <a:solidFill>
                            <a:schemeClr val="dk1"/>
                          </a:solidFill>
                        </a:rPr>
                        <a:t>We allow ourselves the flex to think strategically about the future, as well as responding at a pace to the immediate when required</a:t>
                      </a:r>
                      <a:endParaRPr sz="1100" u="none" strike="noStrike" cap="none">
                        <a:solidFill>
                          <a:schemeClr val="dk1"/>
                        </a:solidFill>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Arial"/>
                        <a:buNone/>
                      </a:pPr>
                      <a:r>
                        <a:rPr lang="en-GB" sz="1100" b="1" u="none" strike="noStrike" cap="none">
                          <a:solidFill>
                            <a:schemeClr val="dk1"/>
                          </a:solidFill>
                        </a:rPr>
                        <a:t>       Empowering</a:t>
                      </a:r>
                      <a:endParaRPr sz="1100" b="1" u="none" strike="noStrike" cap="none">
                        <a:solidFill>
                          <a:schemeClr val="dk1"/>
                        </a:solidFill>
                      </a:endParaRPr>
                    </a:p>
                    <a:p>
                      <a:pPr marL="269999" marR="0" lvl="0" indent="-269999" algn="l" rtl="0">
                        <a:lnSpc>
                          <a:spcPct val="115000"/>
                        </a:lnSpc>
                        <a:spcBef>
                          <a:spcPts val="1200"/>
                        </a:spcBef>
                        <a:spcAft>
                          <a:spcPts val="0"/>
                        </a:spcAft>
                        <a:buClr>
                          <a:schemeClr val="dk1"/>
                        </a:buClr>
                        <a:buSzPts val="1100"/>
                        <a:buFont typeface="Arial"/>
                        <a:buChar char="●"/>
                      </a:pPr>
                      <a:r>
                        <a:rPr lang="en-GB" sz="1100" u="none" strike="noStrike" cap="none">
                          <a:solidFill>
                            <a:schemeClr val="dk1"/>
                          </a:solidFill>
                        </a:rPr>
                        <a:t>We empower ourselves through our focus on personal development, seizing opportunities to grow and broaden our experiences</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empower decisions to be taken at the lowest appropriate level</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understand our levels of responsibility and accountability  </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are recognised for our expertise and take personal responsibility for developing our skills. </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empower those around us through responsible delegation and creating an environment where new ideas are encouraged  </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are comfortable to challenge and be challenged </a:t>
                      </a:r>
                      <a:endParaRPr sz="1100" u="none" strike="noStrike" cap="none">
                        <a:solidFill>
                          <a:schemeClr val="dk1"/>
                        </a:solidFill>
                      </a:endParaRPr>
                    </a:p>
                    <a:p>
                      <a:pPr marL="0" marR="0" lvl="0" indent="0" algn="l" rtl="0">
                        <a:lnSpc>
                          <a:spcPct val="100000"/>
                        </a:lnSpc>
                        <a:spcBef>
                          <a:spcPts val="1200"/>
                        </a:spcBef>
                        <a:spcAft>
                          <a:spcPts val="0"/>
                        </a:spcAft>
                        <a:buClr>
                          <a:srgbClr val="000000"/>
                        </a:buClr>
                        <a:buSzPts val="1100"/>
                        <a:buFont typeface="Arial"/>
                        <a:buNone/>
                      </a:pPr>
                      <a:endParaRPr sz="11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Arial"/>
                        <a:buNone/>
                      </a:pPr>
                      <a:r>
                        <a:rPr lang="en-GB" sz="1100" b="1" u="none" strike="noStrike" cap="none">
                          <a:solidFill>
                            <a:schemeClr val="dk1"/>
                          </a:solidFill>
                        </a:rPr>
                        <a:t>      Inclusive</a:t>
                      </a:r>
                      <a:endParaRPr sz="1100" b="1" u="none" strike="noStrike" cap="none">
                        <a:solidFill>
                          <a:schemeClr val="dk1"/>
                        </a:solidFill>
                      </a:endParaRPr>
                    </a:p>
                    <a:p>
                      <a:pPr marL="269999" marR="0" lvl="0" indent="-269999" algn="l" rtl="0">
                        <a:lnSpc>
                          <a:spcPct val="115000"/>
                        </a:lnSpc>
                        <a:spcBef>
                          <a:spcPts val="1200"/>
                        </a:spcBef>
                        <a:spcAft>
                          <a:spcPts val="0"/>
                        </a:spcAft>
                        <a:buClr>
                          <a:schemeClr val="dk1"/>
                        </a:buClr>
                        <a:buSzPts val="1100"/>
                        <a:buFont typeface="Arial"/>
                        <a:buChar char="●"/>
                      </a:pPr>
                      <a:r>
                        <a:rPr lang="en-GB" sz="1100" u="none" strike="noStrike" cap="none">
                          <a:solidFill>
                            <a:schemeClr val="dk1"/>
                          </a:solidFill>
                        </a:rPr>
                        <a:t>We create an environment where everyone can bring their true selves to work every day and flourish</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ensure everyone has a voice</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listen to all voices</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prize diversity of all kinds for the strength it brings to our team</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are respectful of differences. We create an environment where everyone can bring their true selves to work every day and flourish</a:t>
                      </a:r>
                      <a:endParaRPr sz="1100" u="none" strike="noStrike" cap="none">
                        <a:solidFill>
                          <a:schemeClr val="dk1"/>
                        </a:solidFill>
                      </a:endParaRPr>
                    </a:p>
                    <a:p>
                      <a:pPr marL="0" marR="0" lvl="0" indent="0" algn="l" rtl="0">
                        <a:lnSpc>
                          <a:spcPct val="100000"/>
                        </a:lnSpc>
                        <a:spcBef>
                          <a:spcPts val="1200"/>
                        </a:spcBef>
                        <a:spcAft>
                          <a:spcPts val="0"/>
                        </a:spcAft>
                        <a:buClr>
                          <a:srgbClr val="000000"/>
                        </a:buClr>
                        <a:buSzPts val="1100"/>
                        <a:buFont typeface="Arial"/>
                        <a:buNone/>
                      </a:pPr>
                      <a:endParaRPr sz="11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9"/>
          <p:cNvSpPr/>
          <p:nvPr/>
        </p:nvSpPr>
        <p:spPr>
          <a:xfrm>
            <a:off x="240163" y="126700"/>
            <a:ext cx="8549100" cy="6666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rgbClr val="FFFFFF"/>
                </a:solidFill>
                <a:latin typeface="Arial"/>
                <a:ea typeface="Arial"/>
                <a:cs typeface="Arial"/>
                <a:sym typeface="Arial"/>
              </a:rPr>
              <a:t>Our Values</a:t>
            </a:r>
            <a:endParaRPr sz="2800" b="0" i="0" u="none" strike="noStrike" cap="none">
              <a:solidFill>
                <a:srgbClr val="FFFFFF"/>
              </a:solidFill>
              <a:latin typeface="Arial"/>
              <a:ea typeface="Arial"/>
              <a:cs typeface="Arial"/>
              <a:sym typeface="Arial"/>
            </a:endParaRPr>
          </a:p>
        </p:txBody>
      </p:sp>
      <p:pic>
        <p:nvPicPr>
          <p:cNvPr id="118" name="Google Shape;118;p19"/>
          <p:cNvPicPr preferRelativeResize="0"/>
          <p:nvPr/>
        </p:nvPicPr>
        <p:blipFill rotWithShape="1">
          <a:blip r:embed="rId3">
            <a:alphaModFix/>
          </a:blip>
          <a:srcRect/>
          <a:stretch/>
        </p:blipFill>
        <p:spPr>
          <a:xfrm>
            <a:off x="2324873" y="167075"/>
            <a:ext cx="6407225" cy="585850"/>
          </a:xfrm>
          <a:prstGeom prst="rect">
            <a:avLst/>
          </a:prstGeom>
          <a:noFill/>
          <a:ln>
            <a:noFill/>
          </a:ln>
        </p:spPr>
      </p:pic>
      <p:pic>
        <p:nvPicPr>
          <p:cNvPr id="119" name="Google Shape;119;p19"/>
          <p:cNvPicPr preferRelativeResize="0"/>
          <p:nvPr/>
        </p:nvPicPr>
        <p:blipFill rotWithShape="1">
          <a:blip r:embed="rId4">
            <a:alphaModFix/>
          </a:blip>
          <a:srcRect/>
          <a:stretch/>
        </p:blipFill>
        <p:spPr>
          <a:xfrm>
            <a:off x="2829625" y="1177900"/>
            <a:ext cx="4304274" cy="3660549"/>
          </a:xfrm>
          <a:prstGeom prst="rect">
            <a:avLst/>
          </a:prstGeom>
          <a:noFill/>
          <a:ln w="28575" cap="flat" cmpd="sng">
            <a:solidFill>
              <a:srgbClr val="674EA7"/>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0"/>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126" name="Google Shape;126;p20"/>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127" name="Google Shape;127;p20"/>
          <p:cNvSpPr/>
          <p:nvPr/>
        </p:nvSpPr>
        <p:spPr>
          <a:xfrm>
            <a:off x="245850" y="133400"/>
            <a:ext cx="8672400" cy="5511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dirty="0" smtClean="0">
                <a:solidFill>
                  <a:srgbClr val="FFFFFF"/>
                </a:solidFill>
                <a:latin typeface="Arial"/>
                <a:ea typeface="Arial"/>
                <a:cs typeface="Arial"/>
                <a:sym typeface="Arial"/>
              </a:rPr>
              <a:t>Inclusion &amp; Diversity</a:t>
            </a:r>
            <a:endParaRPr sz="3100" b="0" i="0" u="none" strike="noStrike" cap="none" dirty="0">
              <a:solidFill>
                <a:srgbClr val="FFFFFF"/>
              </a:solidFill>
              <a:latin typeface="Arial"/>
              <a:ea typeface="Arial"/>
              <a:cs typeface="Arial"/>
              <a:sym typeface="Arial"/>
            </a:endParaRPr>
          </a:p>
        </p:txBody>
      </p:sp>
      <p:sp>
        <p:nvSpPr>
          <p:cNvPr id="128" name="Google Shape;128;p20"/>
          <p:cNvSpPr txBox="1"/>
          <p:nvPr/>
        </p:nvSpPr>
        <p:spPr>
          <a:xfrm>
            <a:off x="174025" y="798475"/>
            <a:ext cx="8796000" cy="4086000"/>
          </a:xfrm>
          <a:prstGeom prst="rect">
            <a:avLst/>
          </a:prstGeom>
          <a:solidFill>
            <a:srgbClr val="FFFFFF"/>
          </a:solidFill>
          <a:ln>
            <a:noFill/>
          </a:ln>
        </p:spPr>
        <p:txBody>
          <a:bodyPr spcFirstLastPara="1" wrap="square" lIns="91425" tIns="91425" rIns="91425" bIns="91425" anchor="t" anchorCtr="0">
            <a:noAutofit/>
          </a:bodyPr>
          <a:lstStyle/>
          <a:p>
            <a:pPr algn="just">
              <a:lnSpc>
                <a:spcPct val="115000"/>
              </a:lnSpc>
            </a:pPr>
            <a:r>
              <a:rPr lang="en-GB" sz="1200" dirty="0">
                <a:latin typeface="Calibri" panose="020F0502020204030204" pitchFamily="34" charset="0"/>
                <a:ea typeface="Calibri" panose="020F0502020204030204" pitchFamily="34" charset="0"/>
                <a:cs typeface="Calibri" panose="020F0502020204030204" pitchFamily="34" charset="0"/>
              </a:rPr>
              <a:t>The Northern Ireland Office is committed to being an inclusive employer with a diverse workforce. We encourage applications from people from the widest possible diversity of backgrounds, cultures and </a:t>
            </a:r>
            <a:r>
              <a:rPr lang="en-GB" sz="1200" dirty="0" smtClean="0">
                <a:latin typeface="Calibri" panose="020F0502020204030204" pitchFamily="34" charset="0"/>
                <a:ea typeface="Calibri" panose="020F0502020204030204" pitchFamily="34" charset="0"/>
                <a:cs typeface="Calibri" panose="020F0502020204030204" pitchFamily="34" charset="0"/>
              </a:rPr>
              <a:t>experiences.</a:t>
            </a:r>
            <a:r>
              <a:rPr lang="en-GB" sz="1200" dirty="0" smtClean="0">
                <a:latin typeface="Calibri" panose="020F0502020204030204" pitchFamily="34" charset="0"/>
                <a:ea typeface="Calibri" panose="020F0502020204030204" pitchFamily="34" charset="0"/>
              </a:rPr>
              <a:t> </a:t>
            </a:r>
            <a:r>
              <a:rPr lang="en-GB" sz="1200" dirty="0" smtClean="0">
                <a:latin typeface="Calibri" panose="020F0502020204030204" pitchFamily="34" charset="0"/>
                <a:ea typeface="Calibri" panose="020F0502020204030204" pitchFamily="34" charset="0"/>
                <a:cs typeface="Calibri" panose="020F0502020204030204" pitchFamily="34" charset="0"/>
              </a:rPr>
              <a:t>We </a:t>
            </a:r>
            <a:r>
              <a:rPr lang="en-GB" sz="1200" dirty="0">
                <a:latin typeface="Calibri" panose="020F0502020204030204" pitchFamily="34" charset="0"/>
                <a:ea typeface="Calibri" panose="020F0502020204030204" pitchFamily="34" charset="0"/>
                <a:cs typeface="Calibri" panose="020F0502020204030204" pitchFamily="34" charset="0"/>
              </a:rPr>
              <a:t>particularly welcome applications from Black, Asian and Minority Ethnic (BAME) candidates, as they are under-represented within the NIO at this level.</a:t>
            </a:r>
            <a:endParaRPr lang="en-GB" sz="1200" dirty="0">
              <a:latin typeface="Calibri" panose="020F0502020204030204" pitchFamily="34" charset="0"/>
              <a:ea typeface="Calibri" panose="020F0502020204030204" pitchFamily="34" charset="0"/>
            </a:endParaRPr>
          </a:p>
          <a:p>
            <a:pPr algn="just">
              <a:lnSpc>
                <a:spcPct val="115000"/>
              </a:lnSpc>
            </a:pPr>
            <a:r>
              <a:rPr lang="en-GB" sz="1200" dirty="0">
                <a:latin typeface="Calibri" panose="020F0502020204030204" pitchFamily="34" charset="0"/>
                <a:ea typeface="Calibri" panose="020F0502020204030204" pitchFamily="34" charset="0"/>
                <a:cs typeface="Calibri" panose="020F0502020204030204" pitchFamily="34" charset="0"/>
              </a:rPr>
              <a:t> </a:t>
            </a:r>
            <a:endParaRPr lang="en-GB" sz="1200" dirty="0">
              <a:latin typeface="Calibri" panose="020F0502020204030204" pitchFamily="34" charset="0"/>
              <a:ea typeface="Calibri" panose="020F0502020204030204" pitchFamily="34" charset="0"/>
            </a:endParaRPr>
          </a:p>
          <a:p>
            <a:pPr algn="just">
              <a:lnSpc>
                <a:spcPct val="115000"/>
              </a:lnSpc>
            </a:pPr>
            <a:r>
              <a:rPr lang="en-GB" sz="1200" dirty="0">
                <a:latin typeface="Calibri" panose="020F0502020204030204" pitchFamily="34" charset="0"/>
                <a:ea typeface="Calibri" panose="020F0502020204030204" pitchFamily="34" charset="0"/>
                <a:cs typeface="Calibri" panose="020F0502020204030204" pitchFamily="34" charset="0"/>
              </a:rPr>
              <a:t>The Northern Ireland Office strives to be an inclusive employer and is recognised by its staff and externally as being an employer where Diversity and Inclusion are valued.</a:t>
            </a:r>
            <a:r>
              <a:rPr lang="en-GB" sz="1200" dirty="0">
                <a:latin typeface="Calibri" panose="020F0502020204030204" pitchFamily="34" charset="0"/>
                <a:ea typeface="Calibri" panose="020F0502020204030204" pitchFamily="34" charset="0"/>
              </a:rPr>
              <a:t> </a:t>
            </a:r>
            <a:r>
              <a:rPr lang="en-GB" sz="1200" dirty="0">
                <a:latin typeface="Calibri" panose="020F0502020204030204" pitchFamily="34" charset="0"/>
                <a:ea typeface="Calibri" panose="020F0502020204030204" pitchFamily="34" charset="0"/>
                <a:cs typeface="Calibri" panose="020F0502020204030204" pitchFamily="34" charset="0"/>
              </a:rPr>
              <a:t>We hold a Diversity &amp; Inclusion Charter Mark and are an accredited Disability Confident Leader organisation. In March 2018 we won the award for Best Employer for Diversity &amp; Equality in Northern Ireland (small employer category) in a Gala Award ceremony hosted by Legal-Island, a multi-award winning workplace compliance company based in Northern Ireland.</a:t>
            </a:r>
            <a:endParaRPr lang="en-GB" sz="1200" dirty="0">
              <a:latin typeface="Calibri" panose="020F0502020204030204" pitchFamily="34" charset="0"/>
              <a:ea typeface="Calibri" panose="020F0502020204030204" pitchFamily="34" charset="0"/>
            </a:endParaRPr>
          </a:p>
          <a:p>
            <a:pPr algn="just">
              <a:lnSpc>
                <a:spcPct val="115000"/>
              </a:lnSpc>
            </a:pPr>
            <a:r>
              <a:rPr lang="en-GB" sz="1200" dirty="0">
                <a:latin typeface="Calibri" panose="020F0502020204030204" pitchFamily="34" charset="0"/>
                <a:ea typeface="Calibri" panose="020F0502020204030204" pitchFamily="34" charset="0"/>
                <a:cs typeface="Calibri" panose="020F0502020204030204" pitchFamily="34" charset="0"/>
              </a:rPr>
              <a:t> </a:t>
            </a:r>
            <a:endParaRPr lang="en-GB" sz="1200" dirty="0">
              <a:latin typeface="Calibri" panose="020F0502020204030204" pitchFamily="34" charset="0"/>
              <a:ea typeface="Calibri" panose="020F0502020204030204" pitchFamily="34" charset="0"/>
            </a:endParaRPr>
          </a:p>
          <a:p>
            <a:pPr algn="just">
              <a:lnSpc>
                <a:spcPct val="115000"/>
              </a:lnSpc>
            </a:pPr>
            <a:r>
              <a:rPr lang="en-GB" sz="1200" dirty="0">
                <a:latin typeface="Calibri" panose="020F0502020204030204" pitchFamily="34" charset="0"/>
                <a:ea typeface="Calibri" panose="020F0502020204030204" pitchFamily="34" charset="0"/>
                <a:cs typeface="Calibri" panose="020F0502020204030204" pitchFamily="34" charset="0"/>
              </a:rPr>
              <a:t>We have an active D&amp;I network supporting colleagues through D&amp;I Advocates, championed by our Directors.</a:t>
            </a:r>
            <a:endParaRPr lang="en-GB" sz="1200" dirty="0">
              <a:latin typeface="Calibri" panose="020F0502020204030204" pitchFamily="34" charset="0"/>
              <a:ea typeface="Calibri" panose="020F0502020204030204" pitchFamily="34" charset="0"/>
            </a:endParaRPr>
          </a:p>
          <a:p>
            <a:pPr algn="just">
              <a:lnSpc>
                <a:spcPct val="115000"/>
              </a:lnSpc>
            </a:pPr>
            <a:r>
              <a:rPr lang="en-GB" sz="1200" dirty="0">
                <a:latin typeface="Calibri" panose="020F0502020204030204" pitchFamily="34" charset="0"/>
                <a:ea typeface="Calibri" panose="020F0502020204030204" pitchFamily="34" charset="0"/>
                <a:cs typeface="Calibri" panose="020F0502020204030204" pitchFamily="34" charset="0"/>
              </a:rPr>
              <a:t> </a:t>
            </a:r>
            <a:endParaRPr lang="en-GB" sz="1200" dirty="0">
              <a:latin typeface="Calibri" panose="020F0502020204030204" pitchFamily="34" charset="0"/>
              <a:ea typeface="Calibri" panose="020F0502020204030204" pitchFamily="34" charset="0"/>
            </a:endParaRPr>
          </a:p>
          <a:p>
            <a:pPr algn="just">
              <a:lnSpc>
                <a:spcPct val="115000"/>
              </a:lnSpc>
            </a:pPr>
            <a:r>
              <a:rPr lang="en-GB" sz="1200" dirty="0">
                <a:latin typeface="Calibri" panose="020F0502020204030204" pitchFamily="34" charset="0"/>
                <a:ea typeface="Calibri" panose="020F0502020204030204" pitchFamily="34" charset="0"/>
                <a:cs typeface="Calibri" panose="020F0502020204030204" pitchFamily="34" charset="0"/>
              </a:rPr>
              <a:t>We want all our people to feel valued for who they are and we are confident that you will find the NIO a warm, welcoming and inclusive place to work.</a:t>
            </a:r>
            <a:endParaRPr lang="en-GB" sz="1200" dirty="0">
              <a:latin typeface="Calibri" panose="020F0502020204030204" pitchFamily="34" charset="0"/>
              <a:ea typeface="Calibri" panose="020F0502020204030204" pitchFamily="34" charset="0"/>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Roboto"/>
              <a:ea typeface="Roboto"/>
              <a:cs typeface="Roboto"/>
              <a:sym typeface="Roboto"/>
            </a:endParaRPr>
          </a:p>
        </p:txBody>
      </p:sp>
      <p:pic>
        <p:nvPicPr>
          <p:cNvPr id="129" name="Google Shape;129;p20"/>
          <p:cNvPicPr preferRelativeResize="0"/>
          <p:nvPr/>
        </p:nvPicPr>
        <p:blipFill rotWithShape="1">
          <a:blip r:embed="rId3">
            <a:alphaModFix/>
          </a:blip>
          <a:srcRect/>
          <a:stretch/>
        </p:blipFill>
        <p:spPr>
          <a:xfrm>
            <a:off x="0" y="4840775"/>
            <a:ext cx="3878900" cy="302725"/>
          </a:xfrm>
          <a:prstGeom prst="rect">
            <a:avLst/>
          </a:prstGeom>
          <a:noFill/>
          <a:ln>
            <a:noFill/>
          </a:ln>
        </p:spPr>
      </p:pic>
    </p:spTree>
    <p:extLst>
      <p:ext uri="{BB962C8B-B14F-4D97-AF65-F5344CB8AC3E}">
        <p14:creationId xmlns:p14="http://schemas.microsoft.com/office/powerpoint/2010/main" val="3509986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33"/>
        <p:cNvGrpSpPr/>
        <p:nvPr/>
      </p:nvGrpSpPr>
      <p:grpSpPr>
        <a:xfrm>
          <a:off x="0" y="0"/>
          <a:ext cx="0" cy="0"/>
          <a:chOff x="0" y="0"/>
          <a:chExt cx="0" cy="0"/>
        </a:xfrm>
      </p:grpSpPr>
      <p:sp>
        <p:nvSpPr>
          <p:cNvPr id="134" name="Google Shape;134;p21"/>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135" name="Google Shape;135;p21"/>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136" name="Google Shape;136;p21"/>
          <p:cNvSpPr/>
          <p:nvPr/>
        </p:nvSpPr>
        <p:spPr>
          <a:xfrm>
            <a:off x="297450" y="206000"/>
            <a:ext cx="8549100" cy="984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Job details</a:t>
            </a:r>
            <a:endParaRPr sz="3100" b="0" i="0" u="none" strike="noStrike" cap="none">
              <a:solidFill>
                <a:srgbClr val="FFFFFF"/>
              </a:solidFill>
              <a:latin typeface="Arial"/>
              <a:ea typeface="Arial"/>
              <a:cs typeface="Arial"/>
              <a:sym typeface="Arial"/>
            </a:endParaRPr>
          </a:p>
        </p:txBody>
      </p:sp>
      <p:sp>
        <p:nvSpPr>
          <p:cNvPr id="137" name="Google Shape;137;p21"/>
          <p:cNvSpPr txBox="1"/>
          <p:nvPr/>
        </p:nvSpPr>
        <p:spPr>
          <a:xfrm>
            <a:off x="400550" y="1368825"/>
            <a:ext cx="8621400" cy="36399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rgbClr val="000000"/>
                </a:solidFill>
                <a:latin typeface="Roboto"/>
                <a:ea typeface="Roboto"/>
                <a:cs typeface="Roboto"/>
                <a:sym typeface="Roboto"/>
              </a:rPr>
              <a:t>The following sections will provide the detailed breakdown of the role to support your application</a:t>
            </a:r>
            <a:endParaRPr sz="14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GB" sz="1400" b="1" i="0" u="none" strike="noStrike" cap="none" dirty="0">
                <a:solidFill>
                  <a:srgbClr val="674EA7"/>
                </a:solidFill>
                <a:latin typeface="Roboto"/>
                <a:ea typeface="Roboto"/>
                <a:cs typeface="Roboto"/>
                <a:sym typeface="Roboto"/>
              </a:rPr>
              <a:t>Job title: </a:t>
            </a:r>
            <a:r>
              <a:rPr lang="en-GB" sz="1400" b="0" i="0" u="none" strike="noStrike" cap="none" dirty="0">
                <a:solidFill>
                  <a:schemeClr val="dk1"/>
                </a:solidFill>
                <a:latin typeface="Roboto"/>
                <a:ea typeface="Roboto"/>
                <a:cs typeface="Roboto"/>
                <a:sym typeface="Roboto"/>
              </a:rPr>
              <a:t>Casework Support Officer</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400" b="1" i="0" u="none" strike="noStrike" cap="none" dirty="0">
                <a:solidFill>
                  <a:srgbClr val="674EA7"/>
                </a:solidFill>
                <a:latin typeface="Roboto"/>
                <a:ea typeface="Roboto"/>
                <a:cs typeface="Roboto"/>
                <a:sym typeface="Roboto"/>
              </a:rPr>
              <a:t>Number of roles:</a:t>
            </a:r>
            <a:r>
              <a:rPr lang="en-GB" sz="1400" b="0" i="0" u="none" strike="noStrike" cap="none" dirty="0">
                <a:solidFill>
                  <a:srgbClr val="000000"/>
                </a:solidFill>
                <a:latin typeface="Roboto"/>
                <a:ea typeface="Roboto"/>
                <a:cs typeface="Roboto"/>
                <a:sym typeface="Roboto"/>
              </a:rPr>
              <a:t> 1</a:t>
            </a:r>
            <a:endParaRPr sz="14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GB" sz="1400" b="1" i="0" u="none" strike="noStrike" cap="none" dirty="0">
                <a:solidFill>
                  <a:srgbClr val="674EA7"/>
                </a:solidFill>
                <a:latin typeface="Roboto"/>
                <a:ea typeface="Roboto"/>
                <a:cs typeface="Roboto"/>
                <a:sym typeface="Roboto"/>
              </a:rPr>
              <a:t>Grade:</a:t>
            </a:r>
            <a:r>
              <a:rPr lang="en-GB" sz="1400" b="0" i="0" u="none" strike="noStrike" cap="none" dirty="0">
                <a:solidFill>
                  <a:srgbClr val="000000"/>
                </a:solidFill>
                <a:latin typeface="Roboto"/>
                <a:ea typeface="Roboto"/>
                <a:cs typeface="Roboto"/>
                <a:sym typeface="Roboto"/>
              </a:rPr>
              <a:t> </a:t>
            </a:r>
            <a:r>
              <a:rPr lang="en-GB" dirty="0">
                <a:latin typeface="Roboto"/>
                <a:ea typeface="Roboto"/>
                <a:cs typeface="Roboto"/>
                <a:sym typeface="Roboto"/>
              </a:rPr>
              <a:t>AO</a:t>
            </a:r>
            <a:endParaRPr sz="14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GB" sz="1400" b="1" i="0" u="none" strike="noStrike" cap="none" dirty="0">
                <a:solidFill>
                  <a:srgbClr val="674EA7"/>
                </a:solidFill>
                <a:latin typeface="Roboto"/>
                <a:ea typeface="Roboto"/>
                <a:cs typeface="Roboto"/>
                <a:sym typeface="Roboto"/>
              </a:rPr>
              <a:t>Salary: </a:t>
            </a:r>
            <a:r>
              <a:rPr lang="en-GB" sz="1100" b="1" dirty="0">
                <a:solidFill>
                  <a:schemeClr val="dk1"/>
                </a:solidFill>
                <a:latin typeface="Calibri"/>
                <a:ea typeface="Calibri"/>
                <a:cs typeface="Calibri"/>
                <a:sym typeface="Calibri"/>
              </a:rPr>
              <a:t>£20,965 - £21,488</a:t>
            </a:r>
            <a:endParaRPr sz="14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GB" sz="1400" b="1" i="0" u="none" strike="noStrike" cap="none" dirty="0">
                <a:solidFill>
                  <a:srgbClr val="674EA7"/>
                </a:solidFill>
                <a:latin typeface="Roboto"/>
                <a:ea typeface="Roboto"/>
                <a:cs typeface="Roboto"/>
                <a:sym typeface="Roboto"/>
              </a:rPr>
              <a:t>Duration:</a:t>
            </a:r>
            <a:r>
              <a:rPr lang="en-GB" sz="1400" b="0" i="0" u="none" strike="noStrike" cap="none" dirty="0">
                <a:solidFill>
                  <a:schemeClr val="dk1"/>
                </a:solidFill>
                <a:latin typeface="Roboto"/>
                <a:ea typeface="Roboto"/>
                <a:cs typeface="Roboto"/>
                <a:sym typeface="Roboto"/>
              </a:rPr>
              <a:t> </a:t>
            </a:r>
            <a:r>
              <a:rPr lang="en-GB" dirty="0" smtClean="0">
                <a:solidFill>
                  <a:schemeClr val="dk1"/>
                </a:solidFill>
                <a:latin typeface="Roboto"/>
                <a:ea typeface="Roboto"/>
                <a:cs typeface="Roboto"/>
                <a:sym typeface="Roboto"/>
              </a:rPr>
              <a:t>permanent</a:t>
            </a:r>
            <a:endParaRPr sz="14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dirty="0">
                <a:solidFill>
                  <a:srgbClr val="000000"/>
                </a:solidFill>
                <a:latin typeface="Roboto"/>
                <a:ea typeface="Roboto"/>
                <a:cs typeface="Roboto"/>
                <a:sym typeface="Roboto"/>
              </a:rPr>
              <a:t> </a:t>
            </a:r>
            <a:endParaRPr sz="14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Old Standard TT"/>
              <a:ea typeface="Old Standard TT"/>
              <a:cs typeface="Old Standard TT"/>
              <a:sym typeface="Old Standard TT"/>
            </a:endParaRPr>
          </a:p>
        </p:txBody>
      </p:sp>
      <p:pic>
        <p:nvPicPr>
          <p:cNvPr id="138" name="Google Shape;138;p21"/>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139" name="Google Shape;139;p21"/>
          <p:cNvSpPr txBox="1"/>
          <p:nvPr/>
        </p:nvSpPr>
        <p:spPr>
          <a:xfrm>
            <a:off x="5265100" y="2001400"/>
            <a:ext cx="3879000" cy="21882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400" b="1" i="0" u="none" strike="noStrike" cap="none" dirty="0">
                <a:solidFill>
                  <a:srgbClr val="674EA7"/>
                </a:solidFill>
                <a:latin typeface="Roboto"/>
                <a:ea typeface="Roboto"/>
                <a:cs typeface="Roboto"/>
                <a:sym typeface="Roboto"/>
              </a:rPr>
              <a:t>Level of security required:</a:t>
            </a:r>
            <a:r>
              <a:rPr lang="en-GB" sz="1400" b="0" i="0" u="none" strike="noStrike" cap="none" dirty="0">
                <a:solidFill>
                  <a:schemeClr val="dk1"/>
                </a:solidFill>
                <a:latin typeface="Roboto"/>
                <a:ea typeface="Roboto"/>
                <a:cs typeface="Roboto"/>
                <a:sym typeface="Roboto"/>
              </a:rPr>
              <a:t> </a:t>
            </a:r>
            <a:r>
              <a:rPr lang="en-GB" dirty="0">
                <a:solidFill>
                  <a:schemeClr val="dk1"/>
                </a:solidFill>
                <a:latin typeface="Roboto"/>
                <a:ea typeface="Roboto"/>
                <a:cs typeface="Roboto"/>
                <a:sym typeface="Roboto"/>
              </a:rPr>
              <a:t>SC</a:t>
            </a:r>
            <a:endParaRPr sz="14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400" b="1" i="0" u="none" strike="noStrike" cap="none" dirty="0">
                <a:solidFill>
                  <a:srgbClr val="674EA7"/>
                </a:solidFill>
                <a:latin typeface="Roboto"/>
                <a:ea typeface="Roboto"/>
                <a:cs typeface="Roboto"/>
                <a:sym typeface="Roboto"/>
              </a:rPr>
              <a:t>Location: </a:t>
            </a:r>
            <a:r>
              <a:rPr lang="en-GB" sz="1400" b="0" i="0" u="none" strike="noStrike" cap="none" dirty="0">
                <a:solidFill>
                  <a:schemeClr val="dk1"/>
                </a:solidFill>
                <a:latin typeface="Roboto"/>
                <a:ea typeface="Roboto"/>
                <a:cs typeface="Roboto"/>
                <a:sym typeface="Roboto"/>
              </a:rPr>
              <a:t>Belfast</a:t>
            </a:r>
            <a:endParaRPr sz="14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400" b="1" i="0" u="none" strike="noStrike" cap="none" dirty="0">
                <a:solidFill>
                  <a:srgbClr val="674EA7"/>
                </a:solidFill>
                <a:latin typeface="Roboto"/>
                <a:ea typeface="Roboto"/>
                <a:cs typeface="Roboto"/>
                <a:sym typeface="Roboto"/>
              </a:rPr>
              <a:t>Working hours: </a:t>
            </a:r>
            <a:r>
              <a:rPr lang="en-GB" sz="1400" b="0" i="0" u="none" strike="noStrike" cap="none" dirty="0">
                <a:solidFill>
                  <a:schemeClr val="dk1"/>
                </a:solidFill>
                <a:latin typeface="Roboto"/>
                <a:ea typeface="Roboto"/>
                <a:cs typeface="Roboto"/>
                <a:sym typeface="Roboto"/>
              </a:rPr>
              <a:t>37 hours a week</a:t>
            </a:r>
            <a:endParaRPr sz="14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400" b="1" i="0" u="none" strike="noStrike" cap="none" dirty="0">
                <a:solidFill>
                  <a:srgbClr val="674EA7"/>
                </a:solidFill>
                <a:latin typeface="Roboto"/>
                <a:ea typeface="Roboto"/>
                <a:cs typeface="Roboto"/>
                <a:sym typeface="Roboto"/>
              </a:rPr>
              <a:t>Working pattern: </a:t>
            </a:r>
            <a:r>
              <a:rPr lang="en-GB" sz="1400" b="0" i="0" u="none" strike="noStrike" cap="none" dirty="0">
                <a:solidFill>
                  <a:schemeClr val="dk1"/>
                </a:solidFill>
                <a:latin typeface="Roboto"/>
                <a:ea typeface="Roboto"/>
                <a:cs typeface="Roboto"/>
                <a:sym typeface="Roboto"/>
              </a:rPr>
              <a:t>Flexible Working hours</a:t>
            </a:r>
            <a:endParaRPr sz="1400" b="0" i="0" u="none" strike="noStrike" cap="none" dirty="0">
              <a:solidFill>
                <a:srgbClr val="000000"/>
              </a:solidFill>
              <a:latin typeface="Old Standard TT"/>
              <a:ea typeface="Old Standard TT"/>
              <a:cs typeface="Old Standard TT"/>
              <a:sym typeface="Old Standard T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4066</Words>
  <Application>Microsoft Office PowerPoint</Application>
  <PresentationFormat>On-screen Show (16:9)</PresentationFormat>
  <Paragraphs>318</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Roboto</vt:lpstr>
      <vt:lpstr>Arial</vt:lpstr>
      <vt:lpstr>Calibri</vt:lpstr>
      <vt:lpstr>Noto Sans Symbols</vt:lpstr>
      <vt:lpstr>Old Standard TT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Megan</dc:creator>
  <cp:lastModifiedBy>Jones, Megan</cp:lastModifiedBy>
  <cp:revision>2</cp:revision>
  <dcterms:modified xsi:type="dcterms:W3CDTF">2022-07-27T09:04:29Z</dcterms:modified>
</cp:coreProperties>
</file>