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0" r:id="rId5"/>
  </p:sldMasterIdLst>
  <p:notesMasterIdLst>
    <p:notesMasterId r:id="rId40"/>
  </p:notesMasterIdLst>
  <p:sldIdLst>
    <p:sldId id="315" r:id="rId6"/>
    <p:sldId id="265" r:id="rId7"/>
    <p:sldId id="344" r:id="rId8"/>
    <p:sldId id="268" r:id="rId9"/>
    <p:sldId id="345" r:id="rId10"/>
    <p:sldId id="305" r:id="rId11"/>
    <p:sldId id="308" r:id="rId12"/>
    <p:sldId id="269" r:id="rId13"/>
    <p:sldId id="298" r:id="rId14"/>
    <p:sldId id="348" r:id="rId15"/>
    <p:sldId id="347" r:id="rId16"/>
    <p:sldId id="292" r:id="rId17"/>
    <p:sldId id="346" r:id="rId18"/>
    <p:sldId id="296" r:id="rId19"/>
    <p:sldId id="310" r:id="rId20"/>
    <p:sldId id="311" r:id="rId21"/>
    <p:sldId id="312" r:id="rId22"/>
    <p:sldId id="270" r:id="rId23"/>
    <p:sldId id="278" r:id="rId24"/>
    <p:sldId id="279" r:id="rId25"/>
    <p:sldId id="280" r:id="rId26"/>
    <p:sldId id="281" r:id="rId27"/>
    <p:sldId id="282" r:id="rId28"/>
    <p:sldId id="283" r:id="rId29"/>
    <p:sldId id="284" r:id="rId30"/>
    <p:sldId id="327" r:id="rId31"/>
    <p:sldId id="272" r:id="rId32"/>
    <p:sldId id="285" r:id="rId33"/>
    <p:sldId id="286" r:id="rId34"/>
    <p:sldId id="287" r:id="rId35"/>
    <p:sldId id="288" r:id="rId36"/>
    <p:sldId id="289" r:id="rId37"/>
    <p:sldId id="291" r:id="rId38"/>
    <p:sldId id="290"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pman, Samantha" initials="CS" lastIdx="12" clrIdx="0">
    <p:extLst>
      <p:ext uri="{19B8F6BF-5375-455C-9EA6-DF929625EA0E}">
        <p15:presenceInfo xmlns:p15="http://schemas.microsoft.com/office/powerpoint/2012/main" userId="S-1-5-21-2002062289-2020709010-4147574693-52699" providerId="AD"/>
      </p:ext>
    </p:extLst>
  </p:cmAuthor>
  <p:cmAuthor id="2" name="Boden, Samantha" initials="SB" lastIdx="3" clrIdx="1">
    <p:extLst>
      <p:ext uri="{19B8F6BF-5375-455C-9EA6-DF929625EA0E}">
        <p15:presenceInfo xmlns:p15="http://schemas.microsoft.com/office/powerpoint/2012/main" userId="Boden, Saman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19D"/>
    <a:srgbClr val="DEEBF7"/>
    <a:srgbClr val="4D4D4D"/>
    <a:srgbClr val="133F67"/>
    <a:srgbClr val="EB213D"/>
    <a:srgbClr val="7FB44C"/>
    <a:srgbClr val="F1992D"/>
    <a:srgbClr val="3791DF"/>
    <a:srgbClr val="485868"/>
    <a:srgbClr val="F8F8F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0" autoAdjust="0"/>
    <p:restoredTop sz="93907" autoAdjust="0"/>
  </p:normalViewPr>
  <p:slideViewPr>
    <p:cSldViewPr snapToGrid="0">
      <p:cViewPr varScale="1">
        <p:scale>
          <a:sx n="114" d="100"/>
          <a:sy n="114" d="100"/>
        </p:scale>
        <p:origin x="1302"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AF942-1014-4EDD-8AF8-F660A775F9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E0C6142-DC55-4969-8DAE-4FE4BC41CA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19DC567-8507-44D0-8466-7CB1F308C41E}" type="datetimeFigureOut">
              <a:rPr lang="en-GB"/>
              <a:pPr>
                <a:defRPr/>
              </a:pPr>
              <a:t>05/05/2023</a:t>
            </a:fld>
            <a:endParaRPr lang="en-GB"/>
          </a:p>
        </p:txBody>
      </p:sp>
      <p:sp>
        <p:nvSpPr>
          <p:cNvPr id="4" name="Slide Image Placeholder 3">
            <a:extLst>
              <a:ext uri="{FF2B5EF4-FFF2-40B4-BE49-F238E27FC236}">
                <a16:creationId xmlns:a16="http://schemas.microsoft.com/office/drawing/2014/main" id="{04FC98E3-AD52-44EB-9BA2-A44C9EA54D1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35CA59A0-D162-4A13-BC75-6BA6C378B07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F858A9A-8076-4C44-AE98-4963D03CC7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2DEC9F85-6544-45FC-A9E5-AC39FB1C09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C0C4DEF-123A-439D-B032-82D2EB5BD5B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nsert pictur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38ED9C55-5A95-4640-97BF-8372F3936A85}"/>
              </a:ext>
            </a:extLst>
          </p:cNvPr>
          <p:cNvSpPr txBox="1">
            <a:spLocks noChangeArrowheads="1"/>
          </p:cNvSpPr>
          <p:nvPr userDrawn="1"/>
        </p:nvSpPr>
        <p:spPr bwMode="auto">
          <a:xfrm>
            <a:off x="6713538" y="44370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1400">
                <a:latin typeface="Arial" panose="020B0604020202020204" pitchFamily="34" charset="0"/>
                <a:cs typeface="Arial" panose="020B0604020202020204" pitchFamily="34" charset="0"/>
              </a:rPr>
              <a:t>Alternative cover design (delete if not used): to insert your picture here, add your picture to the presentation using the menu option ‘Insert &gt; Pictures’. Crop the picture to the space by right-clicking on it and selecting ‘Send to Back’.</a:t>
            </a:r>
          </a:p>
        </p:txBody>
      </p:sp>
      <p:sp>
        <p:nvSpPr>
          <p:cNvPr id="11" name="Title 1"/>
          <p:cNvSpPr>
            <a:spLocks noGrp="1"/>
          </p:cNvSpPr>
          <p:nvPr>
            <p:ph type="ctrTitle"/>
          </p:nvPr>
        </p:nvSpPr>
        <p:spPr>
          <a:xfrm>
            <a:off x="648000" y="2357063"/>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648000" y="3434932"/>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2"/>
          <p:cNvSpPr>
            <a:spLocks noGrp="1"/>
          </p:cNvSpPr>
          <p:nvPr>
            <p:ph type="body" idx="10"/>
          </p:nvPr>
        </p:nvSpPr>
        <p:spPr>
          <a:xfrm>
            <a:off x="648000" y="5693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396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49002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513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4629600" y="1329654"/>
            <a:ext cx="3801600" cy="4513586"/>
          </a:xfrm>
          <a:solidFill>
            <a:srgbClr val="A7DFF5"/>
          </a:solidFill>
        </p:spPr>
        <p:txBody>
          <a:bodyPr lIns="223200" tIns="223200" rIns="223200"/>
          <a:lstStyle>
            <a:lvl1pPr>
              <a:defRPr b="0">
                <a:solidFill>
                  <a:srgbClr val="003057"/>
                </a:solidFill>
              </a:defRPr>
            </a:lvl1pPr>
          </a:lstStyle>
          <a:p>
            <a:pPr lvl="0"/>
            <a:r>
              <a:rPr lang="en-US" dirty="0"/>
              <a:t>Emphasis Text</a:t>
            </a:r>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861784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723600" y="1296000"/>
            <a:ext cx="7696800" cy="4266000"/>
          </a:xfrm>
        </p:spPr>
        <p:txBody>
          <a:bodyPr>
            <a:normAutofit/>
          </a:bodyPr>
          <a:lstStyle>
            <a:lvl1pPr>
              <a:defRPr sz="3400" b="0">
                <a:solidFill>
                  <a:schemeClr val="accent1"/>
                </a:solidFill>
              </a:defRPr>
            </a:lvl1pPr>
          </a:lstStyle>
          <a:p>
            <a:pPr lvl="0"/>
            <a:r>
              <a:rPr lang="en-US" dirty="0"/>
              <a:t>Large text</a:t>
            </a:r>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226786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2880000" y="2129425"/>
            <a:ext cx="3384000" cy="1114816"/>
          </a:xfrm>
        </p:spPr>
        <p:txBody>
          <a:bodyPr anchor="ctr" anchorCtr="0">
            <a:normAutofit/>
          </a:bodyPr>
          <a:lstStyle>
            <a:lvl1pPr algn="ctr">
              <a:defRPr sz="9600" b="0">
                <a:solidFill>
                  <a:schemeClr val="accent1"/>
                </a:solidFill>
                <a:latin typeface="+mj-lt"/>
              </a:defRPr>
            </a:lvl1pPr>
          </a:lstStyle>
          <a:p>
            <a:pPr lvl="0"/>
            <a:r>
              <a:rPr lang="en-US" dirty="0"/>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2880000" y="3244242"/>
            <a:ext cx="3384000" cy="1164921"/>
          </a:xfrm>
        </p:spPr>
        <p:txBody>
          <a:bodyPr>
            <a:normAutofit/>
          </a:bodyPr>
          <a:lstStyle>
            <a:lvl1pPr algn="ctr">
              <a:defRPr sz="3000">
                <a:solidFill>
                  <a:schemeClr val="accent1"/>
                </a:solidFill>
              </a:defRPr>
            </a:lvl1pPr>
          </a:lstStyle>
          <a:p>
            <a:pPr lvl="0"/>
            <a:r>
              <a:rPr lang="en-US" dirty="0"/>
              <a:t>Description or other text</a:t>
            </a:r>
          </a:p>
        </p:txBody>
      </p:sp>
    </p:spTree>
    <p:extLst>
      <p:ext uri="{BB962C8B-B14F-4D97-AF65-F5344CB8AC3E}">
        <p14:creationId xmlns:p14="http://schemas.microsoft.com/office/powerpoint/2010/main" val="321980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12800" y="2679833"/>
            <a:ext cx="7718400" cy="1013863"/>
          </a:xfrm>
        </p:spPr>
        <p:txBody>
          <a:bodyPr anchor="t" anchorCtr="0">
            <a:normAutofit/>
          </a:bodyPr>
          <a:lstStyle>
            <a:lvl1pPr>
              <a:defRPr sz="34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12800" y="3838833"/>
            <a:ext cx="53604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66432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Ministry of Justice">
            <a:extLst>
              <a:ext uri="{FF2B5EF4-FFF2-40B4-BE49-F238E27FC236}">
                <a16:creationId xmlns:a16="http://schemas.microsoft.com/office/drawing/2014/main" id="{5C69B1CC-6EA8-4791-A776-8A5DD38BEF0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12800" y="4581425"/>
            <a:ext cx="3666173" cy="228600"/>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Ministry of Justice</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12800" y="4830122"/>
            <a:ext cx="3666173" cy="528637"/>
          </a:xfrm>
        </p:spPr>
        <p:txBody>
          <a:bodyPr>
            <a:normAutofit/>
          </a:bodyPr>
          <a:lstStyle>
            <a:lvl1pPr>
              <a:spcBef>
                <a:spcPts val="0"/>
              </a:spcBef>
              <a:spcAft>
                <a:spcPts val="0"/>
              </a:spcAft>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102 Petty France</a:t>
            </a:r>
            <a:br>
              <a:rPr lang="en-US" dirty="0"/>
            </a:br>
            <a:r>
              <a:rPr lang="en-US" dirty="0"/>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12799" y="5444234"/>
            <a:ext cx="51264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gov.uk/government/organisations/ministry-of-justice</a:t>
            </a:r>
            <a:endParaRPr lang="en-US" dirty="0"/>
          </a:p>
        </p:txBody>
      </p:sp>
    </p:spTree>
    <p:extLst>
      <p:ext uri="{BB962C8B-B14F-4D97-AF65-F5344CB8AC3E}">
        <p14:creationId xmlns:p14="http://schemas.microsoft.com/office/powerpoint/2010/main" val="700315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91433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342411678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376345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2085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rge tex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DED845F-B716-4693-B21E-DDD9A740AF1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4000" y="1439999"/>
            <a:ext cx="7956000" cy="4320000"/>
          </a:xfrm>
          <a:prstGeom prst="rect">
            <a:avLst/>
          </a:prstGeom>
        </p:spPr>
        <p:txBody>
          <a:bodyPr lIns="72000" tIns="72000" rIns="72000" bIns="72000">
            <a:noAutofit/>
          </a:bodyPr>
          <a:lstStyle>
            <a:lvl1pPr>
              <a:defRPr sz="3200">
                <a:solidFill>
                  <a:srgbClr val="1D619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7773388-A505-4B04-9FE3-4D30927CB261}"/>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4A8626A4-4B9E-4EF6-BE54-4854CCD885E4}" type="slidenum">
              <a:rPr lang="en-GB"/>
              <a:pPr>
                <a:defRPr/>
              </a:pPr>
              <a:t>‹#›</a:t>
            </a:fld>
            <a:endParaRPr lang="en-GB" dirty="0"/>
          </a:p>
        </p:txBody>
      </p:sp>
    </p:spTree>
    <p:extLst>
      <p:ext uri="{BB962C8B-B14F-4D97-AF65-F5344CB8AC3E}">
        <p14:creationId xmlns:p14="http://schemas.microsoft.com/office/powerpoint/2010/main" val="12689330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EE23CF5-1D0E-4C8B-AF1E-6177F32FDC5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11" name="Slide Number Placeholder 5">
            <a:extLst>
              <a:ext uri="{FF2B5EF4-FFF2-40B4-BE49-F238E27FC236}">
                <a16:creationId xmlns:a16="http://schemas.microsoft.com/office/drawing/2014/main" id="{665C23CE-33FE-4387-92D0-087A79E7936A}"/>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6FD319D5-8382-4E3A-A276-04F7E4063D6D}" type="slidenum">
              <a:rPr lang="en-GB"/>
              <a:pPr>
                <a:defRPr/>
              </a:pPr>
              <a:t>‹#›</a:t>
            </a:fld>
            <a:endParaRPr lang="en-GB" dirty="0"/>
          </a:p>
        </p:txBody>
      </p:sp>
    </p:spTree>
    <p:extLst>
      <p:ext uri="{BB962C8B-B14F-4D97-AF65-F5344CB8AC3E}">
        <p14:creationId xmlns:p14="http://schemas.microsoft.com/office/powerpoint/2010/main" val="35598613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10421852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xagon)">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7FC774A-35EE-4EC1-8481-61A03EB96EE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132000" y="1404000"/>
            <a:ext cx="28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826AB11C-1FAA-4311-BD22-008BF765C090}"/>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8C5CD6B-FA72-484E-A7BB-AA0D74E4DC8A}" type="slidenum">
              <a:rPr lang="en-GB"/>
              <a:pPr>
                <a:defRPr/>
              </a:pPr>
              <a:t>‹#›</a:t>
            </a:fld>
            <a:endParaRPr lang="en-GB" dirty="0"/>
          </a:p>
        </p:txBody>
      </p:sp>
    </p:spTree>
    <p:extLst>
      <p:ext uri="{BB962C8B-B14F-4D97-AF65-F5344CB8AC3E}">
        <p14:creationId xmlns:p14="http://schemas.microsoft.com/office/powerpoint/2010/main" val="24203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188164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Ministry of Justice">
            <a:extLst>
              <a:ext uri="{FF2B5EF4-FFF2-40B4-BE49-F238E27FC236}">
                <a16:creationId xmlns:a16="http://schemas.microsoft.com/office/drawing/2014/main" id="{7A84E6D4-9D15-43A0-BB36-A73A3EFC79C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23600" y="2679699"/>
            <a:ext cx="7455705" cy="1009124"/>
          </a:xfrm>
        </p:spPr>
        <p:txBody>
          <a:bodyPr anchor="t" anchorCtr="0">
            <a:normAutofit/>
          </a:bodyPr>
          <a:lstStyle>
            <a:lvl1pPr algn="l">
              <a:defRPr sz="3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23599" y="3844940"/>
            <a:ext cx="5542545"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23599" y="5427311"/>
            <a:ext cx="3013200" cy="271604"/>
          </a:xfrm>
        </p:spPr>
        <p:txBody>
          <a:bodyPr>
            <a:normAutofit/>
          </a:bodyPr>
          <a:lstStyle>
            <a:lvl1pPr>
              <a:defRPr sz="1600">
                <a:solidFill>
                  <a:schemeClr val="bg1"/>
                </a:solidFill>
              </a:defRPr>
            </a:lvl1pPr>
          </a:lstStyle>
          <a:p>
            <a:pPr lvl="0"/>
            <a:r>
              <a:rPr lang="en-US" dirty="0"/>
              <a:t>Month YYYY</a:t>
            </a:r>
            <a:endParaRPr lang="en-GB" dirty="0"/>
          </a:p>
        </p:txBody>
      </p:sp>
    </p:spTree>
    <p:extLst>
      <p:ext uri="{BB962C8B-B14F-4D97-AF65-F5344CB8AC3E}">
        <p14:creationId xmlns:p14="http://schemas.microsoft.com/office/powerpoint/2010/main" val="249030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4629151" y="1329654"/>
            <a:ext cx="380205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169102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A2E2F7FC-676A-432C-95B2-86A3DD3D717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xStyles>
    <p:title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712800" y="681136"/>
            <a:ext cx="7718400" cy="345232"/>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712799" y="1328400"/>
            <a:ext cx="7718401" cy="4665600"/>
          </a:xfrm>
          <a:prstGeom prst="rect">
            <a:avLst/>
          </a:prstGeom>
        </p:spPr>
        <p:txBody>
          <a:bodyPr vert="horz" lIns="0" tIns="0" rIns="0" bIns="0" rtlCol="0" anchor="t" anchorCtr="0">
            <a:normAutofit/>
          </a:bodyPr>
          <a:lstStyle/>
          <a:p>
            <a:pPr lvl="0"/>
            <a:r>
              <a:rPr lang="en-US" dirty="0"/>
              <a:t>Subheading (level 1)</a:t>
            </a:r>
          </a:p>
          <a:p>
            <a:pPr lvl="1"/>
            <a:r>
              <a:rPr lang="en-US" dirty="0"/>
              <a:t>Sub-subheading (level 2)</a:t>
            </a:r>
          </a:p>
          <a:p>
            <a:pPr lvl="2"/>
            <a:r>
              <a:rPr lang="en-US" dirty="0"/>
              <a:t>Text (level 3)</a:t>
            </a:r>
          </a:p>
          <a:p>
            <a:pPr lvl="3"/>
            <a:r>
              <a:rPr lang="en-US" dirty="0"/>
              <a:t>Bullet (level 4)</a:t>
            </a:r>
          </a:p>
          <a:p>
            <a:pPr lvl="4"/>
            <a:r>
              <a:rPr lang="en-US" dirty="0"/>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5839200" y="259251"/>
            <a:ext cx="2592000" cy="144000"/>
          </a:xfrm>
          <a:prstGeom prst="rect">
            <a:avLst/>
          </a:prstGeom>
        </p:spPr>
        <p:txBody>
          <a:bodyPr vert="horz" lIns="0" tIns="0" rIns="0" bIns="0" rtlCol="0" anchor="t" anchorCtr="0"/>
          <a:lstStyle>
            <a:lvl1pPr algn="r">
              <a:defRPr sz="1100">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4510800" y="6330808"/>
            <a:ext cx="2696400" cy="331250"/>
          </a:xfrm>
          <a:prstGeom prst="rect">
            <a:avLst/>
          </a:prstGeom>
        </p:spPr>
        <p:txBody>
          <a:bodyPr vert="horz" lIns="0" tIns="0" rIns="0" bIns="0" rtlCol="0" anchor="ctr" anchorCtr="0"/>
          <a:lstStyle>
            <a:lvl1pPr algn="r">
              <a:defRPr sz="1100">
                <a:solidFill>
                  <a:schemeClr val="tx1"/>
                </a:solidFill>
              </a:defRPr>
            </a:lvl1p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8528400" y="6393600"/>
            <a:ext cx="27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159238686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2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2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s>
</file>

<file path=ppt/slides/_rels/slide1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s>
</file>

<file path=ppt/slides/_rels/slide1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2.xml"/><Relationship Id="rId7" Type="http://schemas.openxmlformats.org/officeDocument/2006/relationships/slide" Target="slide4.xml"/><Relationship Id="rId2" Type="http://schemas.openxmlformats.org/officeDocument/2006/relationships/hyperlink" Target="https://assets.publishing.service.gov.uk/government/uploads/system/uploads/attachment_data/file/755783/PDCF.pdf" TargetMode="Externa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27.xml"/><Relationship Id="rId5" Type="http://schemas.openxmlformats.org/officeDocument/2006/relationships/image" Target="../media/image20.svg"/><Relationship Id="rId10" Type="http://schemas.openxmlformats.org/officeDocument/2006/relationships/slide" Target="slide26.xml"/><Relationship Id="rId4" Type="http://schemas.openxmlformats.org/officeDocument/2006/relationships/image" Target="../media/image19.png"/><Relationship Id="rId9" Type="http://schemas.openxmlformats.org/officeDocument/2006/relationships/slide" Target="slide18.xml"/></Relationships>
</file>

<file path=ppt/slides/_rels/slide1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s>
</file>

<file path=ppt/slides/_rels/slide16.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s>
</file>

<file path=ppt/slides/_rels/slide1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1.xml"/><Relationship Id="rId18" Type="http://schemas.openxmlformats.org/officeDocument/2006/relationships/hyperlink" Target="https://www.civilservicejobs.service.gov.uk/csr/index.cgi" TargetMode="Externa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0.xml"/><Relationship Id="rId17"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24.xml"/><Relationship Id="rId20" Type="http://schemas.openxmlformats.org/officeDocument/2006/relationships/hyperlink" Target="https://assets.publishing.service.gov.uk/government/uploads/system/uploads/attachment_data/file/755783/PDCF.pdf"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27.xml"/><Relationship Id="rId19" Type="http://schemas.openxmlformats.org/officeDocument/2006/relationships/hyperlink" Target="https://justicejobs.tal.net/vx/lang-en-GB/appcentre-1/brand-2/user-24778/xf-38258249e8a0/wid-1/candidate/jobboard/vacancy/3/adv/" TargetMode="Externa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slide" Target="slide22.xml"/></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1.xml"/><Relationship Id="rId18" Type="http://schemas.openxmlformats.org/officeDocument/2006/relationships/hyperlink" Target="http://civilservicecommission.independent.gov.uk/wp-content/uploads/2015/05/RECRUITMENT-PRINCIPLES-FINAL.pdf" TargetMode="Externa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0.xml"/><Relationship Id="rId17"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slide" Target="slide22.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5.jpeg"/><Relationship Id="rId12" Type="http://schemas.openxmlformats.org/officeDocument/2006/relationships/slide" Target="slide4.xml"/><Relationship Id="rId17" Type="http://schemas.openxmlformats.org/officeDocument/2006/relationships/image" Target="../media/image21.png"/><Relationship Id="rId2" Type="http://schemas.openxmlformats.org/officeDocument/2006/relationships/slide" Target="slide8.xml"/><Relationship Id="rId16" Type="http://schemas.openxmlformats.org/officeDocument/2006/relationships/image" Target="../media/image20.svg"/><Relationship Id="rId1" Type="http://schemas.openxmlformats.org/officeDocument/2006/relationships/slideLayout" Target="../slideLayouts/slideLayout5.xml"/><Relationship Id="rId6" Type="http://schemas.openxmlformats.org/officeDocument/2006/relationships/slide" Target="slide26.xml"/><Relationship Id="rId11" Type="http://schemas.openxmlformats.org/officeDocument/2006/relationships/image" Target="../media/image17.jpe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slide" Target="slide3.xml"/><Relationship Id="rId4" Type="http://schemas.openxmlformats.org/officeDocument/2006/relationships/slide" Target="slide27.xml"/><Relationship Id="rId9" Type="http://schemas.openxmlformats.org/officeDocument/2006/relationships/image" Target="../media/image16.png"/><Relationship Id="rId14" Type="http://schemas.openxmlformats.org/officeDocument/2006/relationships/slide" Target="slide2.xml"/></Relationships>
</file>

<file path=ppt/slides/_rels/slide2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1.xm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0.xml"/><Relationship Id="rId17"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slide" Target="slide22.xml"/></Relationships>
</file>

<file path=ppt/slides/_rels/slide2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1.xm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0.xml"/><Relationship Id="rId17"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slide" Target="slide22.xml"/></Relationships>
</file>

<file path=ppt/slides/_rels/slide2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1.xm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0.xml"/><Relationship Id="rId17"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slide" Target="slide22.xml"/></Relationships>
</file>

<file path=ppt/slides/_rels/slide2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1.xm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0.xml"/><Relationship Id="rId17"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slide" Target="slide22.xml"/></Relationships>
</file>

<file path=ppt/slides/_rels/slide2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1.xm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0.xml"/><Relationship Id="rId17"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slide" Target="slide22.xml"/></Relationships>
</file>

<file path=ppt/slides/_rels/slide2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1.xml"/><Relationship Id="rId18" Type="http://schemas.openxmlformats.org/officeDocument/2006/relationships/hyperlink" Target="mailto:projectdeliveryres@justice.gov.uk" TargetMode="Externa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0.xml"/><Relationship Id="rId17"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slide" Target="slide22.xml"/></Relationships>
</file>

<file path=ppt/slides/_rels/slide2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0.png"/><Relationship Id="rId7"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32.jpeg"/><Relationship Id="rId5" Type="http://schemas.openxmlformats.org/officeDocument/2006/relationships/slide" Target="slide3.xml"/><Relationship Id="rId10" Type="http://schemas.openxmlformats.org/officeDocument/2006/relationships/image" Target="../media/image31.jpeg"/><Relationship Id="rId4" Type="http://schemas.openxmlformats.org/officeDocument/2006/relationships/image" Target="../media/image20.svg"/><Relationship Id="rId9" Type="http://schemas.openxmlformats.org/officeDocument/2006/relationships/slide" Target="slide26.xml"/></Relationships>
</file>

<file path=ppt/slides/_rels/slide27.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0.xm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9.xml"/><Relationship Id="rId2" Type="http://schemas.openxmlformats.org/officeDocument/2006/relationships/slide" Target="slide2.xml"/><Relationship Id="rId16"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slide" Target="slide31.xml"/></Relationships>
</file>

<file path=ppt/slides/_rels/slide2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0.xm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9.xml"/><Relationship Id="rId17" Type="http://schemas.openxmlformats.org/officeDocument/2006/relationships/hyperlink" Target="http://www.gov.uk/" TargetMode="External"/><Relationship Id="rId2" Type="http://schemas.openxmlformats.org/officeDocument/2006/relationships/slide" Target="slide2.xml"/><Relationship Id="rId16"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slide" Target="slide31.xml"/></Relationships>
</file>

<file path=ppt/slides/_rels/slide2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0.xm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9.xml"/><Relationship Id="rId2" Type="http://schemas.openxmlformats.org/officeDocument/2006/relationships/slide" Target="slide2.xml"/><Relationship Id="rId16"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slide" Target="slide31.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4.xml"/><Relationship Id="rId7" Type="http://schemas.openxmlformats.org/officeDocument/2006/relationships/slide" Target="slide20.xml"/><Relationship Id="rId12" Type="http://schemas.openxmlformats.org/officeDocument/2006/relationships/image" Target="../media/image23.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9.xml"/><Relationship Id="rId11" Type="http://schemas.openxmlformats.org/officeDocument/2006/relationships/image" Target="../media/image22.png"/><Relationship Id="rId5" Type="http://schemas.openxmlformats.org/officeDocument/2006/relationships/slide" Target="slide6.xml"/><Relationship Id="rId10" Type="http://schemas.openxmlformats.org/officeDocument/2006/relationships/image" Target="../media/image20.svg"/><Relationship Id="rId4" Type="http://schemas.openxmlformats.org/officeDocument/2006/relationships/slide" Target="slide8.xml"/><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0.xm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9.xml"/><Relationship Id="rId2" Type="http://schemas.openxmlformats.org/officeDocument/2006/relationships/slide" Target="slide2.xml"/><Relationship Id="rId16"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slide" Target="slide31.xml"/></Relationships>
</file>

<file path=ppt/slides/_rels/slide3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0.xm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9.xml"/><Relationship Id="rId17" Type="http://schemas.openxmlformats.org/officeDocument/2006/relationships/hyperlink" Target="mailto:projectdeliveryres@justice.gov.uk" TargetMode="External"/><Relationship Id="rId2" Type="http://schemas.openxmlformats.org/officeDocument/2006/relationships/slide" Target="slide2.xml"/><Relationship Id="rId16"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slide" Target="slide31.xml"/></Relationships>
</file>

<file path=ppt/slides/_rels/slide3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0.xm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9.xml"/><Relationship Id="rId2" Type="http://schemas.openxmlformats.org/officeDocument/2006/relationships/slide" Target="slide2.xml"/><Relationship Id="rId16"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slide" Target="slide31.xml"/></Relationships>
</file>

<file path=ppt/slides/_rels/slide3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0.xm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9.xml"/><Relationship Id="rId2" Type="http://schemas.openxmlformats.org/officeDocument/2006/relationships/slide" Target="slide2.xml"/><Relationship Id="rId16"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slide" Target="slide31.xml"/></Relationships>
</file>

<file path=ppt/slides/_rels/slide3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0.xml"/><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slide" Target="slide29.xml"/><Relationship Id="rId17" Type="http://schemas.openxmlformats.org/officeDocument/2006/relationships/hyperlink" Target="http://www.gov.uk/" TargetMode="External"/><Relationship Id="rId2" Type="http://schemas.openxmlformats.org/officeDocument/2006/relationships/slide" Target="slide2.xml"/><Relationship Id="rId16"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8.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slide" Target="slide31.xml"/></Relationships>
</file>

<file path=ppt/slides/_rels/slide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4.jpeg"/><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s>
</file>

<file path=ppt/slides/_rels/slide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19.png"/><Relationship Id="rId7"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4.xml"/><Relationship Id="rId10" Type="http://schemas.openxmlformats.org/officeDocument/2006/relationships/image" Target="../media/image25.png"/><Relationship Id="rId4" Type="http://schemas.openxmlformats.org/officeDocument/2006/relationships/image" Target="../media/image20.svg"/><Relationship Id="rId9" Type="http://schemas.openxmlformats.org/officeDocument/2006/relationships/slide" Target="slide23.xml"/></Relationships>
</file>

<file path=ppt/slides/_rels/slide6.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5.xml"/><Relationship Id="rId4" Type="http://schemas.openxmlformats.org/officeDocument/2006/relationships/image" Target="../media/image20.svg"/><Relationship Id="rId9" Type="http://schemas.openxmlformats.org/officeDocument/2006/relationships/slide" Target="slide24.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27.jpeg"/><Relationship Id="rId18" Type="http://schemas.openxmlformats.org/officeDocument/2006/relationships/image" Target="../media/image29.jpeg"/><Relationship Id="rId3" Type="http://schemas.openxmlformats.org/officeDocument/2006/relationships/image" Target="../media/image19.png"/><Relationship Id="rId7" Type="http://schemas.openxmlformats.org/officeDocument/2006/relationships/slide" Target="slide8.xml"/><Relationship Id="rId12" Type="http://schemas.openxmlformats.org/officeDocument/2006/relationships/hyperlink" Target="https://www.google.co.uk/maps/place/102+Petty+France,+102+Petty+France,+Westminster,+London+SW1H+9AJ/@51.4999818,-0.1367786,17z/data=!3m1!4b1!4m5!3m4!1s0x487604d95887a287:0x7be29eaac0c66517!8m2!3d51.4999818!4d-0.1345899" TargetMode="External"/><Relationship Id="rId17" Type="http://schemas.openxmlformats.org/officeDocument/2006/relationships/hyperlink" Target="https://www.google.co.uk/maps/place/Southern+House,+Croydon+CR0+1XG/@51.3753766,-0.0981982,17z/data=!3m1!4b1!4m5!3m4!1s0x487607330e323861:0xd02cd622c1e6ace4!8m2!3d51.3753766!4d-0.0960095" TargetMode="External"/><Relationship Id="rId2" Type="http://schemas.openxmlformats.org/officeDocument/2006/relationships/slide" Target="slide2.xml"/><Relationship Id="rId16" Type="http://schemas.openxmlformats.org/officeDocument/2006/relationships/hyperlink" Target="https://www.google.co.uk/maps/place/10+S+Colonnade,+Canary+Wharf,+London+E14+4QQ/@51.5046283,-0.0240517,17z/data=!3m1!4b1!4m5!3m4!1s0x487602b78ad90099:0x1ea648edeb553a32!8m2!3d51.5046283!4d-0.021863"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6.jpeg"/><Relationship Id="rId5" Type="http://schemas.openxmlformats.org/officeDocument/2006/relationships/slide" Target="slide3.xml"/><Relationship Id="rId15" Type="http://schemas.openxmlformats.org/officeDocument/2006/relationships/image" Target="../media/image28.jpeg"/><Relationship Id="rId10" Type="http://schemas.openxmlformats.org/officeDocument/2006/relationships/slide" Target="slide25.xml"/><Relationship Id="rId19" Type="http://schemas.openxmlformats.org/officeDocument/2006/relationships/hyperlink" Target="https://www.google.com/maps/d/u/2/viewer?mid=1CsJxWFinu4iFbA0Tnq-KrwUAkbvLOZwQ&amp;ll=52.55996543525547%2C-2.1001538053515034&amp;z=8" TargetMode="External"/><Relationship Id="rId4" Type="http://schemas.openxmlformats.org/officeDocument/2006/relationships/image" Target="../media/image20.svg"/><Relationship Id="rId9" Type="http://schemas.openxmlformats.org/officeDocument/2006/relationships/slide" Target="slide24.xml"/><Relationship Id="rId14" Type="http://schemas.openxmlformats.org/officeDocument/2006/relationships/hyperlink" Target="https://www.google.co.uk/maps/place/5+Wellington+Place/@53.7953997,-1.5569505,17z/data=!3m1!4b1!4m5!3m4!1s0x48795ea15c5055af:0x5b21761425ed8921!8m2!3d53.7953997!4d-1.5547618" TargetMode="External"/></Relationships>
</file>

<file path=ppt/slides/_rels/slide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s>
</file>

<file path=ppt/slides/_rels/slide9.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C359-0C06-4AFE-B1BC-50FCFDAF33F0}"/>
              </a:ext>
            </a:extLst>
          </p:cNvPr>
          <p:cNvSpPr>
            <a:spLocks noGrp="1"/>
          </p:cNvSpPr>
          <p:nvPr>
            <p:ph type="ctrTitle"/>
          </p:nvPr>
        </p:nvSpPr>
        <p:spPr>
          <a:xfrm>
            <a:off x="723600" y="2679699"/>
            <a:ext cx="7455705" cy="1009124"/>
          </a:xfrm>
        </p:spPr>
        <p:txBody>
          <a:bodyPr>
            <a:normAutofit/>
          </a:bodyPr>
          <a:lstStyle/>
          <a:p>
            <a:r>
              <a:rPr lang="en-GB" sz="4500" dirty="0"/>
              <a:t>MoJ Project Delivery</a:t>
            </a:r>
          </a:p>
        </p:txBody>
      </p:sp>
      <p:sp>
        <p:nvSpPr>
          <p:cNvPr id="3" name="Subtitle 2">
            <a:extLst>
              <a:ext uri="{FF2B5EF4-FFF2-40B4-BE49-F238E27FC236}">
                <a16:creationId xmlns:a16="http://schemas.microsoft.com/office/drawing/2014/main" id="{A5B9F5A8-F40F-4E3F-A369-0A41FA38227B}"/>
              </a:ext>
            </a:extLst>
          </p:cNvPr>
          <p:cNvSpPr>
            <a:spLocks noGrp="1"/>
          </p:cNvSpPr>
          <p:nvPr>
            <p:ph type="subTitle" idx="1"/>
          </p:nvPr>
        </p:nvSpPr>
        <p:spPr>
          <a:xfrm>
            <a:off x="723599" y="3436301"/>
            <a:ext cx="5542545" cy="712748"/>
          </a:xfrm>
        </p:spPr>
        <p:txBody>
          <a:bodyPr>
            <a:normAutofit fontScale="77500" lnSpcReduction="20000"/>
          </a:bodyPr>
          <a:lstStyle/>
          <a:p>
            <a:r>
              <a:rPr lang="en-GB" sz="3600" dirty="0"/>
              <a:t>Centre of Excellence Support Officer</a:t>
            </a:r>
          </a:p>
        </p:txBody>
      </p:sp>
      <p:sp>
        <p:nvSpPr>
          <p:cNvPr id="4" name="Text Placeholder 3">
            <a:extLst>
              <a:ext uri="{FF2B5EF4-FFF2-40B4-BE49-F238E27FC236}">
                <a16:creationId xmlns:a16="http://schemas.microsoft.com/office/drawing/2014/main" id="{9F63CE61-C905-405F-839A-7080F6084B19}"/>
              </a:ext>
            </a:extLst>
          </p:cNvPr>
          <p:cNvSpPr>
            <a:spLocks noGrp="1"/>
          </p:cNvSpPr>
          <p:nvPr>
            <p:ph type="body" sz="quarter" idx="10"/>
          </p:nvPr>
        </p:nvSpPr>
        <p:spPr>
          <a:xfrm>
            <a:off x="723599" y="4149049"/>
            <a:ext cx="6450198" cy="1331708"/>
          </a:xfrm>
        </p:spPr>
        <p:txBody>
          <a:bodyPr>
            <a:noAutofit/>
          </a:bodyPr>
          <a:lstStyle/>
          <a:p>
            <a:r>
              <a:rPr lang="en-GB" dirty="0"/>
              <a:t>Location: </a:t>
            </a:r>
            <a:r>
              <a:rPr lang="en-GB" b="0" dirty="0"/>
              <a:t>National</a:t>
            </a:r>
          </a:p>
          <a:p>
            <a:r>
              <a:rPr lang="en-GB" dirty="0"/>
              <a:t>Grade: </a:t>
            </a:r>
            <a:r>
              <a:rPr lang="en-GB" b="0" dirty="0"/>
              <a:t>Band C (HEO)</a:t>
            </a:r>
          </a:p>
          <a:p>
            <a:r>
              <a:rPr lang="en-GB" dirty="0"/>
              <a:t>Salary: </a:t>
            </a:r>
            <a:r>
              <a:rPr lang="en-GB" b="0" dirty="0"/>
              <a:t>£</a:t>
            </a:r>
            <a:r>
              <a:rPr lang="en-GB" dirty="0">
                <a:latin typeface="Arial" panose="020B0604020202020204" pitchFamily="34" charset="0"/>
                <a:cs typeface="Arial" panose="020B0604020202020204" pitchFamily="34" charset="0"/>
              </a:rPr>
              <a:t>31,265</a:t>
            </a:r>
            <a:r>
              <a:rPr lang="en-GB" b="0" dirty="0"/>
              <a:t> (National), £</a:t>
            </a:r>
            <a:r>
              <a:rPr lang="en-GB" dirty="0">
                <a:latin typeface="Arial" panose="020B0604020202020204" pitchFamily="34" charset="0"/>
                <a:cs typeface="Arial" panose="020B0604020202020204" pitchFamily="34" charset="0"/>
              </a:rPr>
              <a:t>35,405</a:t>
            </a:r>
            <a:r>
              <a:rPr lang="en-GB" b="0" dirty="0"/>
              <a:t> (London)</a:t>
            </a:r>
          </a:p>
        </p:txBody>
      </p:sp>
    </p:spTree>
    <p:extLst>
      <p:ext uri="{BB962C8B-B14F-4D97-AF65-F5344CB8AC3E}">
        <p14:creationId xmlns:p14="http://schemas.microsoft.com/office/powerpoint/2010/main" val="78744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72333" y="665557"/>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229967" y="1157252"/>
            <a:ext cx="8684066" cy="4647426"/>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The Centre of Excellence Workstreams</a:t>
            </a:r>
          </a:p>
          <a:p>
            <a:pPr>
              <a:spcAft>
                <a:spcPts val="12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The role is varied, and you would be working in one of three workstreams focused on delivery of workstream level strategies that support our Centre of Excellence strategy.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12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The three workstream area: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600"/>
              </a:spcAft>
              <a:defRPr/>
            </a:pPr>
            <a:r>
              <a:rPr lang="en-US" sz="1100" b="1" dirty="0">
                <a:effectLst/>
                <a:latin typeface="Arial" panose="020B0604020202020204" pitchFamily="34" charset="0"/>
                <a:ea typeface="Times New Roman" panose="02020603050405020304" pitchFamily="18" charset="0"/>
                <a:cs typeface="Arial" panose="020B0604020202020204" pitchFamily="34" charset="0"/>
              </a:rPr>
              <a:t>People and Engagement Workstream</a:t>
            </a:r>
            <a:r>
              <a:rPr lang="en-US" sz="1100" dirty="0">
                <a:effectLst/>
                <a:latin typeface="Arial" panose="020B0604020202020204" pitchFamily="34" charset="0"/>
                <a:ea typeface="Times New Roman" panose="02020603050405020304" pitchFamily="18" charset="0"/>
                <a:cs typeface="Arial" panose="020B0604020202020204" pitchFamily="34" charset="0"/>
              </a:rPr>
              <a:t>: supports project delivery professionals to identify and progress the right learning for them, would</a:t>
            </a:r>
            <a:r>
              <a:rPr lang="en-US" sz="1100" dirty="0">
                <a:latin typeface="Arial" panose="020B0604020202020204" pitchFamily="34" charset="0"/>
                <a:cs typeface="Arial" panose="020B0604020202020204" pitchFamily="34" charset="0"/>
              </a:rPr>
              <a:t> involve: </a:t>
            </a:r>
            <a:endParaRPr lang="en-GB" sz="1100" dirty="0">
              <a:latin typeface="Arial" panose="020B0604020202020204" pitchFamily="34" charset="0"/>
              <a:cs typeface="Arial" panose="020B0604020202020204" pitchFamily="34" charset="0"/>
            </a:endParaRPr>
          </a:p>
          <a:p>
            <a:pPr marL="171450" lvl="0" indent="-171450">
              <a:spcAft>
                <a:spcPts val="600"/>
              </a:spcAft>
              <a:buFont typeface="Arial" panose="020B0604020202020204" pitchFamily="34" charset="0"/>
              <a:buChar char="•"/>
              <a:defRPr/>
            </a:pPr>
            <a:r>
              <a:rPr lang="en-GB" sz="1100" dirty="0">
                <a:latin typeface="Arial" panose="020B0604020202020204" pitchFamily="34" charset="0"/>
                <a:cs typeface="Arial" panose="020B0604020202020204" pitchFamily="34" charset="0"/>
              </a:rPr>
              <a:t>Supporting the promotion and administration of the Project Delivery Accreditation scheme and becoming a source of knowledge to support project delivery professionals to complete accreditation</a:t>
            </a:r>
          </a:p>
          <a:p>
            <a:pPr marL="171450" lvl="0" indent="-171450">
              <a:spcAft>
                <a:spcPts val="600"/>
              </a:spcAft>
              <a:buFont typeface="Arial" panose="020B0604020202020204" pitchFamily="34" charset="0"/>
              <a:buChar char="•"/>
              <a:defRPr/>
            </a:pPr>
            <a:r>
              <a:rPr lang="en-GB" sz="1100" dirty="0">
                <a:latin typeface="Arial" panose="020B0604020202020204" pitchFamily="34" charset="0"/>
                <a:cs typeface="Arial" panose="020B0604020202020204" pitchFamily="34" charset="0"/>
              </a:rPr>
              <a:t>Sourcing expertise and facilitating small learning events on a group and 1-2-1 basis, and working as part of a team to design and promote larger sessions</a:t>
            </a:r>
          </a:p>
          <a:p>
            <a:pPr marL="171450" lvl="0" indent="-171450">
              <a:spcAft>
                <a:spcPts val="600"/>
              </a:spcAft>
              <a:buFont typeface="Arial" panose="020B0604020202020204" pitchFamily="34" charset="0"/>
              <a:buChar char="•"/>
              <a:defRPr/>
            </a:pPr>
            <a:r>
              <a:rPr lang="en-GB" sz="1100" dirty="0">
                <a:latin typeface="Arial" panose="020B0604020202020204" pitchFamily="34" charset="0"/>
                <a:cs typeface="Arial" panose="020B0604020202020204" pitchFamily="34" charset="0"/>
              </a:rPr>
              <a:t>Leading on areas identified in the Capability Strategy to ensure learning or work packages are procured or designed in a timely manner</a:t>
            </a:r>
          </a:p>
          <a:p>
            <a:pPr marL="171450" lvl="0" indent="-171450">
              <a:spcAft>
                <a:spcPts val="600"/>
              </a:spcAft>
              <a:buFont typeface="Arial" panose="020B0604020202020204" pitchFamily="34" charset="0"/>
              <a:buChar char="•"/>
              <a:defRPr/>
            </a:pPr>
            <a:r>
              <a:rPr lang="en-GB" sz="1100" dirty="0">
                <a:latin typeface="Arial" panose="020B0604020202020204" pitchFamily="34" charset="0"/>
                <a:cs typeface="Arial" panose="020B0604020202020204" pitchFamily="34" charset="0"/>
              </a:rPr>
              <a:t>Analysing and reporting on learning statistics to identify trends and potential improvements for senior managers</a:t>
            </a:r>
          </a:p>
          <a:p>
            <a:pPr>
              <a:spcAft>
                <a:spcPts val="600"/>
              </a:spcAft>
              <a:defRPr/>
            </a:pPr>
            <a:r>
              <a:rPr lang="en-US" sz="1100" b="1" dirty="0">
                <a:effectLst/>
                <a:latin typeface="Arial" panose="020B0604020202020204" pitchFamily="34" charset="0"/>
                <a:ea typeface="Times New Roman" panose="02020603050405020304" pitchFamily="18" charset="0"/>
                <a:cs typeface="Arial" panose="020B0604020202020204" pitchFamily="34" charset="0"/>
              </a:rPr>
              <a:t>Project Improvement Workstream</a:t>
            </a:r>
            <a:r>
              <a:rPr lang="en-US" sz="1100" dirty="0">
                <a:effectLst/>
                <a:latin typeface="Arial" panose="020B0604020202020204" pitchFamily="34" charset="0"/>
                <a:ea typeface="Times New Roman" panose="02020603050405020304" pitchFamily="18" charset="0"/>
                <a:cs typeface="Arial" panose="020B0604020202020204" pitchFamily="34" charset="0"/>
              </a:rPr>
              <a:t>: supports project delivery professionals in improving or developing best practice approaches to project delivery to achieve professional standards, which would involve: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indent="-171450">
              <a:lnSpc>
                <a:spcPct val="107000"/>
              </a:lnSpc>
              <a:spcAft>
                <a:spcPts val="600"/>
              </a:spcAft>
              <a:buFont typeface="Arial" panose="020B0604020202020204" pitchFamily="34" charset="0"/>
              <a:buChar char="•"/>
              <a:defRPr/>
            </a:pPr>
            <a:r>
              <a:rPr lang="en-GB" sz="1100" dirty="0">
                <a:latin typeface="Arial" panose="020B0604020202020204" pitchFamily="34" charset="0"/>
                <a:cs typeface="Arial" panose="020B0604020202020204" pitchFamily="34" charset="0"/>
              </a:rPr>
              <a:t>Leading or supporting on some team-based projects which could include implementation of new systems, project processes or communications</a:t>
            </a:r>
          </a:p>
          <a:p>
            <a:pPr marL="171450" indent="-171450">
              <a:lnSpc>
                <a:spcPct val="107000"/>
              </a:lnSpc>
              <a:spcAft>
                <a:spcPts val="600"/>
              </a:spcAft>
              <a:buFont typeface="Arial" panose="020B0604020202020204" pitchFamily="34" charset="0"/>
              <a:buChar char="•"/>
              <a:defRPr/>
            </a:pPr>
            <a:r>
              <a:rPr lang="en-GB" sz="1100" dirty="0">
                <a:latin typeface="Arial" panose="020B0604020202020204" pitchFamily="34" charset="0"/>
                <a:cs typeface="Arial" panose="020B0604020202020204" pitchFamily="34" charset="0"/>
              </a:rPr>
              <a:t>Researching, stakeholder engagement, user testing and focus groups to understand best practices, challenges, or improvement ideas for example around risk management or project initiation </a:t>
            </a:r>
          </a:p>
          <a:p>
            <a:pPr marL="171450" indent="-171450">
              <a:lnSpc>
                <a:spcPct val="107000"/>
              </a:lnSpc>
              <a:spcAft>
                <a:spcPts val="600"/>
              </a:spcAft>
              <a:buFont typeface="Arial" panose="020B0604020202020204" pitchFamily="34" charset="0"/>
              <a:buChar char="•"/>
              <a:defRPr/>
            </a:pPr>
            <a:r>
              <a:rPr lang="en-GB" sz="1100" dirty="0">
                <a:latin typeface="Arial" panose="020B0604020202020204" pitchFamily="34" charset="0"/>
                <a:cs typeface="Arial" panose="020B0604020202020204" pitchFamily="34" charset="0"/>
              </a:rPr>
              <a:t>Supporting or maintaining team documentation such as project plans, progress reports, risk registers or analysing data on trends</a:t>
            </a:r>
          </a:p>
        </p:txBody>
      </p:sp>
      <p:sp>
        <p:nvSpPr>
          <p:cNvPr id="31" name="TextBox 30">
            <a:hlinkClick r:id="" action="ppaction://hlinkshowjump?jump=previousslide"/>
            <a:extLst>
              <a:ext uri="{FF2B5EF4-FFF2-40B4-BE49-F238E27FC236}">
                <a16:creationId xmlns:a16="http://schemas.microsoft.com/office/drawing/2014/main" id="{62F19904-5D8B-473C-A523-3AD75B88F1E7}"/>
              </a:ext>
            </a:extLst>
          </p:cNvPr>
          <p:cNvSpPr txBox="1"/>
          <p:nvPr/>
        </p:nvSpPr>
        <p:spPr>
          <a:xfrm>
            <a:off x="7649624" y="5742595"/>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E08C5010-C266-4E22-B2AD-EA6C8962F0C3}"/>
              </a:ext>
            </a:extLst>
          </p:cNvPr>
          <p:cNvSpPr txBox="1"/>
          <p:nvPr/>
        </p:nvSpPr>
        <p:spPr>
          <a:xfrm>
            <a:off x="8052853" y="5740588"/>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134099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72333" y="665557"/>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229967" y="1157252"/>
            <a:ext cx="8684066" cy="2557110"/>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The Centre of Excellence Workstreams continued</a:t>
            </a:r>
          </a:p>
          <a:p>
            <a:pPr>
              <a:lnSpc>
                <a:spcPct val="107000"/>
              </a:lnSpc>
              <a:spcAft>
                <a:spcPts val="600"/>
              </a:spcAft>
              <a:defRPr/>
            </a:pPr>
            <a:r>
              <a:rPr lang="en-US" sz="1100" b="1" dirty="0">
                <a:effectLst/>
                <a:latin typeface="Arial" panose="020B0604020202020204" pitchFamily="34" charset="0"/>
                <a:ea typeface="Times New Roman" panose="02020603050405020304" pitchFamily="18" charset="0"/>
                <a:cs typeface="Arial" panose="020B0604020202020204" pitchFamily="34" charset="0"/>
              </a:rPr>
              <a:t>Standards Workstream</a:t>
            </a:r>
            <a:r>
              <a:rPr lang="en-US" sz="1100" dirty="0">
                <a:effectLst/>
                <a:latin typeface="Arial" panose="020B0604020202020204" pitchFamily="34" charset="0"/>
                <a:ea typeface="Times New Roman" panose="02020603050405020304" pitchFamily="18" charset="0"/>
                <a:cs typeface="Arial" panose="020B0604020202020204" pitchFamily="34" charset="0"/>
              </a:rPr>
              <a:t>: provides project delivery professionals a platform to access frameworks, guidance, practice statements, tools, and templates to </a:t>
            </a:r>
            <a:r>
              <a:rPr lang="en-US" sz="1100" dirty="0">
                <a:latin typeface="Arial" panose="020B0604020202020204" pitchFamily="34" charset="0"/>
                <a:cs typeface="Arial" panose="020B0604020202020204" pitchFamily="34" charset="0"/>
              </a:rPr>
              <a:t>achieve project delivery standards, which would involve: </a:t>
            </a:r>
            <a:endParaRPr lang="en-GB" sz="1100" dirty="0">
              <a:latin typeface="Arial" panose="020B0604020202020204" pitchFamily="34" charset="0"/>
              <a:cs typeface="Arial" panose="020B0604020202020204" pitchFamily="34" charset="0"/>
            </a:endParaRPr>
          </a:p>
          <a:p>
            <a:pPr marL="171450" lvl="0" indent="-171450">
              <a:lnSpc>
                <a:spcPct val="107000"/>
              </a:lnSpc>
              <a:spcAft>
                <a:spcPts val="600"/>
              </a:spcAft>
              <a:buFont typeface="Arial" panose="020B0604020202020204" pitchFamily="34" charset="0"/>
              <a:buChar char="•"/>
              <a:defRPr/>
            </a:pPr>
            <a:r>
              <a:rPr lang="en-US" sz="1100" dirty="0">
                <a:latin typeface="Arial" panose="020B0604020202020204" pitchFamily="34" charset="0"/>
                <a:cs typeface="Arial" panose="020B0604020202020204" pitchFamily="34" charset="0"/>
              </a:rPr>
              <a:t>Working with project professionals of differing capability, along with subject matter experts to develop, test or improve a range of support guidance and tools, for example around benefits management or planning </a:t>
            </a:r>
            <a:endParaRPr lang="en-GB" sz="1100" dirty="0">
              <a:latin typeface="Arial" panose="020B0604020202020204" pitchFamily="34" charset="0"/>
              <a:cs typeface="Arial" panose="020B0604020202020204" pitchFamily="34" charset="0"/>
            </a:endParaRPr>
          </a:p>
          <a:p>
            <a:pPr marL="171450" lvl="0" indent="-171450">
              <a:lnSpc>
                <a:spcPct val="107000"/>
              </a:lnSpc>
              <a:spcAft>
                <a:spcPts val="600"/>
              </a:spcAft>
              <a:buFont typeface="Arial" panose="020B0604020202020204" pitchFamily="34" charset="0"/>
              <a:buChar char="•"/>
              <a:defRPr/>
            </a:pPr>
            <a:r>
              <a:rPr lang="en-GB" sz="1100" dirty="0">
                <a:latin typeface="Arial" panose="020B0604020202020204" pitchFamily="34" charset="0"/>
                <a:cs typeface="Arial" panose="020B0604020202020204" pitchFamily="34" charset="0"/>
              </a:rPr>
              <a:t>Engage and research with stakeholders to understand the barriers and improvement ideas to ensure alignment of activities to standards compliance </a:t>
            </a:r>
          </a:p>
          <a:p>
            <a:pPr marL="171450" lvl="0" indent="-171450">
              <a:lnSpc>
                <a:spcPct val="107000"/>
              </a:lnSpc>
              <a:spcAft>
                <a:spcPts val="600"/>
              </a:spcAft>
              <a:buFont typeface="Arial" panose="020B0604020202020204" pitchFamily="34" charset="0"/>
              <a:buChar char="•"/>
              <a:defRPr/>
            </a:pPr>
            <a:r>
              <a:rPr lang="en-US" sz="1100" dirty="0">
                <a:latin typeface="Arial" panose="020B0604020202020204" pitchFamily="34" charset="0"/>
                <a:cs typeface="Arial" panose="020B0604020202020204" pitchFamily="34" charset="0"/>
              </a:rPr>
              <a:t>Supporting the maintenance of the MoJ Project Delivery Hub, testing this with users, analysis usage data and providing ideas for future improvements  </a:t>
            </a:r>
            <a:endParaRPr lang="en-GB" sz="1100" dirty="0">
              <a:latin typeface="Arial" panose="020B0604020202020204" pitchFamily="34" charset="0"/>
              <a:cs typeface="Arial" panose="020B0604020202020204" pitchFamily="34" charset="0"/>
            </a:endParaRPr>
          </a:p>
          <a:p>
            <a:pPr>
              <a:spcAft>
                <a:spcPts val="12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Further workstreams may be implemented in the future, that may require the candidate to work on, but the responsibilities listed above would be broadly similar.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1" name="TextBox 30">
            <a:hlinkClick r:id="" action="ppaction://hlinkshowjump?jump=previousslide"/>
            <a:extLst>
              <a:ext uri="{FF2B5EF4-FFF2-40B4-BE49-F238E27FC236}">
                <a16:creationId xmlns:a16="http://schemas.microsoft.com/office/drawing/2014/main" id="{62F19904-5D8B-473C-A523-3AD75B88F1E7}"/>
              </a:ext>
            </a:extLst>
          </p:cNvPr>
          <p:cNvSpPr txBox="1"/>
          <p:nvPr/>
        </p:nvSpPr>
        <p:spPr>
          <a:xfrm>
            <a:off x="7649624" y="5742595"/>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E08C5010-C266-4E22-B2AD-EA6C8962F0C3}"/>
              </a:ext>
            </a:extLst>
          </p:cNvPr>
          <p:cNvSpPr txBox="1"/>
          <p:nvPr/>
        </p:nvSpPr>
        <p:spPr>
          <a:xfrm>
            <a:off x="8052853" y="5740588"/>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73610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5" name="TextBox 34">
            <a:hlinkClick r:id="" action="ppaction://hlinkshowjump?jump=nextslide"/>
            <a:extLst>
              <a:ext uri="{FF2B5EF4-FFF2-40B4-BE49-F238E27FC236}">
                <a16:creationId xmlns:a16="http://schemas.microsoft.com/office/drawing/2014/main" id="{B704D07C-3CA7-4C66-9DAB-20BD6B4B9364}"/>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3" name="Group 2">
            <a:extLst>
              <a:ext uri="{FF2B5EF4-FFF2-40B4-BE49-F238E27FC236}">
                <a16:creationId xmlns:a16="http://schemas.microsoft.com/office/drawing/2014/main" id="{6A45F0CE-782A-4157-B7D0-69E29A516B23}"/>
              </a:ext>
            </a:extLst>
          </p:cNvPr>
          <p:cNvGrpSpPr/>
          <p:nvPr/>
        </p:nvGrpSpPr>
        <p:grpSpPr>
          <a:xfrm>
            <a:off x="400050" y="1297826"/>
            <a:ext cx="8226364" cy="3809216"/>
            <a:chOff x="400050" y="1297827"/>
            <a:chExt cx="8226364" cy="3366340"/>
          </a:xfrm>
        </p:grpSpPr>
        <p:sp>
          <p:nvSpPr>
            <p:cNvPr id="4" name="Rectangle 3">
              <a:extLst>
                <a:ext uri="{FF2B5EF4-FFF2-40B4-BE49-F238E27FC236}">
                  <a16:creationId xmlns:a16="http://schemas.microsoft.com/office/drawing/2014/main" id="{8E71E78E-D497-4496-8A54-690EF6C5E899}"/>
                </a:ext>
              </a:extLst>
            </p:cNvPr>
            <p:cNvSpPr/>
            <p:nvPr/>
          </p:nvSpPr>
          <p:spPr>
            <a:xfrm>
              <a:off x="400050" y="1297827"/>
              <a:ext cx="4427590" cy="461665"/>
            </a:xfrm>
            <a:prstGeom prst="rect">
              <a:avLst/>
            </a:prstGeom>
          </p:spPr>
          <p:txBody>
            <a:bodyPr wrap="square" numCol="2" spcCol="180000">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B8133BFB-51A5-43F3-A1A0-F02ED7889918}"/>
                </a:ext>
              </a:extLst>
            </p:cNvPr>
            <p:cNvSpPr txBox="1"/>
            <p:nvPr/>
          </p:nvSpPr>
          <p:spPr>
            <a:xfrm>
              <a:off x="721083" y="1743754"/>
              <a:ext cx="7905331" cy="2920413"/>
            </a:xfrm>
            <a:prstGeom prst="rect">
              <a:avLst/>
            </a:prstGeom>
            <a:noFill/>
          </p:spPr>
          <p:txBody>
            <a:bodyPr wrap="square" rtlCol="0">
              <a:spAutoFit/>
            </a:bodyPr>
            <a:lstStyle/>
            <a:p>
              <a:pPr>
                <a:spcAft>
                  <a:spcPts val="1200"/>
                </a:spcAft>
                <a:defRPr/>
              </a:pPr>
              <a:r>
                <a:rPr lang="en-GB" sz="1100" dirty="0">
                  <a:latin typeface="Arial" panose="020B0604020202020204" pitchFamily="34" charset="0"/>
                  <a:cs typeface="Arial" panose="020B0604020202020204" pitchFamily="34" charset="0"/>
                </a:rPr>
                <a:t>These may be further shaped and adjusted dependent on business needs and team resources / skills.</a:t>
              </a:r>
            </a:p>
            <a:p>
              <a:pPr marL="342900" lvl="0" indent="-342900">
                <a:lnSpc>
                  <a:spcPct val="107000"/>
                </a:lnSpc>
                <a:buClr>
                  <a:srgbClr val="002060"/>
                </a:buClr>
                <a:buFont typeface="Symbol" panose="05050102010706020507" pitchFamily="18" charset="2"/>
                <a:buChar char=""/>
              </a:pPr>
              <a:r>
                <a:rPr lang="en-GB" sz="1100" b="1" dirty="0">
                  <a:effectLst/>
                  <a:latin typeface="Arial" panose="020B0604020202020204" pitchFamily="34" charset="0"/>
                  <a:ea typeface="Calibri" panose="020F0502020204030204" pitchFamily="34" charset="0"/>
                  <a:cs typeface="Times New Roman" panose="02020603050405020304" pitchFamily="18" charset="0"/>
                </a:rPr>
                <a:t>Frameworks &amp; Methodologies</a:t>
              </a:r>
              <a:r>
                <a:rPr lang="en-GB" sz="1100" dirty="0">
                  <a:effectLst/>
                  <a:latin typeface="Arial" panose="020B0604020202020204" pitchFamily="34" charset="0"/>
                  <a:ea typeface="Calibri" panose="020F0502020204030204" pitchFamily="34" charset="0"/>
                  <a:cs typeface="Times New Roman" panose="02020603050405020304" pitchFamily="18" charset="0"/>
                </a:rPr>
                <a:t> – Support the team by reviewing and updating project frameworks and methodologies to enable a consistent and efficient approach to delivery at all stages of the project lifecycle.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002060"/>
                </a:buClr>
                <a:buFont typeface="Symbol" panose="05050102010706020507" pitchFamily="18" charset="2"/>
                <a:buChar char=""/>
              </a:pPr>
              <a:r>
                <a:rPr lang="en-GB" sz="1100" b="1" dirty="0">
                  <a:effectLst/>
                  <a:latin typeface="Arial" panose="020B0604020202020204" pitchFamily="34" charset="0"/>
                  <a:ea typeface="Calibri" panose="020F0502020204030204" pitchFamily="34" charset="0"/>
                  <a:cs typeface="Times New Roman" panose="02020603050405020304" pitchFamily="18" charset="0"/>
                </a:rPr>
                <a:t>Stakeholder Management</a:t>
              </a:r>
              <a:r>
                <a:rPr lang="en-GB" sz="1100" dirty="0">
                  <a:effectLst/>
                  <a:latin typeface="Arial" panose="020B0604020202020204" pitchFamily="34" charset="0"/>
                  <a:ea typeface="Calibri" panose="020F0502020204030204" pitchFamily="34" charset="0"/>
                  <a:cs typeface="Times New Roman" panose="02020603050405020304" pitchFamily="18" charset="0"/>
                </a:rPr>
                <a:t> – Engage with key stakeholders from across the MoJ and develop effective relationships to support the successful delivery of work packages.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002060"/>
                </a:buClr>
                <a:buFont typeface="Symbol" panose="05050102010706020507" pitchFamily="18" charset="2"/>
                <a:buChar char=""/>
              </a:pPr>
              <a:r>
                <a:rPr lang="en-GB" sz="1100" b="1" dirty="0">
                  <a:effectLst/>
                  <a:latin typeface="Arial" panose="020B0604020202020204" pitchFamily="34" charset="0"/>
                  <a:ea typeface="Calibri" panose="020F0502020204030204" pitchFamily="34" charset="0"/>
                  <a:cs typeface="Times New Roman" panose="02020603050405020304" pitchFamily="18" charset="0"/>
                </a:rPr>
                <a:t>Delivery </a:t>
              </a:r>
              <a:r>
                <a:rPr lang="en-GB" sz="1100" dirty="0">
                  <a:effectLst/>
                  <a:latin typeface="Arial" panose="020B0604020202020204" pitchFamily="34" charset="0"/>
                  <a:ea typeface="Calibri" panose="020F0502020204030204" pitchFamily="34" charset="0"/>
                  <a:cs typeface="Times New Roman" panose="02020603050405020304" pitchFamily="18" charset="0"/>
                </a:rPr>
                <a:t>–Complete lead on the delivery of work packages.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Clr>
                  <a:srgbClr val="002060"/>
                </a:buClr>
                <a:buFont typeface="Symbol" panose="05050102010706020507" pitchFamily="18" charset="2"/>
                <a:buChar char=""/>
              </a:pPr>
              <a:r>
                <a:rPr lang="en-GB" sz="1100" b="1" dirty="0">
                  <a:effectLst/>
                  <a:latin typeface="Arial" panose="020B0604020202020204" pitchFamily="34" charset="0"/>
                  <a:ea typeface="Calibri" panose="020F0502020204030204" pitchFamily="34" charset="0"/>
                  <a:cs typeface="Times New Roman" panose="02020603050405020304" pitchFamily="18" charset="0"/>
                </a:rPr>
                <a:t>Risks &amp; Issues </a:t>
              </a:r>
              <a:r>
                <a:rPr lang="en-GB" sz="1100" dirty="0">
                  <a:effectLst/>
                  <a:latin typeface="Arial" panose="020B0604020202020204" pitchFamily="34" charset="0"/>
                  <a:ea typeface="Calibri" panose="020F0502020204030204" pitchFamily="34" charset="0"/>
                  <a:cs typeface="Times New Roman" panose="02020603050405020304" pitchFamily="18" charset="0"/>
                </a:rPr>
                <a:t>– Assist with the identification and monitoring of risks and contribute to the successful delivery of </a:t>
              </a:r>
              <a:r>
                <a:rPr lang="en-GB" sz="1100" dirty="0">
                  <a:latin typeface="Arial" panose="020B0604020202020204" pitchFamily="34" charset="0"/>
                  <a:cs typeface="Times New Roman" panose="02020603050405020304" pitchFamily="18" charset="0"/>
                </a:rPr>
                <a:t>mitigating actions, escalating as appropriate.</a:t>
              </a:r>
            </a:p>
            <a:p>
              <a:pPr marL="342900" indent="-342900">
                <a:lnSpc>
                  <a:spcPct val="107000"/>
                </a:lnSpc>
                <a:buClr>
                  <a:srgbClr val="002060"/>
                </a:buClr>
                <a:buFont typeface="Symbol" panose="05050102010706020507" pitchFamily="18" charset="2"/>
                <a:buChar char=""/>
              </a:pPr>
              <a:r>
                <a:rPr lang="en-GB" sz="1100" b="1" dirty="0">
                  <a:latin typeface="Arial" panose="020B0604020202020204" pitchFamily="34" charset="0"/>
                  <a:cs typeface="Times New Roman" panose="02020603050405020304" pitchFamily="18" charset="0"/>
                </a:rPr>
                <a:t>Guidance &amp; Support </a:t>
              </a:r>
              <a:r>
                <a:rPr lang="en-GB" sz="1100" dirty="0">
                  <a:latin typeface="Arial" panose="020B0604020202020204" pitchFamily="34" charset="0"/>
                  <a:cs typeface="Times New Roman" panose="02020603050405020304" pitchFamily="18" charset="0"/>
                </a:rPr>
                <a:t>– Contribute to the identification, development, and sharing of best practice management processes, tools and templates and benchmarks against best practice and standards.</a:t>
              </a:r>
            </a:p>
            <a:p>
              <a:pPr marL="342900" indent="-342900">
                <a:lnSpc>
                  <a:spcPct val="107000"/>
                </a:lnSpc>
                <a:buClr>
                  <a:srgbClr val="002060"/>
                </a:buClr>
                <a:buFont typeface="Symbol" panose="05050102010706020507" pitchFamily="18" charset="2"/>
                <a:buChar char=""/>
              </a:pPr>
              <a:r>
                <a:rPr lang="en-GB" sz="1100" b="1" dirty="0">
                  <a:latin typeface="Arial" panose="020B0604020202020204" pitchFamily="34" charset="0"/>
                  <a:cs typeface="Times New Roman" panose="02020603050405020304" pitchFamily="18" charset="0"/>
                </a:rPr>
                <a:t>Planning </a:t>
              </a:r>
              <a:r>
                <a:rPr lang="en-GB" sz="1100" dirty="0">
                  <a:latin typeface="Arial" panose="020B0604020202020204" pitchFamily="34" charset="0"/>
                  <a:cs typeface="Times New Roman" panose="02020603050405020304" pitchFamily="18" charset="0"/>
                </a:rPr>
                <a:t>– Help to shape and implement an achievable plan that supports team initiatives and increases adherence to professional standards.</a:t>
              </a:r>
            </a:p>
            <a:p>
              <a:pPr marL="342900" indent="-342900">
                <a:lnSpc>
                  <a:spcPct val="107000"/>
                </a:lnSpc>
                <a:buClr>
                  <a:srgbClr val="002060"/>
                </a:buClr>
                <a:buFont typeface="Symbol" panose="05050102010706020507" pitchFamily="18" charset="2"/>
                <a:buChar char=""/>
              </a:pPr>
              <a:r>
                <a:rPr lang="en-GB" sz="1100" b="1" dirty="0">
                  <a:latin typeface="Arial" panose="020B0604020202020204" pitchFamily="34" charset="0"/>
                  <a:cs typeface="Times New Roman" panose="02020603050405020304" pitchFamily="18" charset="0"/>
                </a:rPr>
                <a:t>Communication &amp; Engagement</a:t>
              </a:r>
              <a:r>
                <a:rPr lang="en-GB" sz="1100" dirty="0">
                  <a:latin typeface="Arial" panose="020B0604020202020204" pitchFamily="34" charset="0"/>
                  <a:cs typeface="Times New Roman" panose="02020603050405020304" pitchFamily="18" charset="0"/>
                </a:rPr>
                <a:t> - Communicate with a variety of audience groups using technology where appropriate, and build commitment to a shared vision, goals, and sense of purpose.</a:t>
              </a:r>
            </a:p>
            <a:p>
              <a:pPr marL="342900" lvl="0" indent="-342900">
                <a:lnSpc>
                  <a:spcPct val="107000"/>
                </a:lnSpc>
                <a:buClr>
                  <a:srgbClr val="002060"/>
                </a:buClr>
                <a:buFont typeface="Symbol" panose="05050102010706020507" pitchFamily="18" charset="2"/>
                <a:buChar char=""/>
              </a:pPr>
              <a:r>
                <a:rPr lang="en-GB" sz="1100" b="1" dirty="0">
                  <a:effectLst/>
                  <a:latin typeface="Arial" panose="020B0604020202020204" pitchFamily="34" charset="0"/>
                  <a:ea typeface="Calibri" panose="020F0502020204030204" pitchFamily="34" charset="0"/>
                  <a:cs typeface="Times New Roman" panose="02020603050405020304" pitchFamily="18" charset="0"/>
                </a:rPr>
                <a:t>Governance</a:t>
              </a:r>
              <a:r>
                <a:rPr lang="en-GB" sz="1100" dirty="0">
                  <a:effectLst/>
                  <a:latin typeface="Arial" panose="020B0604020202020204" pitchFamily="34" charset="0"/>
                  <a:ea typeface="Calibri" panose="020F0502020204030204" pitchFamily="34" charset="0"/>
                  <a:cs typeface="Times New Roman" panose="02020603050405020304" pitchFamily="18" charset="0"/>
                </a:rPr>
                <a:t> – Support the Centre of Excellence Team with completing key reports and ensuring effective governance and decision making is in place for all team projects.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2060"/>
                </a:buClr>
                <a:buFont typeface="Symbol" panose="05050102010706020507" pitchFamily="18" charset="2"/>
                <a:buChar char=""/>
              </a:pPr>
              <a:r>
                <a:rPr lang="en-GB" sz="1100" b="1" dirty="0">
                  <a:effectLst/>
                  <a:latin typeface="Arial" panose="020B0604020202020204" pitchFamily="34" charset="0"/>
                  <a:ea typeface="Calibri" panose="020F0502020204030204" pitchFamily="34" charset="0"/>
                  <a:cs typeface="Times New Roman" panose="02020603050405020304" pitchFamily="18" charset="0"/>
                </a:rPr>
                <a:t>Solutions Development</a:t>
              </a:r>
              <a:r>
                <a:rPr lang="en-GB" sz="1100" dirty="0">
                  <a:effectLst/>
                  <a:latin typeface="Arial" panose="020B0604020202020204" pitchFamily="34" charset="0"/>
                  <a:ea typeface="Calibri" panose="020F0502020204030204" pitchFamily="34" charset="0"/>
                  <a:cs typeface="Times New Roman" panose="02020603050405020304" pitchFamily="18" charset="0"/>
                </a:rPr>
                <a:t> - Identify, document, and analyse various delivery options and select the optimal solution.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0580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5" name="TextBox 34">
            <a:hlinkClick r:id="" action="ppaction://hlinkshowjump?jump=nextslide"/>
            <a:extLst>
              <a:ext uri="{FF2B5EF4-FFF2-40B4-BE49-F238E27FC236}">
                <a16:creationId xmlns:a16="http://schemas.microsoft.com/office/drawing/2014/main" id="{B704D07C-3CA7-4C66-9DAB-20BD6B4B9364}"/>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3" name="Group 2">
            <a:extLst>
              <a:ext uri="{FF2B5EF4-FFF2-40B4-BE49-F238E27FC236}">
                <a16:creationId xmlns:a16="http://schemas.microsoft.com/office/drawing/2014/main" id="{6A45F0CE-782A-4157-B7D0-69E29A516B23}"/>
              </a:ext>
            </a:extLst>
          </p:cNvPr>
          <p:cNvGrpSpPr/>
          <p:nvPr/>
        </p:nvGrpSpPr>
        <p:grpSpPr>
          <a:xfrm>
            <a:off x="400050" y="1297826"/>
            <a:ext cx="8226364" cy="2282265"/>
            <a:chOff x="400050" y="1297827"/>
            <a:chExt cx="8226364" cy="2016919"/>
          </a:xfrm>
        </p:grpSpPr>
        <p:sp>
          <p:nvSpPr>
            <p:cNvPr id="4" name="Rectangle 3">
              <a:extLst>
                <a:ext uri="{FF2B5EF4-FFF2-40B4-BE49-F238E27FC236}">
                  <a16:creationId xmlns:a16="http://schemas.microsoft.com/office/drawing/2014/main" id="{8E71E78E-D497-4496-8A54-690EF6C5E899}"/>
                </a:ext>
              </a:extLst>
            </p:cNvPr>
            <p:cNvSpPr/>
            <p:nvPr/>
          </p:nvSpPr>
          <p:spPr>
            <a:xfrm>
              <a:off x="400050" y="1297827"/>
              <a:ext cx="6470533" cy="407990"/>
            </a:xfrm>
            <a:prstGeom prst="rect">
              <a:avLst/>
            </a:prstGeom>
          </p:spPr>
          <p:txBody>
            <a:bodyPr wrap="square" numCol="2" spcCol="180000">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Key role responsibilities continued</a:t>
              </a:r>
            </a:p>
          </p:txBody>
        </p:sp>
        <p:sp>
          <p:nvSpPr>
            <p:cNvPr id="2" name="TextBox 1">
              <a:extLst>
                <a:ext uri="{FF2B5EF4-FFF2-40B4-BE49-F238E27FC236}">
                  <a16:creationId xmlns:a16="http://schemas.microsoft.com/office/drawing/2014/main" id="{B8133BFB-51A5-43F3-A1A0-F02ED7889918}"/>
                </a:ext>
              </a:extLst>
            </p:cNvPr>
            <p:cNvSpPr txBox="1"/>
            <p:nvPr/>
          </p:nvSpPr>
          <p:spPr>
            <a:xfrm>
              <a:off x="721083" y="1594786"/>
              <a:ext cx="7905331" cy="1719960"/>
            </a:xfrm>
            <a:prstGeom prst="rect">
              <a:avLst/>
            </a:prstGeom>
            <a:noFill/>
          </p:spPr>
          <p:txBody>
            <a:bodyPr wrap="square" rtlCol="0">
              <a:spAutoFit/>
            </a:bodyPr>
            <a:lstStyle/>
            <a:p>
              <a:pPr marL="342900" lvl="0" indent="-342900">
                <a:lnSpc>
                  <a:spcPct val="107000"/>
                </a:lnSpc>
                <a:buClr>
                  <a:srgbClr val="002060"/>
                </a:buClr>
                <a:buFont typeface="Symbol" panose="05050102010706020507" pitchFamily="18" charset="2"/>
                <a:buChar char=""/>
              </a:pPr>
              <a:r>
                <a:rPr lang="en-GB" sz="1100" b="1" dirty="0">
                  <a:effectLst/>
                  <a:latin typeface="Arial" panose="020B0604020202020204" pitchFamily="34" charset="0"/>
                  <a:ea typeface="Calibri" panose="020F0502020204030204" pitchFamily="34" charset="0"/>
                  <a:cs typeface="Times New Roman" panose="02020603050405020304" pitchFamily="18" charset="0"/>
                </a:rPr>
                <a:t>Working with Ambiguity</a:t>
              </a:r>
              <a:r>
                <a:rPr lang="en-GB" sz="1100" dirty="0">
                  <a:effectLst/>
                  <a:latin typeface="Arial" panose="020B0604020202020204" pitchFamily="34" charset="0"/>
                  <a:ea typeface="Calibri" panose="020F0502020204030204" pitchFamily="34" charset="0"/>
                  <a:cs typeface="Times New Roman" panose="02020603050405020304" pitchFamily="18" charset="0"/>
                </a:rPr>
                <a:t> - Work in an environment of uncertainty and continual change. Able to feel comfortable making decisions and setting direction without having the full picture and re-focus as details emerge. Can apply knowledge and techniques to reduce ambiguity.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2060"/>
                </a:buClr>
                <a:buFont typeface="Symbol" panose="05050102010706020507" pitchFamily="18" charset="2"/>
                <a:buChar char=""/>
              </a:pPr>
              <a:r>
                <a:rPr lang="en-GB" sz="1100" b="1" dirty="0">
                  <a:effectLst/>
                  <a:latin typeface="Arial" panose="020B0604020202020204" pitchFamily="34" charset="0"/>
                  <a:ea typeface="Calibri" panose="020F0502020204030204" pitchFamily="34" charset="0"/>
                  <a:cs typeface="Times New Roman" panose="02020603050405020304" pitchFamily="18" charset="0"/>
                </a:rPr>
                <a:t>Culture Change</a:t>
              </a:r>
              <a:r>
                <a:rPr lang="en-GB" sz="1100" dirty="0">
                  <a:effectLst/>
                  <a:latin typeface="Arial" panose="020B0604020202020204" pitchFamily="34" charset="0"/>
                  <a:ea typeface="Calibri" panose="020F0502020204030204" pitchFamily="34" charset="0"/>
                  <a:cs typeface="Times New Roman" panose="02020603050405020304" pitchFamily="18" charset="0"/>
                </a:rPr>
                <a:t> - Plan, lead and effect positive cultural change, securing commitment and buy-in and promoting a positive long-term vision with the team and stakeholders.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200"/>
                </a:spcAft>
                <a:buClr>
                  <a:srgbClr val="002060"/>
                </a:buClr>
                <a:buFont typeface="Symbol" panose="05050102010706020507" pitchFamily="18" charset="2"/>
                <a:buChar char=""/>
              </a:pPr>
              <a:r>
                <a:rPr lang="en-GB" sz="1100" b="1"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Cross government</a:t>
              </a:r>
              <a:r>
                <a:rPr lang="en-GB" sz="11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 – identify and work with stakeholders from across government to share information and knowledge and to progress key products.</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Clr>
                  <a:srgbClr val="002060"/>
                </a:buClr>
                <a:buFont typeface="Symbol" panose="05050102010706020507" pitchFamily="18" charset="2"/>
                <a:buChar char=""/>
              </a:pPr>
              <a:r>
                <a:rPr lang="en-GB" sz="1100" b="1"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Line Management –</a:t>
              </a:r>
              <a:r>
                <a:rPr lang="en-GB" sz="11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There may be line management of members of the Centre of Excellence Team as part of this role, including the management of direct reports’ HR.</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BFF21EC0-BEDB-4C04-9B5F-979AB26E0C3B}"/>
              </a:ext>
            </a:extLst>
          </p:cNvPr>
          <p:cNvGrpSpPr/>
          <p:nvPr/>
        </p:nvGrpSpPr>
        <p:grpSpPr>
          <a:xfrm>
            <a:off x="400050" y="3813738"/>
            <a:ext cx="8226364" cy="1412534"/>
            <a:chOff x="400050" y="1297827"/>
            <a:chExt cx="8226364" cy="1248307"/>
          </a:xfrm>
        </p:grpSpPr>
        <p:sp>
          <p:nvSpPr>
            <p:cNvPr id="33" name="Rectangle 32">
              <a:extLst>
                <a:ext uri="{FF2B5EF4-FFF2-40B4-BE49-F238E27FC236}">
                  <a16:creationId xmlns:a16="http://schemas.microsoft.com/office/drawing/2014/main" id="{3238093C-1CA0-449C-B037-3EA026526B27}"/>
                </a:ext>
              </a:extLst>
            </p:cNvPr>
            <p:cNvSpPr/>
            <p:nvPr/>
          </p:nvSpPr>
          <p:spPr>
            <a:xfrm>
              <a:off x="400050" y="1297827"/>
              <a:ext cx="6470533" cy="407990"/>
            </a:xfrm>
            <a:prstGeom prst="rect">
              <a:avLst/>
            </a:prstGeom>
          </p:spPr>
          <p:txBody>
            <a:bodyPr wrap="square" numCol="2" spcCol="180000">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Desirable skills (but not essential) </a:t>
              </a:r>
            </a:p>
          </p:txBody>
        </p:sp>
        <p:sp>
          <p:nvSpPr>
            <p:cNvPr id="34" name="TextBox 33">
              <a:extLst>
                <a:ext uri="{FF2B5EF4-FFF2-40B4-BE49-F238E27FC236}">
                  <a16:creationId xmlns:a16="http://schemas.microsoft.com/office/drawing/2014/main" id="{B41A9667-A65E-4464-B705-256CA811BACE}"/>
                </a:ext>
              </a:extLst>
            </p:cNvPr>
            <p:cNvSpPr txBox="1"/>
            <p:nvPr/>
          </p:nvSpPr>
          <p:spPr>
            <a:xfrm>
              <a:off x="721083" y="1743754"/>
              <a:ext cx="7905331" cy="802380"/>
            </a:xfrm>
            <a:prstGeom prst="rect">
              <a:avLst/>
            </a:prstGeom>
            <a:noFill/>
          </p:spPr>
          <p:txBody>
            <a:bodyPr wrap="square" rtlCol="0">
              <a:spAutoFit/>
            </a:bodyPr>
            <a:lstStyle/>
            <a:p>
              <a:pPr marL="342900" lvl="0" indent="-342900" algn="just" fontAlgn="base">
                <a:spcAft>
                  <a:spcPts val="1200"/>
                </a:spcAft>
                <a:buSzPts val="1000"/>
                <a:buFont typeface="Symbol" panose="05050102010706020507" pitchFamily="18" charset="2"/>
                <a:buChar char=""/>
                <a:tabLst>
                  <a:tab pos="228600"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Experience in working in a Project Delivery environment or role.</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fontAlgn="base">
                <a:spcAft>
                  <a:spcPts val="1200"/>
                </a:spcAft>
                <a:buSzPts val="1000"/>
                <a:buFont typeface="Symbol" panose="05050102010706020507" pitchFamily="18" charset="2"/>
                <a:buChar char=""/>
                <a:tabLst>
                  <a:tab pos="228600"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Ability to communicate effectively to a wide range of audiences </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fontAlgn="base">
                <a:spcAft>
                  <a:spcPts val="1200"/>
                </a:spcAft>
                <a:buSzPts val="1000"/>
                <a:buFont typeface="Symbol" panose="05050102010706020507" pitchFamily="18" charset="2"/>
                <a:buChar char=""/>
                <a:tabLst>
                  <a:tab pos="228600" algn="l"/>
                </a:tabLst>
              </a:pPr>
              <a:r>
                <a:rPr lang="en-GB" sz="1100" dirty="0">
                  <a:effectLst/>
                  <a:latin typeface="Arial" panose="020B0604020202020204" pitchFamily="34" charset="0"/>
                  <a:ea typeface="Times New Roman" panose="02020603050405020304" pitchFamily="18" charset="0"/>
                  <a:cs typeface="Arial" panose="020B0604020202020204" pitchFamily="34" charset="0"/>
                </a:rPr>
                <a:t>IT proficiency using Microsoft Office tools </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0261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80722" y="1188639"/>
            <a:ext cx="7895355" cy="4877231"/>
            <a:chOff x="527979" y="1383445"/>
            <a:chExt cx="7895355" cy="4877231"/>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4391267"/>
            </a:xfrm>
            <a:prstGeom prst="rect">
              <a:avLst/>
            </a:prstGeom>
          </p:spPr>
          <p:txBody>
            <a:bodyPr wrap="square" numCol="1">
              <a:spAutoFit/>
            </a:bodyPr>
            <a:lstStyle/>
            <a:p>
              <a:pPr>
                <a:lnSpc>
                  <a:spcPct val="107000"/>
                </a:lnSpc>
                <a:spcAft>
                  <a:spcPts val="600"/>
                </a:spcAft>
              </a:pPr>
              <a:r>
                <a:rPr lang="en-GB" sz="1100" dirty="0">
                  <a:latin typeface="Arial" panose="020B0604020202020204" pitchFamily="34" charset="0"/>
                  <a:ea typeface="Calibri" panose="020F0502020204030204" pitchFamily="34" charset="0"/>
                  <a:cs typeface="Arial" panose="020B0604020202020204" pitchFamily="34" charset="0"/>
                </a:rPr>
                <a:t>Aligned with the technical and behavioural competencies as set out in the </a:t>
              </a:r>
              <a:r>
                <a:rPr lang="en-GB" sz="1100" dirty="0">
                  <a:latin typeface="Arial" panose="020B0604020202020204" pitchFamily="34" charset="0"/>
                  <a:ea typeface="Calibri" panose="020F0502020204030204" pitchFamily="34" charset="0"/>
                  <a:cs typeface="Arial" panose="020B0604020202020204" pitchFamily="34" charset="0"/>
                  <a:hlinkClick r:id="rId2"/>
                </a:rPr>
                <a:t>Project Delivery Capability Framework</a:t>
              </a:r>
              <a:r>
                <a:rPr lang="en-GB" sz="1100" dirty="0">
                  <a:latin typeface="Arial" panose="020B0604020202020204" pitchFamily="34" charset="0"/>
                  <a:ea typeface="Calibri" panose="020F0502020204030204" pitchFamily="34" charset="0"/>
                  <a:cs typeface="Arial" panose="020B0604020202020204" pitchFamily="34" charset="0"/>
                </a:rPr>
                <a:t>:-</a:t>
              </a:r>
              <a:endParaRPr lang="en-GB" sz="11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GB" sz="1100" b="1" dirty="0">
                  <a:latin typeface="Arial" panose="020B0604020202020204" pitchFamily="34" charset="0"/>
                  <a:ea typeface="Calibri" panose="020F0502020204030204" pitchFamily="34" charset="0"/>
                  <a:cs typeface="Arial" panose="020B0604020202020204" pitchFamily="34" charset="0"/>
                </a:rPr>
                <a:t>Stakeholder engagement</a:t>
              </a:r>
              <a:r>
                <a:rPr lang="en-GB" sz="1100" dirty="0">
                  <a:latin typeface="Arial" panose="020B0604020202020204" pitchFamily="34" charset="0"/>
                  <a:ea typeface="Calibri" panose="020F0502020204030204" pitchFamily="34" charset="0"/>
                  <a:cs typeface="Arial" panose="020B0604020202020204" pitchFamily="34" charset="0"/>
                </a:rPr>
                <a:t> - </a:t>
              </a:r>
              <a:r>
                <a:rPr lang="en-GB" sz="1100" i="1" dirty="0">
                  <a:latin typeface="Arial" panose="020B0604020202020204" pitchFamily="34" charset="0"/>
                  <a:ea typeface="Calibri" panose="020F0502020204030204" pitchFamily="34" charset="0"/>
                  <a:cs typeface="Arial" panose="020B0604020202020204" pitchFamily="34" charset="0"/>
                </a:rPr>
                <a:t>(W) Working knowledge and practical experience.</a:t>
              </a:r>
            </a:p>
            <a:p>
              <a:pPr>
                <a:lnSpc>
                  <a:spcPct val="107000"/>
                </a:lnSpc>
                <a:spcAft>
                  <a:spcPts val="800"/>
                </a:spcAft>
              </a:pPr>
              <a:r>
                <a:rPr lang="en-GB" sz="1100" dirty="0">
                  <a:latin typeface="Arial" panose="020B0604020202020204" pitchFamily="34" charset="0"/>
                  <a:ea typeface="Calibri" panose="020F0502020204030204" pitchFamily="34" charset="0"/>
                  <a:cs typeface="Arial" panose="020B0604020202020204" pitchFamily="34" charset="0"/>
                </a:rPr>
                <a:t>The ability to systematically identify, analyse and communicate with stakeholders, using appropriate channels, to ensure all those impacted by the change are engaged, taking account of their levels of influence and particular interests.</a:t>
              </a:r>
            </a:p>
            <a:p>
              <a:pPr>
                <a:lnSpc>
                  <a:spcPct val="107000"/>
                </a:lnSpc>
                <a:spcAft>
                  <a:spcPts val="600"/>
                </a:spcAft>
              </a:pPr>
              <a:r>
                <a:rPr lang="en-GB" sz="1100" b="1" dirty="0">
                  <a:latin typeface="Arial" panose="020B0604020202020204" pitchFamily="34" charset="0"/>
                  <a:cs typeface="Arial" panose="020B0604020202020204" pitchFamily="34" charset="0"/>
                </a:rPr>
                <a:t>Planning </a:t>
              </a:r>
              <a:r>
                <a:rPr lang="en-GB" sz="1100" dirty="0">
                  <a:latin typeface="Arial" panose="020B0604020202020204" pitchFamily="34" charset="0"/>
                  <a:ea typeface="Calibri" panose="020F0502020204030204" pitchFamily="34" charset="0"/>
                  <a:cs typeface="Arial" panose="020B0604020202020204" pitchFamily="34" charset="0"/>
                </a:rPr>
                <a:t>- </a:t>
              </a:r>
              <a:r>
                <a:rPr lang="en-GB" sz="1100" i="1" dirty="0">
                  <a:latin typeface="Arial" panose="020B0604020202020204" pitchFamily="34" charset="0"/>
                  <a:ea typeface="Calibri" panose="020F0502020204030204" pitchFamily="34" charset="0"/>
                  <a:cs typeface="Arial" panose="020B0604020202020204" pitchFamily="34" charset="0"/>
                </a:rPr>
                <a:t>(W) Working knowledge and practical experience.</a:t>
              </a:r>
            </a:p>
            <a:p>
              <a:pPr>
                <a:lnSpc>
                  <a:spcPct val="107000"/>
                </a:lnSpc>
                <a:spcAft>
                  <a:spcPts val="800"/>
                </a:spcAft>
              </a:pPr>
              <a:r>
                <a:rPr lang="en-GB" sz="1100" dirty="0">
                  <a:latin typeface="Arial" panose="020B0604020202020204" pitchFamily="34" charset="0"/>
                  <a:ea typeface="Calibri" panose="020F0502020204030204" pitchFamily="34" charset="0"/>
                  <a:cs typeface="Arial" panose="020B0604020202020204" pitchFamily="34" charset="0"/>
                </a:rPr>
                <a:t>The ability to define the fundamental components of a project in terms of its scope, deliverables, time scales, resource requirements and budget. It also includes the production of broader plans incorporating risk and quality to provide a consolidated overview of a project.</a:t>
              </a:r>
            </a:p>
            <a:p>
              <a:pPr>
                <a:lnSpc>
                  <a:spcPct val="107000"/>
                </a:lnSpc>
                <a:spcAft>
                  <a:spcPts val="600"/>
                </a:spcAft>
              </a:pPr>
              <a:r>
                <a:rPr lang="en-GB" sz="1100" b="1" dirty="0">
                  <a:latin typeface="Arial" panose="020B0604020202020204" pitchFamily="34" charset="0"/>
                  <a:ea typeface="Calibri" panose="020F0502020204030204" pitchFamily="34" charset="0"/>
                  <a:cs typeface="Arial" panose="020B0604020202020204" pitchFamily="34" charset="0"/>
                </a:rPr>
                <a:t>Risk &amp; issue management</a:t>
              </a:r>
              <a:r>
                <a:rPr lang="en-GB" sz="1100" dirty="0">
                  <a:latin typeface="Arial" panose="020B0604020202020204" pitchFamily="34" charset="0"/>
                  <a:ea typeface="Calibri" panose="020F0502020204030204" pitchFamily="34" charset="0"/>
                  <a:cs typeface="Arial" panose="020B0604020202020204" pitchFamily="34" charset="0"/>
                </a:rPr>
                <a:t> - </a:t>
              </a:r>
              <a:r>
                <a:rPr lang="en-GB" sz="1100" i="1" dirty="0">
                  <a:latin typeface="Arial" panose="020B0604020202020204" pitchFamily="34" charset="0"/>
                  <a:ea typeface="Calibri" panose="020F0502020204030204" pitchFamily="34" charset="0"/>
                  <a:cs typeface="Arial" panose="020B0604020202020204" pitchFamily="34" charset="0"/>
                </a:rPr>
                <a:t>(W) Working knowledge and practical experience.</a:t>
              </a:r>
            </a:p>
            <a:p>
              <a:pPr>
                <a:lnSpc>
                  <a:spcPct val="107000"/>
                </a:lnSpc>
                <a:spcAft>
                  <a:spcPts val="1200"/>
                </a:spcAft>
              </a:pPr>
              <a:r>
                <a:rPr lang="en-GB" sz="1100" dirty="0">
                  <a:latin typeface="Arial" panose="020B0604020202020204" pitchFamily="34" charset="0"/>
                  <a:ea typeface="Calibri" panose="020F0502020204030204" pitchFamily="34" charset="0"/>
                  <a:cs typeface="Arial" panose="020B0604020202020204" pitchFamily="34" charset="0"/>
                </a:rPr>
                <a:t>The ability to systematically identify and monitor risks &amp; issues, planning how to mitigate / respond to those risks and issues and implementing the responses.</a:t>
              </a:r>
            </a:p>
            <a:p>
              <a:pPr>
                <a:lnSpc>
                  <a:spcPct val="107000"/>
                </a:lnSpc>
                <a:spcAft>
                  <a:spcPts val="600"/>
                </a:spcAft>
              </a:pPr>
              <a:r>
                <a:rPr lang="en-GB" sz="1100" b="1" dirty="0">
                  <a:latin typeface="Arial" panose="020B0604020202020204" pitchFamily="34" charset="0"/>
                  <a:ea typeface="Calibri" panose="020F0502020204030204" pitchFamily="34" charset="0"/>
                  <a:cs typeface="Arial" panose="020B0604020202020204" pitchFamily="34" charset="0"/>
                </a:rPr>
                <a:t>Knowledge management </a:t>
              </a:r>
              <a:r>
                <a:rPr lang="en-GB" sz="1100" i="1" dirty="0">
                  <a:latin typeface="Arial" panose="020B0604020202020204" pitchFamily="34" charset="0"/>
                  <a:ea typeface="Calibri" panose="020F0502020204030204" pitchFamily="34" charset="0"/>
                  <a:cs typeface="Arial" panose="020B0604020202020204" pitchFamily="34" charset="0"/>
                </a:rPr>
                <a:t>- (W) Working knowledge and practical experience.</a:t>
              </a:r>
            </a:p>
            <a:p>
              <a:pPr>
                <a:lnSpc>
                  <a:spcPct val="107000"/>
                </a:lnSpc>
                <a:spcAft>
                  <a:spcPts val="1200"/>
                </a:spcAft>
              </a:pPr>
              <a:r>
                <a:rPr lang="en-GB" sz="1100" dirty="0">
                  <a:latin typeface="Arial" panose="020B0604020202020204" pitchFamily="34" charset="0"/>
                  <a:ea typeface="Calibri" panose="020F0502020204030204" pitchFamily="34" charset="0"/>
                  <a:cs typeface="Arial" panose="020B0604020202020204" pitchFamily="34" charset="0"/>
                </a:rPr>
                <a:t>Knowledge Management is the ability identify, share and promote best practices and lessons learned to create a culture of learning and good practice that supports continuous improvement to optimise project delivery.</a:t>
              </a:r>
            </a:p>
            <a:p>
              <a:pPr>
                <a:lnSpc>
                  <a:spcPct val="107000"/>
                </a:lnSpc>
                <a:spcAft>
                  <a:spcPts val="600"/>
                </a:spcAft>
              </a:pPr>
              <a:r>
                <a:rPr lang="en-GB" sz="1100" b="1" dirty="0">
                  <a:latin typeface="Arial" panose="020B0604020202020204" pitchFamily="34" charset="0"/>
                  <a:ea typeface="Calibri" panose="020F0502020204030204" pitchFamily="34" charset="0"/>
                  <a:cs typeface="Arial" panose="020B0604020202020204" pitchFamily="34" charset="0"/>
                </a:rPr>
                <a:t>Scheduling</a:t>
              </a:r>
              <a:r>
                <a:rPr lang="en-GB" sz="1100" dirty="0">
                  <a:latin typeface="Arial" panose="020B0604020202020204" pitchFamily="34" charset="0"/>
                  <a:ea typeface="Calibri" panose="020F0502020204030204" pitchFamily="34" charset="0"/>
                  <a:cs typeface="Arial" panose="020B0604020202020204" pitchFamily="34" charset="0"/>
                </a:rPr>
                <a:t> - </a:t>
              </a:r>
              <a:r>
                <a:rPr lang="en-GB" sz="1100" i="1" dirty="0">
                  <a:latin typeface="Arial" panose="020B0604020202020204" pitchFamily="34" charset="0"/>
                  <a:ea typeface="Calibri" panose="020F0502020204030204" pitchFamily="34" charset="0"/>
                  <a:cs typeface="Arial" panose="020B0604020202020204" pitchFamily="34" charset="0"/>
                </a:rPr>
                <a:t>(A) Basic knowledge and limited or no experience.</a:t>
              </a:r>
            </a:p>
            <a:p>
              <a:pPr>
                <a:lnSpc>
                  <a:spcPct val="107000"/>
                </a:lnSpc>
                <a:spcAft>
                  <a:spcPts val="600"/>
                </a:spcAft>
              </a:pPr>
              <a:r>
                <a:rPr lang="en-GB" sz="1100" dirty="0">
                  <a:latin typeface="Arial" panose="020B0604020202020204" pitchFamily="34" charset="0"/>
                  <a:ea typeface="Calibri" panose="020F0502020204030204" pitchFamily="34" charset="0"/>
                  <a:cs typeface="Arial" panose="020B0604020202020204" pitchFamily="34" charset="0"/>
                </a:rPr>
                <a:t>The ability to develop, produce and maintain schedules for activities that take account of dependencies, resource requirements and constraints in order to enable the efficient realisation of benefits.</a:t>
              </a:r>
              <a:endParaRPr lang="en-GB" sz="11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GB" sz="1100" b="1" dirty="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3"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6"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1943522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2580127"/>
            <a:chOff x="527979" y="1383445"/>
            <a:chExt cx="7895355" cy="2580127"/>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2094163"/>
            </a:xfrm>
            <a:prstGeom prst="rect">
              <a:avLst/>
            </a:prstGeom>
          </p:spPr>
          <p:txBody>
            <a:bodyPr wrap="square" numCol="1">
              <a:spAutoFit/>
            </a:bodyPr>
            <a:lstStyle/>
            <a:p>
              <a:pPr>
                <a:lnSpc>
                  <a:spcPct val="107000"/>
                </a:lnSpc>
                <a:spcAft>
                  <a:spcPts val="600"/>
                </a:spcAft>
              </a:pPr>
              <a:r>
                <a:rPr lang="en-GB" sz="1100" b="1" dirty="0">
                  <a:latin typeface="Arial" panose="020B0604020202020204" pitchFamily="34" charset="0"/>
                  <a:ea typeface="Calibri" panose="020F0502020204030204" pitchFamily="34" charset="0"/>
                  <a:cs typeface="Arial" panose="020B0604020202020204" pitchFamily="34" charset="0"/>
                </a:rPr>
                <a:t>Governance</a:t>
              </a:r>
              <a:r>
                <a:rPr lang="en-GB" sz="1100" dirty="0">
                  <a:latin typeface="Arial" panose="020B0604020202020204" pitchFamily="34" charset="0"/>
                  <a:ea typeface="Calibri" panose="020F0502020204030204" pitchFamily="34" charset="0"/>
                  <a:cs typeface="Arial" panose="020B0604020202020204" pitchFamily="34" charset="0"/>
                </a:rPr>
                <a:t>  - </a:t>
              </a:r>
              <a:r>
                <a:rPr lang="en-GB" sz="1100" i="1" dirty="0">
                  <a:latin typeface="Arial" panose="020B0604020202020204" pitchFamily="34" charset="0"/>
                  <a:ea typeface="Calibri" panose="020F0502020204030204" pitchFamily="34" charset="0"/>
                  <a:cs typeface="Arial" panose="020B0604020202020204" pitchFamily="34" charset="0"/>
                </a:rPr>
                <a:t>(W) Working knowledge and practical experience.</a:t>
              </a:r>
            </a:p>
            <a:p>
              <a:pPr>
                <a:lnSpc>
                  <a:spcPct val="107000"/>
                </a:lnSpc>
                <a:spcAft>
                  <a:spcPts val="600"/>
                </a:spcAft>
              </a:pPr>
              <a:r>
                <a:rPr lang="en-GB" sz="1100" dirty="0">
                  <a:latin typeface="Arial" panose="020B0604020202020204" pitchFamily="34" charset="0"/>
                  <a:ea typeface="Calibri" panose="020F0502020204030204" pitchFamily="34" charset="0"/>
                  <a:cs typeface="Arial" panose="020B0604020202020204" pitchFamily="34" charset="0"/>
                </a:rPr>
                <a:t>The ability to clearly define roles, responsibilities and accountabilities and establish controls and approval routes appropriate to each stage of the project to monitor project progress and compliance.</a:t>
              </a:r>
              <a:r>
                <a:rPr lang="en-GB" sz="1100" b="1"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600"/>
                </a:spcAft>
              </a:pPr>
              <a:r>
                <a:rPr lang="en-GB" sz="1100" b="1" dirty="0">
                  <a:latin typeface="Arial" panose="020B0604020202020204" pitchFamily="34" charset="0"/>
                  <a:cs typeface="Arial" panose="020B0604020202020204" pitchFamily="34" charset="0"/>
                </a:rPr>
                <a:t>Frameworks &amp; methodologies </a:t>
              </a:r>
              <a:r>
                <a:rPr lang="en-GB" sz="1100" i="1" dirty="0">
                  <a:latin typeface="Arial" panose="020B0604020202020204" pitchFamily="34" charset="0"/>
                  <a:cs typeface="Arial" panose="020B0604020202020204" pitchFamily="34" charset="0"/>
                </a:rPr>
                <a:t>- (W) Working knowledge and practical experience</a:t>
              </a:r>
              <a:r>
                <a:rPr lang="en-GB" sz="1100" b="1" dirty="0">
                  <a:latin typeface="Arial" panose="020B0604020202020204" pitchFamily="34" charset="0"/>
                  <a:cs typeface="Arial" panose="020B0604020202020204" pitchFamily="34" charset="0"/>
                </a:rPr>
                <a:t>.</a:t>
              </a:r>
            </a:p>
            <a:p>
              <a:pPr>
                <a:lnSpc>
                  <a:spcPct val="107000"/>
                </a:lnSpc>
                <a:spcAft>
                  <a:spcPts val="600"/>
                </a:spcAft>
              </a:pPr>
              <a:r>
                <a:rPr lang="en-GB" sz="1100" dirty="0">
                  <a:latin typeface="Arial" panose="020B0604020202020204" pitchFamily="34" charset="0"/>
                  <a:cs typeface="Arial" panose="020B0604020202020204" pitchFamily="34" charset="0"/>
                </a:rPr>
                <a:t>The ability to identify and amend appropriate project frameworks and methodologies to enable a consistent and efficient approach to delivery at all stages of the project lifecycle.</a:t>
              </a:r>
            </a:p>
            <a:p>
              <a:pPr>
                <a:lnSpc>
                  <a:spcPct val="107000"/>
                </a:lnSpc>
                <a:spcAft>
                  <a:spcPts val="600"/>
                </a:spcAft>
              </a:pPr>
              <a:r>
                <a:rPr lang="en-GB" sz="1100" b="1" dirty="0">
                  <a:solidFill>
                    <a:srgbClr val="000000"/>
                  </a:solidFill>
                  <a:effectLst/>
                  <a:latin typeface="Arial" panose="020B0604020202020204" pitchFamily="34" charset="0"/>
                  <a:ea typeface="Times New Roman" panose="02020603050405020304" pitchFamily="18" charset="0"/>
                </a:rPr>
                <a:t>Assurance </a:t>
              </a:r>
              <a:r>
                <a:rPr lang="en-GB" sz="1100" i="1" dirty="0">
                  <a:latin typeface="Arial" panose="020B0604020202020204" pitchFamily="34" charset="0"/>
                  <a:cs typeface="Arial" panose="020B0604020202020204" pitchFamily="34" charset="0"/>
                </a:rPr>
                <a:t>- (W) Working knowledge and practical experience</a:t>
              </a:r>
              <a:r>
                <a:rPr lang="en-GB" sz="1100" b="1" dirty="0">
                  <a:latin typeface="Arial" panose="020B0604020202020204" pitchFamily="34" charset="0"/>
                  <a:cs typeface="Arial" panose="020B0604020202020204" pitchFamily="34" charset="0"/>
                </a:rPr>
                <a:t>.</a:t>
              </a:r>
              <a:endParaRPr lang="en-GB" sz="1100" dirty="0">
                <a:solidFill>
                  <a:srgbClr val="000000"/>
                </a:solidFill>
                <a:latin typeface="Arial" panose="020B0604020202020204" pitchFamily="34" charset="0"/>
                <a:ea typeface="Times New Roman" panose="02020603050405020304" pitchFamily="18" charset="0"/>
              </a:endParaRPr>
            </a:p>
            <a:p>
              <a:pPr>
                <a:lnSpc>
                  <a:spcPct val="107000"/>
                </a:lnSpc>
                <a:spcAft>
                  <a:spcPts val="600"/>
                </a:spcAft>
              </a:pPr>
              <a:r>
                <a:rPr lang="en-GB" sz="1100" dirty="0">
                  <a:solidFill>
                    <a:srgbClr val="000000"/>
                  </a:solidFill>
                  <a:effectLst/>
                  <a:latin typeface="Arial" panose="020B0604020202020204" pitchFamily="34" charset="0"/>
                  <a:ea typeface="Times New Roman" panose="02020603050405020304" pitchFamily="18" charset="0"/>
                </a:rPr>
                <a:t>The ability to establish, plan and manage reviews at appropriate points during all stages of the project life cycle to provide evaluations of progress against time, cost, quality, compliance and ongoing viability.</a:t>
              </a:r>
              <a:endParaRPr lang="en-GB" sz="11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2463572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436404"/>
            <a:chOff x="527979" y="1383445"/>
            <a:chExt cx="7895355" cy="4436404"/>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950440"/>
            </a:xfrm>
            <a:prstGeom prst="rect">
              <a:avLst/>
            </a:prstGeom>
          </p:spPr>
          <p:txBody>
            <a:bodyPr wrap="square" numCol="1">
              <a:spAutoFit/>
            </a:bodyPr>
            <a:lstStyle/>
            <a:p>
              <a:pPr>
                <a:lnSpc>
                  <a:spcPct val="107000"/>
                </a:lnSpc>
                <a:spcAft>
                  <a:spcPts val="600"/>
                </a:spcAft>
              </a:pPr>
              <a:r>
                <a:rPr lang="en-GB" sz="1100" b="1" dirty="0">
                  <a:latin typeface="Arial" panose="020B0604020202020204" pitchFamily="34" charset="0"/>
                  <a:ea typeface="Calibri" panose="020F0502020204030204" pitchFamily="34" charset="0"/>
                  <a:cs typeface="Arial" panose="020B0604020202020204" pitchFamily="34" charset="0"/>
                </a:rPr>
                <a:t>Visible leadership </a:t>
              </a:r>
              <a:r>
                <a:rPr lang="en-GB" sz="1100" dirty="0">
                  <a:latin typeface="Arial" panose="020B0604020202020204" pitchFamily="34" charset="0"/>
                  <a:ea typeface="Calibri" panose="020F0502020204030204" pitchFamily="34" charset="0"/>
                  <a:cs typeface="Arial" panose="020B0604020202020204" pitchFamily="34" charset="0"/>
                </a:rPr>
                <a:t>- </a:t>
              </a:r>
              <a:r>
                <a:rPr lang="en-GB" sz="1100" i="1" dirty="0">
                  <a:latin typeface="Arial" panose="020B0604020202020204" pitchFamily="34" charset="0"/>
                  <a:ea typeface="Calibri" panose="020F0502020204030204" pitchFamily="34" charset="0"/>
                  <a:cs typeface="Arial" panose="020B0604020202020204" pitchFamily="34" charset="0"/>
                </a:rPr>
                <a:t>(W) Working knowledge and practical experience.</a:t>
              </a:r>
            </a:p>
            <a:p>
              <a:pPr>
                <a:lnSpc>
                  <a:spcPct val="107000"/>
                </a:lnSpc>
                <a:spcAft>
                  <a:spcPts val="1200"/>
                </a:spcAft>
              </a:pPr>
              <a:r>
                <a:rPr lang="en-GB" sz="1100" dirty="0">
                  <a:latin typeface="Arial" panose="020B0604020202020204" pitchFamily="34" charset="0"/>
                  <a:ea typeface="Calibri" panose="020F0502020204030204" pitchFamily="34" charset="0"/>
                  <a:cs typeface="Arial" panose="020B0604020202020204" pitchFamily="34" charset="0"/>
                </a:rPr>
                <a:t>The ability to engage, motivate and coach others. To act as a role model and inspire and empower others.</a:t>
              </a:r>
              <a:r>
                <a:rPr lang="en-GB" sz="1100" dirty="0">
                  <a:highlight>
                    <a:srgbClr val="FFFF00"/>
                  </a:highligh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600"/>
                </a:spcAft>
              </a:pPr>
              <a:r>
                <a:rPr lang="en-GB" sz="1100" b="1" dirty="0">
                  <a:latin typeface="Arial" panose="020B0604020202020204" pitchFamily="34" charset="0"/>
                  <a:ea typeface="Calibri" panose="020F0502020204030204" pitchFamily="34" charset="0"/>
                  <a:cs typeface="Arial" panose="020B0604020202020204" pitchFamily="34" charset="0"/>
                </a:rPr>
                <a:t>Credible action </a:t>
              </a:r>
              <a:r>
                <a:rPr lang="en-GB" sz="1100" dirty="0">
                  <a:latin typeface="Arial" panose="020B0604020202020204" pitchFamily="34" charset="0"/>
                  <a:ea typeface="Calibri" panose="020F0502020204030204" pitchFamily="34" charset="0"/>
                  <a:cs typeface="Arial" panose="020B0604020202020204" pitchFamily="34" charset="0"/>
                </a:rPr>
                <a:t>- </a:t>
              </a:r>
              <a:r>
                <a:rPr lang="en-GB" sz="1100" i="1" dirty="0">
                  <a:latin typeface="Arial" panose="020B0604020202020204" pitchFamily="34" charset="0"/>
                  <a:ea typeface="Calibri" panose="020F0502020204030204" pitchFamily="34" charset="0"/>
                  <a:cs typeface="Arial" panose="020B0604020202020204" pitchFamily="34" charset="0"/>
                </a:rPr>
                <a:t>(W) Working knowledge and practical experience.</a:t>
              </a:r>
            </a:p>
            <a:p>
              <a:pPr>
                <a:lnSpc>
                  <a:spcPct val="107000"/>
                </a:lnSpc>
                <a:spcAft>
                  <a:spcPts val="1200"/>
                </a:spcAft>
              </a:pPr>
              <a:r>
                <a:rPr lang="en-GB" sz="1100" dirty="0">
                  <a:latin typeface="Arial" panose="020B0604020202020204" pitchFamily="34" charset="0"/>
                  <a:ea typeface="Calibri" panose="020F0502020204030204" pitchFamily="34" charset="0"/>
                  <a:cs typeface="Arial" panose="020B0604020202020204" pitchFamily="34" charset="0"/>
                </a:rPr>
                <a:t>The ability to promote the wider public good in all actions and to act in a morally, legally and socially appropriate manner at all times. Challenges unacceptable behaviour.</a:t>
              </a:r>
            </a:p>
            <a:p>
              <a:pPr>
                <a:lnSpc>
                  <a:spcPct val="107000"/>
                </a:lnSpc>
                <a:spcAft>
                  <a:spcPts val="600"/>
                </a:spcAft>
              </a:pPr>
              <a:r>
                <a:rPr lang="en-GB" sz="1100" b="1" dirty="0">
                  <a:latin typeface="Arial" panose="020B0604020202020204" pitchFamily="34" charset="0"/>
                  <a:ea typeface="Calibri" panose="020F0502020204030204" pitchFamily="34" charset="0"/>
                  <a:cs typeface="Arial" panose="020B0604020202020204" pitchFamily="34" charset="0"/>
                </a:rPr>
                <a:t>Working with ambiguity</a:t>
              </a:r>
              <a:r>
                <a:rPr lang="en-GB" sz="1100" dirty="0">
                  <a:latin typeface="Arial" panose="020B0604020202020204" pitchFamily="34" charset="0"/>
                  <a:ea typeface="Calibri" panose="020F0502020204030204" pitchFamily="34" charset="0"/>
                  <a:cs typeface="Arial" panose="020B0604020202020204" pitchFamily="34" charset="0"/>
                </a:rPr>
                <a:t> -</a:t>
              </a:r>
              <a:r>
                <a:rPr lang="en-GB" sz="1100" i="1" dirty="0">
                  <a:latin typeface="Arial" panose="020B0604020202020204" pitchFamily="34" charset="0"/>
                  <a:ea typeface="Calibri" panose="020F0502020204030204" pitchFamily="34" charset="0"/>
                  <a:cs typeface="Arial" panose="020B0604020202020204" pitchFamily="34" charset="0"/>
                </a:rPr>
                <a:t> (A) Basic knowledge and limited or no experience.</a:t>
              </a:r>
            </a:p>
            <a:p>
              <a:pPr>
                <a:lnSpc>
                  <a:spcPct val="107000"/>
                </a:lnSpc>
                <a:spcAft>
                  <a:spcPts val="1200"/>
                </a:spcAft>
              </a:pPr>
              <a:r>
                <a:rPr lang="en-GB" sz="1100" dirty="0">
                  <a:latin typeface="Arial" panose="020B0604020202020204" pitchFamily="34" charset="0"/>
                  <a:ea typeface="Calibri" panose="020F0502020204030204" pitchFamily="34" charset="0"/>
                  <a:cs typeface="Arial" panose="020B0604020202020204" pitchFamily="34" charset="0"/>
                </a:rPr>
                <a:t>The ability to work in an environment of uncertainty and continual change. Able to feel comfortable making decisions and setting direction without having the full picture and re-focus as details emerge. Can apply knowledge and techniques to reduce ambiguity.</a:t>
              </a:r>
            </a:p>
            <a:p>
              <a:pPr>
                <a:lnSpc>
                  <a:spcPct val="107000"/>
                </a:lnSpc>
                <a:spcAft>
                  <a:spcPts val="600"/>
                </a:spcAft>
              </a:pPr>
              <a:r>
                <a:rPr lang="en-GB" sz="1100" b="1" dirty="0">
                  <a:latin typeface="Arial" panose="020B0604020202020204" pitchFamily="34" charset="0"/>
                  <a:ea typeface="Calibri" panose="020F0502020204030204" pitchFamily="34" charset="0"/>
                  <a:cs typeface="Arial" panose="020B0604020202020204" pitchFamily="34" charset="0"/>
                </a:rPr>
                <a:t>Collaboration</a:t>
              </a:r>
              <a:r>
                <a:rPr lang="en-GB" sz="1100" dirty="0">
                  <a:latin typeface="Arial" panose="020B0604020202020204" pitchFamily="34" charset="0"/>
                  <a:ea typeface="Calibri" panose="020F0502020204030204" pitchFamily="34" charset="0"/>
                  <a:cs typeface="Arial" panose="020B0604020202020204" pitchFamily="34" charset="0"/>
                </a:rPr>
                <a:t> - </a:t>
              </a:r>
              <a:r>
                <a:rPr lang="en-GB" sz="1100" i="1" dirty="0">
                  <a:latin typeface="Arial" panose="020B0604020202020204" pitchFamily="34" charset="0"/>
                  <a:ea typeface="Calibri" panose="020F0502020204030204" pitchFamily="34" charset="0"/>
                  <a:cs typeface="Arial" panose="020B0604020202020204" pitchFamily="34" charset="0"/>
                </a:rPr>
                <a:t>(W) Working knowledge and practical experience.</a:t>
              </a:r>
            </a:p>
            <a:p>
              <a:pPr>
                <a:lnSpc>
                  <a:spcPct val="107000"/>
                </a:lnSpc>
                <a:spcAft>
                  <a:spcPts val="1200"/>
                </a:spcAft>
              </a:pPr>
              <a:r>
                <a:rPr lang="en-GB" sz="1100" dirty="0">
                  <a:latin typeface="Arial" panose="020B0604020202020204" pitchFamily="34" charset="0"/>
                  <a:ea typeface="Calibri" panose="020F0502020204030204" pitchFamily="34" charset="0"/>
                  <a:cs typeface="Arial" panose="020B0604020202020204" pitchFamily="34" charset="0"/>
                </a:rPr>
                <a:t>The ability to establish and develop productive relationships with internal and external stakeholders, bringing people together to benefit the project.</a:t>
              </a:r>
            </a:p>
            <a:p>
              <a:pPr>
                <a:lnSpc>
                  <a:spcPct val="107000"/>
                </a:lnSpc>
                <a:spcAft>
                  <a:spcPts val="600"/>
                </a:spcAft>
              </a:pPr>
              <a:r>
                <a:rPr lang="en-GB" sz="1100" b="1" dirty="0">
                  <a:latin typeface="Arial" panose="020B0604020202020204" pitchFamily="34" charset="0"/>
                  <a:ea typeface="Calibri" panose="020F0502020204030204" pitchFamily="34" charset="0"/>
                  <a:cs typeface="Arial" panose="020B0604020202020204" pitchFamily="34" charset="0"/>
                </a:rPr>
                <a:t>Influencing </a:t>
              </a:r>
              <a:r>
                <a:rPr lang="en-GB" sz="1100" dirty="0">
                  <a:latin typeface="Arial" panose="020B0604020202020204" pitchFamily="34" charset="0"/>
                  <a:ea typeface="Calibri" panose="020F0502020204030204" pitchFamily="34" charset="0"/>
                  <a:cs typeface="Arial" panose="020B0604020202020204" pitchFamily="34" charset="0"/>
                </a:rPr>
                <a:t>-</a:t>
              </a:r>
              <a:r>
                <a:rPr lang="en-GB" sz="1100" i="1" dirty="0">
                  <a:latin typeface="Arial" panose="020B0604020202020204" pitchFamily="34" charset="0"/>
                  <a:ea typeface="Calibri" panose="020F0502020204030204" pitchFamily="34" charset="0"/>
                  <a:cs typeface="Arial" panose="020B0604020202020204" pitchFamily="34" charset="0"/>
                </a:rPr>
                <a:t> (W) Working knowledge and practical experience.</a:t>
              </a:r>
            </a:p>
            <a:p>
              <a:pPr>
                <a:lnSpc>
                  <a:spcPct val="107000"/>
                </a:lnSpc>
                <a:spcAft>
                  <a:spcPts val="1200"/>
                </a:spcAft>
              </a:pPr>
              <a:r>
                <a:rPr lang="en-GB" sz="1100" dirty="0">
                  <a:latin typeface="Arial" panose="020B0604020202020204" pitchFamily="34" charset="0"/>
                  <a:ea typeface="Calibri" panose="020F0502020204030204" pitchFamily="34" charset="0"/>
                  <a:cs typeface="Arial" panose="020B0604020202020204" pitchFamily="34" charset="0"/>
                </a:rPr>
                <a:t>The ability to influence, change and impact decisions with both internal and external stakeholders. </a:t>
              </a:r>
            </a:p>
            <a:p>
              <a:pPr>
                <a:lnSpc>
                  <a:spcPct val="107000"/>
                </a:lnSpc>
                <a:spcAft>
                  <a:spcPts val="1200"/>
                </a:spcAft>
              </a:pPr>
              <a:r>
                <a:rPr lang="en-GB" sz="1100" dirty="0">
                  <a:highlight>
                    <a:srgbClr val="FFFF00"/>
                  </a:highlight>
                  <a:latin typeface="Arial" panose="020B0604020202020204" pitchFamily="34" charset="0"/>
                  <a:ea typeface="Calibri" panose="020F050202020403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268228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062717"/>
            <a:ext cx="7895355" cy="4335087"/>
            <a:chOff x="527979" y="1383445"/>
            <a:chExt cx="7895355" cy="4235905"/>
          </a:xfrm>
        </p:grpSpPr>
        <p:sp>
          <p:nvSpPr>
            <p:cNvPr id="4" name="Rectangle 3">
              <a:extLst>
                <a:ext uri="{FF2B5EF4-FFF2-40B4-BE49-F238E27FC236}">
                  <a16:creationId xmlns:a16="http://schemas.microsoft.com/office/drawing/2014/main" id="{8E71E78E-D497-4496-8A54-690EF6C5E899}"/>
                </a:ext>
              </a:extLst>
            </p:cNvPr>
            <p:cNvSpPr/>
            <p:nvPr/>
          </p:nvSpPr>
          <p:spPr>
            <a:xfrm>
              <a:off x="774700" y="1909658"/>
              <a:ext cx="7648634" cy="3709692"/>
            </a:xfrm>
            <a:prstGeom prst="rect">
              <a:avLst/>
            </a:prstGeom>
          </p:spPr>
          <p:txBody>
            <a:bodyPr wrap="square" numCol="1">
              <a:spAutoFit/>
            </a:bodyPr>
            <a:lstStyle/>
            <a:p>
              <a:pPr>
                <a:lnSpc>
                  <a:spcPct val="107000"/>
                </a:lnSpc>
                <a:spcAft>
                  <a:spcPts val="600"/>
                </a:spcAft>
              </a:pPr>
              <a:r>
                <a:rPr lang="en-GB" sz="1100" b="1" dirty="0">
                  <a:latin typeface="Arial" panose="020B0604020202020204" pitchFamily="34" charset="0"/>
                  <a:ea typeface="Calibri" panose="020F0502020204030204" pitchFamily="34" charset="0"/>
                  <a:cs typeface="Arial" panose="020B0604020202020204" pitchFamily="34" charset="0"/>
                </a:rPr>
                <a:t>Conflict resolution </a:t>
              </a:r>
              <a:r>
                <a:rPr lang="en-GB" sz="1100" i="1" dirty="0">
                  <a:latin typeface="Arial" panose="020B0604020202020204" pitchFamily="34" charset="0"/>
                  <a:ea typeface="Calibri" panose="020F0502020204030204" pitchFamily="34" charset="0"/>
                  <a:cs typeface="Arial" panose="020B0604020202020204" pitchFamily="34" charset="0"/>
                </a:rPr>
                <a:t>- (W) Working knowledge and practical experience.</a:t>
              </a:r>
            </a:p>
            <a:p>
              <a:pPr>
                <a:lnSpc>
                  <a:spcPct val="107000"/>
                </a:lnSpc>
                <a:spcAft>
                  <a:spcPts val="1200"/>
                </a:spcAft>
              </a:pPr>
              <a:r>
                <a:rPr lang="en-GB" sz="1100" dirty="0">
                  <a:latin typeface="Arial" panose="020B0604020202020204" pitchFamily="34" charset="0"/>
                  <a:ea typeface="Calibri" panose="020F0502020204030204" pitchFamily="34" charset="0"/>
                  <a:cs typeface="Arial" panose="020B0604020202020204" pitchFamily="34" charset="0"/>
                </a:rPr>
                <a:t>The ability to recognise, anticipate and effectively deal with existing or potential conflicts at an individual, team or strategic level. </a:t>
              </a:r>
            </a:p>
            <a:p>
              <a:pPr>
                <a:lnSpc>
                  <a:spcPct val="107000"/>
                </a:lnSpc>
                <a:spcAft>
                  <a:spcPts val="600"/>
                </a:spcAft>
              </a:pPr>
              <a:r>
                <a:rPr lang="en-GB" sz="1100" b="1" dirty="0">
                  <a:latin typeface="Arial" panose="020B0604020202020204" pitchFamily="34" charset="0"/>
                  <a:ea typeface="Calibri" panose="020F0502020204030204" pitchFamily="34" charset="0"/>
                  <a:cs typeface="Arial" panose="020B0604020202020204" pitchFamily="34" charset="0"/>
                </a:rPr>
                <a:t>Inspiring others</a:t>
              </a:r>
              <a:r>
                <a:rPr lang="en-GB" sz="1100" dirty="0">
                  <a:latin typeface="Arial" panose="020B0604020202020204" pitchFamily="34" charset="0"/>
                  <a:ea typeface="Calibri" panose="020F0502020204030204" pitchFamily="34" charset="0"/>
                  <a:cs typeface="Arial" panose="020B0604020202020204" pitchFamily="34" charset="0"/>
                </a:rPr>
                <a:t> -</a:t>
              </a:r>
              <a:r>
                <a:rPr lang="en-GB" sz="1100" i="1" dirty="0">
                  <a:latin typeface="Arial" panose="020B0604020202020204" pitchFamily="34" charset="0"/>
                  <a:ea typeface="Calibri" panose="020F0502020204030204" pitchFamily="34" charset="0"/>
                  <a:cs typeface="Arial" panose="020B0604020202020204" pitchFamily="34" charset="0"/>
                </a:rPr>
                <a:t> (A) Basic knowledge and limited or no experience.</a:t>
              </a:r>
            </a:p>
            <a:p>
              <a:pPr>
                <a:lnSpc>
                  <a:spcPct val="107000"/>
                </a:lnSpc>
                <a:spcAft>
                  <a:spcPts val="1200"/>
                </a:spcAft>
              </a:pPr>
              <a:r>
                <a:rPr lang="en-GB" sz="1100" dirty="0">
                  <a:latin typeface="Arial" panose="020B0604020202020204" pitchFamily="34" charset="0"/>
                  <a:ea typeface="Calibri" panose="020F0502020204030204" pitchFamily="34" charset="0"/>
                  <a:cs typeface="Arial" panose="020B0604020202020204" pitchFamily="34" charset="0"/>
                </a:rPr>
                <a:t>The ability to create and present a compelling vision and set clear direction, that motivates others to work towards a common goal.</a:t>
              </a:r>
            </a:p>
            <a:p>
              <a:pPr>
                <a:lnSpc>
                  <a:spcPct val="107000"/>
                </a:lnSpc>
                <a:spcAft>
                  <a:spcPts val="600"/>
                </a:spcAft>
              </a:pPr>
              <a:r>
                <a:rPr lang="en-GB" sz="1100" b="1" dirty="0">
                  <a:latin typeface="Arial" panose="020B0604020202020204" pitchFamily="34" charset="0"/>
                  <a:ea typeface="Calibri" panose="020F0502020204030204" pitchFamily="34" charset="0"/>
                  <a:cs typeface="Arial" panose="020B0604020202020204" pitchFamily="34" charset="0"/>
                </a:rPr>
                <a:t>Resilience</a:t>
              </a:r>
              <a:r>
                <a:rPr lang="en-GB" sz="1100" dirty="0">
                  <a:latin typeface="Arial" panose="020B0604020202020204" pitchFamily="34" charset="0"/>
                  <a:ea typeface="Calibri" panose="020F0502020204030204" pitchFamily="34" charset="0"/>
                  <a:cs typeface="Arial" panose="020B0604020202020204" pitchFamily="34" charset="0"/>
                </a:rPr>
                <a:t> - </a:t>
              </a:r>
              <a:r>
                <a:rPr lang="en-GB" sz="1100" i="1" dirty="0">
                  <a:latin typeface="Arial" panose="020B0604020202020204" pitchFamily="34" charset="0"/>
                  <a:ea typeface="Calibri" panose="020F0502020204030204" pitchFamily="34" charset="0"/>
                  <a:cs typeface="Arial" panose="020B0604020202020204" pitchFamily="34" charset="0"/>
                </a:rPr>
                <a:t>(W) Working knowledge and practical experience.</a:t>
              </a:r>
            </a:p>
            <a:p>
              <a:pPr>
                <a:lnSpc>
                  <a:spcPct val="107000"/>
                </a:lnSpc>
                <a:spcAft>
                  <a:spcPts val="1200"/>
                </a:spcAft>
              </a:pPr>
              <a:r>
                <a:rPr lang="en-GB" sz="1100" dirty="0">
                  <a:latin typeface="Arial" panose="020B0604020202020204" pitchFamily="34" charset="0"/>
                  <a:ea typeface="Calibri" panose="020F0502020204030204" pitchFamily="34" charset="0"/>
                  <a:cs typeface="Arial" panose="020B0604020202020204" pitchFamily="34" charset="0"/>
                </a:rPr>
                <a:t>The ability to adapt to changing circumstances and adverse situations whilst remaining calm, reassuring others and maintaining performance.</a:t>
              </a:r>
            </a:p>
            <a:p>
              <a:pPr>
                <a:lnSpc>
                  <a:spcPct val="107000"/>
                </a:lnSpc>
                <a:spcAft>
                  <a:spcPts val="600"/>
                </a:spcAft>
              </a:pPr>
              <a:r>
                <a:rPr lang="en-GB" sz="1100" b="1" dirty="0">
                  <a:latin typeface="Arial" panose="020B0604020202020204" pitchFamily="34" charset="0"/>
                  <a:ea typeface="Calibri" panose="020F0502020204030204" pitchFamily="34" charset="0"/>
                  <a:cs typeface="Arial" panose="020B0604020202020204" pitchFamily="34" charset="0"/>
                </a:rPr>
                <a:t>Innovation </a:t>
              </a:r>
              <a:r>
                <a:rPr lang="en-GB" sz="1100" dirty="0">
                  <a:latin typeface="Arial" panose="020B0604020202020204" pitchFamily="34" charset="0"/>
                  <a:ea typeface="Calibri" panose="020F0502020204030204" pitchFamily="34" charset="0"/>
                  <a:cs typeface="Arial" panose="020B0604020202020204" pitchFamily="34" charset="0"/>
                </a:rPr>
                <a:t>- </a:t>
              </a:r>
              <a:r>
                <a:rPr lang="en-GB" sz="1100" i="1" dirty="0">
                  <a:latin typeface="Arial" panose="020B0604020202020204" pitchFamily="34" charset="0"/>
                  <a:ea typeface="Calibri" panose="020F0502020204030204" pitchFamily="34" charset="0"/>
                  <a:cs typeface="Arial" panose="020B0604020202020204" pitchFamily="34" charset="0"/>
                </a:rPr>
                <a:t>(W) Working knowledge and practical experience.</a:t>
              </a:r>
            </a:p>
            <a:p>
              <a:pPr>
                <a:lnSpc>
                  <a:spcPct val="107000"/>
                </a:lnSpc>
                <a:spcAft>
                  <a:spcPts val="1200"/>
                </a:spcAft>
              </a:pPr>
              <a:r>
                <a:rPr lang="en-GB" sz="1100" dirty="0">
                  <a:latin typeface="Arial" panose="020B0604020202020204" pitchFamily="34" charset="0"/>
                  <a:ea typeface="Calibri" panose="020F0502020204030204" pitchFamily="34" charset="0"/>
                  <a:cs typeface="Arial" panose="020B0604020202020204" pitchFamily="34" charset="0"/>
                </a:rPr>
                <a:t>The ability to think of, research and apply new ideas and ways of doing things. Encourages and supports innovations from others, is willing to experiment and follow ideas through to implementation. </a:t>
              </a:r>
            </a:p>
            <a:p>
              <a:pPr>
                <a:lnSpc>
                  <a:spcPct val="107000"/>
                </a:lnSpc>
                <a:spcAft>
                  <a:spcPts val="600"/>
                </a:spcAft>
              </a:pPr>
              <a:r>
                <a:rPr lang="en-GB" sz="1100" b="1" dirty="0">
                  <a:latin typeface="Arial" panose="020B0604020202020204" pitchFamily="34" charset="0"/>
                  <a:ea typeface="Calibri" panose="020F0502020204030204" pitchFamily="34" charset="0"/>
                  <a:cs typeface="Arial" panose="020B0604020202020204" pitchFamily="34" charset="0"/>
                </a:rPr>
                <a:t>Culture change</a:t>
              </a:r>
              <a:r>
                <a:rPr lang="en-GB" sz="1100" dirty="0">
                  <a:latin typeface="Arial" panose="020B0604020202020204" pitchFamily="34" charset="0"/>
                  <a:ea typeface="Calibri" panose="020F0502020204030204" pitchFamily="34" charset="0"/>
                  <a:cs typeface="Arial" panose="020B0604020202020204" pitchFamily="34" charset="0"/>
                </a:rPr>
                <a:t> - </a:t>
              </a:r>
              <a:r>
                <a:rPr lang="en-GB" sz="1100" i="1" dirty="0">
                  <a:latin typeface="Arial" panose="020B0604020202020204" pitchFamily="34" charset="0"/>
                  <a:ea typeface="Calibri" panose="020F0502020204030204" pitchFamily="34" charset="0"/>
                  <a:cs typeface="Arial" panose="020B0604020202020204" pitchFamily="34" charset="0"/>
                </a:rPr>
                <a:t>(A) Basic knowledge and limited or no experience.</a:t>
              </a:r>
            </a:p>
            <a:p>
              <a:pPr>
                <a:lnSpc>
                  <a:spcPct val="107000"/>
                </a:lnSpc>
                <a:spcAft>
                  <a:spcPts val="800"/>
                </a:spcAft>
              </a:pPr>
              <a:r>
                <a:rPr lang="en-GB" sz="1100" dirty="0">
                  <a:latin typeface="Arial" panose="020B0604020202020204" pitchFamily="34" charset="0"/>
                  <a:ea typeface="Calibri" panose="020F0502020204030204" pitchFamily="34" charset="0"/>
                  <a:cs typeface="Arial" panose="020B0604020202020204" pitchFamily="34" charset="0"/>
                </a:rPr>
                <a:t>The ability to plan, lead and effect positive cultural change, securing commitment and buy-in and promoting a positive long-term vision. Recognizes when broader culture change is necessary to deliver a project.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26545" y="5555207"/>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47316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hlinkClick r:id="rId8" action="ppaction://hlinksldjump"/>
            <a:extLst>
              <a:ext uri="{FF2B5EF4-FFF2-40B4-BE49-F238E27FC236}">
                <a16:creationId xmlns:a16="http://schemas.microsoft.com/office/drawing/2014/main" id="{D4299A7B-D77E-4BD9-8DCF-4F8C05B343EC}"/>
              </a:ext>
            </a:extLst>
          </p:cNvPr>
          <p:cNvSpPr/>
          <p:nvPr/>
        </p:nvSpPr>
        <p:spPr>
          <a:xfrm>
            <a:off x="663120" y="1191010"/>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How to Apply</a:t>
            </a:r>
          </a:p>
        </p:txBody>
      </p:sp>
      <p:sp>
        <p:nvSpPr>
          <p:cNvPr id="18" name="Rectangle 17">
            <a:hlinkClick r:id="rId11" action="ppaction://hlinksldjump"/>
            <a:extLst>
              <a:ext uri="{FF2B5EF4-FFF2-40B4-BE49-F238E27FC236}">
                <a16:creationId xmlns:a16="http://schemas.microsoft.com/office/drawing/2014/main" id="{F50D41CE-382F-42C2-8458-431506686349}"/>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19" name="Rectangle 18">
            <a:hlinkClick r:id="rId12" action="ppaction://hlinksldjump"/>
            <a:extLst>
              <a:ext uri="{FF2B5EF4-FFF2-40B4-BE49-F238E27FC236}">
                <a16:creationId xmlns:a16="http://schemas.microsoft.com/office/drawing/2014/main" id="{2B976C65-1657-46B6-AA41-DE46EB08859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20" name="Rectangle 19">
            <a:hlinkClick r:id="rId13" action="ppaction://hlinksldjump"/>
            <a:extLst>
              <a:ext uri="{FF2B5EF4-FFF2-40B4-BE49-F238E27FC236}">
                <a16:creationId xmlns:a16="http://schemas.microsoft.com/office/drawing/2014/main" id="{10BE4DD0-3446-4BE2-AEF3-E1964C4E1AD8}"/>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1" name="Rectangle 30">
            <a:hlinkClick r:id="rId14" action="ppaction://hlinksldjump"/>
            <a:extLst>
              <a:ext uri="{FF2B5EF4-FFF2-40B4-BE49-F238E27FC236}">
                <a16:creationId xmlns:a16="http://schemas.microsoft.com/office/drawing/2014/main" id="{69D2D125-D2B1-4B11-BF33-B7080E1A24B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32" name="Rectangle 31">
            <a:hlinkClick r:id="rId15" action="ppaction://hlinksldjump"/>
            <a:extLst>
              <a:ext uri="{FF2B5EF4-FFF2-40B4-BE49-F238E27FC236}">
                <a16:creationId xmlns:a16="http://schemas.microsoft.com/office/drawing/2014/main" id="{C65FF9F9-584B-47E2-BC93-AA62860F392A}"/>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33" name="Rectangle 32">
            <a:hlinkClick r:id="rId16" action="ppaction://hlinksldjump"/>
            <a:extLst>
              <a:ext uri="{FF2B5EF4-FFF2-40B4-BE49-F238E27FC236}">
                <a16:creationId xmlns:a16="http://schemas.microsoft.com/office/drawing/2014/main" id="{E8ABDBEA-E435-4FDE-8839-E3C1A7D7F20F}"/>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34" name="Rectangle 33">
            <a:hlinkClick r:id="rId17" action="ppaction://hlinksldjump"/>
            <a:extLst>
              <a:ext uri="{FF2B5EF4-FFF2-40B4-BE49-F238E27FC236}">
                <a16:creationId xmlns:a16="http://schemas.microsoft.com/office/drawing/2014/main" id="{73E3E06B-B377-4635-9D4F-0E054591233C}"/>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3" name="Rectangle 2">
            <a:extLst>
              <a:ext uri="{FF2B5EF4-FFF2-40B4-BE49-F238E27FC236}">
                <a16:creationId xmlns:a16="http://schemas.microsoft.com/office/drawing/2014/main" id="{92D8FC14-1621-4484-AA4B-7E761ACBFF8A}"/>
              </a:ext>
            </a:extLst>
          </p:cNvPr>
          <p:cNvSpPr/>
          <p:nvPr/>
        </p:nvSpPr>
        <p:spPr>
          <a:xfrm>
            <a:off x="3675399" y="1414262"/>
            <a:ext cx="4803339" cy="3554819"/>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To apply for this post please apply through the </a:t>
            </a:r>
            <a:r>
              <a:rPr lang="en-GB" altLang="en-US" sz="1200" dirty="0">
                <a:latin typeface="Arial" panose="020B0604020202020204" pitchFamily="34" charset="0"/>
                <a:cs typeface="Arial" panose="020B0604020202020204" pitchFamily="34" charset="0"/>
                <a:hlinkClick r:id="rId18"/>
              </a:rPr>
              <a:t>Civil Service Jobs website</a:t>
            </a:r>
            <a:r>
              <a:rPr lang="en-GB" altLang="en-US" sz="1200" dirty="0">
                <a:latin typeface="Arial" panose="020B0604020202020204" pitchFamily="34" charset="0"/>
                <a:cs typeface="Arial" panose="020B0604020202020204" pitchFamily="34" charset="0"/>
              </a:rPr>
              <a:t> or directly through </a:t>
            </a:r>
            <a:r>
              <a:rPr lang="en-GB" altLang="en-US" sz="1200" dirty="0">
                <a:latin typeface="Arial" panose="020B0604020202020204" pitchFamily="34" charset="0"/>
                <a:cs typeface="Arial" panose="020B0604020202020204" pitchFamily="34" charset="0"/>
                <a:hlinkClick r:id="rId19"/>
              </a:rPr>
              <a:t>MoJ external Jobs</a:t>
            </a:r>
            <a:r>
              <a:rPr lang="en-GB" altLang="en-US" sz="1200" dirty="0">
                <a:latin typeface="Arial" panose="020B0604020202020204" pitchFamily="34" charset="0"/>
                <a:cs typeface="Arial" panose="020B0604020202020204" pitchFamily="34" charset="0"/>
              </a:rPr>
              <a:t>. </a:t>
            </a:r>
            <a:endParaRPr lang="en-GB" altLang="en-US" sz="1200" dirty="0">
              <a:highlight>
                <a:srgbClr val="FFFF00"/>
              </a:highlight>
              <a:latin typeface="Arial" panose="020B0604020202020204" pitchFamily="34" charset="0"/>
              <a:cs typeface="Arial" panose="020B0604020202020204" pitchFamily="34" charset="0"/>
            </a:endParaRPr>
          </a:p>
          <a:p>
            <a:pPr>
              <a:spcAft>
                <a:spcPts val="1800"/>
              </a:spcAft>
            </a:pPr>
            <a:r>
              <a:rPr lang="en-GB" altLang="en-US" sz="1200" dirty="0">
                <a:latin typeface="Arial" panose="020B0604020202020204" pitchFamily="34" charset="0"/>
                <a:cs typeface="Arial" panose="020B0604020202020204" pitchFamily="34" charset="0"/>
              </a:rPr>
              <a:t>Once you have completed some basic personal details you will be invited to provide evidence of how you meet the technical and behavioural competencies as set out in the </a:t>
            </a:r>
            <a:r>
              <a:rPr lang="en-GB" altLang="en-US" sz="1200" dirty="0">
                <a:latin typeface="Arial" panose="020B0604020202020204" pitchFamily="34" charset="0"/>
                <a:cs typeface="Arial" panose="020B0604020202020204" pitchFamily="34" charset="0"/>
                <a:hlinkClick r:id="rId20"/>
              </a:rPr>
              <a:t>Project Delivery Capability Framework</a:t>
            </a:r>
            <a:r>
              <a:rPr lang="en-GB" altLang="en-US" sz="1200" dirty="0">
                <a:latin typeface="Arial" panose="020B0604020202020204" pitchFamily="34" charset="0"/>
                <a:cs typeface="Arial" panose="020B0604020202020204" pitchFamily="34" charset="0"/>
              </a:rPr>
              <a:t>.</a:t>
            </a:r>
          </a:p>
          <a:p>
            <a:pPr marL="0" lvl="1">
              <a:spcAft>
                <a:spcPts val="1800"/>
              </a:spcAft>
            </a:pPr>
            <a:r>
              <a:rPr lang="en-GB" altLang="en-US" sz="1200" dirty="0">
                <a:latin typeface="Arial" panose="020B0604020202020204" pitchFamily="34" charset="0"/>
                <a:cs typeface="Arial" panose="020B0604020202020204" pitchFamily="34" charset="0"/>
              </a:rPr>
              <a:t>The STAR Approach may also help you to present your evidence more successfully, providing structure and focus to your answers to questions about what you have done in the period the review covers. </a:t>
            </a:r>
          </a:p>
          <a:p>
            <a:pPr marL="0" lvl="1">
              <a:spcAft>
                <a:spcPts val="1800"/>
              </a:spcAft>
            </a:pPr>
            <a:r>
              <a:rPr lang="en-GB" altLang="en-US" sz="1200" dirty="0">
                <a:latin typeface="Arial" panose="020B0604020202020204" pitchFamily="34" charset="0"/>
                <a:cs typeface="Arial" panose="020B0604020202020204" pitchFamily="34" charset="0"/>
              </a:rPr>
              <a:t>NB: we will sift against the first competency question if we receive a high number of applications.  In your responses you should briefly introduce the </a:t>
            </a:r>
            <a:r>
              <a:rPr lang="en-GB" altLang="en-US" sz="1200" b="1" dirty="0">
                <a:latin typeface="Arial" panose="020B0604020202020204" pitchFamily="34" charset="0"/>
                <a:cs typeface="Arial" panose="020B0604020202020204" pitchFamily="34" charset="0"/>
              </a:rPr>
              <a:t>context</a:t>
            </a:r>
            <a:r>
              <a:rPr lang="en-GB" altLang="en-US" sz="1200" dirty="0">
                <a:latin typeface="Arial" panose="020B0604020202020204" pitchFamily="34" charset="0"/>
                <a:cs typeface="Arial" panose="020B0604020202020204" pitchFamily="34" charset="0"/>
              </a:rPr>
              <a:t>, but focus the majority of your word allocation to describe the </a:t>
            </a:r>
            <a:r>
              <a:rPr lang="en-GB" altLang="en-US" sz="1200" b="1" dirty="0">
                <a:latin typeface="Arial" panose="020B0604020202020204" pitchFamily="34" charset="0"/>
                <a:cs typeface="Arial" panose="020B0604020202020204" pitchFamily="34" charset="0"/>
              </a:rPr>
              <a:t>actions</a:t>
            </a:r>
            <a:r>
              <a:rPr lang="en-GB" altLang="en-US" sz="1200" dirty="0">
                <a:latin typeface="Arial" panose="020B0604020202020204" pitchFamily="34" charset="0"/>
                <a:cs typeface="Arial" panose="020B0604020202020204" pitchFamily="34" charset="0"/>
              </a:rPr>
              <a:t> you took, with a short conclusion describing the result. If your application progresses to a full sift, all competencies will then be considered. </a:t>
            </a:r>
          </a:p>
        </p:txBody>
      </p:sp>
      <p:sp>
        <p:nvSpPr>
          <p:cNvPr id="36" name="Title 3">
            <a:extLst>
              <a:ext uri="{FF2B5EF4-FFF2-40B4-BE49-F238E27FC236}">
                <a16:creationId xmlns:a16="http://schemas.microsoft.com/office/drawing/2014/main" id="{AF928149-6B46-4F62-ADEF-070B5078E21A}"/>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464397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675D650A-1F7D-44E6-83A0-6348E974E43C}"/>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C942CA16-7468-4770-8C31-56C2F05C0012}"/>
              </a:ext>
            </a:extLst>
          </p:cNvPr>
          <p:cNvSpPr/>
          <p:nvPr/>
        </p:nvSpPr>
        <p:spPr>
          <a:xfrm>
            <a:off x="663120" y="1720633"/>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C1B66AA0-4E9B-4EDC-978F-B6987AADC8A1}"/>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23FABF22-E785-49C7-BE73-55844CEF7DD5}"/>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006B4FF3-6544-42FF-9FAB-C69E6A10EFCB}"/>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577B02A6-9623-4ABA-8101-ECEDD9A2EAA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4707E7D2-1EAC-4724-817F-EF828946436D}"/>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2D47562C-880A-44A6-BE3E-3EEB255047E6}"/>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35D1643-2F1F-4490-949A-78E5FA27A76D}"/>
              </a:ext>
            </a:extLst>
          </p:cNvPr>
          <p:cNvSpPr/>
          <p:nvPr/>
        </p:nvSpPr>
        <p:spPr>
          <a:xfrm>
            <a:off x="3675399" y="1414262"/>
            <a:ext cx="4803339" cy="646331"/>
          </a:xfrm>
          <a:prstGeom prst="rect">
            <a:avLst/>
          </a:prstGeom>
        </p:spPr>
        <p:txBody>
          <a:bodyPr wrap="square">
            <a:spAutoFit/>
          </a:bodyPr>
          <a:lstStyle/>
          <a:p>
            <a:r>
              <a:rPr lang="en-GB" altLang="en-US" sz="1200" dirty="0">
                <a:latin typeface="Arial" panose="020B0604020202020204" pitchFamily="34" charset="0"/>
                <a:cs typeface="Arial" panose="020B0604020202020204" pitchFamily="34" charset="0"/>
              </a:rPr>
              <a:t>Selection for appointment to the Civil Service is on merit, on the basis of fair and open competition, as outlined in the Civil Service Commission’s </a:t>
            </a:r>
            <a:r>
              <a:rPr lang="en-GB" altLang="en-US" sz="1200" dirty="0">
                <a:latin typeface="Arial" panose="020B0604020202020204" pitchFamily="34" charset="0"/>
                <a:cs typeface="Arial" panose="020B0604020202020204" pitchFamily="34" charset="0"/>
                <a:hlinkClick r:id="rId18"/>
              </a:rPr>
              <a:t>Recruitment Principles.</a:t>
            </a:r>
            <a:endParaRPr lang="en-GB" altLang="en-US" sz="1200" dirty="0">
              <a:latin typeface="Arial" panose="020B0604020202020204" pitchFamily="34" charset="0"/>
              <a:cs typeface="Arial" panose="020B0604020202020204" pitchFamily="34" charset="0"/>
            </a:endParaRPr>
          </a:p>
        </p:txBody>
      </p:sp>
      <p:sp>
        <p:nvSpPr>
          <p:cNvPr id="45" name="Title 3">
            <a:extLst>
              <a:ext uri="{FF2B5EF4-FFF2-40B4-BE49-F238E27FC236}">
                <a16:creationId xmlns:a16="http://schemas.microsoft.com/office/drawing/2014/main" id="{C604EE58-EDCD-410F-B2FB-D46BB36E7A47}"/>
              </a:ext>
            </a:extLst>
          </p:cNvPr>
          <p:cNvSpPr txBox="1">
            <a:spLocks/>
          </p:cNvSpPr>
          <p:nvPr/>
        </p:nvSpPr>
        <p:spPr bwMode="auto">
          <a:xfrm>
            <a:off x="3665149" y="787465"/>
            <a:ext cx="5400474"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82917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hlinkClick r:id="rId2" action="ppaction://hlinksldjump"/>
            <a:extLst>
              <a:ext uri="{FF2B5EF4-FFF2-40B4-BE49-F238E27FC236}">
                <a16:creationId xmlns:a16="http://schemas.microsoft.com/office/drawing/2014/main" id="{934609BB-8B23-4DF9-9ED1-E9613D451AE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289"/>
          <a:stretch/>
        </p:blipFill>
        <p:spPr>
          <a:xfrm>
            <a:off x="6067363" y="802580"/>
            <a:ext cx="2578224" cy="2342971"/>
          </a:xfrm>
          <a:prstGeom prst="rect">
            <a:avLst/>
          </a:prstGeom>
        </p:spPr>
      </p:pic>
      <p:pic>
        <p:nvPicPr>
          <p:cNvPr id="4" name="Picture 3">
            <a:hlinkClick r:id="rId4" action="ppaction://hlinksldjump"/>
            <a:extLst>
              <a:ext uri="{FF2B5EF4-FFF2-40B4-BE49-F238E27FC236}">
                <a16:creationId xmlns:a16="http://schemas.microsoft.com/office/drawing/2014/main" id="{592A6757-C3D6-4FC9-9381-1E0728F82822}"/>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57651" y="3422245"/>
            <a:ext cx="2587935" cy="2342971"/>
          </a:xfrm>
          <a:prstGeom prst="rect">
            <a:avLst/>
          </a:prstGeom>
        </p:spPr>
      </p:pic>
      <p:pic>
        <p:nvPicPr>
          <p:cNvPr id="3" name="Picture 2">
            <a:hlinkClick r:id="rId6" action="ppaction://hlinksldjump"/>
            <a:extLst>
              <a:ext uri="{FF2B5EF4-FFF2-40B4-BE49-F238E27FC236}">
                <a16:creationId xmlns:a16="http://schemas.microsoft.com/office/drawing/2014/main" id="{04AE7049-0173-4B6E-9A49-83632874CDD5}"/>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320986" y="3429000"/>
            <a:ext cx="2581339" cy="2342971"/>
          </a:xfrm>
          <a:prstGeom prst="rect">
            <a:avLst/>
          </a:prstGeom>
        </p:spPr>
      </p:pic>
      <p:pic>
        <p:nvPicPr>
          <p:cNvPr id="2" name="Picture 1">
            <a:hlinkClick r:id="rId8" action="ppaction://hlinksldjump"/>
            <a:extLst>
              <a:ext uri="{FF2B5EF4-FFF2-40B4-BE49-F238E27FC236}">
                <a16:creationId xmlns:a16="http://schemas.microsoft.com/office/drawing/2014/main" id="{7C0195CD-5A18-4920-84E3-96C2C19C9CF0}"/>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574610" y="3429000"/>
            <a:ext cx="2581339" cy="2342971"/>
          </a:xfrm>
          <a:prstGeom prst="rect">
            <a:avLst/>
          </a:prstGeom>
        </p:spPr>
      </p:pic>
      <p:pic>
        <p:nvPicPr>
          <p:cNvPr id="32" name="Picture 31">
            <a:hlinkClick r:id="rId10" action="ppaction://hlinksldjump"/>
            <a:extLst>
              <a:ext uri="{FF2B5EF4-FFF2-40B4-BE49-F238E27FC236}">
                <a16:creationId xmlns:a16="http://schemas.microsoft.com/office/drawing/2014/main" id="{3BF16DC2-B842-4059-9DC4-66FD33B1267E}"/>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574612" y="802580"/>
            <a:ext cx="2581338" cy="2342971"/>
          </a:xfrm>
          <a:prstGeom prst="rect">
            <a:avLst/>
          </a:prstGeom>
        </p:spPr>
      </p:pic>
      <p:sp>
        <p:nvSpPr>
          <p:cNvPr id="15" name="Rectangle 14">
            <a:extLst>
              <a:ext uri="{FF2B5EF4-FFF2-40B4-BE49-F238E27FC236}">
                <a16:creationId xmlns:a16="http://schemas.microsoft.com/office/drawing/2014/main" id="{8E109343-91F9-4C57-8F30-7E55296AE59D}"/>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526B325-A10B-4D30-84D4-DD0C7ACA4951}"/>
              </a:ext>
            </a:extLst>
          </p:cNvPr>
          <p:cNvSpPr txBox="1"/>
          <p:nvPr/>
        </p:nvSpPr>
        <p:spPr>
          <a:xfrm>
            <a:off x="400050" y="6302831"/>
            <a:ext cx="264207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7" name="Rectangle 16">
            <a:hlinkClick r:id="rId10" action="ppaction://hlinksldjump"/>
            <a:extLst>
              <a:ext uri="{FF2B5EF4-FFF2-40B4-BE49-F238E27FC236}">
                <a16:creationId xmlns:a16="http://schemas.microsoft.com/office/drawing/2014/main" id="{3841994C-1BE0-4C72-ADE5-B62BFA6596DF}"/>
              </a:ext>
            </a:extLst>
          </p:cNvPr>
          <p:cNvSpPr/>
          <p:nvPr/>
        </p:nvSpPr>
        <p:spPr>
          <a:xfrm>
            <a:off x="57461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3" name="TextBox 32">
            <a:hlinkClick r:id="rId10" action="ppaction://hlinksldjump"/>
            <a:extLst>
              <a:ext uri="{FF2B5EF4-FFF2-40B4-BE49-F238E27FC236}">
                <a16:creationId xmlns:a16="http://schemas.microsoft.com/office/drawing/2014/main" id="{FA23A1FE-561E-4C9E-A691-7A17BB1A5580}"/>
              </a:ext>
            </a:extLst>
          </p:cNvPr>
          <p:cNvSpPr txBox="1"/>
          <p:nvPr/>
        </p:nvSpPr>
        <p:spPr>
          <a:xfrm>
            <a:off x="1916081" y="2694185"/>
            <a:ext cx="1142300"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Welcome</a:t>
            </a:r>
          </a:p>
        </p:txBody>
      </p:sp>
      <p:pic>
        <p:nvPicPr>
          <p:cNvPr id="35" name="Picture 34">
            <a:hlinkClick r:id="rId12" action="ppaction://hlinksldjump"/>
            <a:extLst>
              <a:ext uri="{FF2B5EF4-FFF2-40B4-BE49-F238E27FC236}">
                <a16:creationId xmlns:a16="http://schemas.microsoft.com/office/drawing/2014/main" id="{D4754BC7-03B0-4354-B552-3749EAE51A00}"/>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b="-146"/>
          <a:stretch/>
        </p:blipFill>
        <p:spPr>
          <a:xfrm>
            <a:off x="3320987" y="802580"/>
            <a:ext cx="2581338" cy="2342971"/>
          </a:xfrm>
          <a:prstGeom prst="rect">
            <a:avLst/>
          </a:prstGeom>
        </p:spPr>
      </p:pic>
      <p:sp>
        <p:nvSpPr>
          <p:cNvPr id="36" name="Rectangle 35">
            <a:hlinkClick r:id="rId12" action="ppaction://hlinksldjump"/>
            <a:extLst>
              <a:ext uri="{FF2B5EF4-FFF2-40B4-BE49-F238E27FC236}">
                <a16:creationId xmlns:a16="http://schemas.microsoft.com/office/drawing/2014/main" id="{3F65CC2F-C97F-4884-A9FD-3DF381828B42}"/>
              </a:ext>
            </a:extLst>
          </p:cNvPr>
          <p:cNvSpPr/>
          <p:nvPr/>
        </p:nvSpPr>
        <p:spPr>
          <a:xfrm>
            <a:off x="3320987"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7" name="TextBox 36">
            <a:hlinkClick r:id="rId12" action="ppaction://hlinksldjump"/>
            <a:extLst>
              <a:ext uri="{FF2B5EF4-FFF2-40B4-BE49-F238E27FC236}">
                <a16:creationId xmlns:a16="http://schemas.microsoft.com/office/drawing/2014/main" id="{CD7FCF5B-233B-40F8-945A-3C8819F410E2}"/>
              </a:ext>
            </a:extLst>
          </p:cNvPr>
          <p:cNvSpPr txBox="1"/>
          <p:nvPr/>
        </p:nvSpPr>
        <p:spPr>
          <a:xfrm>
            <a:off x="4698016" y="2694185"/>
            <a:ext cx="1133644"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About Us</a:t>
            </a:r>
          </a:p>
        </p:txBody>
      </p:sp>
      <p:sp>
        <p:nvSpPr>
          <p:cNvPr id="39" name="Rectangle 38">
            <a:hlinkClick r:id="rId2" action="ppaction://hlinksldjump"/>
            <a:extLst>
              <a:ext uri="{FF2B5EF4-FFF2-40B4-BE49-F238E27FC236}">
                <a16:creationId xmlns:a16="http://schemas.microsoft.com/office/drawing/2014/main" id="{5A5CD44C-053F-416F-81B7-4FFBCFAA6CEB}"/>
              </a:ext>
            </a:extLst>
          </p:cNvPr>
          <p:cNvSpPr/>
          <p:nvPr/>
        </p:nvSpPr>
        <p:spPr>
          <a:xfrm>
            <a:off x="606736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0" name="TextBox 39">
            <a:hlinkClick r:id="rId2" action="ppaction://hlinksldjump"/>
            <a:extLst>
              <a:ext uri="{FF2B5EF4-FFF2-40B4-BE49-F238E27FC236}">
                <a16:creationId xmlns:a16="http://schemas.microsoft.com/office/drawing/2014/main" id="{962B8FB8-EE26-4A41-ABA5-C4807099692D}"/>
              </a:ext>
            </a:extLst>
          </p:cNvPr>
          <p:cNvSpPr txBox="1"/>
          <p:nvPr/>
        </p:nvSpPr>
        <p:spPr>
          <a:xfrm>
            <a:off x="6378014" y="2694185"/>
            <a:ext cx="2270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Vacancy Description</a:t>
            </a:r>
          </a:p>
        </p:txBody>
      </p:sp>
      <p:sp>
        <p:nvSpPr>
          <p:cNvPr id="42" name="Rectangle 41">
            <a:hlinkClick r:id="rId8" action="ppaction://hlinksldjump"/>
            <a:extLst>
              <a:ext uri="{FF2B5EF4-FFF2-40B4-BE49-F238E27FC236}">
                <a16:creationId xmlns:a16="http://schemas.microsoft.com/office/drawing/2014/main" id="{62CC5D54-B43D-4936-BF7C-5700B2980741}"/>
              </a:ext>
            </a:extLst>
          </p:cNvPr>
          <p:cNvSpPr/>
          <p:nvPr/>
        </p:nvSpPr>
        <p:spPr>
          <a:xfrm>
            <a:off x="57461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3" name="TextBox 42">
            <a:hlinkClick r:id="rId8" action="ppaction://hlinksldjump"/>
            <a:extLst>
              <a:ext uri="{FF2B5EF4-FFF2-40B4-BE49-F238E27FC236}">
                <a16:creationId xmlns:a16="http://schemas.microsoft.com/office/drawing/2014/main" id="{A004B8F7-1F8C-488D-81C1-0BE70E4A8BAD}"/>
              </a:ext>
            </a:extLst>
          </p:cNvPr>
          <p:cNvSpPr txBox="1"/>
          <p:nvPr/>
        </p:nvSpPr>
        <p:spPr>
          <a:xfrm>
            <a:off x="829672" y="5320605"/>
            <a:ext cx="2326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Recruitment Process</a:t>
            </a:r>
          </a:p>
        </p:txBody>
      </p:sp>
      <p:sp>
        <p:nvSpPr>
          <p:cNvPr id="45" name="Rectangle 44">
            <a:hlinkClick r:id="rId6" action="ppaction://hlinksldjump"/>
            <a:extLst>
              <a:ext uri="{FF2B5EF4-FFF2-40B4-BE49-F238E27FC236}">
                <a16:creationId xmlns:a16="http://schemas.microsoft.com/office/drawing/2014/main" id="{5ADC8EAD-3838-465D-A3A3-2BBDEA6B91FA}"/>
              </a:ext>
            </a:extLst>
          </p:cNvPr>
          <p:cNvSpPr/>
          <p:nvPr/>
        </p:nvSpPr>
        <p:spPr>
          <a:xfrm>
            <a:off x="3320987"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6" name="TextBox 45">
            <a:hlinkClick r:id="rId6" action="ppaction://hlinksldjump"/>
            <a:extLst>
              <a:ext uri="{FF2B5EF4-FFF2-40B4-BE49-F238E27FC236}">
                <a16:creationId xmlns:a16="http://schemas.microsoft.com/office/drawing/2014/main" id="{7003E371-376A-4114-A3C3-A320EADB5434}"/>
              </a:ext>
            </a:extLst>
          </p:cNvPr>
          <p:cNvSpPr txBox="1"/>
          <p:nvPr/>
        </p:nvSpPr>
        <p:spPr>
          <a:xfrm>
            <a:off x="3829350" y="5320605"/>
            <a:ext cx="2082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Indicative Timeline</a:t>
            </a:r>
          </a:p>
        </p:txBody>
      </p:sp>
      <p:sp>
        <p:nvSpPr>
          <p:cNvPr id="48" name="Rectangle 47">
            <a:hlinkClick r:id="rId4" action="ppaction://hlinksldjump"/>
            <a:extLst>
              <a:ext uri="{FF2B5EF4-FFF2-40B4-BE49-F238E27FC236}">
                <a16:creationId xmlns:a16="http://schemas.microsoft.com/office/drawing/2014/main" id="{3D860175-EE17-41CC-9CFA-01A0814E6550}"/>
              </a:ext>
            </a:extLst>
          </p:cNvPr>
          <p:cNvSpPr/>
          <p:nvPr/>
        </p:nvSpPr>
        <p:spPr>
          <a:xfrm>
            <a:off x="606736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9" name="TextBox 48">
            <a:hlinkClick r:id="rId4" action="ppaction://hlinksldjump"/>
            <a:extLst>
              <a:ext uri="{FF2B5EF4-FFF2-40B4-BE49-F238E27FC236}">
                <a16:creationId xmlns:a16="http://schemas.microsoft.com/office/drawing/2014/main" id="{3C11D4E1-9C9F-4713-AF7A-4C9B0D9C7D18}"/>
              </a:ext>
            </a:extLst>
          </p:cNvPr>
          <p:cNvSpPr txBox="1"/>
          <p:nvPr/>
        </p:nvSpPr>
        <p:spPr>
          <a:xfrm>
            <a:off x="6410688" y="5320605"/>
            <a:ext cx="2185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Terms &amp; Conditions</a:t>
            </a:r>
          </a:p>
        </p:txBody>
      </p:sp>
      <p:pic>
        <p:nvPicPr>
          <p:cNvPr id="56" name="Graphic 55" descr="Home">
            <a:hlinkClick r:id="rId14" action="ppaction://hlinksldjump"/>
            <a:extLst>
              <a:ext uri="{FF2B5EF4-FFF2-40B4-BE49-F238E27FC236}">
                <a16:creationId xmlns:a16="http://schemas.microsoft.com/office/drawing/2014/main" id="{5192D48C-0244-41FF-A595-4CBF0D5A5885}"/>
              </a:ext>
            </a:extLst>
          </p:cNvPr>
          <p:cNvPicPr>
            <a:picLocks noChangeAspect="1"/>
          </p:cNvPicPr>
          <p:nvPr/>
        </p:nvPicPr>
        <p:blipFill>
          <a:blip r:embed="rId15" cstate="screen">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57456" y="6297451"/>
            <a:ext cx="403146" cy="403146"/>
          </a:xfrm>
          <a:prstGeom prst="rect">
            <a:avLst/>
          </a:prstGeom>
        </p:spPr>
      </p:pic>
      <p:sp>
        <p:nvSpPr>
          <p:cNvPr id="57" name="Arrow: Right 56">
            <a:hlinkClick r:id="" action="ppaction://hlinkshowjump?jump=nextslide"/>
            <a:extLst>
              <a:ext uri="{FF2B5EF4-FFF2-40B4-BE49-F238E27FC236}">
                <a16:creationId xmlns:a16="http://schemas.microsoft.com/office/drawing/2014/main" id="{EDB361D2-233F-4CB2-9A6B-2836F3E96C6D}"/>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Right 57">
            <a:hlinkClick r:id="" action="ppaction://hlinkshowjump?jump=previousslide"/>
            <a:extLst>
              <a:ext uri="{FF2B5EF4-FFF2-40B4-BE49-F238E27FC236}">
                <a16:creationId xmlns:a16="http://schemas.microsoft.com/office/drawing/2014/main" id="{22A04119-DBAC-4BC6-8149-5D5C0B29A897}"/>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13DCCF2-90BA-4DFC-9653-48EE1B3C3F77}"/>
              </a:ext>
            </a:extLst>
          </p:cNvPr>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515501" y="62513"/>
            <a:ext cx="533400" cy="533400"/>
          </a:xfrm>
          <a:prstGeom prst="rect">
            <a:avLst/>
          </a:prstGeom>
        </p:spPr>
      </p:pic>
      <p:sp>
        <p:nvSpPr>
          <p:cNvPr id="9" name="Rectangle 8">
            <a:extLst>
              <a:ext uri="{FF2B5EF4-FFF2-40B4-BE49-F238E27FC236}">
                <a16:creationId xmlns:a16="http://schemas.microsoft.com/office/drawing/2014/main" id="{F4993940-58CA-49FF-811E-E1E42D8D5CAC}"/>
              </a:ext>
            </a:extLst>
          </p:cNvPr>
          <p:cNvSpPr/>
          <p:nvPr/>
        </p:nvSpPr>
        <p:spPr>
          <a:xfrm>
            <a:off x="1018294" y="128020"/>
            <a:ext cx="2781038" cy="400110"/>
          </a:xfrm>
          <a:prstGeom prst="rect">
            <a:avLst/>
          </a:prstGeom>
        </p:spPr>
        <p:txBody>
          <a:bodyPr wrap="square">
            <a:spAutoFit/>
          </a:bodyPr>
          <a:lstStyle/>
          <a:p>
            <a:r>
              <a:rPr lang="en-GB" altLang="en-US" sz="1000" dirty="0">
                <a:solidFill>
                  <a:srgbClr val="4D4D4D"/>
                </a:solidFill>
              </a:rPr>
              <a:t>Move your mouse pointer over the buttons below each image and click for more information</a:t>
            </a:r>
          </a:p>
        </p:txBody>
      </p:sp>
    </p:spTree>
    <p:extLst>
      <p:ext uri="{BB962C8B-B14F-4D97-AF65-F5344CB8AC3E}">
        <p14:creationId xmlns:p14="http://schemas.microsoft.com/office/powerpoint/2010/main" val="2784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F9E4393-59E6-4268-8343-5378BD4B2084}"/>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646CE9A7-4DE8-48CA-80E5-00222645AA95}"/>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E371C064-F2FD-4499-B772-DF162F690FEB}"/>
              </a:ext>
            </a:extLst>
          </p:cNvPr>
          <p:cNvSpPr/>
          <p:nvPr/>
        </p:nvSpPr>
        <p:spPr>
          <a:xfrm>
            <a:off x="663120" y="224178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16A216A4-8500-4FB0-9B94-C5100EA64BDA}"/>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737691C7-0DDC-43F5-87D3-B3F3CB85EB28}"/>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3E6F6E50-A4E5-4A64-82AF-9F388FAD49A6}"/>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0D5541C0-382C-462F-B433-383E726CDA43}"/>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EF00E1F4-F18D-4C73-8E28-F77DCC76C3C7}"/>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6D560382-2C18-494E-A6AD-1C6942C2B831}"/>
              </a:ext>
            </a:extLst>
          </p:cNvPr>
          <p:cNvSpPr/>
          <p:nvPr/>
        </p:nvSpPr>
        <p:spPr>
          <a:xfrm>
            <a:off x="3665149" y="1455953"/>
            <a:ext cx="4803339" cy="4524315"/>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The Project Delivery Function Management Office will manage the recruitment process in conjunction with our Shared Service Centre (SSCL) and can be contacted through SSCL.</a:t>
            </a:r>
          </a:p>
          <a:p>
            <a:pPr>
              <a:spcAft>
                <a:spcPts val="1800"/>
              </a:spcAft>
            </a:pPr>
            <a:r>
              <a:rPr lang="en-GB" altLang="en-US" sz="1200" dirty="0">
                <a:latin typeface="Arial" panose="020B0604020202020204" pitchFamily="34" charset="0"/>
                <a:cs typeface="Arial" panose="020B0604020202020204" pitchFamily="34" charset="0"/>
              </a:rPr>
              <a:t>Applications will be sifted to select those demonstrating the best fit for the post.  The short list candidates will be invited to an interview.  The blended interview will help us to assess candidates’ skills and strengths as described in the person specification.  It will assess both what candidates are good at but also how they do it. </a:t>
            </a:r>
          </a:p>
          <a:p>
            <a:pPr>
              <a:spcAft>
                <a:spcPts val="1800"/>
              </a:spcAft>
            </a:pPr>
            <a:r>
              <a:rPr lang="en-GB" altLang="en-US" sz="1200" dirty="0">
                <a:latin typeface="Arial" panose="020B0604020202020204" pitchFamily="34" charset="0"/>
                <a:cs typeface="Arial" panose="020B0604020202020204" pitchFamily="34" charset="0"/>
              </a:rPr>
              <a:t>The panel interview will be held in virtually via MS Teams. You will be advised of these details and of the format in advance of the interview. </a:t>
            </a:r>
          </a:p>
          <a:p>
            <a:pPr>
              <a:spcAft>
                <a:spcPts val="1800"/>
              </a:spcAft>
            </a:pPr>
            <a:r>
              <a:rPr lang="en-GB" altLang="en-US" sz="1200" dirty="0">
                <a:latin typeface="Arial" panose="020B0604020202020204" pitchFamily="34" charset="0"/>
                <a:cs typeface="Arial" panose="020B0604020202020204" pitchFamily="34" charset="0"/>
              </a:rPr>
              <a:t>One hour prior to the Interview commencing, candidates will be asked to complete an In-tray Exercise. Instructions will be sent to candidates directly before their interview date. This is used to test a candidate’s admin responsibilities and planning tools. This will be one of the key responsibilities of the role alongside technical knowledge of project delivery. </a:t>
            </a:r>
          </a:p>
          <a:p>
            <a:pPr>
              <a:spcAft>
                <a:spcPts val="1800"/>
              </a:spcAft>
            </a:pPr>
            <a:r>
              <a:rPr lang="en-GB" altLang="en-US" sz="1200" dirty="0">
                <a:latin typeface="Arial" panose="020B0604020202020204" pitchFamily="34" charset="0"/>
                <a:cs typeface="Arial" panose="020B0604020202020204" pitchFamily="34" charset="0"/>
              </a:rPr>
              <a:t>Feedback will only be made available to candidates who make it through to the interview stage.  </a:t>
            </a:r>
          </a:p>
        </p:txBody>
      </p:sp>
      <p:sp>
        <p:nvSpPr>
          <p:cNvPr id="45" name="Title 3">
            <a:extLst>
              <a:ext uri="{FF2B5EF4-FFF2-40B4-BE49-F238E27FC236}">
                <a16:creationId xmlns:a16="http://schemas.microsoft.com/office/drawing/2014/main" id="{5F634797-ECE9-4C35-B3CA-4A534165C605}"/>
              </a:ext>
            </a:extLst>
          </p:cNvPr>
          <p:cNvSpPr txBox="1">
            <a:spLocks/>
          </p:cNvSpPr>
          <p:nvPr/>
        </p:nvSpPr>
        <p:spPr bwMode="auto">
          <a:xfrm>
            <a:off x="3665149" y="787465"/>
            <a:ext cx="5330805"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4146574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CFE91A8-C9A1-4CD9-B0F1-33288202F78A}"/>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BFEB0733-1CC0-4143-92CF-D856E5FD25CF}"/>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A4C6A839-431F-4491-8318-B0A9EDFCD6A0}"/>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B2A24745-5EAE-4152-8F43-B90D33B6C7CE}"/>
              </a:ext>
            </a:extLst>
          </p:cNvPr>
          <p:cNvSpPr/>
          <p:nvPr/>
        </p:nvSpPr>
        <p:spPr>
          <a:xfrm>
            <a:off x="663120" y="276839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24209F6A-1D72-4DE1-8206-3B90FA8CD34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9859AF9F-4E33-4400-8974-92F0E27B09D3}"/>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AB5B3F5F-BB33-4114-B1AD-E8EFFF09B546}"/>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285A23AF-CBF7-46A2-AA64-D4D8872056F3}"/>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0FCA8740-A6EE-4A6C-AA32-9E9034D7C0EA}"/>
              </a:ext>
            </a:extLst>
          </p:cNvPr>
          <p:cNvSpPr/>
          <p:nvPr/>
        </p:nvSpPr>
        <p:spPr>
          <a:xfrm>
            <a:off x="3675399" y="1414262"/>
            <a:ext cx="4803339" cy="646331"/>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Please note expenses incurred by candidates during the recruitment process will not be reimbursed by the Ministry of Justice, except in exceptional circumstances and only when agreed in advance.</a:t>
            </a:r>
          </a:p>
        </p:txBody>
      </p:sp>
      <p:sp>
        <p:nvSpPr>
          <p:cNvPr id="45" name="Title 3">
            <a:extLst>
              <a:ext uri="{FF2B5EF4-FFF2-40B4-BE49-F238E27FC236}">
                <a16:creationId xmlns:a16="http://schemas.microsoft.com/office/drawing/2014/main" id="{3CBAFB70-EB73-4B85-94A2-3571136ED1A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4140195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E41CF61D-A3FF-46AE-8AF8-88577338F753}"/>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E8A09FDE-9F35-4123-BF44-26D87AF8DC9B}"/>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65492D53-B142-4F8B-9A74-4C3C8904D194}"/>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1B48584D-11EF-422E-B134-C006FC0DBDB1}"/>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8D385FCA-8F06-48D2-8F36-FCAF5DD88C6B}"/>
              </a:ext>
            </a:extLst>
          </p:cNvPr>
          <p:cNvSpPr/>
          <p:nvPr/>
        </p:nvSpPr>
        <p:spPr>
          <a:xfrm>
            <a:off x="665262" y="329762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C8EB9ED6-EE74-45CA-A262-F3E80105B60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C068583D-9818-4E06-9441-2203F302A771}"/>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3074436F-8A6F-426F-A4F4-5BEE384331A5}"/>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340B2161-F48A-4DE4-A656-011986D34BD1}"/>
              </a:ext>
            </a:extLst>
          </p:cNvPr>
          <p:cNvSpPr/>
          <p:nvPr/>
        </p:nvSpPr>
        <p:spPr>
          <a:xfrm>
            <a:off x="3675399" y="1414262"/>
            <a:ext cx="4803339" cy="1015663"/>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If we receive applications from more suitable candidates than we have vacancies at this time, we may hold suitable applicants on a reserve list for 12 months, and future vacancies requiring the same skills and experience could be offered to candidates on the reserve list without a new competition. </a:t>
            </a:r>
          </a:p>
        </p:txBody>
      </p:sp>
      <p:sp>
        <p:nvSpPr>
          <p:cNvPr id="45" name="Title 3">
            <a:extLst>
              <a:ext uri="{FF2B5EF4-FFF2-40B4-BE49-F238E27FC236}">
                <a16:creationId xmlns:a16="http://schemas.microsoft.com/office/drawing/2014/main" id="{16D3717C-F4B4-4E73-8CEC-E176327B37C8}"/>
              </a:ext>
            </a:extLst>
          </p:cNvPr>
          <p:cNvSpPr txBox="1">
            <a:spLocks/>
          </p:cNvSpPr>
          <p:nvPr/>
        </p:nvSpPr>
        <p:spPr bwMode="auto">
          <a:xfrm>
            <a:off x="3675399" y="796174"/>
            <a:ext cx="524217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089664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31D5E846-1EE6-4A00-8810-8942FE851D95}"/>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647E56DE-5AC9-42B6-AAF0-05A7E744270A}"/>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798E02A3-7C6E-41F2-B779-6F2D45EE5D95}"/>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63D14326-FA1F-424F-8229-84CBF7CAAF67}"/>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B2A6A4D8-FF81-48E1-AA9E-171A1E225A12}"/>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90E273A5-BE82-4005-8AE0-A0F61265CC1C}"/>
              </a:ext>
            </a:extLst>
          </p:cNvPr>
          <p:cNvSpPr/>
          <p:nvPr/>
        </p:nvSpPr>
        <p:spPr>
          <a:xfrm>
            <a:off x="663120" y="382622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B3FFF13E-107A-4A63-ADF1-C379AD310BF5}"/>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C074DCE6-7CB7-4AF3-AD97-5E95D5AEA978}"/>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9050B745-8FD5-4734-AAB7-AE17413552FD}"/>
              </a:ext>
            </a:extLst>
          </p:cNvPr>
          <p:cNvSpPr/>
          <p:nvPr/>
        </p:nvSpPr>
        <p:spPr>
          <a:xfrm>
            <a:off x="3675399" y="1414262"/>
            <a:ext cx="4803339" cy="877163"/>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You must submit your application and CV by </a:t>
            </a:r>
            <a:r>
              <a:rPr lang="en-GB" altLang="en-US" sz="1200" b="1" dirty="0">
                <a:latin typeface="Arial" panose="020B0604020202020204" pitchFamily="34" charset="0"/>
                <a:cs typeface="Arial" panose="020B0604020202020204" pitchFamily="34" charset="0"/>
              </a:rPr>
              <a:t>9</a:t>
            </a:r>
            <a:r>
              <a:rPr lang="en-GB" altLang="en-US" sz="1200" b="1" baseline="30000" dirty="0">
                <a:latin typeface="Arial" panose="020B0604020202020204" pitchFamily="34" charset="0"/>
                <a:cs typeface="Arial" panose="020B0604020202020204" pitchFamily="34" charset="0"/>
              </a:rPr>
              <a:t>th</a:t>
            </a:r>
            <a:r>
              <a:rPr lang="en-GB" altLang="en-US" sz="1200" b="1" dirty="0">
                <a:latin typeface="Arial" panose="020B0604020202020204" pitchFamily="34" charset="0"/>
                <a:cs typeface="Arial" panose="020B0604020202020204" pitchFamily="34" charset="0"/>
              </a:rPr>
              <a:t> June 2023</a:t>
            </a:r>
          </a:p>
          <a:p>
            <a:pPr>
              <a:spcAft>
                <a:spcPts val="1800"/>
              </a:spcAft>
            </a:pPr>
            <a:r>
              <a:rPr lang="en-GB" altLang="en-US" sz="1200" dirty="0">
                <a:latin typeface="Arial" panose="020B0604020202020204" pitchFamily="34" charset="0"/>
                <a:cs typeface="Arial" panose="020B0604020202020204" pitchFamily="34" charset="0"/>
              </a:rPr>
              <a:t>Applications received after this date for this campaign will not be considered.</a:t>
            </a:r>
          </a:p>
        </p:txBody>
      </p:sp>
      <p:sp>
        <p:nvSpPr>
          <p:cNvPr id="45" name="Title 3">
            <a:extLst>
              <a:ext uri="{FF2B5EF4-FFF2-40B4-BE49-F238E27FC236}">
                <a16:creationId xmlns:a16="http://schemas.microsoft.com/office/drawing/2014/main" id="{E115AB10-4A64-45D6-9BE5-6BCAA932E25D}"/>
              </a:ext>
            </a:extLst>
          </p:cNvPr>
          <p:cNvSpPr txBox="1">
            <a:spLocks/>
          </p:cNvSpPr>
          <p:nvPr/>
        </p:nvSpPr>
        <p:spPr bwMode="auto">
          <a:xfrm>
            <a:off x="3665149" y="787465"/>
            <a:ext cx="5185173"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797988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A7F13F7E-4F5B-4D15-9DD2-42CEAEDB734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1377FF03-B72A-433E-A4B6-7CC36C7690DD}"/>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54C2FADA-5C94-4A6A-BAF4-4001FE939B2A}"/>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68C8506B-09D1-4B9C-9F17-7A6AD5C27EE9}"/>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A1EAC585-5539-4C55-83C5-E39186A255C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DA0690EA-2CE1-4938-BFD9-48FB3074204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82BB843F-E001-4E07-8064-59FE165874F9}"/>
              </a:ext>
            </a:extLst>
          </p:cNvPr>
          <p:cNvSpPr/>
          <p:nvPr/>
        </p:nvSpPr>
        <p:spPr>
          <a:xfrm>
            <a:off x="663120" y="435116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D774D855-51E7-4888-AB8C-BDA05ED89CAA}"/>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2C4C6B2-C15E-423C-8F8F-9F0CF6B0A518}"/>
              </a:ext>
            </a:extLst>
          </p:cNvPr>
          <p:cNvSpPr/>
          <p:nvPr/>
        </p:nvSpPr>
        <p:spPr>
          <a:xfrm>
            <a:off x="3675399" y="1414262"/>
            <a:ext cx="5077597" cy="830997"/>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If you wish to receive a hard copy of the information, or in an alternative format e.g. Audio, Braille or large font then please contact MoJ Recruitment &amp; Vetting Enquiries at MoJ-recruitment-vetting-enquiries@sscl.gse.gov.uk</a:t>
            </a:r>
          </a:p>
        </p:txBody>
      </p:sp>
      <p:sp>
        <p:nvSpPr>
          <p:cNvPr id="45" name="Title 3">
            <a:extLst>
              <a:ext uri="{FF2B5EF4-FFF2-40B4-BE49-F238E27FC236}">
                <a16:creationId xmlns:a16="http://schemas.microsoft.com/office/drawing/2014/main" id="{B9A69A5C-D8D9-4979-BA8D-1E5C6B668216}"/>
              </a:ext>
            </a:extLst>
          </p:cNvPr>
          <p:cNvSpPr txBox="1">
            <a:spLocks/>
          </p:cNvSpPr>
          <p:nvPr/>
        </p:nvSpPr>
        <p:spPr bwMode="auto">
          <a:xfrm>
            <a:off x="3665149" y="787465"/>
            <a:ext cx="5365640"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802695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FF8181BF-1BBA-4785-AA46-BCAA983B9DF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2EBE20C0-7478-4358-A536-6CEF5CE67093}"/>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C903A7CB-21CD-4ED7-ADA5-9CBB092B217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7BB5CC2C-8E2B-4E9F-B90A-EBEB95D99D6E}"/>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0118631B-A02E-41D0-885C-C9128A9C271F}"/>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1A838404-378C-4391-9899-0B0E6C3DD1A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6FFAFE21-BFBE-4936-A833-F710EE629668}"/>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AD86A937-98B4-46A9-B697-693D3E526E13}"/>
              </a:ext>
            </a:extLst>
          </p:cNvPr>
          <p:cNvSpPr/>
          <p:nvPr/>
        </p:nvSpPr>
        <p:spPr>
          <a:xfrm>
            <a:off x="663120" y="4883088"/>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1ABBDFEE-B98C-4404-8C12-1B5150AD9F3B}"/>
              </a:ext>
            </a:extLst>
          </p:cNvPr>
          <p:cNvSpPr/>
          <p:nvPr/>
        </p:nvSpPr>
        <p:spPr>
          <a:xfrm>
            <a:off x="3675399" y="1414262"/>
            <a:ext cx="4803339" cy="646331"/>
          </a:xfrm>
          <a:prstGeom prst="rect">
            <a:avLst/>
          </a:prstGeom>
        </p:spPr>
        <p:txBody>
          <a:bodyPr wrap="square">
            <a:spAutoFit/>
          </a:bodyPr>
          <a:lstStyle/>
          <a:p>
            <a:r>
              <a:rPr lang="en-GB" altLang="en-US" sz="1200" dirty="0">
                <a:latin typeface="Arial" panose="020B0604020202020204" pitchFamily="34" charset="0"/>
                <a:cs typeface="Arial" panose="020B0604020202020204" pitchFamily="34" charset="0"/>
              </a:rPr>
              <a:t>If you have any questions about the role or would like to discuss the post further, contact the Project Delivery Function Management Office at </a:t>
            </a:r>
            <a:r>
              <a:rPr lang="en-GB" altLang="en-US" sz="1200" dirty="0">
                <a:latin typeface="Arial" panose="020B0604020202020204" pitchFamily="34" charset="0"/>
                <a:cs typeface="Arial" panose="020B0604020202020204" pitchFamily="34" charset="0"/>
                <a:hlinkClick r:id="rId18"/>
              </a:rPr>
              <a:t>projectdeliveryres@justice.gov.uk</a:t>
            </a:r>
            <a:r>
              <a:rPr lang="en-GB" altLang="en-US" sz="1200" dirty="0">
                <a:latin typeface="Arial" panose="020B0604020202020204" pitchFamily="34" charset="0"/>
                <a:cs typeface="Arial" panose="020B0604020202020204" pitchFamily="34" charset="0"/>
              </a:rPr>
              <a:t> </a:t>
            </a:r>
          </a:p>
        </p:txBody>
      </p:sp>
      <p:sp>
        <p:nvSpPr>
          <p:cNvPr id="45" name="Title 3">
            <a:extLst>
              <a:ext uri="{FF2B5EF4-FFF2-40B4-BE49-F238E27FC236}">
                <a16:creationId xmlns:a16="http://schemas.microsoft.com/office/drawing/2014/main" id="{A77BC391-4840-4549-B5FE-982823A1BA61}"/>
              </a:ext>
            </a:extLst>
          </p:cNvPr>
          <p:cNvSpPr txBox="1">
            <a:spLocks/>
          </p:cNvSpPr>
          <p:nvPr/>
        </p:nvSpPr>
        <p:spPr bwMode="auto">
          <a:xfrm>
            <a:off x="3665149" y="787465"/>
            <a:ext cx="5348222"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298601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a:extLst>
              <a:ext uri="{FF2B5EF4-FFF2-40B4-BE49-F238E27FC236}">
                <a16:creationId xmlns:a16="http://schemas.microsoft.com/office/drawing/2014/main" id="{D8F8732F-03C5-464B-9B6E-D82002218C53}"/>
              </a:ext>
            </a:extLst>
          </p:cNvPr>
          <p:cNvSpPr/>
          <p:nvPr/>
        </p:nvSpPr>
        <p:spPr>
          <a:xfrm>
            <a:off x="461090" y="3399839"/>
            <a:ext cx="1115083" cy="25739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3" name="Rectangle 1">
            <a:extLst>
              <a:ext uri="{FF2B5EF4-FFF2-40B4-BE49-F238E27FC236}">
                <a16:creationId xmlns:a16="http://schemas.microsoft.com/office/drawing/2014/main" id="{8F559B6E-9BA5-4BCA-982B-B5A5C903A558}"/>
              </a:ext>
            </a:extLst>
          </p:cNvPr>
          <p:cNvSpPr/>
          <p:nvPr/>
        </p:nvSpPr>
        <p:spPr>
          <a:xfrm>
            <a:off x="2791595" y="3394427"/>
            <a:ext cx="1384885" cy="2957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1B4AD13-33D6-4634-A17A-1250CC627545}"/>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A181668-3D81-4F96-BA52-582D36C498E1}"/>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80C3C2B1-C062-4F40-A2F7-2D32DBDFE91C}"/>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995945CF-7B93-4CCA-9CC8-6EF5751EBC58}"/>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C9E2845D-95EB-4D04-BAEE-639D98AD9441}"/>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4A3EA078-5550-47F3-8655-B4378DF6312F}"/>
              </a:ext>
            </a:extLst>
          </p:cNvPr>
          <p:cNvSpPr/>
          <p:nvPr/>
        </p:nvSpPr>
        <p:spPr>
          <a:xfrm>
            <a:off x="6125736"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1EAC4EF-C4A8-47F2-B290-8EBD81361999}"/>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52" name="Title 3">
            <a:extLst>
              <a:ext uri="{FF2B5EF4-FFF2-40B4-BE49-F238E27FC236}">
                <a16:creationId xmlns:a16="http://schemas.microsoft.com/office/drawing/2014/main" id="{126E4080-5316-44B7-9A32-034660A5572F}"/>
              </a:ext>
            </a:extLst>
          </p:cNvPr>
          <p:cNvSpPr txBox="1">
            <a:spLocks/>
          </p:cNvSpPr>
          <p:nvPr/>
        </p:nvSpPr>
        <p:spPr bwMode="auto">
          <a:xfrm>
            <a:off x="400019" y="610383"/>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Indicative Timeline</a:t>
            </a:r>
          </a:p>
        </p:txBody>
      </p:sp>
      <p:sp>
        <p:nvSpPr>
          <p:cNvPr id="54" name="Rectangle 2">
            <a:extLst>
              <a:ext uri="{FF2B5EF4-FFF2-40B4-BE49-F238E27FC236}">
                <a16:creationId xmlns:a16="http://schemas.microsoft.com/office/drawing/2014/main" id="{AC3BF457-3092-4EB7-9457-4CB213F28CF6}"/>
              </a:ext>
            </a:extLst>
          </p:cNvPr>
          <p:cNvSpPr/>
          <p:nvPr/>
        </p:nvSpPr>
        <p:spPr>
          <a:xfrm>
            <a:off x="1606819" y="3401478"/>
            <a:ext cx="1115083" cy="257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5" name="Rectangle 3">
            <a:extLst>
              <a:ext uri="{FF2B5EF4-FFF2-40B4-BE49-F238E27FC236}">
                <a16:creationId xmlns:a16="http://schemas.microsoft.com/office/drawing/2014/main" id="{C7D910C7-7F7A-4743-A1DC-B7CB937FE571}"/>
              </a:ext>
            </a:extLst>
          </p:cNvPr>
          <p:cNvSpPr/>
          <p:nvPr/>
        </p:nvSpPr>
        <p:spPr>
          <a:xfrm>
            <a:off x="5406053" y="3380527"/>
            <a:ext cx="1378698" cy="300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6" name="Rectangle 4">
            <a:extLst>
              <a:ext uri="{FF2B5EF4-FFF2-40B4-BE49-F238E27FC236}">
                <a16:creationId xmlns:a16="http://schemas.microsoft.com/office/drawing/2014/main" id="{2A7B2A9B-9D3C-4E62-AB68-22F436BCCB06}"/>
              </a:ext>
            </a:extLst>
          </p:cNvPr>
          <p:cNvSpPr/>
          <p:nvPr/>
        </p:nvSpPr>
        <p:spPr>
          <a:xfrm>
            <a:off x="4191803" y="3395152"/>
            <a:ext cx="1264683" cy="263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7" name="Rectangle 5">
            <a:extLst>
              <a:ext uri="{FF2B5EF4-FFF2-40B4-BE49-F238E27FC236}">
                <a16:creationId xmlns:a16="http://schemas.microsoft.com/office/drawing/2014/main" id="{79952546-7351-4C24-A97D-60DA8BBA4EC2}"/>
              </a:ext>
            </a:extLst>
          </p:cNvPr>
          <p:cNvSpPr/>
          <p:nvPr/>
        </p:nvSpPr>
        <p:spPr>
          <a:xfrm>
            <a:off x="6725225" y="3372328"/>
            <a:ext cx="1046966" cy="286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59" name="Marker 5">
            <a:extLst>
              <a:ext uri="{FF2B5EF4-FFF2-40B4-BE49-F238E27FC236}">
                <a16:creationId xmlns:a16="http://schemas.microsoft.com/office/drawing/2014/main" id="{07C75F9C-4FC2-4C98-8A76-29F809368DA3}"/>
              </a:ext>
            </a:extLst>
          </p:cNvPr>
          <p:cNvGrpSpPr/>
          <p:nvPr/>
        </p:nvGrpSpPr>
        <p:grpSpPr>
          <a:xfrm>
            <a:off x="2524736" y="3315560"/>
            <a:ext cx="455750" cy="435086"/>
            <a:chOff x="3064244" y="3659540"/>
            <a:chExt cx="540000" cy="540000"/>
          </a:xfrm>
        </p:grpSpPr>
        <p:sp>
          <p:nvSpPr>
            <p:cNvPr id="60" name="Oval 7">
              <a:extLst>
                <a:ext uri="{FF2B5EF4-FFF2-40B4-BE49-F238E27FC236}">
                  <a16:creationId xmlns:a16="http://schemas.microsoft.com/office/drawing/2014/main" id="{E2A579F9-5E38-4C9A-8568-C436EB90FC38}"/>
                </a:ext>
              </a:extLst>
            </p:cNvPr>
            <p:cNvSpPr/>
            <p:nvPr/>
          </p:nvSpPr>
          <p:spPr>
            <a:xfrm>
              <a:off x="3064244" y="365954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1" name="Oval 8">
              <a:extLst>
                <a:ext uri="{FF2B5EF4-FFF2-40B4-BE49-F238E27FC236}">
                  <a16:creationId xmlns:a16="http://schemas.microsoft.com/office/drawing/2014/main" id="{D0844E44-00C7-4807-8B4F-67B3D637DB00}"/>
                </a:ext>
              </a:extLst>
            </p:cNvPr>
            <p:cNvSpPr/>
            <p:nvPr/>
          </p:nvSpPr>
          <p:spPr>
            <a:xfrm>
              <a:off x="3146819" y="3742115"/>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62" name="Marker 4">
            <a:extLst>
              <a:ext uri="{FF2B5EF4-FFF2-40B4-BE49-F238E27FC236}">
                <a16:creationId xmlns:a16="http://schemas.microsoft.com/office/drawing/2014/main" id="{6F8A5DCD-D512-4BB9-8FDA-6F2A9BFC6735}"/>
              </a:ext>
            </a:extLst>
          </p:cNvPr>
          <p:cNvGrpSpPr/>
          <p:nvPr/>
        </p:nvGrpSpPr>
        <p:grpSpPr>
          <a:xfrm>
            <a:off x="3936067" y="3328219"/>
            <a:ext cx="455750" cy="435086"/>
            <a:chOff x="4504969" y="3665239"/>
            <a:chExt cx="540000" cy="540000"/>
          </a:xfrm>
        </p:grpSpPr>
        <p:sp>
          <p:nvSpPr>
            <p:cNvPr id="63" name="Oval 9">
              <a:extLst>
                <a:ext uri="{FF2B5EF4-FFF2-40B4-BE49-F238E27FC236}">
                  <a16:creationId xmlns:a16="http://schemas.microsoft.com/office/drawing/2014/main" id="{518306D6-ABEE-4702-98AC-B53B0E06DEB0}"/>
                </a:ext>
              </a:extLst>
            </p:cNvPr>
            <p:cNvSpPr/>
            <p:nvPr/>
          </p:nvSpPr>
          <p:spPr>
            <a:xfrm>
              <a:off x="4504969"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4" name="Oval 10">
              <a:extLst>
                <a:ext uri="{FF2B5EF4-FFF2-40B4-BE49-F238E27FC236}">
                  <a16:creationId xmlns:a16="http://schemas.microsoft.com/office/drawing/2014/main" id="{DBD3EA49-FDB0-49B1-9B6C-57760E1CF03A}"/>
                </a:ext>
              </a:extLst>
            </p:cNvPr>
            <p:cNvSpPr/>
            <p:nvPr/>
          </p:nvSpPr>
          <p:spPr>
            <a:xfrm>
              <a:off x="4587544"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65" name="Marker 3">
            <a:extLst>
              <a:ext uri="{FF2B5EF4-FFF2-40B4-BE49-F238E27FC236}">
                <a16:creationId xmlns:a16="http://schemas.microsoft.com/office/drawing/2014/main" id="{210F475C-595C-4580-BC1C-ACB859CA78EC}"/>
              </a:ext>
            </a:extLst>
          </p:cNvPr>
          <p:cNvGrpSpPr/>
          <p:nvPr/>
        </p:nvGrpSpPr>
        <p:grpSpPr>
          <a:xfrm>
            <a:off x="5179208" y="3313685"/>
            <a:ext cx="455750" cy="435086"/>
            <a:chOff x="5945694" y="3670938"/>
            <a:chExt cx="540000" cy="540000"/>
          </a:xfrm>
        </p:grpSpPr>
        <p:sp>
          <p:nvSpPr>
            <p:cNvPr id="66" name="Oval 11">
              <a:extLst>
                <a:ext uri="{FF2B5EF4-FFF2-40B4-BE49-F238E27FC236}">
                  <a16:creationId xmlns:a16="http://schemas.microsoft.com/office/drawing/2014/main" id="{B29D97D2-C41A-4363-94AF-27B1CBAB0C3C}"/>
                </a:ext>
              </a:extLst>
            </p:cNvPr>
            <p:cNvSpPr/>
            <p:nvPr/>
          </p:nvSpPr>
          <p:spPr>
            <a:xfrm>
              <a:off x="5945694" y="3670938"/>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7" name="Oval 12">
              <a:extLst>
                <a:ext uri="{FF2B5EF4-FFF2-40B4-BE49-F238E27FC236}">
                  <a16:creationId xmlns:a16="http://schemas.microsoft.com/office/drawing/2014/main" id="{D7EB01AE-3C48-4247-A4B8-2860143542F6}"/>
                </a:ext>
              </a:extLst>
            </p:cNvPr>
            <p:cNvSpPr/>
            <p:nvPr/>
          </p:nvSpPr>
          <p:spPr>
            <a:xfrm>
              <a:off x="6028269" y="3753513"/>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68" name="Marker 2">
            <a:extLst>
              <a:ext uri="{FF2B5EF4-FFF2-40B4-BE49-F238E27FC236}">
                <a16:creationId xmlns:a16="http://schemas.microsoft.com/office/drawing/2014/main" id="{C478F941-4BEE-4E62-B6C2-D262B78498F1}"/>
              </a:ext>
            </a:extLst>
          </p:cNvPr>
          <p:cNvGrpSpPr/>
          <p:nvPr/>
        </p:nvGrpSpPr>
        <p:grpSpPr>
          <a:xfrm>
            <a:off x="6523546" y="3319086"/>
            <a:ext cx="455750" cy="435086"/>
            <a:chOff x="8984481" y="3676637"/>
            <a:chExt cx="540000" cy="540000"/>
          </a:xfrm>
        </p:grpSpPr>
        <p:sp>
          <p:nvSpPr>
            <p:cNvPr id="69" name="Oval 13">
              <a:extLst>
                <a:ext uri="{FF2B5EF4-FFF2-40B4-BE49-F238E27FC236}">
                  <a16:creationId xmlns:a16="http://schemas.microsoft.com/office/drawing/2014/main" id="{A7041C40-F9E3-44FA-A0A4-E29E8648830E}"/>
                </a:ext>
              </a:extLst>
            </p:cNvPr>
            <p:cNvSpPr/>
            <p:nvPr/>
          </p:nvSpPr>
          <p:spPr>
            <a:xfrm>
              <a:off x="8984481" y="3676637"/>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0" name="Oval 14">
              <a:extLst>
                <a:ext uri="{FF2B5EF4-FFF2-40B4-BE49-F238E27FC236}">
                  <a16:creationId xmlns:a16="http://schemas.microsoft.com/office/drawing/2014/main" id="{F4983715-D5B8-4A72-8A90-1F91655FA4E4}"/>
                </a:ext>
              </a:extLst>
            </p:cNvPr>
            <p:cNvSpPr/>
            <p:nvPr/>
          </p:nvSpPr>
          <p:spPr>
            <a:xfrm>
              <a:off x="9067056" y="3759212"/>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75" name="date">
            <a:extLst>
              <a:ext uri="{FF2B5EF4-FFF2-40B4-BE49-F238E27FC236}">
                <a16:creationId xmlns:a16="http://schemas.microsoft.com/office/drawing/2014/main" id="{F3F50EB5-227E-4489-8E5C-53DBDD73B58C}"/>
              </a:ext>
            </a:extLst>
          </p:cNvPr>
          <p:cNvSpPr>
            <a:spLocks noChangeArrowheads="1"/>
          </p:cNvSpPr>
          <p:nvPr/>
        </p:nvSpPr>
        <p:spPr bwMode="auto">
          <a:xfrm>
            <a:off x="625148" y="3870904"/>
            <a:ext cx="2044957"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latin typeface="Arial" panose="020B0604020202020204" pitchFamily="34" charset="0"/>
                <a:cs typeface="Arial" panose="020B0604020202020204" pitchFamily="34" charset="0"/>
              </a:rPr>
              <a:t>9</a:t>
            </a:r>
            <a:r>
              <a:rPr lang="en-US" altLang="ko-KR" sz="1600" b="1" baseline="30000" dirty="0">
                <a:solidFill>
                  <a:schemeClr val="tx1">
                    <a:lumMod val="75000"/>
                    <a:lumOff val="25000"/>
                  </a:schemeClr>
                </a:solidFill>
                <a:latin typeface="Arial" panose="020B0604020202020204" pitchFamily="34" charset="0"/>
                <a:cs typeface="Arial" panose="020B0604020202020204" pitchFamily="34" charset="0"/>
              </a:rPr>
              <a:t>th</a:t>
            </a:r>
            <a:r>
              <a:rPr lang="en-US" altLang="ko-KR" sz="1600" b="1" dirty="0">
                <a:solidFill>
                  <a:schemeClr val="tx1">
                    <a:lumMod val="75000"/>
                    <a:lumOff val="25000"/>
                  </a:schemeClr>
                </a:solidFill>
                <a:latin typeface="Arial" panose="020B0604020202020204" pitchFamily="34" charset="0"/>
                <a:cs typeface="Arial" panose="020B0604020202020204" pitchFamily="34" charset="0"/>
              </a:rPr>
              <a:t> June 2023</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BFA50EC6-5968-4557-B8EF-931B8D1D23A3}"/>
              </a:ext>
            </a:extLst>
          </p:cNvPr>
          <p:cNvSpPr txBox="1"/>
          <p:nvPr/>
        </p:nvSpPr>
        <p:spPr>
          <a:xfrm>
            <a:off x="3333413" y="3888527"/>
            <a:ext cx="1578311" cy="338554"/>
          </a:xfrm>
          <a:prstGeom prst="rect">
            <a:avLst/>
          </a:prstGeom>
          <a:noFill/>
        </p:spPr>
        <p:txBody>
          <a:bodyPr wrap="square" rtlCol="0">
            <a:spAutoFit/>
          </a:bodyPr>
          <a:lstStyle/>
          <a:p>
            <a:pPr algn="ctr"/>
            <a:r>
              <a:rPr lang="en-US" altLang="ko-KR" sz="1600" b="1" dirty="0">
                <a:solidFill>
                  <a:schemeClr val="tx1">
                    <a:lumMod val="75000"/>
                    <a:lumOff val="25000"/>
                  </a:schemeClr>
                </a:solidFill>
                <a:latin typeface="Arial" panose="020B0604020202020204" pitchFamily="34" charset="0"/>
                <a:cs typeface="Arial" panose="020B0604020202020204" pitchFamily="34" charset="0"/>
              </a:rPr>
              <a:t>w/c 3</a:t>
            </a:r>
            <a:r>
              <a:rPr lang="en-US" altLang="ko-KR" sz="1600" b="1" baseline="30000" dirty="0">
                <a:solidFill>
                  <a:schemeClr val="tx1">
                    <a:lumMod val="75000"/>
                    <a:lumOff val="25000"/>
                  </a:schemeClr>
                </a:solidFill>
                <a:latin typeface="Arial" panose="020B0604020202020204" pitchFamily="34" charset="0"/>
                <a:cs typeface="Arial" panose="020B0604020202020204" pitchFamily="34" charset="0"/>
              </a:rPr>
              <a:t>rd</a:t>
            </a:r>
            <a:r>
              <a:rPr lang="en-US" altLang="ko-KR" sz="1600" b="1" dirty="0">
                <a:solidFill>
                  <a:schemeClr val="tx1">
                    <a:lumMod val="75000"/>
                    <a:lumOff val="25000"/>
                  </a:schemeClr>
                </a:solidFill>
                <a:latin typeface="Arial" panose="020B0604020202020204" pitchFamily="34" charset="0"/>
                <a:cs typeface="Arial" panose="020B0604020202020204" pitchFamily="34" charset="0"/>
              </a:rPr>
              <a:t> July</a:t>
            </a:r>
            <a:endParaRPr lang="ko-KR" alt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A2962088-828E-4B59-B726-C7E27D51AF97}"/>
              </a:ext>
            </a:extLst>
          </p:cNvPr>
          <p:cNvGrpSpPr/>
          <p:nvPr/>
        </p:nvGrpSpPr>
        <p:grpSpPr>
          <a:xfrm>
            <a:off x="4472224" y="1590526"/>
            <a:ext cx="1811224" cy="1476249"/>
            <a:chOff x="3177657" y="1802164"/>
            <a:chExt cx="1583150" cy="1476249"/>
          </a:xfrm>
        </p:grpSpPr>
        <p:sp>
          <p:nvSpPr>
            <p:cNvPr id="74" name="Rounded Rectangle 8">
              <a:extLst>
                <a:ext uri="{FF2B5EF4-FFF2-40B4-BE49-F238E27FC236}">
                  <a16:creationId xmlns:a16="http://schemas.microsoft.com/office/drawing/2014/main" id="{34B485F4-3F25-45A8-9F20-49FE6A19F056}"/>
                </a:ext>
              </a:extLst>
            </p:cNvPr>
            <p:cNvSpPr/>
            <p:nvPr/>
          </p:nvSpPr>
          <p:spPr>
            <a:xfrm rot="10800000">
              <a:off x="3177657" y="1802164"/>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80" name="Group 23">
              <a:extLst>
                <a:ext uri="{FF2B5EF4-FFF2-40B4-BE49-F238E27FC236}">
                  <a16:creationId xmlns:a16="http://schemas.microsoft.com/office/drawing/2014/main" id="{E5446865-E21A-4475-8B2D-72A64A91BAF3}"/>
                </a:ext>
              </a:extLst>
            </p:cNvPr>
            <p:cNvGrpSpPr/>
            <p:nvPr/>
          </p:nvGrpSpPr>
          <p:grpSpPr>
            <a:xfrm>
              <a:off x="3177657" y="1896492"/>
              <a:ext cx="1583150" cy="1171049"/>
              <a:chOff x="3086025" y="1649115"/>
              <a:chExt cx="1663082" cy="1453429"/>
            </a:xfrm>
          </p:grpSpPr>
          <p:sp>
            <p:nvSpPr>
              <p:cNvPr id="81" name="TextBox 80">
                <a:extLst>
                  <a:ext uri="{FF2B5EF4-FFF2-40B4-BE49-F238E27FC236}">
                    <a16:creationId xmlns:a16="http://schemas.microsoft.com/office/drawing/2014/main" id="{6B002C59-774C-4DC2-B0DB-0F73F0496B15}"/>
                  </a:ext>
                </a:extLst>
              </p:cNvPr>
              <p:cNvSpPr txBox="1"/>
              <p:nvPr/>
            </p:nvSpPr>
            <p:spPr>
              <a:xfrm>
                <a:off x="3287496" y="1649115"/>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latin typeface="Arial" panose="020B0604020202020204" pitchFamily="34" charset="0"/>
                    <a:cs typeface="Arial" panose="020B0604020202020204" pitchFamily="34" charset="0"/>
                  </a:rPr>
                  <a:t>Offers</a:t>
                </a:r>
                <a:endParaRPr lang="ko-KR" altLang="en-US"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4C280028-D427-44CC-B410-407A781D2792}"/>
                  </a:ext>
                </a:extLst>
              </p:cNvPr>
              <p:cNvSpPr txBox="1"/>
              <p:nvPr/>
            </p:nvSpPr>
            <p:spPr>
              <a:xfrm>
                <a:off x="3086025" y="1937468"/>
                <a:ext cx="1663082" cy="1165076"/>
              </a:xfrm>
              <a:prstGeom prst="rect">
                <a:avLst/>
              </a:prstGeom>
              <a:noFill/>
            </p:spPr>
            <p:txBody>
              <a:bodyPr wrap="square" rtlCol="0">
                <a:spAutoFit/>
              </a:bodyPr>
              <a:lstStyle/>
              <a:p>
                <a:pPr algn="ctr"/>
                <a:r>
                  <a:rPr lang="en-US" altLang="ko-KR" sz="1100" dirty="0">
                    <a:solidFill>
                      <a:schemeClr val="tx1">
                        <a:lumMod val="75000"/>
                        <a:lumOff val="25000"/>
                      </a:schemeClr>
                    </a:solidFill>
                    <a:latin typeface="Arial" panose="020B0604020202020204" pitchFamily="34" charset="0"/>
                    <a:cs typeface="Arial" panose="020B0604020202020204" pitchFamily="34" charset="0"/>
                  </a:rPr>
                  <a:t>If successful, you will be contacted by our shared service team with links to complete onboarding forms</a:t>
                </a:r>
                <a:endParaRPr lang="ko-KR" altLang="en-US"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FACB1796-E3E7-4C99-B364-FE5C4E576FA8}"/>
              </a:ext>
            </a:extLst>
          </p:cNvPr>
          <p:cNvGrpSpPr/>
          <p:nvPr/>
        </p:nvGrpSpPr>
        <p:grpSpPr>
          <a:xfrm>
            <a:off x="1828293" y="1629294"/>
            <a:ext cx="1782686" cy="1476249"/>
            <a:chOff x="209733" y="1769736"/>
            <a:chExt cx="1593007" cy="1476249"/>
          </a:xfrm>
        </p:grpSpPr>
        <p:sp>
          <p:nvSpPr>
            <p:cNvPr id="83" name="Rounded Rectangle 8">
              <a:extLst>
                <a:ext uri="{FF2B5EF4-FFF2-40B4-BE49-F238E27FC236}">
                  <a16:creationId xmlns:a16="http://schemas.microsoft.com/office/drawing/2014/main" id="{5F860871-930A-4989-9879-CEFCB5869B62}"/>
                </a:ext>
              </a:extLst>
            </p:cNvPr>
            <p:cNvSpPr/>
            <p:nvPr/>
          </p:nvSpPr>
          <p:spPr>
            <a:xfrm rot="10800000">
              <a:off x="209968" y="1769736"/>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84" name="Group 29">
              <a:extLst>
                <a:ext uri="{FF2B5EF4-FFF2-40B4-BE49-F238E27FC236}">
                  <a16:creationId xmlns:a16="http://schemas.microsoft.com/office/drawing/2014/main" id="{6D6C828D-ECA7-4E44-A2F5-ECDD927E3DF2}"/>
                </a:ext>
              </a:extLst>
            </p:cNvPr>
            <p:cNvGrpSpPr/>
            <p:nvPr/>
          </p:nvGrpSpPr>
          <p:grpSpPr>
            <a:xfrm>
              <a:off x="209733" y="1882907"/>
              <a:ext cx="1593007" cy="1088934"/>
              <a:chOff x="3153032" y="1706049"/>
              <a:chExt cx="1673437" cy="1351513"/>
            </a:xfrm>
          </p:grpSpPr>
          <p:sp>
            <p:nvSpPr>
              <p:cNvPr id="85" name="TextBox 84">
                <a:extLst>
                  <a:ext uri="{FF2B5EF4-FFF2-40B4-BE49-F238E27FC236}">
                    <a16:creationId xmlns:a16="http://schemas.microsoft.com/office/drawing/2014/main" id="{2BE294FF-0BBE-467B-812B-5A9B0D35DCF6}"/>
                  </a:ext>
                </a:extLst>
              </p:cNvPr>
              <p:cNvSpPr txBox="1"/>
              <p:nvPr/>
            </p:nvSpPr>
            <p:spPr>
              <a:xfrm>
                <a:off x="3153032" y="1706049"/>
                <a:ext cx="1608166"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latin typeface="Arial" panose="020B0604020202020204" pitchFamily="34" charset="0"/>
                    <a:cs typeface="Arial" panose="020B0604020202020204" pitchFamily="34" charset="0"/>
                  </a:rPr>
                  <a:t>Application Sifting</a:t>
                </a:r>
              </a:p>
            </p:txBody>
          </p:sp>
          <p:sp>
            <p:nvSpPr>
              <p:cNvPr id="86" name="TextBox 85">
                <a:extLst>
                  <a:ext uri="{FF2B5EF4-FFF2-40B4-BE49-F238E27FC236}">
                    <a16:creationId xmlns:a16="http://schemas.microsoft.com/office/drawing/2014/main" id="{9540773B-5A31-4E72-9B19-3398F39BF23B}"/>
                  </a:ext>
                </a:extLst>
              </p:cNvPr>
              <p:cNvSpPr txBox="1"/>
              <p:nvPr/>
            </p:nvSpPr>
            <p:spPr>
              <a:xfrm>
                <a:off x="3179799" y="2102582"/>
                <a:ext cx="1646670" cy="954980"/>
              </a:xfrm>
              <a:prstGeom prst="rect">
                <a:avLst/>
              </a:prstGeom>
              <a:noFill/>
            </p:spPr>
            <p:txBody>
              <a:bodyPr wrap="square" rtlCol="0">
                <a:spAutoFit/>
              </a:bodyPr>
              <a:lstStyle/>
              <a:p>
                <a:pPr algn="ctr"/>
                <a:r>
                  <a:rPr lang="en-GB" altLang="ko-KR" sz="1100" dirty="0">
                    <a:solidFill>
                      <a:schemeClr val="tx1">
                        <a:lumMod val="75000"/>
                        <a:lumOff val="25000"/>
                      </a:schemeClr>
                    </a:solidFill>
                    <a:latin typeface="Arial" panose="020B0604020202020204" pitchFamily="34" charset="0"/>
                    <a:cs typeface="Arial" panose="020B0604020202020204" pitchFamily="34" charset="0"/>
                  </a:rPr>
                  <a:t>Applications will be sifted to select those demonstrating the best fit with the post </a:t>
                </a:r>
              </a:p>
            </p:txBody>
          </p:sp>
        </p:grpSp>
      </p:grpSp>
      <p:grpSp>
        <p:nvGrpSpPr>
          <p:cNvPr id="102" name="Group 101">
            <a:extLst>
              <a:ext uri="{FF2B5EF4-FFF2-40B4-BE49-F238E27FC236}">
                <a16:creationId xmlns:a16="http://schemas.microsoft.com/office/drawing/2014/main" id="{9E4491EB-6BF3-4039-A91D-C477EF753BA5}"/>
              </a:ext>
            </a:extLst>
          </p:cNvPr>
          <p:cNvGrpSpPr/>
          <p:nvPr/>
        </p:nvGrpSpPr>
        <p:grpSpPr>
          <a:xfrm rot="10800000">
            <a:off x="5653334" y="4276919"/>
            <a:ext cx="2183640" cy="1480160"/>
            <a:chOff x="6481245" y="1383880"/>
            <a:chExt cx="2037450" cy="1476249"/>
          </a:xfrm>
        </p:grpSpPr>
        <p:sp>
          <p:nvSpPr>
            <p:cNvPr id="87" name="Rounded Rectangle 8">
              <a:extLst>
                <a:ext uri="{FF2B5EF4-FFF2-40B4-BE49-F238E27FC236}">
                  <a16:creationId xmlns:a16="http://schemas.microsoft.com/office/drawing/2014/main" id="{092FC632-18C3-4C43-807D-B6242B937B85}"/>
                </a:ext>
              </a:extLst>
            </p:cNvPr>
            <p:cNvSpPr/>
            <p:nvPr/>
          </p:nvSpPr>
          <p:spPr>
            <a:xfrm rot="10800000">
              <a:off x="6481247" y="1383880"/>
              <a:ext cx="203744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88" name="Group 33">
              <a:extLst>
                <a:ext uri="{FF2B5EF4-FFF2-40B4-BE49-F238E27FC236}">
                  <a16:creationId xmlns:a16="http://schemas.microsoft.com/office/drawing/2014/main" id="{D3B62B83-FE91-447B-8AB1-5B5B56ED7060}"/>
                </a:ext>
              </a:extLst>
            </p:cNvPr>
            <p:cNvGrpSpPr/>
            <p:nvPr/>
          </p:nvGrpSpPr>
          <p:grpSpPr>
            <a:xfrm>
              <a:off x="6481245" y="1484812"/>
              <a:ext cx="2037449" cy="1091087"/>
              <a:chOff x="3121584" y="1669689"/>
              <a:chExt cx="1634849" cy="1354185"/>
            </a:xfrm>
          </p:grpSpPr>
          <p:sp>
            <p:nvSpPr>
              <p:cNvPr id="89" name="TextBox 88">
                <a:extLst>
                  <a:ext uri="{FF2B5EF4-FFF2-40B4-BE49-F238E27FC236}">
                    <a16:creationId xmlns:a16="http://schemas.microsoft.com/office/drawing/2014/main" id="{A4F26569-2093-4DF9-A6BF-DB6CDDC7B0A0}"/>
                  </a:ext>
                </a:extLst>
              </p:cNvPr>
              <p:cNvSpPr txBox="1"/>
              <p:nvPr/>
            </p:nvSpPr>
            <p:spPr>
              <a:xfrm rot="10800000">
                <a:off x="3144949" y="2680081"/>
                <a:ext cx="1543208"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latin typeface="Arial" panose="020B0604020202020204" pitchFamily="34" charset="0"/>
                    <a:cs typeface="Arial" panose="020B0604020202020204" pitchFamily="34" charset="0"/>
                  </a:rPr>
                  <a:t>Pre-Employment Checks</a:t>
                </a:r>
              </a:p>
            </p:txBody>
          </p:sp>
          <p:sp>
            <p:nvSpPr>
              <p:cNvPr id="90" name="TextBox 89">
                <a:extLst>
                  <a:ext uri="{FF2B5EF4-FFF2-40B4-BE49-F238E27FC236}">
                    <a16:creationId xmlns:a16="http://schemas.microsoft.com/office/drawing/2014/main" id="{FDC09CE9-9027-4CD2-9169-CBA2D278A95D}"/>
                  </a:ext>
                </a:extLst>
              </p:cNvPr>
              <p:cNvSpPr txBox="1"/>
              <p:nvPr/>
            </p:nvSpPr>
            <p:spPr>
              <a:xfrm rot="10800000">
                <a:off x="3121584" y="1669689"/>
                <a:ext cx="1634849" cy="954981"/>
              </a:xfrm>
              <a:prstGeom prst="rect">
                <a:avLst/>
              </a:prstGeom>
              <a:noFill/>
            </p:spPr>
            <p:txBody>
              <a:bodyPr wrap="square" rtlCol="0">
                <a:spAutoFit/>
              </a:bodyPr>
              <a:lstStyle/>
              <a:p>
                <a:pPr algn="ctr"/>
                <a:r>
                  <a:rPr lang="en-GB" altLang="ko-KR" sz="1100" dirty="0">
                    <a:solidFill>
                      <a:schemeClr val="tx1">
                        <a:lumMod val="75000"/>
                        <a:lumOff val="25000"/>
                      </a:schemeClr>
                    </a:solidFill>
                    <a:latin typeface="Arial" panose="020B0604020202020204" pitchFamily="34" charset="0"/>
                    <a:cs typeface="Arial" panose="020B0604020202020204" pitchFamily="34" charset="0"/>
                  </a:rPr>
                  <a:t>These will start automatically, once completed you will be informed, and we will contact you to arrange a start date </a:t>
                </a:r>
                <a:r>
                  <a:rPr lang="en-US" altLang="ko-KR" sz="1100" dirty="0">
                    <a:solidFill>
                      <a:schemeClr val="tx1">
                        <a:lumMod val="75000"/>
                        <a:lumOff val="25000"/>
                      </a:schemeClr>
                    </a:solidFill>
                    <a:latin typeface="Arial" panose="020B0604020202020204" pitchFamily="34" charset="0"/>
                    <a:cs typeface="Arial" panose="020B0604020202020204" pitchFamily="34" charset="0"/>
                  </a:rPr>
                  <a:t> </a:t>
                </a:r>
                <a:endParaRPr lang="ko-KR" altLang="en-US"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grpSp>
        <p:nvGrpSpPr>
          <p:cNvPr id="39" name="Group 38">
            <a:extLst>
              <a:ext uri="{FF2B5EF4-FFF2-40B4-BE49-F238E27FC236}">
                <a16:creationId xmlns:a16="http://schemas.microsoft.com/office/drawing/2014/main" id="{C2A8FE13-D0BF-4B83-8442-A46D82691338}"/>
              </a:ext>
            </a:extLst>
          </p:cNvPr>
          <p:cNvGrpSpPr/>
          <p:nvPr/>
        </p:nvGrpSpPr>
        <p:grpSpPr>
          <a:xfrm>
            <a:off x="774974" y="4290521"/>
            <a:ext cx="1761698" cy="1476249"/>
            <a:chOff x="1342975" y="4284539"/>
            <a:chExt cx="1598018" cy="1476249"/>
          </a:xfrm>
        </p:grpSpPr>
        <p:sp>
          <p:nvSpPr>
            <p:cNvPr id="91" name="Rounded Rectangle 8">
              <a:extLst>
                <a:ext uri="{FF2B5EF4-FFF2-40B4-BE49-F238E27FC236}">
                  <a16:creationId xmlns:a16="http://schemas.microsoft.com/office/drawing/2014/main" id="{E9A9BFCE-0F5F-45B5-92FC-DC962ED8F822}"/>
                </a:ext>
              </a:extLst>
            </p:cNvPr>
            <p:cNvSpPr/>
            <p:nvPr/>
          </p:nvSpPr>
          <p:spPr>
            <a:xfrm>
              <a:off x="1342975" y="4284539"/>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92" name="Group 37">
              <a:extLst>
                <a:ext uri="{FF2B5EF4-FFF2-40B4-BE49-F238E27FC236}">
                  <a16:creationId xmlns:a16="http://schemas.microsoft.com/office/drawing/2014/main" id="{9CCCA209-10E3-4614-8DC6-86E127B8E799}"/>
                </a:ext>
              </a:extLst>
            </p:cNvPr>
            <p:cNvGrpSpPr/>
            <p:nvPr/>
          </p:nvGrpSpPr>
          <p:grpSpPr>
            <a:xfrm>
              <a:off x="1350409" y="4571839"/>
              <a:ext cx="1590584" cy="870064"/>
              <a:chOff x="3093836" y="1548648"/>
              <a:chExt cx="1670892" cy="1079866"/>
            </a:xfrm>
          </p:grpSpPr>
          <p:sp>
            <p:nvSpPr>
              <p:cNvPr id="93" name="TextBox 92">
                <a:extLst>
                  <a:ext uri="{FF2B5EF4-FFF2-40B4-BE49-F238E27FC236}">
                    <a16:creationId xmlns:a16="http://schemas.microsoft.com/office/drawing/2014/main" id="{30BA9F28-ADDA-4452-B3FB-3D0076C1FFBB}"/>
                  </a:ext>
                </a:extLst>
              </p:cNvPr>
              <p:cNvSpPr txBox="1"/>
              <p:nvPr/>
            </p:nvSpPr>
            <p:spPr>
              <a:xfrm>
                <a:off x="3107955" y="1548648"/>
                <a:ext cx="1656773" cy="572988"/>
              </a:xfrm>
              <a:prstGeom prst="rect">
                <a:avLst/>
              </a:prstGeom>
              <a:noFill/>
            </p:spPr>
            <p:txBody>
              <a:bodyPr wrap="square" rtlCol="0" anchor="ctr">
                <a:spAutoFit/>
              </a:bodyPr>
              <a:lstStyle/>
              <a:p>
                <a:pPr algn="ctr"/>
                <a:r>
                  <a:rPr lang="en-US" altLang="ko-KR" sz="1200" b="1" dirty="0">
                    <a:solidFill>
                      <a:schemeClr val="tx1">
                        <a:lumMod val="75000"/>
                        <a:lumOff val="25000"/>
                      </a:schemeClr>
                    </a:solidFill>
                    <a:latin typeface="Arial" panose="020B0604020202020204" pitchFamily="34" charset="0"/>
                    <a:cs typeface="Arial" panose="020B0604020202020204" pitchFamily="34" charset="0"/>
                  </a:rPr>
                  <a:t>Advertisement Closing Date</a:t>
                </a:r>
              </a:p>
            </p:txBody>
          </p:sp>
          <p:sp>
            <p:nvSpPr>
              <p:cNvPr id="94" name="TextBox 93">
                <a:extLst>
                  <a:ext uri="{FF2B5EF4-FFF2-40B4-BE49-F238E27FC236}">
                    <a16:creationId xmlns:a16="http://schemas.microsoft.com/office/drawing/2014/main" id="{C63354C2-2E21-4F95-AAB1-85E6F0EC374B}"/>
                  </a:ext>
                </a:extLst>
              </p:cNvPr>
              <p:cNvSpPr txBox="1"/>
              <p:nvPr/>
            </p:nvSpPr>
            <p:spPr>
              <a:xfrm>
                <a:off x="3093836" y="2093726"/>
                <a:ext cx="1663083" cy="534788"/>
              </a:xfrm>
              <a:prstGeom prst="rect">
                <a:avLst/>
              </a:prstGeom>
              <a:noFill/>
            </p:spPr>
            <p:txBody>
              <a:bodyPr wrap="square" rtlCol="0">
                <a:spAutoFit/>
              </a:bodyPr>
              <a:lstStyle/>
              <a:p>
                <a:pPr algn="ctr"/>
                <a:r>
                  <a:rPr lang="en-GB" altLang="ko-KR" sz="1100" dirty="0">
                    <a:solidFill>
                      <a:schemeClr val="tx1">
                        <a:lumMod val="75000"/>
                        <a:lumOff val="25000"/>
                      </a:schemeClr>
                    </a:solidFill>
                    <a:latin typeface="Arial" panose="020B0604020202020204" pitchFamily="34" charset="0"/>
                    <a:cs typeface="Arial" panose="020B0604020202020204" pitchFamily="34" charset="0"/>
                  </a:rPr>
                  <a:t>Deadline for Submitting  Application Form</a:t>
                </a:r>
              </a:p>
            </p:txBody>
          </p:sp>
        </p:grpSp>
      </p:grpSp>
      <p:grpSp>
        <p:nvGrpSpPr>
          <p:cNvPr id="99" name="Group 98">
            <a:extLst>
              <a:ext uri="{FF2B5EF4-FFF2-40B4-BE49-F238E27FC236}">
                <a16:creationId xmlns:a16="http://schemas.microsoft.com/office/drawing/2014/main" id="{7AFB7131-7A8F-400F-9C72-8D9BFC633003}"/>
              </a:ext>
            </a:extLst>
          </p:cNvPr>
          <p:cNvGrpSpPr/>
          <p:nvPr/>
        </p:nvGrpSpPr>
        <p:grpSpPr>
          <a:xfrm>
            <a:off x="3170347" y="4251678"/>
            <a:ext cx="1945353" cy="1789592"/>
            <a:chOff x="5012336" y="4238377"/>
            <a:chExt cx="1583153" cy="1476249"/>
          </a:xfrm>
        </p:grpSpPr>
        <p:sp>
          <p:nvSpPr>
            <p:cNvPr id="95" name="Rounded Rectangle 8">
              <a:extLst>
                <a:ext uri="{FF2B5EF4-FFF2-40B4-BE49-F238E27FC236}">
                  <a16:creationId xmlns:a16="http://schemas.microsoft.com/office/drawing/2014/main" id="{A09FE593-2ACB-4F3F-BCA3-9FE3B8277D62}"/>
                </a:ext>
              </a:extLst>
            </p:cNvPr>
            <p:cNvSpPr/>
            <p:nvPr/>
          </p:nvSpPr>
          <p:spPr>
            <a:xfrm>
              <a:off x="5012339" y="4238377"/>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96" name="Group 41">
              <a:extLst>
                <a:ext uri="{FF2B5EF4-FFF2-40B4-BE49-F238E27FC236}">
                  <a16:creationId xmlns:a16="http://schemas.microsoft.com/office/drawing/2014/main" id="{0B050046-A8A1-4CCC-82D5-07F01F45B5AE}"/>
                </a:ext>
              </a:extLst>
            </p:cNvPr>
            <p:cNvGrpSpPr/>
            <p:nvPr/>
          </p:nvGrpSpPr>
          <p:grpSpPr>
            <a:xfrm>
              <a:off x="5012336" y="4540191"/>
              <a:ext cx="1583149" cy="1094994"/>
              <a:chOff x="3086023" y="1509368"/>
              <a:chExt cx="1663082" cy="1359034"/>
            </a:xfrm>
          </p:grpSpPr>
          <p:sp>
            <p:nvSpPr>
              <p:cNvPr id="97" name="TextBox 96">
                <a:extLst>
                  <a:ext uri="{FF2B5EF4-FFF2-40B4-BE49-F238E27FC236}">
                    <a16:creationId xmlns:a16="http://schemas.microsoft.com/office/drawing/2014/main" id="{C12117AB-DA2A-4545-9657-923C689018FF}"/>
                  </a:ext>
                </a:extLst>
              </p:cNvPr>
              <p:cNvSpPr txBox="1"/>
              <p:nvPr/>
            </p:nvSpPr>
            <p:spPr>
              <a:xfrm>
                <a:off x="3287495" y="1509368"/>
                <a:ext cx="1260140" cy="661727"/>
              </a:xfrm>
              <a:prstGeom prst="rect">
                <a:avLst/>
              </a:prstGeom>
              <a:noFill/>
            </p:spPr>
            <p:txBody>
              <a:bodyPr wrap="square" rtlCol="0" anchor="ctr">
                <a:spAutoFit/>
              </a:bodyPr>
              <a:lstStyle/>
              <a:p>
                <a:pPr algn="ctr"/>
                <a:r>
                  <a:rPr lang="en-US" altLang="ko-KR" sz="1200" b="1" dirty="0">
                    <a:solidFill>
                      <a:schemeClr val="tx1">
                        <a:lumMod val="75000"/>
                        <a:lumOff val="25000"/>
                      </a:schemeClr>
                    </a:solidFill>
                    <a:latin typeface="Arial" panose="020B0604020202020204" pitchFamily="34" charset="0"/>
                    <a:cs typeface="Arial" panose="020B0604020202020204" pitchFamily="34" charset="0"/>
                  </a:rPr>
                  <a:t>Interviews (including In-Tray Exercise)</a:t>
                </a:r>
                <a:endParaRPr lang="ko-KR" altLang="en-US"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95487780-6D62-4FE6-9351-6F5F60DDB0B0}"/>
                  </a:ext>
                </a:extLst>
              </p:cNvPr>
              <p:cNvSpPr txBox="1"/>
              <p:nvPr/>
            </p:nvSpPr>
            <p:spPr>
              <a:xfrm>
                <a:off x="3086023" y="2112142"/>
                <a:ext cx="1663082" cy="756260"/>
              </a:xfrm>
              <a:prstGeom prst="rect">
                <a:avLst/>
              </a:prstGeom>
              <a:noFill/>
            </p:spPr>
            <p:txBody>
              <a:bodyPr wrap="square" rtlCol="0">
                <a:spAutoFit/>
              </a:bodyPr>
              <a:lstStyle/>
              <a:p>
                <a:pPr algn="ctr"/>
                <a:r>
                  <a:rPr lang="en-GB" altLang="ko-KR" sz="1050" dirty="0">
                    <a:solidFill>
                      <a:schemeClr val="tx1">
                        <a:lumMod val="75000"/>
                        <a:lumOff val="25000"/>
                      </a:schemeClr>
                    </a:solidFill>
                    <a:latin typeface="Arial" panose="020B0604020202020204" pitchFamily="34" charset="0"/>
                    <a:cs typeface="Arial" panose="020B0604020202020204" pitchFamily="34" charset="0"/>
                  </a:rPr>
                  <a:t>Successful candidates will be  invited to interview and will be required to complete a In-tray Exercise</a:t>
                </a:r>
              </a:p>
            </p:txBody>
          </p:sp>
        </p:grpSp>
      </p:grpSp>
      <p:grpSp>
        <p:nvGrpSpPr>
          <p:cNvPr id="71" name="Marker">
            <a:extLst>
              <a:ext uri="{FF2B5EF4-FFF2-40B4-BE49-F238E27FC236}">
                <a16:creationId xmlns:a16="http://schemas.microsoft.com/office/drawing/2014/main" id="{647740A7-AD12-4C37-B941-4CE4DEAAFF22}"/>
              </a:ext>
            </a:extLst>
          </p:cNvPr>
          <p:cNvGrpSpPr/>
          <p:nvPr/>
        </p:nvGrpSpPr>
        <p:grpSpPr>
          <a:xfrm>
            <a:off x="1387863" y="3336439"/>
            <a:ext cx="455750" cy="435086"/>
            <a:chOff x="1624244" y="3665239"/>
            <a:chExt cx="540000" cy="540000"/>
          </a:xfrm>
        </p:grpSpPr>
        <p:sp>
          <p:nvSpPr>
            <p:cNvPr id="72" name="Oval 15">
              <a:extLst>
                <a:ext uri="{FF2B5EF4-FFF2-40B4-BE49-F238E27FC236}">
                  <a16:creationId xmlns:a16="http://schemas.microsoft.com/office/drawing/2014/main" id="{C7D65E67-BB99-43B2-86A2-532B1A2BD931}"/>
                </a:ext>
              </a:extLst>
            </p:cNvPr>
            <p:cNvSpPr/>
            <p:nvPr/>
          </p:nvSpPr>
          <p:spPr>
            <a:xfrm>
              <a:off x="1624244"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3" name="Oval 16">
              <a:extLst>
                <a:ext uri="{FF2B5EF4-FFF2-40B4-BE49-F238E27FC236}">
                  <a16:creationId xmlns:a16="http://schemas.microsoft.com/office/drawing/2014/main" id="{9F82BB0F-BF4D-4688-B055-EB9BBFE22761}"/>
                </a:ext>
              </a:extLst>
            </p:cNvPr>
            <p:cNvSpPr/>
            <p:nvPr/>
          </p:nvSpPr>
          <p:spPr>
            <a:xfrm>
              <a:off x="1706819"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103" name="date">
            <a:extLst>
              <a:ext uri="{FF2B5EF4-FFF2-40B4-BE49-F238E27FC236}">
                <a16:creationId xmlns:a16="http://schemas.microsoft.com/office/drawing/2014/main" id="{A3A8D2BE-CE28-4E8D-BB94-E9B8610AC47A}"/>
              </a:ext>
            </a:extLst>
          </p:cNvPr>
          <p:cNvSpPr>
            <a:spLocks noChangeArrowheads="1"/>
          </p:cNvSpPr>
          <p:nvPr/>
        </p:nvSpPr>
        <p:spPr bwMode="auto">
          <a:xfrm>
            <a:off x="8286459" y="3402328"/>
            <a:ext cx="553441" cy="58477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latin typeface="Arial" panose="020B0604020202020204" pitchFamily="34" charset="0"/>
                <a:cs typeface="Arial" panose="020B0604020202020204" pitchFamily="34" charset="0"/>
              </a:rPr>
              <a:t>TBC</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AutoShape 2" descr="Image result for got the job">
            <a:extLst>
              <a:ext uri="{FF2B5EF4-FFF2-40B4-BE49-F238E27FC236}">
                <a16:creationId xmlns:a16="http://schemas.microsoft.com/office/drawing/2014/main" id="{4F9D750C-E0D7-45AA-925F-39FB4D277E3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F9B5CB09-4D92-45C1-9A92-5317A8D3EB56}"/>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7978773" y="3028076"/>
            <a:ext cx="936782" cy="1051813"/>
          </a:xfrm>
          <a:prstGeom prst="rect">
            <a:avLst/>
          </a:prstGeom>
        </p:spPr>
      </p:pic>
      <p:pic>
        <p:nvPicPr>
          <p:cNvPr id="3" name="Picture 2">
            <a:extLst>
              <a:ext uri="{FF2B5EF4-FFF2-40B4-BE49-F238E27FC236}">
                <a16:creationId xmlns:a16="http://schemas.microsoft.com/office/drawing/2014/main" id="{3B38F969-9E96-43C2-9943-BD96CFC0E824}"/>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3831" y="3073723"/>
            <a:ext cx="941290" cy="1015353"/>
          </a:xfrm>
          <a:prstGeom prst="rect">
            <a:avLst/>
          </a:prstGeom>
        </p:spPr>
      </p:pic>
      <p:sp>
        <p:nvSpPr>
          <p:cNvPr id="58" name="Round Same Side Corner Rectangle 39">
            <a:extLst>
              <a:ext uri="{FF2B5EF4-FFF2-40B4-BE49-F238E27FC236}">
                <a16:creationId xmlns:a16="http://schemas.microsoft.com/office/drawing/2014/main" id="{FC377180-C29C-48FD-9D03-38CCC535D4A5}"/>
              </a:ext>
            </a:extLst>
          </p:cNvPr>
          <p:cNvSpPr/>
          <p:nvPr/>
        </p:nvSpPr>
        <p:spPr>
          <a:xfrm rot="18900000">
            <a:off x="7158850" y="3181997"/>
            <a:ext cx="779307" cy="743973"/>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57D90A2C-0166-447C-B7D4-76D74D3EC94B}"/>
              </a:ext>
            </a:extLst>
          </p:cNvPr>
          <p:cNvSpPr txBox="1"/>
          <p:nvPr/>
        </p:nvSpPr>
        <p:spPr>
          <a:xfrm>
            <a:off x="39292" y="1075109"/>
            <a:ext cx="1711513" cy="209288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Please note that these dates are indicative and could be subject to change.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If you are unable to meet these timeframes, please let us know following your application by emailing SSCL.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anticipate timetable is as follows:-</a:t>
            </a:r>
          </a:p>
        </p:txBody>
      </p:sp>
      <p:grpSp>
        <p:nvGrpSpPr>
          <p:cNvPr id="104" name="Group 103">
            <a:extLst>
              <a:ext uri="{FF2B5EF4-FFF2-40B4-BE49-F238E27FC236}">
                <a16:creationId xmlns:a16="http://schemas.microsoft.com/office/drawing/2014/main" id="{F19C4C7D-6C27-441F-8684-A03AF2E33BBD}"/>
              </a:ext>
            </a:extLst>
          </p:cNvPr>
          <p:cNvGrpSpPr/>
          <p:nvPr/>
        </p:nvGrpSpPr>
        <p:grpSpPr>
          <a:xfrm>
            <a:off x="7561203" y="880740"/>
            <a:ext cx="1527988" cy="1821971"/>
            <a:chOff x="7548503" y="880740"/>
            <a:chExt cx="1527988" cy="1821971"/>
          </a:xfrm>
        </p:grpSpPr>
        <p:sp>
          <p:nvSpPr>
            <p:cNvPr id="105" name="Flowchart: Off-page Connector 104">
              <a:extLst>
                <a:ext uri="{FF2B5EF4-FFF2-40B4-BE49-F238E27FC236}">
                  <a16:creationId xmlns:a16="http://schemas.microsoft.com/office/drawing/2014/main" id="{2819C6FD-1A09-4D68-A5D0-E251C8CDBB56}"/>
                </a:ext>
              </a:extLst>
            </p:cNvPr>
            <p:cNvSpPr/>
            <p:nvPr/>
          </p:nvSpPr>
          <p:spPr>
            <a:xfrm>
              <a:off x="7559271" y="880740"/>
              <a:ext cx="1517220" cy="1821971"/>
            </a:xfrm>
            <a:prstGeom prst="flowChartOffpageConnector">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altLang="ko-KR" sz="1100" dirty="0">
                  <a:solidFill>
                    <a:schemeClr val="tx1">
                      <a:lumMod val="75000"/>
                      <a:lumOff val="25000"/>
                    </a:schemeClr>
                  </a:solidFill>
                  <a:latin typeface="Arial" panose="020B0604020202020204" pitchFamily="34" charset="0"/>
                  <a:cs typeface="Arial" panose="020B0604020202020204" pitchFamily="34" charset="0"/>
                </a:rPr>
                <a:t>All new candidates to the Function will be required to complete a 4 week induction process via MS Teams or at our Leeds hub.</a:t>
              </a:r>
              <a:endParaRPr lang="en-GB" sz="1100" dirty="0">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85204BDA-35D9-4D32-8D11-55FB63F85712}"/>
                </a:ext>
              </a:extLst>
            </p:cNvPr>
            <p:cNvSpPr txBox="1"/>
            <p:nvPr/>
          </p:nvSpPr>
          <p:spPr>
            <a:xfrm>
              <a:off x="7548503" y="966282"/>
              <a:ext cx="1517220" cy="276999"/>
            </a:xfrm>
            <a:prstGeom prst="rect">
              <a:avLst/>
            </a:prstGeom>
            <a:noFill/>
          </p:spPr>
          <p:txBody>
            <a:bodyPr wrap="square" rtlCol="0">
              <a:spAutoFit/>
            </a:bodyPr>
            <a:lstStyle/>
            <a:p>
              <a:pPr algn="ctr"/>
              <a:r>
                <a:rPr lang="en-GB" sz="1200" b="1" dirty="0">
                  <a:solidFill>
                    <a:schemeClr val="tx1">
                      <a:lumMod val="75000"/>
                      <a:lumOff val="25000"/>
                    </a:schemeClr>
                  </a:solidFill>
                  <a:latin typeface="Arial" panose="020B0604020202020204" pitchFamily="34" charset="0"/>
                  <a:cs typeface="Arial" panose="020B0604020202020204" pitchFamily="34" charset="0"/>
                </a:rPr>
                <a:t>Induction</a:t>
              </a:r>
            </a:p>
          </p:txBody>
        </p:sp>
      </p:grpSp>
    </p:spTree>
    <p:extLst>
      <p:ext uri="{BB962C8B-B14F-4D97-AF65-F5344CB8AC3E}">
        <p14:creationId xmlns:p14="http://schemas.microsoft.com/office/powerpoint/2010/main" val="378787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17" name="Rectangle 16">
            <a:hlinkClick r:id="rId10" action="ppaction://hlinksldjump"/>
            <a:extLst>
              <a:ext uri="{FF2B5EF4-FFF2-40B4-BE49-F238E27FC236}">
                <a16:creationId xmlns:a16="http://schemas.microsoft.com/office/drawing/2014/main" id="{BEA3463D-FEA0-4B64-A5B0-C0C73DE2A9CC}"/>
              </a:ext>
            </a:extLst>
          </p:cNvPr>
          <p:cNvSpPr/>
          <p:nvPr/>
        </p:nvSpPr>
        <p:spPr>
          <a:xfrm>
            <a:off x="663120" y="143942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Modernised Terms &amp; Conditions</a:t>
            </a:r>
          </a:p>
        </p:txBody>
      </p:sp>
      <p:sp>
        <p:nvSpPr>
          <p:cNvPr id="18" name="Rectangle 17">
            <a:hlinkClick r:id="rId11" action="ppaction://hlinksldjump"/>
            <a:extLst>
              <a:ext uri="{FF2B5EF4-FFF2-40B4-BE49-F238E27FC236}">
                <a16:creationId xmlns:a16="http://schemas.microsoft.com/office/drawing/2014/main" id="{6557DE8E-B361-4BDA-B54F-840B495B9E5D}"/>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19" name="Rectangle 18">
            <a:hlinkClick r:id="rId12" action="ppaction://hlinksldjump"/>
            <a:extLst>
              <a:ext uri="{FF2B5EF4-FFF2-40B4-BE49-F238E27FC236}">
                <a16:creationId xmlns:a16="http://schemas.microsoft.com/office/drawing/2014/main" id="{C2A37374-FEAC-4A74-BA0B-0B4A1E78F65A}"/>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20" name="Rectangle 19">
            <a:hlinkClick r:id="rId13" action="ppaction://hlinksldjump"/>
            <a:extLst>
              <a:ext uri="{FF2B5EF4-FFF2-40B4-BE49-F238E27FC236}">
                <a16:creationId xmlns:a16="http://schemas.microsoft.com/office/drawing/2014/main" id="{5E2AE185-BE2E-4FB2-BC4D-8E041DFB6CAF}"/>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1" name="Rectangle 30">
            <a:hlinkClick r:id="rId14" action="ppaction://hlinksldjump"/>
            <a:extLst>
              <a:ext uri="{FF2B5EF4-FFF2-40B4-BE49-F238E27FC236}">
                <a16:creationId xmlns:a16="http://schemas.microsoft.com/office/drawing/2014/main" id="{5C2F5EA7-4246-4DC3-8A42-B199372589F3}"/>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2" name="Rectangle 31">
            <a:hlinkClick r:id="rId15" action="ppaction://hlinksldjump"/>
            <a:extLst>
              <a:ext uri="{FF2B5EF4-FFF2-40B4-BE49-F238E27FC236}">
                <a16:creationId xmlns:a16="http://schemas.microsoft.com/office/drawing/2014/main" id="{09109068-589F-408A-810A-97F948B45D42}"/>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33" name="Rectangle 32">
            <a:hlinkClick r:id="rId16" action="ppaction://hlinksldjump"/>
            <a:extLst>
              <a:ext uri="{FF2B5EF4-FFF2-40B4-BE49-F238E27FC236}">
                <a16:creationId xmlns:a16="http://schemas.microsoft.com/office/drawing/2014/main" id="{24B2BEB8-3ADC-46D7-8858-CC91DC73492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35" name="Title 3">
            <a:extLst>
              <a:ext uri="{FF2B5EF4-FFF2-40B4-BE49-F238E27FC236}">
                <a16:creationId xmlns:a16="http://schemas.microsoft.com/office/drawing/2014/main" id="{9AF1EAB2-FA8F-42DE-9487-04123121A905}"/>
              </a:ext>
            </a:extLst>
          </p:cNvPr>
          <p:cNvSpPr txBox="1">
            <a:spLocks/>
          </p:cNvSpPr>
          <p:nvPr/>
        </p:nvSpPr>
        <p:spPr bwMode="auto">
          <a:xfrm>
            <a:off x="3665149" y="787465"/>
            <a:ext cx="5478851"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36" name="Rectangle 35">
            <a:extLst>
              <a:ext uri="{FF2B5EF4-FFF2-40B4-BE49-F238E27FC236}">
                <a16:creationId xmlns:a16="http://schemas.microsoft.com/office/drawing/2014/main" id="{46CB392B-5040-41C2-9B0E-B7D985DF4BA2}"/>
              </a:ext>
            </a:extLst>
          </p:cNvPr>
          <p:cNvSpPr/>
          <p:nvPr/>
        </p:nvSpPr>
        <p:spPr>
          <a:xfrm>
            <a:off x="3675399" y="1414262"/>
            <a:ext cx="4803339" cy="1015663"/>
          </a:xfrm>
          <a:prstGeom prst="rect">
            <a:avLst/>
          </a:prstGeom>
        </p:spPr>
        <p:txBody>
          <a:bodyPr wrap="square">
            <a:spAutoFit/>
          </a:bodyPr>
          <a:lstStyle/>
          <a:p>
            <a:r>
              <a:rPr lang="en-GB" altLang="en-US" sz="1200" dirty="0">
                <a:latin typeface="Arial" panose="020B0604020202020204" pitchFamily="34" charset="0"/>
                <a:cs typeface="Arial" panose="020B0604020202020204" pitchFamily="34" charset="0"/>
              </a:rPr>
              <a:t>Civil Servants taking up appointment on promotion will adopt the modernised Civil Service Terms and Conditions which came into effect on 1</a:t>
            </a:r>
            <a:r>
              <a:rPr lang="en-GB" altLang="en-US" sz="1200" baseline="30000" dirty="0">
                <a:latin typeface="Arial" panose="020B0604020202020204" pitchFamily="34" charset="0"/>
                <a:cs typeface="Arial" panose="020B0604020202020204" pitchFamily="34" charset="0"/>
              </a:rPr>
              <a:t>st</a:t>
            </a:r>
            <a:r>
              <a:rPr lang="en-GB" altLang="en-US" sz="1200" dirty="0">
                <a:latin typeface="Arial" panose="020B0604020202020204" pitchFamily="34" charset="0"/>
                <a:cs typeface="Arial" panose="020B0604020202020204" pitchFamily="34" charset="0"/>
              </a:rPr>
              <a:t> July 2013.  Existing Civil Servants appointed on level transfer may also be expected to adopt the modernised terms if moving on a voluntary basis. </a:t>
            </a:r>
          </a:p>
        </p:txBody>
      </p:sp>
    </p:spTree>
    <p:extLst>
      <p:ext uri="{BB962C8B-B14F-4D97-AF65-F5344CB8AC3E}">
        <p14:creationId xmlns:p14="http://schemas.microsoft.com/office/powerpoint/2010/main" val="1382628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610F5809-720C-469C-BB67-067D4287B45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6BC4A911-A5AB-4479-AC3B-DA09397C38B3}"/>
              </a:ext>
            </a:extLst>
          </p:cNvPr>
          <p:cNvSpPr/>
          <p:nvPr/>
        </p:nvSpPr>
        <p:spPr>
          <a:xfrm>
            <a:off x="663120" y="1969045"/>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A4C2E4D7-1791-4860-8BA4-48CA386938FE}"/>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E32ABC87-759F-473E-B880-42CA4BA670B3}"/>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AAA50D3D-852D-460E-BD73-520898832711}"/>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784B88B-5735-400D-B86C-EF890CE6213E}"/>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536BBB32-0B85-433B-931E-0F104CDE7032}"/>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C2FC9105-45A8-4D67-A2EE-940A5244CBE0}"/>
              </a:ext>
            </a:extLst>
          </p:cNvPr>
          <p:cNvSpPr txBox="1">
            <a:spLocks/>
          </p:cNvSpPr>
          <p:nvPr/>
        </p:nvSpPr>
        <p:spPr bwMode="auto">
          <a:xfrm>
            <a:off x="3665149" y="787465"/>
            <a:ext cx="5478851"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AD820A93-1E41-4F2A-8F07-426BA9DACA76}"/>
              </a:ext>
            </a:extLst>
          </p:cNvPr>
          <p:cNvSpPr/>
          <p:nvPr/>
        </p:nvSpPr>
        <p:spPr>
          <a:xfrm>
            <a:off x="3675399" y="1414262"/>
            <a:ext cx="4803339" cy="4185761"/>
          </a:xfrm>
          <a:prstGeom prst="rect">
            <a:avLst/>
          </a:prstGeom>
        </p:spPr>
        <p:txBody>
          <a:bodyPr wrap="square">
            <a:spAutoFit/>
          </a:bodyPr>
          <a:lstStyle/>
          <a:p>
            <a:pPr>
              <a:spcAft>
                <a:spcPts val="1800"/>
              </a:spcAft>
              <a:defRPr/>
            </a:pPr>
            <a:r>
              <a:rPr lang="en-GB" sz="1200" dirty="0">
                <a:latin typeface="Arial" panose="020B0604020202020204" pitchFamily="34" charset="0"/>
                <a:cs typeface="Arial" panose="020B0604020202020204" pitchFamily="34" charset="0"/>
              </a:rPr>
              <a:t>The post is advertised to suitably qualified people in the external market, and to existing Civil Servants and those in accredited Non Departmental Public Bodies.  </a:t>
            </a:r>
          </a:p>
          <a:p>
            <a:pPr>
              <a:spcAft>
                <a:spcPts val="600"/>
              </a:spcAft>
              <a:defRPr/>
            </a:pPr>
            <a:r>
              <a:rPr lang="en-GB" sz="1200" dirty="0">
                <a:latin typeface="Arial" panose="020B0604020202020204" pitchFamily="34" charset="0"/>
                <a:cs typeface="Arial" panose="020B0604020202020204" pitchFamily="34" charset="0"/>
              </a:rPr>
              <a:t>To be eligible for employment you must be a national from the following countries:</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The United Kingdom</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The Republic of Ireland</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The Commonwealth*</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A European Economic Area (EEA) Member State</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Switzerland</a:t>
            </a:r>
          </a:p>
          <a:p>
            <a:pPr marL="171450" indent="-171450">
              <a:spcAft>
                <a:spcPts val="180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Turkey</a:t>
            </a:r>
          </a:p>
          <a:p>
            <a:pPr>
              <a:spcAft>
                <a:spcPts val="1800"/>
              </a:spcAft>
              <a:defRPr/>
            </a:pPr>
            <a:r>
              <a:rPr lang="en-GB" sz="1200" dirty="0">
                <a:latin typeface="Arial" panose="020B0604020202020204" pitchFamily="34" charset="0"/>
                <a:cs typeface="Arial" panose="020B0604020202020204" pitchFamily="34" charset="0"/>
              </a:rPr>
              <a:t>Certain family members of EEA, Switzerland and Turkish nationals are also eligible to apply regardless of their nationality. </a:t>
            </a:r>
          </a:p>
          <a:p>
            <a:pPr>
              <a:defRPr/>
            </a:pPr>
            <a:r>
              <a:rPr lang="en-GB" sz="1200" dirty="0">
                <a:latin typeface="Arial" panose="020B0604020202020204" pitchFamily="34" charset="0"/>
                <a:cs typeface="Arial" panose="020B0604020202020204" pitchFamily="34" charset="0"/>
              </a:rPr>
              <a:t>(*Commonwealth citizens not yet in the UK, who have no right to abode in the UK and who do not have leave to enter the UK are ineligible to apply)</a:t>
            </a:r>
          </a:p>
          <a:p>
            <a:pPr>
              <a:defRPr/>
            </a:pPr>
            <a:r>
              <a:rPr lang="en-GB" sz="1200" dirty="0">
                <a:latin typeface="Arial" panose="020B0604020202020204" pitchFamily="34" charset="0"/>
                <a:cs typeface="Arial" panose="020B0604020202020204" pitchFamily="34" charset="0"/>
              </a:rPr>
              <a:t>For further information on whether you are eligible, please visit </a:t>
            </a:r>
            <a:r>
              <a:rPr lang="en-GB" sz="1200" dirty="0">
                <a:latin typeface="Arial" panose="020B0604020202020204" pitchFamily="34" charset="0"/>
                <a:cs typeface="Arial" panose="020B0604020202020204" pitchFamily="34" charset="0"/>
                <a:hlinkClick r:id="rId17"/>
              </a:rPr>
              <a:t>gov.uk</a:t>
            </a:r>
            <a:r>
              <a:rPr lang="en-GB"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56631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2F5CEE4D-B170-4320-A5DD-6AFA893FF42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EA627F16-6A6D-44AD-AC7A-A6F693C3AE4E}"/>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1EB78433-F81A-4ABC-8EF4-10073BA6F155}"/>
              </a:ext>
            </a:extLst>
          </p:cNvPr>
          <p:cNvSpPr/>
          <p:nvPr/>
        </p:nvSpPr>
        <p:spPr>
          <a:xfrm>
            <a:off x="663120" y="249020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E6CC7CD1-1667-4A36-B9C0-06CE1AE6A799}"/>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3FE41C89-E56F-45C6-9EA4-A07E188B8B68}"/>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0A1F21DB-3E11-495B-B0C5-BC436AAC29C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81D29F24-690A-42A7-BB4C-933EC0EA851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70B8D3F-F585-48D5-B22C-B99D637CA919}"/>
              </a:ext>
            </a:extLst>
          </p:cNvPr>
          <p:cNvSpPr txBox="1">
            <a:spLocks/>
          </p:cNvSpPr>
          <p:nvPr/>
        </p:nvSpPr>
        <p:spPr bwMode="auto">
          <a:xfrm>
            <a:off x="3665149" y="787465"/>
            <a:ext cx="5400474"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79DAED75-78AC-4965-BED8-E3902FA9EF54}"/>
              </a:ext>
            </a:extLst>
          </p:cNvPr>
          <p:cNvSpPr/>
          <p:nvPr/>
        </p:nvSpPr>
        <p:spPr>
          <a:xfrm>
            <a:off x="3675399" y="1414262"/>
            <a:ext cx="4803339" cy="2354491"/>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Before the appointment of the successful candidate can be confirmed, the MoJ will undertake background security checks.  As part of this, you will be required to confirm your identify, employment history over the past three years (or course details if you were in education), nationality and immigration status, and criminal record (unspent convictions only)</a:t>
            </a:r>
          </a:p>
          <a:p>
            <a:pPr>
              <a:spcAft>
                <a:spcPts val="1800"/>
              </a:spcAft>
            </a:pPr>
            <a:r>
              <a:rPr lang="en-GB" altLang="en-US" sz="1200" dirty="0">
                <a:latin typeface="Arial" panose="020B0604020202020204" pitchFamily="34" charset="0"/>
                <a:cs typeface="Arial" panose="020B0604020202020204" pitchFamily="34" charset="0"/>
              </a:rPr>
              <a:t>Successful candidates must typically hold or be willing to obtain security clearance at Baseline level before taking up post. Depending on the assignment or its location, security clearance required may be increased to CTC level which will be communicated with candidates at the allocation of each assignment.</a:t>
            </a:r>
          </a:p>
        </p:txBody>
      </p:sp>
    </p:spTree>
    <p:extLst>
      <p:ext uri="{BB962C8B-B14F-4D97-AF65-F5344CB8AC3E}">
        <p14:creationId xmlns:p14="http://schemas.microsoft.com/office/powerpoint/2010/main" val="74248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531F7F8-B8D8-41FA-9A76-5D0427B02D8D}" type="slidenum">
              <a:rPr kumimoji="0" lang="en-GB"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3</a:t>
            </a:fld>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42070" cy="430887"/>
          </a:xfrm>
          <a:prstGeom prst="rect">
            <a:avLst/>
          </a:prstGeom>
          <a:noFill/>
        </p:spPr>
        <p:txBody>
          <a:bodyPr wrap="none" rtlCol="0">
            <a:spAutoFit/>
          </a:bodyPr>
          <a:lstStyle/>
          <a:p>
            <a:pPr lvl="0"/>
            <a:r>
              <a:rPr lang="en-GB" sz="1100" b="1" dirty="0">
                <a:solidFill>
                  <a:schemeClr val="bg1"/>
                </a:solidFill>
                <a:latin typeface="Arial" panose="020B0604020202020204" pitchFamily="34" charset="0"/>
                <a:cs typeface="Arial" panose="020B0604020202020204" pitchFamily="34" charset="0"/>
              </a:rPr>
              <a:t>Centre of Excellence Support Officer</a:t>
            </a:r>
            <a:b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Candidate Information Pack</a:t>
            </a:r>
          </a:p>
        </p:txBody>
      </p:sp>
      <p:sp>
        <p:nvSpPr>
          <p:cNvPr id="10" name="Rectangle 9">
            <a:extLst>
              <a:ext uri="{FF2B5EF4-FFF2-40B4-BE49-F238E27FC236}">
                <a16:creationId xmlns:a16="http://schemas.microsoft.com/office/drawing/2014/main" id="{4E6CF5C1-8573-4403-ACC8-E0256504E73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hlinkClick r:id="rId2" action="ppaction://hlinksldjump"/>
            <a:extLst>
              <a:ext uri="{FF2B5EF4-FFF2-40B4-BE49-F238E27FC236}">
                <a16:creationId xmlns:a16="http://schemas.microsoft.com/office/drawing/2014/main" id="{4B8D49D1-EE58-4432-AC2C-8D63DF894A4F}"/>
              </a:ext>
            </a:extLst>
          </p:cNvPr>
          <p:cNvSpPr/>
          <p:nvPr/>
        </p:nvSpPr>
        <p:spPr>
          <a:xfrm>
            <a:off x="317788" y="67827"/>
            <a:ext cx="1272599" cy="233626"/>
          </a:xfrm>
          <a:prstGeom prst="rect">
            <a:avLst/>
          </a:prstGeom>
          <a:solidFill>
            <a:srgbClr val="0D619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Welcome</a:t>
            </a:r>
          </a:p>
        </p:txBody>
      </p:sp>
      <p:sp>
        <p:nvSpPr>
          <p:cNvPr id="16" name="Rectangle 15">
            <a:hlinkClick r:id="rId3" action="ppaction://hlinksldjump"/>
            <a:extLst>
              <a:ext uri="{FF2B5EF4-FFF2-40B4-BE49-F238E27FC236}">
                <a16:creationId xmlns:a16="http://schemas.microsoft.com/office/drawing/2014/main" id="{65FF62F8-54B7-4FED-93EC-D4AEF87E29C1}"/>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About Us</a:t>
            </a:r>
          </a:p>
        </p:txBody>
      </p:sp>
      <p:sp>
        <p:nvSpPr>
          <p:cNvPr id="17" name="Rectangle 16">
            <a:hlinkClick r:id="rId4" action="ppaction://hlinksldjump"/>
            <a:extLst>
              <a:ext uri="{FF2B5EF4-FFF2-40B4-BE49-F238E27FC236}">
                <a16:creationId xmlns:a16="http://schemas.microsoft.com/office/drawing/2014/main" id="{7A5CB3AC-36F1-4F18-AD1E-0DBBBF1F0B9D}"/>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Vacancy</a:t>
            </a:r>
          </a:p>
        </p:txBody>
      </p:sp>
      <p:sp>
        <p:nvSpPr>
          <p:cNvPr id="18" name="Rectangle 17">
            <a:hlinkClick r:id="rId5" action="ppaction://hlinksldjump"/>
            <a:extLst>
              <a:ext uri="{FF2B5EF4-FFF2-40B4-BE49-F238E27FC236}">
                <a16:creationId xmlns:a16="http://schemas.microsoft.com/office/drawing/2014/main" id="{4BC6C991-EF72-4A39-90C3-D89929458B85}"/>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Process</a:t>
            </a:r>
          </a:p>
        </p:txBody>
      </p:sp>
      <p:sp>
        <p:nvSpPr>
          <p:cNvPr id="19" name="Rectangle 18">
            <a:hlinkClick r:id="rId6" action="ppaction://hlinksldjump"/>
            <a:extLst>
              <a:ext uri="{FF2B5EF4-FFF2-40B4-BE49-F238E27FC236}">
                <a16:creationId xmlns:a16="http://schemas.microsoft.com/office/drawing/2014/main" id="{80556E6F-332E-4208-8E1F-48EF7309C0DD}"/>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Timeline</a:t>
            </a:r>
          </a:p>
        </p:txBody>
      </p:sp>
      <p:sp>
        <p:nvSpPr>
          <p:cNvPr id="20" name="Rectangle 19">
            <a:hlinkClick r:id="rId7" action="ppaction://hlinksldjump"/>
            <a:extLst>
              <a:ext uri="{FF2B5EF4-FFF2-40B4-BE49-F238E27FC236}">
                <a16:creationId xmlns:a16="http://schemas.microsoft.com/office/drawing/2014/main" id="{4D93249C-A53E-4A09-A745-735C4B908B1F}"/>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T’s &amp; C’s</a:t>
            </a:r>
          </a:p>
        </p:txBody>
      </p:sp>
      <p:pic>
        <p:nvPicPr>
          <p:cNvPr id="22" name="Graphic 21" descr="Home">
            <a:hlinkClick r:id="rId8"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D0D79842-E5ED-42D3-B170-343DF49B3CA9}"/>
              </a:ext>
            </a:extLst>
          </p:cNvPr>
          <p:cNvSpPr/>
          <p:nvPr/>
        </p:nvSpPr>
        <p:spPr>
          <a:xfrm>
            <a:off x="1781927" y="1371972"/>
            <a:ext cx="6886211" cy="4385816"/>
          </a:xfrm>
          <a:prstGeom prst="rect">
            <a:avLst/>
          </a:prstGeom>
        </p:spPr>
        <p:txBody>
          <a:bodyPr wrap="square">
            <a:spAutoFit/>
          </a:bodyPr>
          <a:lstStyle/>
          <a:p>
            <a:pPr lvl="0">
              <a:spcAft>
                <a:spcPts val="1800"/>
              </a:spcAft>
            </a:pPr>
            <a:r>
              <a:rPr kumimoji="0" lang="en-GB" alt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Thank you for considering a move into our </a:t>
            </a:r>
            <a:r>
              <a:rPr lang="en-GB" altLang="en-US" sz="1100" dirty="0">
                <a:latin typeface="Arial" panose="020B0604020202020204" pitchFamily="34" charset="0"/>
                <a:cs typeface="Arial" panose="020B0604020202020204" pitchFamily="34" charset="0"/>
              </a:rPr>
              <a:t>Centre of Excellence Support Officer role </a:t>
            </a:r>
            <a:r>
              <a:rPr kumimoji="0" lang="en-GB" alt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within the Ministry of Justice Project Delivery Function.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Mission 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 provide projects with the skills, tools, support, standards and guidance to succeed, and create an operating environment that lets them get on and deliver. We deploy project professionals to departmental change activity, and take actions to improve project performance. We provide second line assurance to projects, including keyholder and gateway reviews, and act as a business partner to Senior Responsible Officers, providing constructive challenge and support. We provide a clear line of sight of </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project</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portfolio performance to Investment Committee, Executive Committee and the Permanent Secretary.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Our Vision </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Invest in the Right Projects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A portfolio that is strategically aligned, affordable and deliverable, and an active portfolio community that develops our capability and services</a:t>
            </a:r>
          </a:p>
          <a:p>
            <a:pPr marR="0" lvl="0" algn="l" defTabSz="914400" rtl="0" eaLnBrk="1" fontAlgn="auto" latinLnBrk="0" hangingPunct="1">
              <a:lnSpc>
                <a:spcPct val="100000"/>
              </a:lnSpc>
              <a:spcBef>
                <a:spcPts val="0"/>
              </a:spcBef>
              <a:spcAft>
                <a:spcPts val="0"/>
              </a:spcAft>
              <a:buClrTx/>
              <a:buSzTx/>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Set up Projects to succeed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Project delivery standards that ensure projects are set up to succeed and sustain performance throughout the project lifecycle, and a learning culture that avoids the common causes of failure</a:t>
            </a:r>
            <a:endParaRPr lang="en-GB" sz="11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Create an operating environment that enables successful delivery</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A transparent and collaborative operating environment that enables projects to get on and deliver, and a function with a strong voice and identity in the department and across government</a:t>
            </a:r>
            <a:endParaRPr lang="en-GB" sz="1100" dirty="0">
              <a:solidFill>
                <a:prstClr val="black"/>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Provide skilled, supported &amp; intelligently deployed professionals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A diverse and engaged workforce with rewarding career paths and learning and development opportunities.</a:t>
            </a:r>
          </a:p>
        </p:txBody>
      </p:sp>
      <p:pic>
        <p:nvPicPr>
          <p:cNvPr id="27" name="Picture 26">
            <a:extLst>
              <a:ext uri="{FF2B5EF4-FFF2-40B4-BE49-F238E27FC236}">
                <a16:creationId xmlns:a16="http://schemas.microsoft.com/office/drawing/2014/main" id="{ACC141CE-2A5F-496F-A42A-558702FFD9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4325" y="2609850"/>
            <a:ext cx="1495425" cy="1638300"/>
          </a:xfrm>
          <a:prstGeom prst="rect">
            <a:avLst/>
          </a:prstGeom>
        </p:spPr>
      </p:pic>
      <p:sp>
        <p:nvSpPr>
          <p:cNvPr id="28" name="Title 1">
            <a:extLst>
              <a:ext uri="{FF2B5EF4-FFF2-40B4-BE49-F238E27FC236}">
                <a16:creationId xmlns:a16="http://schemas.microsoft.com/office/drawing/2014/main" id="{23DDBDE7-C9CF-43A3-83D3-208FF6594023}"/>
              </a:ext>
            </a:extLst>
          </p:cNvPr>
          <p:cNvSpPr txBox="1">
            <a:spLocks/>
          </p:cNvSpPr>
          <p:nvPr/>
        </p:nvSpPr>
        <p:spPr>
          <a:xfrm>
            <a:off x="475861" y="625477"/>
            <a:ext cx="8192277" cy="679449"/>
          </a:xfrm>
          <a:prstGeom prst="rect">
            <a:avLst/>
          </a:prstGeom>
        </p:spPr>
        <p:txBody>
          <a:bodyPr>
            <a:normAutofit fontScale="900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lnSpc>
                <a:spcPct val="110000"/>
              </a:lnSpc>
              <a:spcBef>
                <a:spcPts val="0"/>
              </a:spcBef>
              <a:spcAft>
                <a:spcPts val="600"/>
              </a:spcAft>
              <a:defRPr/>
            </a:pPr>
            <a:r>
              <a:rPr lang="en-GB"/>
              <a:t>Jon Griffiths,</a:t>
            </a:r>
            <a:br>
              <a:rPr lang="en-GB"/>
            </a:br>
            <a:r>
              <a:rPr lang="en-GB"/>
              <a:t>Chief Project Officer and Head of Profession</a:t>
            </a:r>
            <a:endParaRPr lang="en-GB" dirty="0"/>
          </a:p>
        </p:txBody>
      </p:sp>
      <p:pic>
        <p:nvPicPr>
          <p:cNvPr id="29" name="Picture 28">
            <a:extLst>
              <a:ext uri="{FF2B5EF4-FFF2-40B4-BE49-F238E27FC236}">
                <a16:creationId xmlns:a16="http://schemas.microsoft.com/office/drawing/2014/main" id="{824A6EB4-417E-463D-89A2-0F29360586A1}"/>
              </a:ext>
            </a:extLst>
          </p:cNvPr>
          <p:cNvPicPr>
            <a:picLocks noChangeAspect="1"/>
          </p:cNvPicPr>
          <p:nvPr/>
        </p:nvPicPr>
        <p:blipFill>
          <a:blip r:embed="rId12"/>
          <a:stretch>
            <a:fillRect/>
          </a:stretch>
        </p:blipFill>
        <p:spPr>
          <a:xfrm>
            <a:off x="7542110" y="431123"/>
            <a:ext cx="1408029" cy="940849"/>
          </a:xfrm>
          <a:prstGeom prst="rect">
            <a:avLst/>
          </a:prstGeom>
        </p:spPr>
      </p:pic>
    </p:spTree>
    <p:extLst>
      <p:ext uri="{BB962C8B-B14F-4D97-AF65-F5344CB8AC3E}">
        <p14:creationId xmlns:p14="http://schemas.microsoft.com/office/powerpoint/2010/main" val="4131549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93898317-CF7D-41DC-988C-DC5E515E2727}"/>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913E3C44-9B73-493B-8AD0-F3EAA3E0FEA7}"/>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F87EB762-17EE-4557-B9DB-00AC1A703AC4}"/>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0D6271A3-BEDD-42E1-A3AC-88E056F16FD0}"/>
              </a:ext>
            </a:extLst>
          </p:cNvPr>
          <p:cNvSpPr/>
          <p:nvPr/>
        </p:nvSpPr>
        <p:spPr>
          <a:xfrm>
            <a:off x="663120" y="3016804"/>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C08BF24F-9FDA-4736-9803-83F3D54CCAD6}"/>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0F9354E5-787C-4543-A568-267978D4C658}"/>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F66D3C4A-EE0D-43EF-8CE4-C0ADE3641721}"/>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8AD2619D-5708-4255-8AEB-3E3763A457DC}"/>
              </a:ext>
            </a:extLst>
          </p:cNvPr>
          <p:cNvSpPr txBox="1">
            <a:spLocks/>
          </p:cNvSpPr>
          <p:nvPr/>
        </p:nvSpPr>
        <p:spPr bwMode="auto">
          <a:xfrm>
            <a:off x="3665149" y="787465"/>
            <a:ext cx="5417891"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1D06CEF6-CA70-4794-B4BE-35A93F955229}"/>
              </a:ext>
            </a:extLst>
          </p:cNvPr>
          <p:cNvSpPr/>
          <p:nvPr/>
        </p:nvSpPr>
        <p:spPr>
          <a:xfrm>
            <a:off x="3675399" y="1414262"/>
            <a:ext cx="4803339" cy="830997"/>
          </a:xfrm>
          <a:prstGeom prst="rect">
            <a:avLst/>
          </a:prstGeom>
        </p:spPr>
        <p:txBody>
          <a:bodyPr wrap="square">
            <a:spAutoFit/>
          </a:bodyPr>
          <a:lstStyle/>
          <a:p>
            <a:r>
              <a:rPr lang="en-GB" altLang="en-US" sz="1200" dirty="0">
                <a:latin typeface="Arial" panose="020B0604020202020204" pitchFamily="34" charset="0"/>
                <a:cs typeface="Arial" panose="020B0604020202020204" pitchFamily="34" charset="0"/>
              </a:rPr>
              <a:t>Certain posts, notably those concerned with security and intelligence, might be reserved for British citizens, but this will not normally prevent access to a wide range of development opportunities within the Civil Service. </a:t>
            </a:r>
          </a:p>
        </p:txBody>
      </p:sp>
    </p:spTree>
    <p:extLst>
      <p:ext uri="{BB962C8B-B14F-4D97-AF65-F5344CB8AC3E}">
        <p14:creationId xmlns:p14="http://schemas.microsoft.com/office/powerpoint/2010/main" val="3226146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932D1950-5A0A-454D-A7D9-4A9661B4B768}"/>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C9EF4C9B-645A-4FCC-B499-01DC7ECFC4F1}"/>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BFE7BEF6-A1F7-4F05-931E-539F5D98348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B3ACFF34-57D4-4E6E-9F0C-6DE2ADADDCFC}"/>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33B74C47-45AA-4032-BF64-65E94912EED1}"/>
              </a:ext>
            </a:extLst>
          </p:cNvPr>
          <p:cNvSpPr/>
          <p:nvPr/>
        </p:nvSpPr>
        <p:spPr>
          <a:xfrm>
            <a:off x="665262" y="354603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ED7583D9-19C7-48A8-94CE-D44512E2B09D}"/>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F9EF5625-D1AD-4B7A-8B9A-718C62466D49}"/>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7F7B886F-4255-4C23-9C63-BE6F3BDACE4B}"/>
              </a:ext>
            </a:extLst>
          </p:cNvPr>
          <p:cNvSpPr txBox="1">
            <a:spLocks/>
          </p:cNvSpPr>
          <p:nvPr/>
        </p:nvSpPr>
        <p:spPr bwMode="auto">
          <a:xfrm>
            <a:off x="3665149" y="787465"/>
            <a:ext cx="5478851"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21D3553E-EC51-49CC-AA26-CE761B0B2C44}"/>
              </a:ext>
            </a:extLst>
          </p:cNvPr>
          <p:cNvSpPr/>
          <p:nvPr/>
        </p:nvSpPr>
        <p:spPr>
          <a:xfrm>
            <a:off x="3675399" y="1414262"/>
            <a:ext cx="4803339" cy="2400657"/>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Candidates must note the requirement to declare any relevant business interests, shareholdings, positions of authority, retainers, consultancy arrangements or other connections with commercial, public or voluntary bodies, both for themselves and for their spouses/partners when apply for these roles.</a:t>
            </a:r>
          </a:p>
          <a:p>
            <a:pPr>
              <a:spcAft>
                <a:spcPts val="1800"/>
              </a:spcAft>
            </a:pPr>
            <a:r>
              <a:rPr lang="en-GB" altLang="en-US" sz="1200" dirty="0">
                <a:latin typeface="Arial" panose="020B0604020202020204" pitchFamily="34" charset="0"/>
                <a:cs typeface="Arial" panose="020B0604020202020204" pitchFamily="34" charset="0"/>
              </a:rPr>
              <a:t>The successful candidate will be required to give up any conflicting interests and his/her other business and financial interests may be published. </a:t>
            </a:r>
          </a:p>
          <a:p>
            <a:pPr>
              <a:spcAft>
                <a:spcPts val="1800"/>
              </a:spcAft>
            </a:pPr>
            <a:r>
              <a:rPr lang="en-GB" altLang="en-US" sz="1200" dirty="0">
                <a:latin typeface="Arial" panose="020B0604020202020204" pitchFamily="34" charset="0"/>
                <a:cs typeface="Arial" panose="020B0604020202020204" pitchFamily="34" charset="0"/>
              </a:rPr>
              <a:t>If you believe you may have a conflict of interest, please contact </a:t>
            </a:r>
            <a:r>
              <a:rPr lang="en-GB" altLang="en-US" sz="1200" dirty="0">
                <a:latin typeface="Arial" panose="020B0604020202020204" pitchFamily="34" charset="0"/>
                <a:cs typeface="Arial" panose="020B0604020202020204" pitchFamily="34" charset="0"/>
                <a:hlinkClick r:id="rId17"/>
              </a:rPr>
              <a:t>projectdeliveryres@justice.gov.uk</a:t>
            </a:r>
            <a:r>
              <a:rPr lang="en-GB" altLang="en-US" sz="1200" dirty="0">
                <a:latin typeface="Arial" panose="020B0604020202020204" pitchFamily="34" charset="0"/>
                <a:cs typeface="Arial" panose="020B0604020202020204" pitchFamily="34" charset="0"/>
              </a:rPr>
              <a:t>  before submitting your application</a:t>
            </a:r>
          </a:p>
        </p:txBody>
      </p:sp>
    </p:spTree>
    <p:extLst>
      <p:ext uri="{BB962C8B-B14F-4D97-AF65-F5344CB8AC3E}">
        <p14:creationId xmlns:p14="http://schemas.microsoft.com/office/powerpoint/2010/main" val="3675507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478851"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647152"/>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The Ministry of Justice is committed to being an equal opportunities employer.  We value and welcome diversity and aim to develop all our staff to enable them to make a full contribution to meeting the Departments objectives, and to fulfil their own potential on merit.  We will not tolerate harassment or other unfair discrimination on grounds of sex, marital status, race, colour nationality, ethnic origin, disability, age, religion or sexual orientation. We promote and support the use of a range of flexible working patterns to enable staff to balance home and work responsibilities; and treat people fairly irrespective of their working arrangements. </a:t>
            </a:r>
          </a:p>
          <a:p>
            <a:pPr>
              <a:spcAft>
                <a:spcPts val="1800"/>
              </a:spcAft>
            </a:pPr>
            <a:r>
              <a:rPr lang="en-GB" altLang="en-US" sz="1200" dirty="0">
                <a:latin typeface="Arial" panose="020B0604020202020204" pitchFamily="34" charset="0"/>
                <a:cs typeface="Arial" panose="020B0604020202020204" pitchFamily="34" charset="0"/>
              </a:rPr>
              <a:t>Under the terms of the Equality Act 2010, the MoJ is legally required to consider making reasonable adjustments to ensure that disabled people are not disadvantaged in the recruitment and selection process. we are committed to meeting, wherever possible, any needs you specify in your application and will consider any reasonable adjustments under the terms of the Act to enable any applicant with a disability (as defined under the Act) to meet the requirements of the post. </a:t>
            </a:r>
          </a:p>
        </p:txBody>
      </p:sp>
      <p:sp>
        <p:nvSpPr>
          <p:cNvPr id="2" name="TextBox 1">
            <a:hlinkClick r:id="" action="ppaction://hlinkshowjump?jump=nextslide"/>
            <a:extLst>
              <a:ext uri="{FF2B5EF4-FFF2-40B4-BE49-F238E27FC236}">
                <a16:creationId xmlns:a16="http://schemas.microsoft.com/office/drawing/2014/main" id="{E216E2F4-362D-40CB-BF99-4383CB5ADCF7}"/>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834595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478851"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724096"/>
          </a:xfrm>
          <a:prstGeom prst="rect">
            <a:avLst/>
          </a:prstGeom>
        </p:spPr>
        <p:txBody>
          <a:bodyPr wrap="square">
            <a:spAutoFit/>
          </a:bodyPr>
          <a:lstStyle/>
          <a:p>
            <a:pPr>
              <a:spcAft>
                <a:spcPts val="600"/>
              </a:spcAft>
              <a:defRPr/>
            </a:pPr>
            <a:r>
              <a:rPr lang="en-GB" sz="1200" dirty="0">
                <a:latin typeface="Arial" panose="020B0604020202020204" pitchFamily="34" charset="0"/>
                <a:cs typeface="Arial" panose="020B0604020202020204" pitchFamily="34" charset="0"/>
              </a:rPr>
              <a:t>MoJ also offer a Guaranteed Interview Scheme (GIS) for all disabled applicants. This means we are committed to interviewing all applicants with a disability who provide evidence of meeting the minimum requirements necessary for the post, as set out in this applicant pack.  To be eligible, your disability must be within the definition laid down in the Equality Act 2010.  A disabled person is defined by the Act as someone who has a physical or mental impairment, which has a substantial and long-term adverse effect on their ability to perform normal day-to-day activities.  For the purposes of this policy, these words have the following meaning:</a:t>
            </a:r>
          </a:p>
          <a:p>
            <a:pPr marL="171450" indent="-171450">
              <a:spcAft>
                <a:spcPts val="60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'substantial' means more than minor or trivial </a:t>
            </a:r>
          </a:p>
          <a:p>
            <a:pPr marL="171450" indent="-171450">
              <a:spcAft>
                <a:spcPts val="60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'long-term' means that the effect of the impairment has lasted, or is likely to last, 12 months (there are special rules covering recurring or fluctuating conditions) </a:t>
            </a:r>
          </a:p>
          <a:p>
            <a:pPr marL="171450" indent="-171450">
              <a:spcAft>
                <a:spcPts val="60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'normal day-to-day activities' include everyday things like eating, washing, walking and going shopping. </a:t>
            </a:r>
          </a:p>
          <a:p>
            <a:pPr>
              <a:spcAft>
                <a:spcPts val="600"/>
              </a:spcAft>
              <a:defRPr/>
            </a:pPr>
            <a:r>
              <a:rPr lang="en-GB" sz="1200" dirty="0">
                <a:latin typeface="Arial" panose="020B0604020202020204" pitchFamily="34" charset="0"/>
                <a:cs typeface="Arial" panose="020B0604020202020204" pitchFamily="34" charset="0"/>
              </a:rPr>
              <a:t>Should you consider yourself eligible to apply for this post under the GIS, please indicate on your application form. </a:t>
            </a:r>
          </a:p>
        </p:txBody>
      </p:sp>
      <p:sp>
        <p:nvSpPr>
          <p:cNvPr id="31" name="TextBox 30">
            <a:hlinkClick r:id="" action="ppaction://hlinkshowjump?jump=previousslide"/>
            <a:extLst>
              <a:ext uri="{FF2B5EF4-FFF2-40B4-BE49-F238E27FC236}">
                <a16:creationId xmlns:a16="http://schemas.microsoft.com/office/drawing/2014/main" id="{77CB3172-65DF-45F5-B4A8-D3F25012C709}"/>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Tree>
    <p:extLst>
      <p:ext uri="{BB962C8B-B14F-4D97-AF65-F5344CB8AC3E}">
        <p14:creationId xmlns:p14="http://schemas.microsoft.com/office/powerpoint/2010/main" val="1883575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8A76D9A-7BB5-43B3-A361-2B6F16BEADF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58992A76-C504-4B74-9D0F-A45B52BCF129}"/>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325D990-123B-44AE-AA86-7B2280D87971}"/>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9AB0E7DA-49F5-4F9F-AF62-82A1EA0B590D}"/>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00B1C405-2CC5-4DA5-A4B3-F452B5D954E2}"/>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33D4580A-D042-4B5F-970C-FA931FA56A2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B303C104-4BBB-41F2-AA14-A5D4FC513456}"/>
              </a:ext>
            </a:extLst>
          </p:cNvPr>
          <p:cNvSpPr/>
          <p:nvPr/>
        </p:nvSpPr>
        <p:spPr>
          <a:xfrm>
            <a:off x="663120" y="459957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EFBF985-24C9-40F3-B23B-E2FCE95F79BC}"/>
              </a:ext>
            </a:extLst>
          </p:cNvPr>
          <p:cNvSpPr txBox="1">
            <a:spLocks/>
          </p:cNvSpPr>
          <p:nvPr/>
        </p:nvSpPr>
        <p:spPr bwMode="auto">
          <a:xfrm>
            <a:off x="3665149" y="787465"/>
            <a:ext cx="5478851"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63F04740-93CF-4224-96E4-87F2814577B7}"/>
              </a:ext>
            </a:extLst>
          </p:cNvPr>
          <p:cNvSpPr/>
          <p:nvPr/>
        </p:nvSpPr>
        <p:spPr>
          <a:xfrm>
            <a:off x="3675399" y="1414262"/>
            <a:ext cx="4803339" cy="1061829"/>
          </a:xfrm>
          <a:prstGeom prst="rect">
            <a:avLst/>
          </a:prstGeom>
        </p:spPr>
        <p:txBody>
          <a:bodyPr wrap="square">
            <a:spAutoFit/>
          </a:bodyPr>
          <a:lstStyle/>
          <a:p>
            <a:pPr>
              <a:spcAft>
                <a:spcPts val="1800"/>
              </a:spcAft>
            </a:pPr>
            <a:r>
              <a:rPr lang="en-GB" altLang="en-US" sz="1200" dirty="0">
                <a:latin typeface="Arial" panose="020B0604020202020204" pitchFamily="34" charset="0"/>
                <a:cs typeface="Arial" panose="020B0604020202020204" pitchFamily="34" charset="0"/>
              </a:rPr>
              <a:t>All civil servants are subject to the provisions of the Civil Service Code that details the Civil Service values, standards of behaviour and rights and responsibilities. </a:t>
            </a:r>
          </a:p>
          <a:p>
            <a:pPr>
              <a:spcAft>
                <a:spcPts val="1800"/>
              </a:spcAft>
            </a:pPr>
            <a:r>
              <a:rPr lang="en-GB" altLang="en-US" sz="1200" dirty="0">
                <a:latin typeface="Arial" panose="020B0604020202020204" pitchFamily="34" charset="0"/>
                <a:cs typeface="Arial" panose="020B0604020202020204" pitchFamily="34" charset="0"/>
              </a:rPr>
              <a:t>For further information, visit </a:t>
            </a:r>
            <a:r>
              <a:rPr lang="en-GB" altLang="en-US" sz="1200" dirty="0">
                <a:latin typeface="Arial" panose="020B0604020202020204" pitchFamily="34" charset="0"/>
                <a:cs typeface="Arial" panose="020B0604020202020204" pitchFamily="34" charset="0"/>
                <a:hlinkClick r:id="rId17"/>
              </a:rPr>
              <a:t>gov.uk</a:t>
            </a:r>
            <a:r>
              <a:rPr lang="en-GB" alt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278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42070"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extLst>
              <a:ext uri="{FF2B5EF4-FFF2-40B4-BE49-F238E27FC236}">
                <a16:creationId xmlns:a16="http://schemas.microsoft.com/office/drawing/2014/main" id="{444D4624-75CC-4E5C-AFD4-3A4D67D6C3F8}"/>
              </a:ext>
            </a:extLst>
          </p:cNvPr>
          <p:cNvSpPr/>
          <p:nvPr/>
        </p:nvSpPr>
        <p:spPr>
          <a:xfrm>
            <a:off x="480722" y="1189699"/>
            <a:ext cx="8182555" cy="4755148"/>
          </a:xfrm>
          <a:prstGeom prst="rect">
            <a:avLst/>
          </a:prstGeom>
        </p:spPr>
        <p:txBody>
          <a:bodyPr wrap="square">
            <a:spAutoFit/>
          </a:bodyPr>
          <a:lstStyle/>
          <a:p>
            <a:pPr>
              <a:spcAft>
                <a:spcPts val="1200"/>
              </a:spcAft>
              <a:defRPr/>
            </a:pPr>
            <a:r>
              <a:rPr lang="en-GB" sz="1100" b="1" dirty="0">
                <a:solidFill>
                  <a:srgbClr val="000000"/>
                </a:solidFill>
                <a:latin typeface="Arial" panose="020B0604020202020204" pitchFamily="34" charset="0"/>
                <a:cs typeface="Arial" panose="020B0604020202020204" pitchFamily="34" charset="0"/>
              </a:rPr>
              <a:t>The Ministry of Justice (MoJ) is a major government department, at the heart of the justice system. We work to protect and advance the principles of justice. Our vision is to deliver a world-class justice system that works for everyone in society.</a:t>
            </a:r>
            <a:endParaRPr lang="en-GB" sz="1100" dirty="0">
              <a:solidFill>
                <a:srgbClr val="000000"/>
              </a:solidFill>
              <a:latin typeface="Arial" panose="020B0604020202020204" pitchFamily="34" charset="0"/>
              <a:cs typeface="Arial" panose="020B0604020202020204" pitchFamily="34" charset="0"/>
            </a:endParaRPr>
          </a:p>
          <a:p>
            <a:pPr>
              <a:spcAft>
                <a:spcPts val="1200"/>
              </a:spcAft>
              <a:defRPr/>
            </a:pPr>
            <a:r>
              <a:rPr lang="en-GB" sz="1100" dirty="0">
                <a:solidFill>
                  <a:srgbClr val="000000"/>
                </a:solidFill>
                <a:latin typeface="Arial" panose="020B0604020202020204" pitchFamily="34" charset="0"/>
                <a:cs typeface="Arial" panose="020B0604020202020204" pitchFamily="34" charset="0"/>
              </a:rPr>
              <a:t>The organisation works together and with other government departments and agencies to bring the principles of justice to life for everyone in society. From our civil courts, tribunals and family law hearings, to criminal justice, prison and probation services. We work to ensure that sentences are served and offenders are encouraged to turn their lives around and become law-abiding citizens. We believe the principles of justice are pivotal and we are steadfast in our shared commitment to uphold them.</a:t>
            </a:r>
          </a:p>
          <a:p>
            <a:pPr>
              <a:spcAft>
                <a:spcPts val="1200"/>
              </a:spcAft>
              <a:defRPr/>
            </a:pPr>
            <a:r>
              <a:rPr lang="en-GB" sz="1400" dirty="0">
                <a:solidFill>
                  <a:srgbClr val="1D619D"/>
                </a:solidFill>
                <a:latin typeface="Arial" panose="020B0604020202020204" pitchFamily="34" charset="0"/>
                <a:cs typeface="Arial" panose="020B0604020202020204" pitchFamily="34" charset="0"/>
              </a:rPr>
              <a:t>The MoJ Priorities </a:t>
            </a:r>
            <a:endParaRPr lang="en-GB" sz="1400" dirty="0">
              <a:latin typeface="Arial" panose="020B0604020202020204" pitchFamily="34" charset="0"/>
              <a:cs typeface="Arial" panose="020B0604020202020204" pitchFamily="34" charset="0"/>
            </a:endParaRPr>
          </a:p>
          <a:p>
            <a:pPr marL="268288" indent="-268288">
              <a:spcAft>
                <a:spcPts val="1200"/>
              </a:spcAft>
              <a:buFont typeface="Arial" panose="020B0604020202020204" pitchFamily="34" charset="0"/>
              <a:buChar char="•"/>
              <a:defRPr/>
            </a:pPr>
            <a:r>
              <a:rPr lang="en-GB" sz="1100" dirty="0">
                <a:latin typeface="Arial" panose="020B0604020202020204" pitchFamily="34" charset="0"/>
                <a:cs typeface="Arial" panose="020B0604020202020204" pitchFamily="34" charset="0"/>
              </a:rPr>
              <a:t>A prison and probation service that reforms offenders</a:t>
            </a:r>
          </a:p>
          <a:p>
            <a:pPr marL="268288" indent="-268288">
              <a:spcAft>
                <a:spcPts val="1200"/>
              </a:spcAft>
              <a:buFont typeface="Arial" panose="020B0604020202020204" pitchFamily="34" charset="0"/>
              <a:buChar char="•"/>
              <a:defRPr/>
            </a:pPr>
            <a:r>
              <a:rPr lang="en-GB" sz="1100" dirty="0">
                <a:latin typeface="Arial" panose="020B0604020202020204" pitchFamily="34" charset="0"/>
                <a:cs typeface="Arial" panose="020B0604020202020204" pitchFamily="34" charset="0"/>
              </a:rPr>
              <a:t>A modern courts and justice system</a:t>
            </a:r>
          </a:p>
          <a:p>
            <a:pPr marL="268288" indent="-268288">
              <a:spcAft>
                <a:spcPts val="1200"/>
              </a:spcAft>
              <a:buFont typeface="Arial" panose="020B0604020202020204" pitchFamily="34" charset="0"/>
              <a:buChar char="•"/>
              <a:defRPr/>
            </a:pPr>
            <a:r>
              <a:rPr lang="en-GB" sz="1100" dirty="0">
                <a:latin typeface="Arial" panose="020B0604020202020204" pitchFamily="34" charset="0"/>
                <a:cs typeface="Arial" panose="020B0604020202020204" pitchFamily="34" charset="0"/>
              </a:rPr>
              <a:t>A Global Britain that promotes the rule of law</a:t>
            </a:r>
          </a:p>
          <a:p>
            <a:pPr marL="268288" indent="-268288">
              <a:spcAft>
                <a:spcPts val="1200"/>
              </a:spcAft>
              <a:buFont typeface="Arial" panose="020B0604020202020204" pitchFamily="34" charset="0"/>
              <a:buChar char="•"/>
              <a:defRPr/>
            </a:pPr>
            <a:r>
              <a:rPr lang="en-GB" sz="1100" dirty="0">
                <a:latin typeface="Arial" panose="020B0604020202020204" pitchFamily="34" charset="0"/>
                <a:cs typeface="Arial" panose="020B0604020202020204" pitchFamily="34" charset="0"/>
              </a:rPr>
              <a:t>A transformed department that is simpler, smarter and more</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unified</a:t>
            </a:r>
          </a:p>
          <a:p>
            <a:pPr>
              <a:spcAft>
                <a:spcPts val="1200"/>
              </a:spcAft>
              <a:defRPr/>
            </a:pPr>
            <a:r>
              <a:rPr lang="en-GB" sz="1100" dirty="0">
                <a:latin typeface="Arial" panose="020B0604020202020204" pitchFamily="34" charset="0"/>
                <a:cs typeface="Arial" panose="020B0604020202020204" pitchFamily="34" charset="0"/>
              </a:rPr>
              <a:t>All of the projects available in the MoJ contribute to achieving these</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priorities and project professionals in the MoJ help to improve the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government’s ability to protect the public and reduce reoffending,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and to provide a more effective, transparent and responsive criminal</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justice system for victims and the public. </a:t>
            </a:r>
          </a:p>
          <a:p>
            <a:pPr>
              <a:spcAft>
                <a:spcPts val="1200"/>
              </a:spcAft>
              <a:defRPr/>
            </a:pPr>
            <a:r>
              <a:rPr lang="en-GB" sz="1100" b="1" dirty="0">
                <a:latin typeface="Arial" panose="020B0604020202020204" pitchFamily="34" charset="0"/>
                <a:cs typeface="Arial" panose="020B0604020202020204" pitchFamily="34" charset="0"/>
              </a:rPr>
              <a:t>Project Professionals in the MoJ are central to the delivery of the</a:t>
            </a:r>
            <a:br>
              <a:rPr lang="en-GB" sz="1100" b="1"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Secretary of State’s priorities. </a:t>
            </a:r>
          </a:p>
        </p:txBody>
      </p:sp>
      <p:sp>
        <p:nvSpPr>
          <p:cNvPr id="32" name="Title 3">
            <a:extLst>
              <a:ext uri="{FF2B5EF4-FFF2-40B4-BE49-F238E27FC236}">
                <a16:creationId xmlns:a16="http://schemas.microsoft.com/office/drawing/2014/main" id="{8B4C8CE9-C568-442C-96F1-0F866D0B7494}"/>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pic>
        <p:nvPicPr>
          <p:cNvPr id="34" name="Picture 33">
            <a:extLst>
              <a:ext uri="{FF2B5EF4-FFF2-40B4-BE49-F238E27FC236}">
                <a16:creationId xmlns:a16="http://schemas.microsoft.com/office/drawing/2014/main" id="{17FB332F-CD84-4EC8-9B4B-2020A0F34E21}"/>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5251884" y="2978846"/>
            <a:ext cx="3411393" cy="2609716"/>
          </a:xfrm>
          <a:prstGeom prst="rect">
            <a:avLst/>
          </a:prstGeom>
        </p:spPr>
      </p:pic>
    </p:spTree>
    <p:extLst>
      <p:ext uri="{BB962C8B-B14F-4D97-AF65-F5344CB8AC3E}">
        <p14:creationId xmlns:p14="http://schemas.microsoft.com/office/powerpoint/2010/main" val="80597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6" name="Rectangle 35">
            <a:extLst>
              <a:ext uri="{FF2B5EF4-FFF2-40B4-BE49-F238E27FC236}">
                <a16:creationId xmlns:a16="http://schemas.microsoft.com/office/drawing/2014/main" id="{8C322AB6-8D5D-4D13-AD63-5302B68D8E99}"/>
              </a:ext>
            </a:extLst>
          </p:cNvPr>
          <p:cNvSpPr/>
          <p:nvPr/>
        </p:nvSpPr>
        <p:spPr>
          <a:xfrm>
            <a:off x="314308" y="1279160"/>
            <a:ext cx="4355961" cy="4478149"/>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Your Career</a:t>
            </a:r>
          </a:p>
          <a:p>
            <a:pPr>
              <a:spcAft>
                <a:spcPts val="1200"/>
              </a:spcAft>
              <a:defRPr/>
            </a:pPr>
            <a:r>
              <a:rPr lang="en-GB" sz="1100" dirty="0">
                <a:solidFill>
                  <a:srgbClr val="000000"/>
                </a:solidFill>
                <a:latin typeface="Arial" panose="020B0604020202020204" pitchFamily="34" charset="0"/>
                <a:cs typeface="Arial" panose="020B0604020202020204" pitchFamily="34" charset="0"/>
              </a:rPr>
              <a:t>To deliver MoJ’s Major Change Portfolio, we operate a flexible Project Delivery Function of project delivery professionals. Successful applicants will be posted to the Function and will be assigned to a project in one of our major change programmes. Assignments vary in length and at the end of your initial assignment you will be reassigned within the Function to another project. </a:t>
            </a:r>
          </a:p>
          <a:p>
            <a:pPr>
              <a:spcAft>
                <a:spcPts val="1200"/>
              </a:spcAft>
              <a:defRPr/>
            </a:pPr>
            <a:r>
              <a:rPr lang="en-GB" sz="1100" dirty="0">
                <a:solidFill>
                  <a:srgbClr val="000000"/>
                </a:solidFill>
                <a:latin typeface="Arial" panose="020B0604020202020204" pitchFamily="34" charset="0"/>
                <a:cs typeface="Arial" panose="020B0604020202020204" pitchFamily="34" charset="0"/>
              </a:rPr>
              <a:t>We offer a rewarding career, supporting continuous professional development and shaping a community that enables us to grow and develop within the cross-government Project Delivery Profession. </a:t>
            </a:r>
          </a:p>
          <a:p>
            <a:pPr>
              <a:spcAft>
                <a:spcPts val="1200"/>
              </a:spcAft>
              <a:defRPr/>
            </a:pPr>
            <a:r>
              <a:rPr lang="en-GB" sz="1100" dirty="0">
                <a:solidFill>
                  <a:srgbClr val="000000"/>
                </a:solidFill>
                <a:latin typeface="Arial" panose="020B0604020202020204" pitchFamily="34" charset="0"/>
                <a:cs typeface="Arial" panose="020B0604020202020204" pitchFamily="34" charset="0"/>
              </a:rPr>
              <a:t>Being part of a central resource and being placed in a range of projects in terms of their complexity and size across the organisation will provide you with lots of opportunities to develop your skills and experience as part of a diverse and interesting career path. </a:t>
            </a:r>
          </a:p>
          <a:p>
            <a:pPr>
              <a:spcAft>
                <a:spcPts val="1200"/>
              </a:spcAft>
              <a:defRPr/>
            </a:pPr>
            <a:r>
              <a:rPr lang="en-GB" sz="1100" dirty="0">
                <a:solidFill>
                  <a:srgbClr val="000000"/>
                </a:solidFill>
                <a:latin typeface="Arial" panose="020B0604020202020204" pitchFamily="34" charset="0"/>
                <a:cs typeface="Arial" panose="020B0604020202020204" pitchFamily="34" charset="0"/>
              </a:rPr>
              <a:t>You will be supported with the right learning and development</a:t>
            </a:r>
            <a:br>
              <a:rPr lang="en-GB" sz="1100" dirty="0">
                <a:solidFill>
                  <a:srgbClr val="000000"/>
                </a:solidFill>
                <a:latin typeface="Arial" panose="020B0604020202020204" pitchFamily="34" charset="0"/>
                <a:cs typeface="Arial" panose="020B0604020202020204" pitchFamily="34" charset="0"/>
              </a:rPr>
            </a:br>
            <a:r>
              <a:rPr lang="en-GB" sz="1100" dirty="0">
                <a:solidFill>
                  <a:srgbClr val="000000"/>
                </a:solidFill>
                <a:latin typeface="Arial" panose="020B0604020202020204" pitchFamily="34" charset="0"/>
                <a:cs typeface="Arial" panose="020B0604020202020204" pitchFamily="34" charset="0"/>
              </a:rPr>
              <a:t>opportunities at all points in your career through the Government Online Skills Tool (GOST) including our world-class leadership programmes, as well as supporting our Project Professionals through accredited professional learning and qualifications, providing a grounding in Project Delivery practices in Government.</a:t>
            </a:r>
          </a:p>
        </p:txBody>
      </p:sp>
      <p:sp>
        <p:nvSpPr>
          <p:cNvPr id="42" name="Rectangle 41">
            <a:extLst>
              <a:ext uri="{FF2B5EF4-FFF2-40B4-BE49-F238E27FC236}">
                <a16:creationId xmlns:a16="http://schemas.microsoft.com/office/drawing/2014/main" id="{2C1D20B3-F03D-4F45-B152-E63DA21BFC13}"/>
              </a:ext>
            </a:extLst>
          </p:cNvPr>
          <p:cNvSpPr/>
          <p:nvPr/>
        </p:nvSpPr>
        <p:spPr>
          <a:xfrm>
            <a:off x="4673749" y="1643149"/>
            <a:ext cx="4091278" cy="1277273"/>
          </a:xfrm>
          <a:prstGeom prst="rect">
            <a:avLst/>
          </a:prstGeom>
        </p:spPr>
        <p:txBody>
          <a:bodyPr wrap="square">
            <a:spAutoFit/>
          </a:bodyPr>
          <a:lstStyle/>
          <a:p>
            <a:r>
              <a:rPr lang="en-GB" altLang="en-US" sz="1100" b="0" dirty="0">
                <a:latin typeface="Arial" panose="020B0604020202020204" pitchFamily="34" charset="0"/>
                <a:cs typeface="Arial" panose="020B0604020202020204" pitchFamily="34" charset="0"/>
              </a:rPr>
              <a:t>You will have access to the accreditation process, this provides </a:t>
            </a:r>
            <a:r>
              <a:rPr lang="en-GB" sz="1100" b="0" dirty="0">
                <a:solidFill>
                  <a:srgbClr val="000000"/>
                </a:solidFill>
                <a:latin typeface="Arial" panose="020B0604020202020204" pitchFamily="34" charset="0"/>
                <a:ea typeface="Arial"/>
                <a:cs typeface="Arial" panose="020B0604020202020204" pitchFamily="34" charset="0"/>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an industry aligned standard by which project delivery professionals working across government can be recognised for their knowledge, skills and experience resulting in a “licence to practice” at one of four defined levels.</a:t>
            </a:r>
          </a:p>
          <a:p>
            <a:endParaRPr lang="en-GB" altLang="en-US" sz="1100" b="0" dirty="0">
              <a:highlight>
                <a:srgbClr val="FFFF00"/>
              </a:highlight>
              <a:latin typeface="Arial" panose="020B0604020202020204" pitchFamily="34" charset="0"/>
              <a:cs typeface="Arial" panose="020B0604020202020204" pitchFamily="34" charset="0"/>
            </a:endParaRPr>
          </a:p>
          <a:p>
            <a:r>
              <a:rPr lang="en-GB" altLang="en-US" sz="1100" b="0" dirty="0">
                <a:latin typeface="Arial" panose="020B0604020202020204" pitchFamily="34" charset="0"/>
                <a:cs typeface="Arial" panose="020B0604020202020204" pitchFamily="34" charset="0"/>
              </a:rPr>
              <a:t>You will be recognised and valued for your contribution.</a:t>
            </a:r>
            <a:endParaRPr lang="en-GB" sz="1100" b="0" dirty="0">
              <a:solidFill>
                <a:srgbClr val="000000"/>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2F085AE3-CA1F-4E7E-BB44-AA72EC8ADA64}"/>
              </a:ext>
            </a:extLst>
          </p:cNvPr>
          <p:cNvPicPr>
            <a:picLocks noChangeAspect="1"/>
          </p:cNvPicPr>
          <p:nvPr/>
        </p:nvPicPr>
        <p:blipFill>
          <a:blip r:embed="rId10"/>
          <a:stretch>
            <a:fillRect/>
          </a:stretch>
        </p:blipFill>
        <p:spPr>
          <a:xfrm>
            <a:off x="5310048" y="3429000"/>
            <a:ext cx="2744835" cy="2103574"/>
          </a:xfrm>
          <a:prstGeom prst="rect">
            <a:avLst/>
          </a:prstGeom>
        </p:spPr>
      </p:pic>
      <p:sp>
        <p:nvSpPr>
          <p:cNvPr id="31" name="TextBox 30">
            <a:extLst>
              <a:ext uri="{FF2B5EF4-FFF2-40B4-BE49-F238E27FC236}">
                <a16:creationId xmlns:a16="http://schemas.microsoft.com/office/drawing/2014/main" id="{FEEC0906-083C-4CB8-8A52-E15533F3375F}"/>
              </a:ext>
            </a:extLst>
          </p:cNvPr>
          <p:cNvSpPr txBox="1"/>
          <p:nvPr/>
        </p:nvSpPr>
        <p:spPr>
          <a:xfrm>
            <a:off x="400050" y="6302831"/>
            <a:ext cx="2719014"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 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1723787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4FEA3-A2AC-4A58-940E-20D434B68FD3}"/>
              </a:ext>
            </a:extLst>
          </p:cNvPr>
          <p:cNvSpPr/>
          <p:nvPr/>
        </p:nvSpPr>
        <p:spPr>
          <a:xfrm>
            <a:off x="480722" y="3050165"/>
            <a:ext cx="7905331" cy="2732978"/>
          </a:xfrm>
          <a:prstGeom prst="rect">
            <a:avLst/>
          </a:prstGeom>
          <a:solidFill>
            <a:srgbClr val="DEEBF7">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7085923-B3F4-4BA4-BF9F-05E969837821}"/>
              </a:ext>
            </a:extLst>
          </p:cNvPr>
          <p:cNvSpPr/>
          <p:nvPr/>
        </p:nvSpPr>
        <p:spPr>
          <a:xfrm>
            <a:off x="455419" y="1398061"/>
            <a:ext cx="7905330" cy="4355038"/>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Values</a:t>
            </a:r>
          </a:p>
          <a:p>
            <a:pPr>
              <a:spcAft>
                <a:spcPts val="1200"/>
              </a:spcAft>
              <a:defRPr/>
            </a:pPr>
            <a:r>
              <a:rPr lang="en-GB" sz="1100" dirty="0">
                <a:latin typeface="Arial" panose="020B0604020202020204" pitchFamily="34" charset="0"/>
                <a:cs typeface="Arial" panose="020B0604020202020204" pitchFamily="34" charset="0"/>
              </a:rPr>
              <a:t>Our vision is to deliver a world-class justice system that works for everyone in our society and our values are how we bring principles of justice to life.</a:t>
            </a:r>
          </a:p>
          <a:p>
            <a:pPr>
              <a:spcAft>
                <a:spcPts val="1200"/>
              </a:spcAft>
              <a:defRPr/>
            </a:pPr>
            <a:r>
              <a:rPr lang="en-GB" sz="1100" dirty="0">
                <a:latin typeface="Arial" panose="020B0604020202020204" pitchFamily="34" charset="0"/>
                <a:cs typeface="Arial" panose="020B0604020202020204" pitchFamily="34" charset="0"/>
              </a:rPr>
              <a:t>We defined our values together – they can unite us as we fulfil our shared purpose.</a:t>
            </a:r>
          </a:p>
          <a:p>
            <a:pPr>
              <a:spcAft>
                <a:spcPts val="3000"/>
              </a:spcAft>
              <a:defRPr/>
            </a:pPr>
            <a:r>
              <a:rPr lang="en-GB" sz="1100" dirty="0">
                <a:latin typeface="Arial" panose="020B0604020202020204" pitchFamily="34" charset="0"/>
                <a:cs typeface="Arial" panose="020B0604020202020204" pitchFamily="34" charset="0"/>
              </a:rPr>
              <a:t>They will guide our actions as individuals and inspire us to be the best we can be, as we deliver excellent public services.</a:t>
            </a:r>
          </a:p>
          <a:p>
            <a:pPr>
              <a:spcAft>
                <a:spcPts val="600"/>
              </a:spcAft>
              <a:defRPr/>
            </a:pPr>
            <a:r>
              <a:rPr lang="en-GB" sz="1200" b="1" dirty="0">
                <a:solidFill>
                  <a:srgbClr val="3B9F5B"/>
                </a:solidFill>
                <a:latin typeface="Arial" panose="020B0604020202020204" pitchFamily="34" charset="0"/>
                <a:cs typeface="Arial" panose="020B0604020202020204" pitchFamily="34" charset="0"/>
              </a:rPr>
              <a:t>PURPOSE</a:t>
            </a:r>
          </a:p>
          <a:p>
            <a:pPr>
              <a:spcAft>
                <a:spcPts val="1200"/>
              </a:spcAft>
              <a:defRPr/>
            </a:pPr>
            <a:r>
              <a:rPr lang="en-GB" sz="1100" dirty="0">
                <a:solidFill>
                  <a:srgbClr val="000000"/>
                </a:solidFill>
                <a:latin typeface="Arial" panose="020B0604020202020204" pitchFamily="34" charset="0"/>
                <a:cs typeface="Arial" panose="020B0604020202020204" pitchFamily="34" charset="0"/>
              </a:rPr>
              <a:t>Justice matters. We are proud to make a difference for the public we serve.</a:t>
            </a:r>
          </a:p>
          <a:p>
            <a:pPr>
              <a:spcAft>
                <a:spcPts val="600"/>
              </a:spcAft>
              <a:defRPr/>
            </a:pPr>
            <a:r>
              <a:rPr lang="en-GB" sz="1200" b="1" dirty="0">
                <a:solidFill>
                  <a:srgbClr val="F04C74"/>
                </a:solidFill>
                <a:latin typeface="Arial" panose="020B0604020202020204" pitchFamily="34" charset="0"/>
                <a:cs typeface="Arial" panose="020B0604020202020204" pitchFamily="34" charset="0"/>
              </a:rPr>
              <a:t>HUMANITY</a:t>
            </a:r>
          </a:p>
          <a:p>
            <a:pPr>
              <a:spcAft>
                <a:spcPts val="1200"/>
              </a:spcAft>
              <a:defRPr/>
            </a:pPr>
            <a:r>
              <a:rPr lang="en-GB" sz="1100" dirty="0">
                <a:solidFill>
                  <a:srgbClr val="000000"/>
                </a:solidFill>
                <a:latin typeface="Arial" panose="020B0604020202020204" pitchFamily="34" charset="0"/>
                <a:cs typeface="Arial" panose="020B0604020202020204" pitchFamily="34" charset="0"/>
              </a:rPr>
              <a:t>We treat others as we would like to be treated. We value everyone, supporting and encouraging them to be the best they can be.</a:t>
            </a:r>
          </a:p>
          <a:p>
            <a:pPr>
              <a:spcAft>
                <a:spcPts val="600"/>
              </a:spcAft>
              <a:defRPr/>
            </a:pPr>
            <a:r>
              <a:rPr lang="en-GB" sz="1200" b="1" dirty="0">
                <a:solidFill>
                  <a:srgbClr val="0C619D"/>
                </a:solidFill>
                <a:latin typeface="Arial" panose="020B0604020202020204" pitchFamily="34" charset="0"/>
                <a:cs typeface="Arial" panose="020B0604020202020204" pitchFamily="34" charset="0"/>
              </a:rPr>
              <a:t>OPENNESS</a:t>
            </a:r>
          </a:p>
          <a:p>
            <a:pPr>
              <a:spcAft>
                <a:spcPts val="1200"/>
              </a:spcAft>
              <a:defRPr/>
            </a:pPr>
            <a:r>
              <a:rPr lang="en-GB" sz="1100" dirty="0">
                <a:solidFill>
                  <a:srgbClr val="000000"/>
                </a:solidFill>
                <a:latin typeface="Arial" panose="020B0604020202020204" pitchFamily="34" charset="0"/>
                <a:cs typeface="Arial" panose="020B0604020202020204" pitchFamily="34" charset="0"/>
              </a:rPr>
              <a:t>We innovate, share, and learn. We are courageous and curious, relentlessly pursuing ideas to improve the services we deliver.</a:t>
            </a:r>
          </a:p>
          <a:p>
            <a:pPr>
              <a:spcAft>
                <a:spcPts val="600"/>
              </a:spcAft>
              <a:defRPr/>
            </a:pPr>
            <a:r>
              <a:rPr lang="en-GB" sz="1200" b="1" dirty="0">
                <a:solidFill>
                  <a:srgbClr val="5C649E"/>
                </a:solidFill>
                <a:latin typeface="Arial" panose="020B0604020202020204" pitchFamily="34" charset="0"/>
                <a:cs typeface="Arial" panose="020B0604020202020204" pitchFamily="34" charset="0"/>
              </a:rPr>
              <a:t>TOGETHER</a:t>
            </a:r>
          </a:p>
          <a:p>
            <a:pPr>
              <a:spcAft>
                <a:spcPts val="1200"/>
              </a:spcAft>
              <a:defRPr/>
            </a:pPr>
            <a:r>
              <a:rPr lang="en-GB" sz="1100" dirty="0">
                <a:solidFill>
                  <a:srgbClr val="000000"/>
                </a:solidFill>
                <a:latin typeface="Arial" panose="020B0604020202020204" pitchFamily="34" charset="0"/>
                <a:cs typeface="Arial" panose="020B0604020202020204" pitchFamily="34" charset="0"/>
              </a:rPr>
              <a:t>We listen, collaborate and contribute, acting together for our common purpose.</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719014"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 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spTree>
    <p:extLst>
      <p:ext uri="{BB962C8B-B14F-4D97-AF65-F5344CB8AC3E}">
        <p14:creationId xmlns:p14="http://schemas.microsoft.com/office/powerpoint/2010/main" val="377786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7085923-B3F4-4BA4-BF9F-05E969837821}"/>
              </a:ext>
            </a:extLst>
          </p:cNvPr>
          <p:cNvSpPr/>
          <p:nvPr/>
        </p:nvSpPr>
        <p:spPr>
          <a:xfrm>
            <a:off x="457561" y="1418742"/>
            <a:ext cx="7905330" cy="307777"/>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MoJ HQ Locations*</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719014"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 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grpSp>
        <p:nvGrpSpPr>
          <p:cNvPr id="4" name="Group 3">
            <a:extLst>
              <a:ext uri="{FF2B5EF4-FFF2-40B4-BE49-F238E27FC236}">
                <a16:creationId xmlns:a16="http://schemas.microsoft.com/office/drawing/2014/main" id="{2E962F5C-35D6-44AD-93DD-020763A6D905}"/>
              </a:ext>
            </a:extLst>
          </p:cNvPr>
          <p:cNvGrpSpPr/>
          <p:nvPr/>
        </p:nvGrpSpPr>
        <p:grpSpPr>
          <a:xfrm>
            <a:off x="541684" y="1804096"/>
            <a:ext cx="3527111" cy="1567543"/>
            <a:chOff x="545358" y="1824739"/>
            <a:chExt cx="3527111" cy="1567543"/>
          </a:xfrm>
        </p:grpSpPr>
        <p:sp>
          <p:nvSpPr>
            <p:cNvPr id="18" name="Rectangle: Diagonal Corners Snipped 17">
              <a:extLst>
                <a:ext uri="{FF2B5EF4-FFF2-40B4-BE49-F238E27FC236}">
                  <a16:creationId xmlns:a16="http://schemas.microsoft.com/office/drawing/2014/main" id="{6FBB37EF-DCAC-47D9-BFE5-D0327477EBB5}"/>
                </a:ext>
              </a:extLst>
            </p:cNvPr>
            <p:cNvSpPr/>
            <p:nvPr/>
          </p:nvSpPr>
          <p:spPr>
            <a:xfrm>
              <a:off x="545359" y="1824739"/>
              <a:ext cx="352711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7FBBB522-653D-4B92-BDB4-6B4A3146C769}"/>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545358" y="1824739"/>
              <a:ext cx="1045029" cy="1567543"/>
            </a:xfrm>
            <a:prstGeom prst="snip2DiagRect">
              <a:avLst/>
            </a:prstGeom>
          </p:spPr>
        </p:pic>
        <p:sp>
          <p:nvSpPr>
            <p:cNvPr id="40" name="TextBox 39">
              <a:extLst>
                <a:ext uri="{FF2B5EF4-FFF2-40B4-BE49-F238E27FC236}">
                  <a16:creationId xmlns:a16="http://schemas.microsoft.com/office/drawing/2014/main" id="{EF2473E4-9880-489D-8504-785E27FF9A05}"/>
                </a:ext>
              </a:extLst>
            </p:cNvPr>
            <p:cNvSpPr txBox="1"/>
            <p:nvPr/>
          </p:nvSpPr>
          <p:spPr>
            <a:xfrm>
              <a:off x="1689734" y="1854928"/>
              <a:ext cx="2275873" cy="624423"/>
            </a:xfrm>
            <a:prstGeom prst="snip2Diag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102 Petty France, London, SW1H 9AJ</a:t>
              </a:r>
            </a:p>
          </p:txBody>
        </p:sp>
        <p:sp>
          <p:nvSpPr>
            <p:cNvPr id="17" name="Rectangle 16">
              <a:hlinkClick r:id="rId12"/>
              <a:extLst>
                <a:ext uri="{FF2B5EF4-FFF2-40B4-BE49-F238E27FC236}">
                  <a16:creationId xmlns:a16="http://schemas.microsoft.com/office/drawing/2014/main" id="{C0F31DCC-7B96-4E96-8381-E22FA1EBF1BB}"/>
                </a:ext>
              </a:extLst>
            </p:cNvPr>
            <p:cNvSpPr/>
            <p:nvPr/>
          </p:nvSpPr>
          <p:spPr>
            <a:xfrm>
              <a:off x="2655281" y="288140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10" name="Group 9">
            <a:extLst>
              <a:ext uri="{FF2B5EF4-FFF2-40B4-BE49-F238E27FC236}">
                <a16:creationId xmlns:a16="http://schemas.microsoft.com/office/drawing/2014/main" id="{1737679D-52F1-473E-8DB3-21DD357DC605}"/>
              </a:ext>
            </a:extLst>
          </p:cNvPr>
          <p:cNvGrpSpPr/>
          <p:nvPr/>
        </p:nvGrpSpPr>
        <p:grpSpPr>
          <a:xfrm>
            <a:off x="4837610" y="1773297"/>
            <a:ext cx="3527111" cy="1605953"/>
            <a:chOff x="4837610" y="1773297"/>
            <a:chExt cx="3527111" cy="1605953"/>
          </a:xfrm>
        </p:grpSpPr>
        <p:sp>
          <p:nvSpPr>
            <p:cNvPr id="36" name="Rectangle: Diagonal Corners Snipped 35">
              <a:extLst>
                <a:ext uri="{FF2B5EF4-FFF2-40B4-BE49-F238E27FC236}">
                  <a16:creationId xmlns:a16="http://schemas.microsoft.com/office/drawing/2014/main" id="{687E544C-EA53-42BE-AB3E-6158530425C0}"/>
                </a:ext>
              </a:extLst>
            </p:cNvPr>
            <p:cNvSpPr/>
            <p:nvPr/>
          </p:nvSpPr>
          <p:spPr>
            <a:xfrm>
              <a:off x="4837610" y="1805957"/>
              <a:ext cx="352711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6EEAE73-4F0C-45D2-992D-A063EDA0306E}"/>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a:stretch/>
          </p:blipFill>
          <p:spPr>
            <a:xfrm>
              <a:off x="4837610" y="1811707"/>
              <a:ext cx="1045030" cy="1567543"/>
            </a:xfrm>
            <a:prstGeom prst="snip2DiagRect">
              <a:avLst/>
            </a:prstGeom>
          </p:spPr>
        </p:pic>
        <p:sp>
          <p:nvSpPr>
            <p:cNvPr id="16" name="TextBox 15">
              <a:extLst>
                <a:ext uri="{FF2B5EF4-FFF2-40B4-BE49-F238E27FC236}">
                  <a16:creationId xmlns:a16="http://schemas.microsoft.com/office/drawing/2014/main" id="{E26DFC53-268C-49EC-A2C6-63E337B366FE}"/>
                </a:ext>
              </a:extLst>
            </p:cNvPr>
            <p:cNvSpPr txBox="1"/>
            <p:nvPr/>
          </p:nvSpPr>
          <p:spPr>
            <a:xfrm>
              <a:off x="5882640" y="1773297"/>
              <a:ext cx="2004630" cy="624423"/>
            </a:xfrm>
            <a:prstGeom prst="snip2Diag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5 Wellington Place, Leeds, LS1 4AP</a:t>
              </a:r>
            </a:p>
          </p:txBody>
        </p:sp>
        <p:sp>
          <p:nvSpPr>
            <p:cNvPr id="42" name="Rectangle: Diagonal Corners Snipped 41">
              <a:hlinkClick r:id="rId14"/>
              <a:extLst>
                <a:ext uri="{FF2B5EF4-FFF2-40B4-BE49-F238E27FC236}">
                  <a16:creationId xmlns:a16="http://schemas.microsoft.com/office/drawing/2014/main" id="{8C9F15E7-C5E7-4E39-AF80-AADDE3EB3534}"/>
                </a:ext>
              </a:extLst>
            </p:cNvPr>
            <p:cNvSpPr/>
            <p:nvPr/>
          </p:nvSpPr>
          <p:spPr>
            <a:xfrm>
              <a:off x="6950276" y="2850296"/>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3" name="Group 2">
            <a:extLst>
              <a:ext uri="{FF2B5EF4-FFF2-40B4-BE49-F238E27FC236}">
                <a16:creationId xmlns:a16="http://schemas.microsoft.com/office/drawing/2014/main" id="{268BA055-38C8-4BE8-97E4-8F1C82A78C42}"/>
              </a:ext>
            </a:extLst>
          </p:cNvPr>
          <p:cNvGrpSpPr/>
          <p:nvPr/>
        </p:nvGrpSpPr>
        <p:grpSpPr>
          <a:xfrm>
            <a:off x="545358" y="3707882"/>
            <a:ext cx="3530153" cy="1568448"/>
            <a:chOff x="545358" y="3707882"/>
            <a:chExt cx="3205605" cy="1568448"/>
          </a:xfrm>
        </p:grpSpPr>
        <p:sp>
          <p:nvSpPr>
            <p:cNvPr id="37" name="Rectangle 36">
              <a:extLst>
                <a:ext uri="{FF2B5EF4-FFF2-40B4-BE49-F238E27FC236}">
                  <a16:creationId xmlns:a16="http://schemas.microsoft.com/office/drawing/2014/main" id="{4DD430E2-E32B-4799-B62A-07B64CE6319C}"/>
                </a:ext>
              </a:extLst>
            </p:cNvPr>
            <p:cNvSpPr/>
            <p:nvPr/>
          </p:nvSpPr>
          <p:spPr>
            <a:xfrm>
              <a:off x="1268883" y="3708404"/>
              <a:ext cx="248208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EA5C93B-DA92-430E-B9F3-2DCC542B2060}"/>
                </a:ext>
              </a:extLst>
            </p:cNvPr>
            <p:cNvPicPr>
              <a:picLocks noChangeAspect="1"/>
            </p:cNvPicPr>
            <p:nvPr/>
          </p:nvPicPr>
          <p:blipFill rotWithShape="1">
            <a:blip r:embed="rId15" cstate="screen">
              <a:extLst>
                <a:ext uri="{28A0092B-C50C-407E-A947-70E740481C1C}">
                  <a14:useLocalDpi xmlns:a14="http://schemas.microsoft.com/office/drawing/2010/main" val="0"/>
                </a:ext>
              </a:extLst>
            </a:blip>
            <a:srcRect/>
            <a:stretch/>
          </p:blipFill>
          <p:spPr>
            <a:xfrm>
              <a:off x="545358" y="3707882"/>
              <a:ext cx="1045032" cy="1568448"/>
            </a:xfrm>
            <a:prstGeom prst="snip2DiagRect">
              <a:avLst/>
            </a:prstGeom>
          </p:spPr>
        </p:pic>
        <p:grpSp>
          <p:nvGrpSpPr>
            <p:cNvPr id="2" name="Group 1">
              <a:extLst>
                <a:ext uri="{FF2B5EF4-FFF2-40B4-BE49-F238E27FC236}">
                  <a16:creationId xmlns:a16="http://schemas.microsoft.com/office/drawing/2014/main" id="{A1A63E44-BDAA-4FD7-9F58-EF7D8D6FB0F1}"/>
                </a:ext>
              </a:extLst>
            </p:cNvPr>
            <p:cNvGrpSpPr/>
            <p:nvPr/>
          </p:nvGrpSpPr>
          <p:grpSpPr>
            <a:xfrm>
              <a:off x="1689735" y="3771281"/>
              <a:ext cx="1986879" cy="1427089"/>
              <a:chOff x="1689735" y="3771281"/>
              <a:chExt cx="1986879" cy="1427089"/>
            </a:xfrm>
          </p:grpSpPr>
          <p:sp>
            <p:nvSpPr>
              <p:cNvPr id="41" name="TextBox 40">
                <a:extLst>
                  <a:ext uri="{FF2B5EF4-FFF2-40B4-BE49-F238E27FC236}">
                    <a16:creationId xmlns:a16="http://schemas.microsoft.com/office/drawing/2014/main" id="{5D425ED8-AC2C-4D6F-BC76-3816D701A195}"/>
                  </a:ext>
                </a:extLst>
              </p:cNvPr>
              <p:cNvSpPr txBox="1"/>
              <p:nvPr/>
            </p:nvSpPr>
            <p:spPr>
              <a:xfrm>
                <a:off x="1689735" y="3771281"/>
                <a:ext cx="1961429" cy="881539"/>
              </a:xfrm>
              <a:prstGeom prst="snip2Diag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10 South Colonnade, Canary Wharf, E14 4PU</a:t>
                </a:r>
              </a:p>
            </p:txBody>
          </p:sp>
          <p:sp>
            <p:nvSpPr>
              <p:cNvPr id="43" name="Rectangle 42">
                <a:hlinkClick r:id="rId16"/>
                <a:extLst>
                  <a:ext uri="{FF2B5EF4-FFF2-40B4-BE49-F238E27FC236}">
                    <a16:creationId xmlns:a16="http://schemas.microsoft.com/office/drawing/2014/main" id="{3A316D72-4B51-471A-B1EA-5DB88BEBD628}"/>
                  </a:ext>
                </a:extLst>
              </p:cNvPr>
              <p:cNvSpPr/>
              <p:nvPr/>
            </p:nvSpPr>
            <p:spPr>
              <a:xfrm>
                <a:off x="2366288" y="477416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grpSp>
        <p:nvGrpSpPr>
          <p:cNvPr id="5" name="Group 4">
            <a:extLst>
              <a:ext uri="{FF2B5EF4-FFF2-40B4-BE49-F238E27FC236}">
                <a16:creationId xmlns:a16="http://schemas.microsoft.com/office/drawing/2014/main" id="{23F8AD2E-E2C2-41B9-AE4E-7E4860EE2F8A}"/>
              </a:ext>
            </a:extLst>
          </p:cNvPr>
          <p:cNvGrpSpPr/>
          <p:nvPr/>
        </p:nvGrpSpPr>
        <p:grpSpPr>
          <a:xfrm>
            <a:off x="4820060" y="3707882"/>
            <a:ext cx="3542831" cy="1584255"/>
            <a:chOff x="4820060" y="3707882"/>
            <a:chExt cx="3542831" cy="1584255"/>
          </a:xfrm>
        </p:grpSpPr>
        <p:sp>
          <p:nvSpPr>
            <p:cNvPr id="38" name="Rectangle 37">
              <a:extLst>
                <a:ext uri="{FF2B5EF4-FFF2-40B4-BE49-F238E27FC236}">
                  <a16:creationId xmlns:a16="http://schemas.microsoft.com/office/drawing/2014/main" id="{C4FBBB40-1D43-467C-BD8E-332564BBA1DD}"/>
                </a:ext>
              </a:extLst>
            </p:cNvPr>
            <p:cNvSpPr/>
            <p:nvPr/>
          </p:nvSpPr>
          <p:spPr>
            <a:xfrm>
              <a:off x="4820060" y="3724594"/>
              <a:ext cx="354283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39" name="TextBox 38">
              <a:extLst>
                <a:ext uri="{FF2B5EF4-FFF2-40B4-BE49-F238E27FC236}">
                  <a16:creationId xmlns:a16="http://schemas.microsoft.com/office/drawing/2014/main" id="{43614107-A992-46F9-B3BF-4568FD937BD0}"/>
                </a:ext>
              </a:extLst>
            </p:cNvPr>
            <p:cNvSpPr txBox="1"/>
            <p:nvPr/>
          </p:nvSpPr>
          <p:spPr>
            <a:xfrm>
              <a:off x="5880811" y="3756493"/>
              <a:ext cx="2382732" cy="624423"/>
            </a:xfrm>
            <a:prstGeom prst="snip2Diag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Southern House, Croydon, CR0 1XN</a:t>
              </a:r>
            </a:p>
          </p:txBody>
        </p:sp>
        <p:sp>
          <p:nvSpPr>
            <p:cNvPr id="44" name="Rectangle 43">
              <a:hlinkClick r:id="rId17"/>
              <a:extLst>
                <a:ext uri="{FF2B5EF4-FFF2-40B4-BE49-F238E27FC236}">
                  <a16:creationId xmlns:a16="http://schemas.microsoft.com/office/drawing/2014/main" id="{30E4D34A-9D9E-401E-8647-18EA374536B0}"/>
                </a:ext>
              </a:extLst>
            </p:cNvPr>
            <p:cNvSpPr/>
            <p:nvPr/>
          </p:nvSpPr>
          <p:spPr>
            <a:xfrm>
              <a:off x="6950276" y="4787435"/>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pic>
          <p:nvPicPr>
            <p:cNvPr id="15" name="Picture 14">
              <a:extLst>
                <a:ext uri="{FF2B5EF4-FFF2-40B4-BE49-F238E27FC236}">
                  <a16:creationId xmlns:a16="http://schemas.microsoft.com/office/drawing/2014/main" id="{5AFD1FA0-05E2-4245-88A7-A32D594970FF}"/>
                </a:ext>
              </a:extLst>
            </p:cNvPr>
            <p:cNvPicPr>
              <a:picLocks noChangeAspect="1"/>
            </p:cNvPicPr>
            <p:nvPr/>
          </p:nvPicPr>
          <p:blipFill rotWithShape="1">
            <a:blip r:embed="rId18" cstate="screen">
              <a:extLst>
                <a:ext uri="{28A0092B-C50C-407E-A947-70E740481C1C}">
                  <a14:useLocalDpi xmlns:a14="http://schemas.microsoft.com/office/drawing/2010/main" val="0"/>
                </a:ext>
              </a:extLst>
            </a:blip>
            <a:srcRect/>
            <a:stretch/>
          </p:blipFill>
          <p:spPr>
            <a:xfrm>
              <a:off x="4824410" y="3707882"/>
              <a:ext cx="1045032" cy="1584255"/>
            </a:xfrm>
            <a:prstGeom prst="snip2DiagRect">
              <a:avLst/>
            </a:prstGeom>
            <a:ln/>
          </p:spPr>
        </p:pic>
      </p:grpSp>
      <p:sp>
        <p:nvSpPr>
          <p:cNvPr id="45" name="TextBox 44">
            <a:extLst>
              <a:ext uri="{FF2B5EF4-FFF2-40B4-BE49-F238E27FC236}">
                <a16:creationId xmlns:a16="http://schemas.microsoft.com/office/drawing/2014/main" id="{4D17E0EE-FBE9-4875-AF71-6E5358015FAC}"/>
              </a:ext>
            </a:extLst>
          </p:cNvPr>
          <p:cNvSpPr txBox="1"/>
          <p:nvPr/>
        </p:nvSpPr>
        <p:spPr>
          <a:xfrm>
            <a:off x="315100" y="5440064"/>
            <a:ext cx="8532533" cy="553998"/>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*Please note, your base office location at an MoJ HQ site, Justice Collaboration Centre or Justice Satellite Office will be discussed if successful</a:t>
            </a:r>
            <a:r>
              <a:rPr lang="en-GB" i="1"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Please see </a:t>
            </a:r>
            <a:r>
              <a:rPr lang="en-GB" sz="1200" i="1" dirty="0">
                <a:latin typeface="Arial" panose="020B0604020202020204" pitchFamily="34" charset="0"/>
                <a:cs typeface="Arial" panose="020B0604020202020204" pitchFamily="34" charset="0"/>
                <a:hlinkClick r:id="rId19"/>
              </a:rPr>
              <a:t>MoJ National Office Network Map – Google My Maps</a:t>
            </a:r>
            <a:r>
              <a:rPr lang="en-GB" sz="1200" i="1" dirty="0">
                <a:latin typeface="Arial" panose="020B0604020202020204" pitchFamily="34" charset="0"/>
                <a:cs typeface="Arial" panose="020B0604020202020204" pitchFamily="34" charset="0"/>
              </a:rPr>
              <a:t> for the full list of our locations. </a:t>
            </a:r>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080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719014"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 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1" y="1128546"/>
            <a:ext cx="4572000" cy="307777"/>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p:txBody>
      </p:sp>
      <p:sp>
        <p:nvSpPr>
          <p:cNvPr id="31" name="TextBox 30">
            <a:hlinkClick r:id="" action="ppaction://hlinkshowjump?jump=previousslide"/>
            <a:extLst>
              <a:ext uri="{FF2B5EF4-FFF2-40B4-BE49-F238E27FC236}">
                <a16:creationId xmlns:a16="http://schemas.microsoft.com/office/drawing/2014/main" id="{2C89678C-E240-4B5F-A00F-8FBCB67C6558}"/>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2AD3ADBC-7507-435D-A2B2-2C370B1BD78E}"/>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2" name="Group 1">
            <a:extLst>
              <a:ext uri="{FF2B5EF4-FFF2-40B4-BE49-F238E27FC236}">
                <a16:creationId xmlns:a16="http://schemas.microsoft.com/office/drawing/2014/main" id="{FC64ABF0-F370-4D87-ABFB-7B92E8D8D688}"/>
              </a:ext>
            </a:extLst>
          </p:cNvPr>
          <p:cNvGrpSpPr/>
          <p:nvPr/>
        </p:nvGrpSpPr>
        <p:grpSpPr>
          <a:xfrm>
            <a:off x="480721" y="1620240"/>
            <a:ext cx="8369601" cy="3470305"/>
            <a:chOff x="480721" y="1882377"/>
            <a:chExt cx="8369601" cy="3952165"/>
          </a:xfrm>
        </p:grpSpPr>
        <p:sp>
          <p:nvSpPr>
            <p:cNvPr id="32" name="Rectangle 31">
              <a:extLst>
                <a:ext uri="{FF2B5EF4-FFF2-40B4-BE49-F238E27FC236}">
                  <a16:creationId xmlns:a16="http://schemas.microsoft.com/office/drawing/2014/main" id="{42459BBE-D01F-4E53-80CC-E693BA68FBF9}"/>
                </a:ext>
              </a:extLst>
            </p:cNvPr>
            <p:cNvSpPr/>
            <p:nvPr/>
          </p:nvSpPr>
          <p:spPr>
            <a:xfrm>
              <a:off x="480721" y="1882377"/>
              <a:ext cx="8369601" cy="3898789"/>
            </a:xfrm>
            <a:prstGeom prst="rect">
              <a:avLst/>
            </a:prstGeom>
            <a:solidFill>
              <a:srgbClr val="DEEBF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83263BB-59DF-41E2-9494-1D796E160C6C}"/>
                </a:ext>
              </a:extLst>
            </p:cNvPr>
            <p:cNvSpPr/>
            <p:nvPr/>
          </p:nvSpPr>
          <p:spPr>
            <a:xfrm>
              <a:off x="480722" y="1943858"/>
              <a:ext cx="8369600" cy="3890684"/>
            </a:xfrm>
            <a:prstGeom prst="rect">
              <a:avLst/>
            </a:prstGeom>
          </p:spPr>
          <p:txBody>
            <a:bodyPr wrap="square">
              <a:spAutoFit/>
            </a:bodyPr>
            <a:lstStyle/>
            <a:p>
              <a:pPr>
                <a:spcAft>
                  <a:spcPts val="200"/>
                </a:spcAft>
                <a:defRPr/>
              </a:pPr>
              <a:r>
                <a:rPr lang="en-GB" sz="1200" b="1" dirty="0">
                  <a:latin typeface="Arial" panose="020B0604020202020204" pitchFamily="34" charset="0"/>
                  <a:cs typeface="Arial" panose="020B0604020202020204" pitchFamily="34" charset="0"/>
                </a:rPr>
                <a:t>Job Title</a:t>
              </a:r>
            </a:p>
            <a:p>
              <a:pPr>
                <a:spcAft>
                  <a:spcPts val="1200"/>
                </a:spcAft>
                <a:defRPr/>
              </a:pPr>
              <a:r>
                <a:rPr lang="en-GB" sz="1200" dirty="0">
                  <a:latin typeface="Arial" panose="020B0604020202020204" pitchFamily="34" charset="0"/>
                  <a:cs typeface="Arial" panose="020B0604020202020204" pitchFamily="34" charset="0"/>
                </a:rPr>
                <a:t>Centre of Excellence Support Officer</a:t>
              </a:r>
            </a:p>
            <a:p>
              <a:pPr>
                <a:spcAft>
                  <a:spcPts val="200"/>
                </a:spcAft>
                <a:defRPr/>
              </a:pPr>
              <a:r>
                <a:rPr lang="en-GB" sz="1200" b="1" dirty="0">
                  <a:latin typeface="Arial" panose="020B0604020202020204" pitchFamily="34" charset="0"/>
                  <a:cs typeface="Arial" panose="020B0604020202020204" pitchFamily="34" charset="0"/>
                </a:rPr>
                <a:t>Grade</a:t>
              </a:r>
            </a:p>
            <a:p>
              <a:pPr>
                <a:spcAft>
                  <a:spcPts val="1200"/>
                </a:spcAft>
                <a:defRPr/>
              </a:pPr>
              <a:r>
                <a:rPr lang="en-GB" sz="1200" dirty="0">
                  <a:latin typeface="Arial" panose="020B0604020202020204" pitchFamily="34" charset="0"/>
                  <a:cs typeface="Arial" panose="020B0604020202020204" pitchFamily="34" charset="0"/>
                </a:rPr>
                <a:t>Band C (HEO)</a:t>
              </a:r>
            </a:p>
            <a:p>
              <a:pPr>
                <a:spcAft>
                  <a:spcPts val="200"/>
                </a:spcAft>
                <a:defRPr/>
              </a:pPr>
              <a:r>
                <a:rPr lang="en-GB" sz="1200" b="1" dirty="0">
                  <a:latin typeface="Arial" panose="020B0604020202020204" pitchFamily="34" charset="0"/>
                  <a:cs typeface="Arial" panose="020B0604020202020204" pitchFamily="34" charset="0"/>
                </a:rPr>
                <a:t>Salary</a:t>
              </a:r>
            </a:p>
            <a:p>
              <a:pPr>
                <a:lnSpc>
                  <a:spcPct val="100000"/>
                </a:lnSpc>
                <a:spcBef>
                  <a:spcPts val="0"/>
                </a:spcBef>
                <a:spcAft>
                  <a:spcPts val="600"/>
                </a:spcAft>
                <a:defRPr/>
              </a:pPr>
              <a:r>
                <a:rPr lang="en-GB" sz="1200" dirty="0">
                  <a:latin typeface="Arial" panose="020B0604020202020204" pitchFamily="34" charset="0"/>
                  <a:cs typeface="Arial" panose="020B0604020202020204" pitchFamily="34" charset="0"/>
                </a:rPr>
                <a:t>The salary offered will be £31,265 (National), £35,405 (London).</a:t>
              </a:r>
            </a:p>
            <a:p>
              <a:pPr lvl="0">
                <a:spcBef>
                  <a:spcPts val="0"/>
                </a:spcBef>
                <a:spcAft>
                  <a:spcPts val="600"/>
                </a:spcAft>
                <a:defRPr/>
              </a:pPr>
              <a:r>
                <a:rPr lang="en-GB" sz="1200" dirty="0">
                  <a:solidFill>
                    <a:prstClr val="black"/>
                  </a:solidFill>
                  <a:latin typeface="Arial" panose="020B0604020202020204" pitchFamily="34" charset="0"/>
                  <a:cs typeface="Arial" panose="020B0604020202020204" pitchFamily="34" charset="0"/>
                </a:rPr>
                <a:t>Pay awards are made in line with current Civil Service pay arrangements.</a:t>
              </a:r>
            </a:p>
            <a:p>
              <a:pPr lvl="0">
                <a:spcBef>
                  <a:spcPts val="0"/>
                </a:spcBef>
                <a:spcAft>
                  <a:spcPts val="600"/>
                </a:spcAft>
                <a:defRPr/>
              </a:pPr>
              <a:r>
                <a:rPr lang="en-GB" sz="1200" dirty="0">
                  <a:solidFill>
                    <a:prstClr val="black"/>
                  </a:solidFill>
                  <a:latin typeface="Arial" panose="020B0604020202020204" pitchFamily="34" charset="0"/>
                  <a:cs typeface="Arial" panose="020B0604020202020204" pitchFamily="34" charset="0"/>
                </a:rPr>
                <a:t>New entrants to the Civil Service will be expected to join on the minimum of the pay range. </a:t>
              </a:r>
            </a:p>
            <a:p>
              <a:pPr lvl="0">
                <a:spcBef>
                  <a:spcPts val="0"/>
                </a:spcBef>
                <a:spcAft>
                  <a:spcPts val="600"/>
                </a:spcAft>
                <a:defRPr/>
              </a:pPr>
              <a:r>
                <a:rPr lang="en-GB" sz="1200" dirty="0">
                  <a:solidFill>
                    <a:prstClr val="black"/>
                  </a:solidFill>
                  <a:latin typeface="Arial" panose="020B0604020202020204" pitchFamily="34" charset="0"/>
                  <a:cs typeface="Arial" panose="020B0604020202020204" pitchFamily="34" charset="0"/>
                </a:rPr>
                <a:t>Existing Civil Servants applying on promotion will usually be appointed to the salary minimum or within 10% of existing salary.  Individuals appointed on level transfer will retain their existing salary. </a:t>
              </a:r>
            </a:p>
            <a:p>
              <a:pPr lvl="0">
                <a:spcBef>
                  <a:spcPts val="0"/>
                </a:spcBef>
                <a:spcAft>
                  <a:spcPts val="600"/>
                </a:spcAft>
                <a:defRPr/>
              </a:pPr>
              <a:endParaRPr lang="en-GB" sz="600" dirty="0">
                <a:solidFill>
                  <a:prstClr val="black"/>
                </a:solidFill>
                <a:latin typeface="Arial" panose="020B0604020202020204" pitchFamily="34" charset="0"/>
                <a:cs typeface="Arial" panose="020B0604020202020204" pitchFamily="34" charset="0"/>
              </a:endParaRPr>
            </a:p>
            <a:p>
              <a:pPr lvl="0">
                <a:spcBef>
                  <a:spcPts val="0"/>
                </a:spcBef>
                <a:spcAft>
                  <a:spcPts val="600"/>
                </a:spcAft>
                <a:defRPr/>
              </a:pPr>
              <a:r>
                <a:rPr lang="en-GB" sz="1200" dirty="0">
                  <a:solidFill>
                    <a:prstClr val="black"/>
                  </a:solidFill>
                  <a:latin typeface="Arial" panose="020B0604020202020204" pitchFamily="34" charset="0"/>
                  <a:cs typeface="Arial" panose="020B0604020202020204" pitchFamily="34" charset="0"/>
                </a:rPr>
                <a:t>Vacancies for this role are on a </a:t>
              </a:r>
              <a:r>
                <a:rPr lang="en-GB" sz="1200" b="1" dirty="0">
                  <a:solidFill>
                    <a:prstClr val="black"/>
                  </a:solidFill>
                  <a:latin typeface="Arial" panose="020B0604020202020204" pitchFamily="34" charset="0"/>
                  <a:cs typeface="Arial" panose="020B0604020202020204" pitchFamily="34" charset="0"/>
                </a:rPr>
                <a:t>Permanent basis</a:t>
              </a:r>
              <a:r>
                <a:rPr lang="en-GB" sz="1200" dirty="0">
                  <a:solidFill>
                    <a:prstClr val="black"/>
                  </a:solidFill>
                  <a:latin typeface="Arial" panose="020B0604020202020204" pitchFamily="34" charset="0"/>
                  <a:cs typeface="Arial" panose="020B0604020202020204" pitchFamily="34" charset="0"/>
                </a:rPr>
                <a:t>. Working pattern is 37 hours.</a:t>
              </a:r>
            </a:p>
            <a:p>
              <a:pPr lvl="0">
                <a:spcBef>
                  <a:spcPts val="0"/>
                </a:spcBef>
                <a:spcAft>
                  <a:spcPts val="600"/>
                </a:spcAft>
                <a:defRPr/>
              </a:pPr>
              <a:endParaRPr lang="en-GB" sz="600" dirty="0">
                <a:solidFill>
                  <a:prstClr val="black"/>
                </a:solidFill>
                <a:latin typeface="Arial" panose="020B0604020202020204" pitchFamily="34" charset="0"/>
                <a:cs typeface="Arial" panose="020B0604020202020204" pitchFamily="34" charset="0"/>
              </a:endParaRPr>
            </a:p>
            <a:p>
              <a:pPr lvl="0">
                <a:spcBef>
                  <a:spcPts val="0"/>
                </a:spcBef>
                <a:spcAft>
                  <a:spcPts val="600"/>
                </a:spcAft>
                <a:defRPr/>
              </a:pPr>
              <a:r>
                <a:rPr lang="en-GB" sz="1200" dirty="0">
                  <a:solidFill>
                    <a:prstClr val="black"/>
                  </a:solidFill>
                  <a:latin typeface="Arial" panose="020B0604020202020204" pitchFamily="34" charset="0"/>
                  <a:cs typeface="Arial" panose="020B0604020202020204" pitchFamily="34" charset="0"/>
                </a:rPr>
                <a:t>This post will require frequent weekly travel to other sites within the United Kingdom.</a:t>
              </a:r>
            </a:p>
          </p:txBody>
        </p:sp>
      </p:grpSp>
    </p:spTree>
    <p:extLst>
      <p:ext uri="{BB962C8B-B14F-4D97-AF65-F5344CB8AC3E}">
        <p14:creationId xmlns:p14="http://schemas.microsoft.com/office/powerpoint/2010/main" val="3104552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680542"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Centre of Excellence Support Officer </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229967" y="1157252"/>
            <a:ext cx="8684066" cy="4970591"/>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a:p>
            <a:pPr>
              <a:spcAft>
                <a:spcPts val="1200"/>
              </a:spcAft>
              <a:defRPr/>
            </a:pPr>
            <a:r>
              <a:rPr lang="en-GB" sz="1100" dirty="0">
                <a:latin typeface="Arial" panose="020B0604020202020204" pitchFamily="34" charset="0"/>
                <a:cs typeface="Arial" panose="020B0604020202020204" pitchFamily="34" charset="0"/>
              </a:rPr>
              <a:t>The Ministry of Justice (MoJ) priorities include improving public safety and reducing reoffending by reforming prisons, probation and youth justice, and building a justice system which makes access to justice swifter and more certain for all citizens whatever their background. Project professionals in the MoJ help to improve the government’s ability to protect the public and reduce reoffending, and to provide a more effective, transparent and responsive criminal justice system for victims and the public.</a:t>
            </a:r>
          </a:p>
          <a:p>
            <a:pPr>
              <a:spcAft>
                <a:spcPts val="1200"/>
              </a:spcAft>
              <a:defRPr/>
            </a:pPr>
            <a:r>
              <a:rPr lang="en-GB" sz="1100" dirty="0">
                <a:latin typeface="Arial" panose="020B0604020202020204" pitchFamily="34" charset="0"/>
                <a:cs typeface="Arial" panose="020B0604020202020204" pitchFamily="34" charset="0"/>
              </a:rPr>
              <a:t>This role provides you with the unique opportunity to being central to the delivery of the Secretary of State’s priorities by being a member of the Ministry of Justice Project Delivery Function.  The MoJ Project Delivery Function sees the centralisation and coordination of all project delivery within the Ministry.  By joining the MoJ Project Delivery Function, you will be able to access professional development opportunities including an enhanced and tailored development plan, access world leading guidance, tools and support across and access to the unique Government Project Delivery Professional Network, not to mention your participation in some of the Countries most ambitious projects. Working as part of the Centre of Excellence provides a unique opportunity to help influence the wider development of the Project Delivery Profession for the MoJ and provides opportunities to get involved in initiatives to support that. The team’s role is to support the embedding of professional standards, design and manage learning solutions to improve capability and engagement with leadership communities and across government to improve the delivery of our major project portfolio. </a:t>
            </a:r>
          </a:p>
          <a:p>
            <a:pPr>
              <a:spcAft>
                <a:spcPts val="1200"/>
              </a:spcAft>
              <a:defRPr/>
            </a:pPr>
            <a:r>
              <a:rPr lang="en-GB" sz="1100" dirty="0">
                <a:latin typeface="Arial" panose="020B0604020202020204" pitchFamily="34" charset="0"/>
                <a:cs typeface="Arial" panose="020B0604020202020204" pitchFamily="34" charset="0"/>
              </a:rPr>
              <a:t>The Centre of Excellence Support Officer is an important role in a growing team. You will engage with a variety of teams, colleagues, and senior project professionals, to understand their needs, obtain best practice, understand capability requirements and provide tailored solutions to create an environment that supports delivering to professional standards. The team has a collaborative ethos, and, in your role, you will work with other team members to input your ideas, experience and perspective in to supporting the design of solutions to work packages. At times, you may need to be flexible and support other workstreams in delivery of work packages, but similar support is anticipated back. </a:t>
            </a:r>
          </a:p>
          <a:p>
            <a:pPr>
              <a:spcAft>
                <a:spcPts val="1200"/>
              </a:spcAft>
              <a:defRPr/>
            </a:pPr>
            <a:r>
              <a:rPr lang="en-GB" sz="1100" dirty="0">
                <a:latin typeface="Arial" panose="020B0604020202020204" pitchFamily="34" charset="0"/>
                <a:cs typeface="Arial" panose="020B0604020202020204" pitchFamily="34" charset="0"/>
              </a:rPr>
              <a:t>It also presents an opportunity to work with key stakeholders across government, including the Infrastructure and Projects Authority (IPA), to help support on developing and shaping the future of the Government’s Project Delivery Profession.</a:t>
            </a:r>
          </a:p>
          <a:p>
            <a:pPr>
              <a:spcAft>
                <a:spcPts val="1200"/>
              </a:spcAft>
              <a:defRPr/>
            </a:pPr>
            <a:r>
              <a:rPr lang="en-GB" sz="1100" dirty="0">
                <a:latin typeface="Arial" panose="020B0604020202020204" pitchFamily="34" charset="0"/>
                <a:cs typeface="Arial" panose="020B0604020202020204" pitchFamily="34" charset="0"/>
              </a:rPr>
              <a:t>MoJ expects its employees to show openness, honesty and commitment, and, of course, to deliver results.</a:t>
            </a:r>
          </a:p>
        </p:txBody>
      </p:sp>
      <p:sp>
        <p:nvSpPr>
          <p:cNvPr id="31" name="TextBox 30">
            <a:hlinkClick r:id="" action="ppaction://hlinkshowjump?jump=previousslide"/>
            <a:extLst>
              <a:ext uri="{FF2B5EF4-FFF2-40B4-BE49-F238E27FC236}">
                <a16:creationId xmlns:a16="http://schemas.microsoft.com/office/drawing/2014/main" id="{62F19904-5D8B-473C-A523-3AD75B88F1E7}"/>
              </a:ext>
            </a:extLst>
          </p:cNvPr>
          <p:cNvSpPr txBox="1"/>
          <p:nvPr/>
        </p:nvSpPr>
        <p:spPr>
          <a:xfrm>
            <a:off x="7649624" y="5742595"/>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E08C5010-C266-4E22-B2AD-EA6C8962F0C3}"/>
              </a:ext>
            </a:extLst>
          </p:cNvPr>
          <p:cNvSpPr txBox="1"/>
          <p:nvPr/>
        </p:nvSpPr>
        <p:spPr>
          <a:xfrm>
            <a:off x="8052853" y="5740588"/>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1008507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presentation template - multiple covers (150dpi).potx [Read-Only]" id="{BFD86FDD-9975-4F02-833B-BA6ACD73DAA9}" vid="{248DF2F4-CE10-4375-9911-1852627D51CC}"/>
    </a:ext>
  </a:extLst>
</a:theme>
</file>

<file path=ppt/theme/theme2.xml><?xml version="1.0" encoding="utf-8"?>
<a:theme xmlns:a="http://schemas.openxmlformats.org/drawingml/2006/main" name="1_Office Theme">
  <a:themeElements>
    <a:clrScheme name="MoJ">
      <a:dk1>
        <a:sysClr val="windowText" lastClr="000000"/>
      </a:dk1>
      <a:lt1>
        <a:sysClr val="window" lastClr="FFFFFF"/>
      </a:lt1>
      <a:dk2>
        <a:srgbClr val="000000"/>
      </a:dk2>
      <a:lt2>
        <a:srgbClr val="FFFFFF"/>
      </a:lt2>
      <a:accent1>
        <a:srgbClr val="1D609D"/>
      </a:accent1>
      <a:accent2>
        <a:srgbClr val="30AA51"/>
      </a:accent2>
      <a:accent3>
        <a:srgbClr val="E9426E"/>
      </a:accent3>
      <a:accent4>
        <a:srgbClr val="565B96"/>
      </a:accent4>
      <a:accent5>
        <a:srgbClr val="00A5A1"/>
      </a:accent5>
      <a:accent6>
        <a:srgbClr val="EE7127"/>
      </a:accent6>
      <a:hlink>
        <a:srgbClr val="00B1EB"/>
      </a:hlink>
      <a:folHlink>
        <a:srgbClr val="00B1EB"/>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standard dark blue document template.potx" id="{DBC22E04-5FBD-41CB-8F21-BD67DB7613A6}" vid="{FFA19BF6-59E8-41FA-9D24-3B9C702165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233B3500BED248884C91252644E9E0" ma:contentTypeVersion="8" ma:contentTypeDescription="Create a new document." ma:contentTypeScope="" ma:versionID="55c56919ffc393fe093ec9dcf9d14aed">
  <xsd:schema xmlns:xsd="http://www.w3.org/2001/XMLSchema" xmlns:xs="http://www.w3.org/2001/XMLSchema" xmlns:p="http://schemas.microsoft.com/office/2006/metadata/properties" xmlns:ns3="1baadbcb-73b6-4997-a7f2-8daccd099dcd" targetNamespace="http://schemas.microsoft.com/office/2006/metadata/properties" ma:root="true" ma:fieldsID="844cc248a6fe7b526210422b71469166" ns3:_="">
    <xsd:import namespace="1baadbcb-73b6-4997-a7f2-8daccd099dc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adbcb-73b6-4997-a7f2-8daccd099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B3D3AD-CDDD-4202-846D-66BAFF66256E}">
  <ds:schemaRefs>
    <ds:schemaRef ds:uri="http://schemas.microsoft.com/sharepoint/v3/contenttype/forms"/>
  </ds:schemaRefs>
</ds:datastoreItem>
</file>

<file path=customXml/itemProps2.xml><?xml version="1.0" encoding="utf-8"?>
<ds:datastoreItem xmlns:ds="http://schemas.openxmlformats.org/officeDocument/2006/customXml" ds:itemID="{64321FC7-FCF7-46FA-B89F-BAB311A1F3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aadbcb-73b6-4997-a7f2-8daccd099d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7193A4-C82A-407B-B9CA-C1520E04F4C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MoJ PowerPoint presentation template - 2 covers (150dpi)</Template>
  <TotalTime>1585</TotalTime>
  <Words>5884</Words>
  <Application>Microsoft Office PowerPoint</Application>
  <PresentationFormat>On-screen Show (4:3)</PresentationFormat>
  <Paragraphs>657</Paragraphs>
  <Slides>34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Symbol</vt:lpstr>
      <vt:lpstr>Office Theme</vt:lpstr>
      <vt:lpstr>1_Office Theme</vt:lpstr>
      <vt:lpstr>MoJ Project Delivery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Ministry of Justice</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subtitle]</dc:subject>
  <dc:creator>Gray, Robin</dc:creator>
  <cp:keywords>[add key words]</cp:keywords>
  <cp:lastModifiedBy>Boden, Samantha</cp:lastModifiedBy>
  <cp:revision>135</cp:revision>
  <dcterms:created xsi:type="dcterms:W3CDTF">2017-05-10T07:48:09Z</dcterms:created>
  <dcterms:modified xsi:type="dcterms:W3CDTF">2023-05-05T12:50:35Z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0x01010077233B3500BED248884C91252644E9E0</vt:lpwstr>
  </property>
</Properties>
</file>