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35"/>
  </p:notesMasterIdLst>
  <p:sldIdLst>
    <p:sldId id="340" r:id="rId6"/>
    <p:sldId id="265" r:id="rId7"/>
    <p:sldId id="268" r:id="rId8"/>
    <p:sldId id="273" r:id="rId9"/>
    <p:sldId id="325" r:id="rId10"/>
    <p:sldId id="323" r:id="rId11"/>
    <p:sldId id="326" r:id="rId12"/>
    <p:sldId id="328" r:id="rId13"/>
    <p:sldId id="329" r:id="rId14"/>
    <p:sldId id="343" r:id="rId15"/>
    <p:sldId id="346" r:id="rId16"/>
    <p:sldId id="332" r:id="rId17"/>
    <p:sldId id="305" r:id="rId18"/>
    <p:sldId id="306" r:id="rId19"/>
    <p:sldId id="338" r:id="rId20"/>
    <p:sldId id="308" r:id="rId21"/>
    <p:sldId id="309" r:id="rId22"/>
    <p:sldId id="344" r:id="rId23"/>
    <p:sldId id="311" r:id="rId24"/>
    <p:sldId id="312" r:id="rId25"/>
    <p:sldId id="345" r:id="rId26"/>
    <p:sldId id="314" r:id="rId27"/>
    <p:sldId id="315" r:id="rId28"/>
    <p:sldId id="316" r:id="rId29"/>
    <p:sldId id="317" r:id="rId30"/>
    <p:sldId id="318" r:id="rId31"/>
    <p:sldId id="319" r:id="rId32"/>
    <p:sldId id="320" r:id="rId33"/>
    <p:sldId id="32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6"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4" autoAdjust="0"/>
    <p:restoredTop sz="93907" autoAdjust="0"/>
  </p:normalViewPr>
  <p:slideViewPr>
    <p:cSldViewPr snapToGrid="0">
      <p:cViewPr varScale="1">
        <p:scale>
          <a:sx n="114" d="100"/>
          <a:sy n="114" d="100"/>
        </p:scale>
        <p:origin x="129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08/03/2023</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99534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0043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91850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01729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871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30350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0194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7219961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8235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17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49209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627269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12.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12.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13.xm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21.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4.xml"/><Relationship Id="rId15" Type="http://schemas.openxmlformats.org/officeDocument/2006/relationships/hyperlink" Target="https://justicejobs.tal.net/vx/lang-en-GB/appcentre-1/brand-2/user-24778/xf-38258249e8a0/wid-1/candidate/jobboard/vacancy/3/adv/" TargetMode="Externa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20.xml"/><Relationship Id="rId14" Type="http://schemas.openxmlformats.org/officeDocument/2006/relationships/hyperlink" Target="https://www.civilservicejobs.service.gov.uk/csr/index.cgi"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4.xml"/><Relationship Id="rId5" Type="http://schemas.openxmlformats.org/officeDocument/2006/relationships/slide" Target="slide15.xml"/><Relationship Id="rId15" Type="http://schemas.openxmlformats.org/officeDocument/2006/relationships/hyperlink" Target="http://civilservicecommission.independent.gov.uk/wp-content/uploads/2015/05/RECRUITMENT-PRINCIPLES-FINAL.pdf" TargetMode="Externa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20.xml"/><Relationship Id="rId14"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2.xml"/><Relationship Id="rId5" Type="http://schemas.openxmlformats.org/officeDocument/2006/relationships/slide" Target="slide1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2.xml"/><Relationship Id="rId5" Type="http://schemas.openxmlformats.org/officeDocument/2006/relationships/slide" Target="slide17.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22.xml"/><Relationship Id="rId5" Type="http://schemas.openxmlformats.org/officeDocument/2006/relationships/slide" Target="slide17.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9.xml"/><Relationship Id="rId15" Type="http://schemas.openxmlformats.org/officeDocument/2006/relationships/slide" Target="slide20.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14.xml"/><Relationship Id="rId5" Type="http://schemas.openxmlformats.org/officeDocument/2006/relationships/slide" Target="slide20.xm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13.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xm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jpg"/><Relationship Id="rId2" Type="http://schemas.openxmlformats.org/officeDocument/2006/relationships/slide" Target="slide8.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slide" Target="slide20.xml"/><Relationship Id="rId11" Type="http://schemas.openxmlformats.org/officeDocument/2006/relationships/image" Target="../media/image17.jpg"/><Relationship Id="rId5" Type="http://schemas.openxmlformats.org/officeDocument/2006/relationships/image" Target="../media/image14.png"/><Relationship Id="rId15" Type="http://schemas.openxmlformats.org/officeDocument/2006/relationships/image" Target="../media/image20.svg"/><Relationship Id="rId10" Type="http://schemas.openxmlformats.org/officeDocument/2006/relationships/slide" Target="slide3.xml"/><Relationship Id="rId4" Type="http://schemas.openxmlformats.org/officeDocument/2006/relationships/slide" Target="slide22.xml"/><Relationship Id="rId9" Type="http://schemas.openxmlformats.org/officeDocument/2006/relationships/image" Target="../media/image16.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14.xml"/><Relationship Id="rId5" Type="http://schemas.openxmlformats.org/officeDocument/2006/relationships/slide" Target="slide20.xm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hyperlink" Target="mailto:projectdeliveryres@justice.gov.uk"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image" Target="../media/image29.jp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image" Target="../media/image28.jpg"/><Relationship Id="rId5" Type="http://schemas.openxmlformats.org/officeDocument/2006/relationships/slide" Target="slide22.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3.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6.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4.xml"/><Relationship Id="rId5" Type="http://schemas.openxmlformats.org/officeDocument/2006/relationships/slide" Target="slide23.xml"/><Relationship Id="rId15" Type="http://schemas.openxmlformats.org/officeDocument/2006/relationships/slide" Target="slide29.xm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6.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3.xml"/><Relationship Id="rId5" Type="http://schemas.openxmlformats.org/officeDocument/2006/relationships/slide" Target="slide24.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6.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2.xml"/><Relationship Id="rId5" Type="http://schemas.openxmlformats.org/officeDocument/2006/relationships/slide" Target="slide25.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5.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22.xml"/><Relationship Id="rId5" Type="http://schemas.openxmlformats.org/officeDocument/2006/relationships/slide" Target="slide26.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3.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22.xml"/><Relationship Id="rId5" Type="http://schemas.openxmlformats.org/officeDocument/2006/relationships/slide" Target="slide27.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3.xml"/><Relationship Id="rId2" Type="http://schemas.openxmlformats.org/officeDocument/2006/relationships/slide" Target="slide2.xml"/><Relationship Id="rId16"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slide" Target="slide26.xml"/><Relationship Id="rId11" Type="http://schemas.openxmlformats.org/officeDocument/2006/relationships/slide" Target="slide22.xml"/><Relationship Id="rId5" Type="http://schemas.openxmlformats.org/officeDocument/2006/relationships/slide" Target="slide28.xml"/><Relationship Id="rId15" Type="http://schemas.openxmlformats.org/officeDocument/2006/relationships/slide" Target="slide27.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22.xml"/><Relationship Id="rId5" Type="http://schemas.openxmlformats.org/officeDocument/2006/relationships/slide" Target="slide29.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13.xml"/><Relationship Id="rId14"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4.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3.xml"/><Relationship Id="rId5" Type="http://schemas.openxmlformats.org/officeDocument/2006/relationships/slide" Target="slide28.xml"/><Relationship Id="rId15" Type="http://schemas.openxmlformats.org/officeDocument/2006/relationships/slide" Target="slide27.xml"/><Relationship Id="rId10" Type="http://schemas.openxmlformats.org/officeDocument/2006/relationships/slide" Target="slide22.xml"/><Relationship Id="rId4" Type="http://schemas.openxmlformats.org/officeDocument/2006/relationships/image" Target="../media/image20.svg"/><Relationship Id="rId9" Type="http://schemas.openxmlformats.org/officeDocument/2006/relationships/slide" Target="slide20.xml"/><Relationship Id="rId1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10" Type="http://schemas.openxmlformats.org/officeDocument/2006/relationships/image" Target="../media/image22.png"/><Relationship Id="rId4" Type="http://schemas.openxmlformats.org/officeDocument/2006/relationships/image" Target="../media/image20.svg"/><Relationship Id="rId9"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10" Type="http://schemas.openxmlformats.org/officeDocument/2006/relationships/image" Target="../media/image22.png"/><Relationship Id="rId4" Type="http://schemas.openxmlformats.org/officeDocument/2006/relationships/image" Target="../media/image20.svg"/><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ideo" Target="https://player.vimeo.com/video/458557586?app_id=122963" TargetMode="External"/><Relationship Id="rId6" Type="http://schemas.openxmlformats.org/officeDocument/2006/relationships/slide" Target="slide3.xml"/><Relationship Id="rId11" Type="http://schemas.openxmlformats.org/officeDocument/2006/relationships/image" Target="../media/image23.jpeg"/><Relationship Id="rId5" Type="http://schemas.openxmlformats.org/officeDocument/2006/relationships/image" Target="../media/image20.svg"/><Relationship Id="rId10" Type="http://schemas.openxmlformats.org/officeDocument/2006/relationships/slide" Target="slide22.xml"/><Relationship Id="rId4" Type="http://schemas.openxmlformats.org/officeDocument/2006/relationships/image" Target="../media/image19.png"/><Relationship Id="rId9" Type="http://schemas.openxmlformats.org/officeDocument/2006/relationships/slide" Target="slide20.xml"/></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hyperlink" Target="https://www.google.co.uk/maps/place/5+Wellington+Place/@53.7953997,-1.5569505,17z/data=!3m1!4b1!4m5!3m4!1s0x48795ea15c5055af:0x5b21761425ed8921!8m2!3d53.7953997!4d-1.5547618" TargetMode="External"/><Relationship Id="rId3" Type="http://schemas.openxmlformats.org/officeDocument/2006/relationships/image" Target="../media/image19.png"/><Relationship Id="rId7" Type="http://schemas.openxmlformats.org/officeDocument/2006/relationships/slide" Target="slide13.xml"/><Relationship Id="rId12" Type="http://schemas.openxmlformats.org/officeDocument/2006/relationships/image" Target="../media/image25.jpg"/><Relationship Id="rId17" Type="http://schemas.openxmlformats.org/officeDocument/2006/relationships/image" Target="../media/image27.jpg"/><Relationship Id="rId2" Type="http://schemas.openxmlformats.org/officeDocument/2006/relationships/slide" Target="slide2.xml"/><Relationship Id="rId16" Type="http://schemas.openxmlformats.org/officeDocument/2006/relationships/hyperlink" Target="https://www.google.co.uk/maps/place/Southern+House,+Croydon+CR0+1XG/@51.3753766,-0.0981982,17z/data=!3m1!4b1!4m5!3m4!1s0x487607330e323861:0xd02cd622c1e6ace4!8m2!3d51.3753766!4d-0.0960095" TargetMode="Externa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5" Type="http://schemas.openxmlformats.org/officeDocument/2006/relationships/slide" Target="slide3.xml"/><Relationship Id="rId15" Type="http://schemas.openxmlformats.org/officeDocument/2006/relationships/hyperlink" Target="https://www.google.co.uk/maps/place/10+S+Colonnade,+Canary+Wharf,+London+E14+4QQ/@51.5046283,-0.0240517,17z/data=!3m1!4b1!4m5!3m4!1s0x487602b78ad90099:0x1ea648edeb553a32!8m2!3d51.5046283!4d-0.021863" TargetMode="External"/><Relationship Id="rId10" Type="http://schemas.openxmlformats.org/officeDocument/2006/relationships/image" Target="../media/image24.jpg"/><Relationship Id="rId4" Type="http://schemas.openxmlformats.org/officeDocument/2006/relationships/image" Target="../media/image20.svg"/><Relationship Id="rId9" Type="http://schemas.openxmlformats.org/officeDocument/2006/relationships/slide" Target="slide7.xml"/><Relationship Id="rId1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2.xml"/></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695862" cy="712748"/>
          </a:xfrm>
        </p:spPr>
        <p:txBody>
          <a:bodyPr anchor="ctr">
            <a:normAutofit fontScale="77500" lnSpcReduction="20000"/>
          </a:bodyPr>
          <a:lstStyle/>
          <a:p>
            <a:r>
              <a:rPr lang="en-GB" sz="3600" dirty="0"/>
              <a:t>People and Engagement Manger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B (SEO)</a:t>
            </a:r>
          </a:p>
          <a:p>
            <a:r>
              <a:rPr lang="en-GB" dirty="0"/>
              <a:t>Salary: </a:t>
            </a:r>
            <a:r>
              <a:rPr lang="en-GB" b="0" dirty="0"/>
              <a:t>£37,683 (National), £43,647 (London)</a:t>
            </a:r>
            <a:endParaRPr lang="en-GB" b="0" dirty="0">
              <a:highlight>
                <a:srgbClr val="FFFF00"/>
              </a:highlight>
            </a:endParaRPr>
          </a:p>
          <a:p>
            <a:endParaRPr lang="en-GB" b="0" dirty="0"/>
          </a:p>
          <a:p>
            <a:endParaRPr lang="en-GB" dirty="0"/>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194919" cy="4202469"/>
            <a:chOff x="480722" y="1308818"/>
            <a:chExt cx="8194919" cy="4202469"/>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68458" y="1880870"/>
              <a:ext cx="7907183" cy="3630417"/>
            </a:xfrm>
            <a:prstGeom prst="rect">
              <a:avLst/>
            </a:prstGeom>
            <a:noFill/>
          </p:spPr>
          <p:txBody>
            <a:bodyPr wrap="square" rtlCol="0">
              <a:spAutoFit/>
            </a:bodyPr>
            <a:lstStyle/>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Lead on the sourcing and analysing of data to identify gaps in knowledge across the MoJ project delivery profession</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Lead on the design, procurement and promotion of learning packages which support project delivery professionals in progressing their technical, leadership and soft skills</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Lead on the development and implementation of a capability strategy for the Project Delivery Function, ensuring that colleagues understand their roles in progressing their own and others’ learning</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Assist with the development of the scope, design, and delivery of areas of continuous improvement activity, including implementing new and improved approaches to project and programme management and new and improved processes</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Provide advice, support, and guidance to improve and embed continuous improvement capability, and oversee the evaluation and delivery of formal and informal learning and events</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Engage with the Infrastructure and Projects Authority (IPA) to ensure MoJ have access to the latest PD capability and PD community opportunities, including supporting the PD Profession Academy rollout</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Assist with sharing knowledge around use of the Government Online Skills Tool (GOST), including overseeing the allocation of licences, capability gap mapping and PD resource data</a:t>
              </a:r>
            </a:p>
          </p:txBody>
        </p:sp>
      </p:grpSp>
      <p:sp>
        <p:nvSpPr>
          <p:cNvPr id="32" name="TextBox 31">
            <a:extLst>
              <a:ext uri="{FF2B5EF4-FFF2-40B4-BE49-F238E27FC236}">
                <a16:creationId xmlns:a16="http://schemas.microsoft.com/office/drawing/2014/main" id="{2976339C-2DEB-44F5-92EA-8465CD8A9364}"/>
              </a:ext>
            </a:extLst>
          </p:cNvPr>
          <p:cNvSpPr txBox="1"/>
          <p:nvPr/>
        </p:nvSpPr>
        <p:spPr>
          <a:xfrm>
            <a:off x="718426" y="1573674"/>
            <a:ext cx="7707148"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These may be further shaped and adjusted dependent on business needs and team resources / skills.</a:t>
            </a:r>
          </a:p>
        </p:txBody>
      </p:sp>
    </p:spTree>
    <p:extLst>
      <p:ext uri="{BB962C8B-B14F-4D97-AF65-F5344CB8AC3E}">
        <p14:creationId xmlns:p14="http://schemas.microsoft.com/office/powerpoint/2010/main" val="107619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2408510"/>
            <a:chOff x="480722" y="1308818"/>
            <a:chExt cx="8201161" cy="2408510"/>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1849737"/>
            </a:xfrm>
            <a:prstGeom prst="rect">
              <a:avLst/>
            </a:prstGeom>
            <a:noFill/>
          </p:spPr>
          <p:txBody>
            <a:bodyPr wrap="square" rtlCol="0">
              <a:spAutoFit/>
            </a:bodyPr>
            <a:lstStyle/>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Work in a multi-disciplinary environment, where in addition to a focus upon Capability, where required the role will support other sections of the Centre of Excellence including but not limited to Service Improvement, Project Management Standards and supporting Successful Project Delivery including aspects of initiation, discovery, design, development and delivery</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As required, deputise for your Line Manager and provide cover for your direct report(s). Undertake any other duties as agreed with your Line Manager</a:t>
              </a:r>
            </a:p>
            <a:p>
              <a:pPr marL="342900" lvl="0" indent="-342900">
                <a:lnSpc>
                  <a:spcPct val="106000"/>
                </a:lnSpc>
                <a:spcAft>
                  <a:spcPts val="8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Cross government working – identify and work with stakeholders from across government to share information and knowledge and to progress key products.</a:t>
              </a:r>
            </a:p>
          </p:txBody>
        </p:sp>
      </p:grpSp>
      <p:sp>
        <p:nvSpPr>
          <p:cNvPr id="32" name="TextBox 31">
            <a:extLst>
              <a:ext uri="{FF2B5EF4-FFF2-40B4-BE49-F238E27FC236}">
                <a16:creationId xmlns:a16="http://schemas.microsoft.com/office/drawing/2014/main" id="{2976339C-2DEB-44F5-92EA-8465CD8A9364}"/>
              </a:ext>
            </a:extLst>
          </p:cNvPr>
          <p:cNvSpPr txBox="1"/>
          <p:nvPr/>
        </p:nvSpPr>
        <p:spPr>
          <a:xfrm>
            <a:off x="718426" y="1573674"/>
            <a:ext cx="7707148"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These may be further shaped and adjusted dependent on business needs and team resources / skills.</a:t>
            </a:r>
          </a:p>
        </p:txBody>
      </p:sp>
    </p:spTree>
    <p:extLst>
      <p:ext uri="{BB962C8B-B14F-4D97-AF65-F5344CB8AC3E}">
        <p14:creationId xmlns:p14="http://schemas.microsoft.com/office/powerpoint/2010/main" val="314868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318314"/>
            <a:ext cx="7895355" cy="1809403"/>
            <a:chOff x="527979" y="1383445"/>
            <a:chExt cx="7895355" cy="1809403"/>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1323439"/>
            </a:xfrm>
            <a:prstGeom prst="rect">
              <a:avLst/>
            </a:prstGeom>
          </p:spPr>
          <p:txBody>
            <a:bodyPr wrap="square" numCol="1">
              <a:spAutoFit/>
            </a:bodyPr>
            <a:lstStyle/>
            <a:p>
              <a:pPr marL="342900" lvl="0" indent="-342900">
                <a:spcAft>
                  <a:spcPts val="1200"/>
                </a:spcAft>
                <a:buFont typeface="Symbol" panose="05050102010706020507" pitchFamily="18" charset="2"/>
                <a:buChar char=""/>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Confident and effective personal communication skills, both oral and written, with the ability to communicate clearly with a wide variety of stakeholders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Ability to work independently and manage a busy workload to meet deadlines and deliver against priorities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Experience in working in a Project or Programme Delivery environment or role.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Essential Skills</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5"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rId6" action="ppaction://hlinksldjump"/>
            <a:extLst>
              <a:ext uri="{FF2B5EF4-FFF2-40B4-BE49-F238E27FC236}">
                <a16:creationId xmlns:a16="http://schemas.microsoft.com/office/drawing/2014/main" id="{4418BEBC-9FD8-4D9C-97D2-C249DA59B120}"/>
              </a:ext>
            </a:extLst>
          </p:cNvPr>
          <p:cNvSpPr txBox="1"/>
          <p:nvPr/>
        </p:nvSpPr>
        <p:spPr>
          <a:xfrm>
            <a:off x="7519936" y="5425951"/>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41843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6"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6"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5"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2"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Data</a:t>
            </a:r>
          </a:p>
        </p:txBody>
      </p:sp>
      <p:sp>
        <p:nvSpPr>
          <p:cNvPr id="33" name="Rectangle 32">
            <a:hlinkClick r:id="rId13"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9"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708981"/>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To apply for this post please apply through the </a:t>
            </a:r>
            <a:r>
              <a:rPr lang="en-GB" altLang="en-US" sz="1200" dirty="0">
                <a:latin typeface="Arial" panose="020B0604020202020204" pitchFamily="34" charset="0"/>
                <a:cs typeface="Arial" panose="020B0604020202020204" pitchFamily="34" charset="0"/>
                <a:hlinkClick r:id="rId14"/>
              </a:rPr>
              <a:t>Civil Service Jobs website</a:t>
            </a:r>
            <a:r>
              <a:rPr lang="en-GB" altLang="en-US" sz="1200" dirty="0">
                <a:latin typeface="Arial" panose="020B0604020202020204" pitchFamily="34" charset="0"/>
                <a:cs typeface="Arial" panose="020B0604020202020204" pitchFamily="34" charset="0"/>
              </a:rPr>
              <a:t> or directly through </a:t>
            </a:r>
            <a:r>
              <a:rPr lang="en-GB" altLang="en-US" sz="1200" dirty="0">
                <a:latin typeface="Arial" panose="020B0604020202020204" pitchFamily="34" charset="0"/>
                <a:cs typeface="Arial" panose="020B0604020202020204" pitchFamily="34" charset="0"/>
                <a:hlinkClick r:id="rId15"/>
              </a:rPr>
              <a:t>MoJ external Jobs</a:t>
            </a:r>
            <a:r>
              <a:rPr lang="en-GB" altLang="en-US" sz="1200" dirty="0">
                <a:latin typeface="Arial" panose="020B0604020202020204" pitchFamily="34" charset="0"/>
                <a:cs typeface="Arial" panose="020B0604020202020204" pitchFamily="34" charset="0"/>
              </a:rPr>
              <a:t>. </a:t>
            </a:r>
          </a:p>
          <a:p>
            <a:pPr>
              <a:spcAft>
                <a:spcPts val="1800"/>
              </a:spcAft>
            </a:pPr>
            <a:r>
              <a:rPr lang="en-GB" altLang="en-US" sz="1200" dirty="0">
                <a:latin typeface="Arial" panose="020B0604020202020204" pitchFamily="34" charset="0"/>
                <a:cs typeface="Arial" panose="020B0604020202020204" pitchFamily="34" charset="0"/>
              </a:rPr>
              <a:t>Once you have completed some basic personal details you will be invited to provide evidence of how you meet the behavioural competencies.</a:t>
            </a:r>
          </a:p>
          <a:p>
            <a:pPr marL="0" lvl="1">
              <a:spcAft>
                <a:spcPts val="1800"/>
              </a:spcAft>
            </a:pPr>
            <a:r>
              <a:rPr lang="en-GB" altLang="en-US" sz="1200" dirty="0">
                <a:latin typeface="Arial" panose="020B0604020202020204" pitchFamily="34" charset="0"/>
                <a:cs typeface="Arial" panose="020B0604020202020204" pitchFamily="34" charset="0"/>
              </a:rPr>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latin typeface="Arial" panose="020B0604020202020204" pitchFamily="34" charset="0"/>
                <a:cs typeface="Arial" panose="020B0604020202020204" pitchFamily="34" charset="0"/>
              </a:rPr>
              <a:t>NB: we will sift against the first competency question if we receive a high number of applications.  In your responses you should briefly introduce the </a:t>
            </a:r>
            <a:r>
              <a:rPr lang="en-GB" altLang="en-US" sz="1200" b="1" dirty="0">
                <a:latin typeface="Arial" panose="020B0604020202020204" pitchFamily="34" charset="0"/>
                <a:cs typeface="Arial" panose="020B0604020202020204" pitchFamily="34" charset="0"/>
              </a:rPr>
              <a:t>context</a:t>
            </a:r>
            <a:r>
              <a:rPr lang="en-GB" altLang="en-US" sz="1200" dirty="0">
                <a:latin typeface="Arial" panose="020B0604020202020204" pitchFamily="34" charset="0"/>
                <a:cs typeface="Arial" panose="020B0604020202020204" pitchFamily="34" charset="0"/>
              </a:rPr>
              <a:t>, but focus the majority of your word allocation to describe the </a:t>
            </a:r>
            <a:r>
              <a:rPr lang="en-GB" altLang="en-US" sz="1200" b="1" dirty="0">
                <a:latin typeface="Arial" panose="020B0604020202020204" pitchFamily="34" charset="0"/>
                <a:cs typeface="Arial" panose="020B0604020202020204" pitchFamily="34" charset="0"/>
              </a:rPr>
              <a:t>actions</a:t>
            </a:r>
            <a:r>
              <a:rPr lang="en-GB" altLang="en-US" sz="1200" dirty="0">
                <a:latin typeface="Arial" panose="020B0604020202020204" pitchFamily="34" charset="0"/>
                <a:cs typeface="Arial" panose="020B0604020202020204" pitchFamily="34" charset="0"/>
              </a:rPr>
              <a:t> you took, with a short conclusion describing the result. If your application progresses to a full sift, all competencies will then be considered. </a:t>
            </a:r>
          </a:p>
          <a:p>
            <a:pPr marL="0" lvl="1">
              <a:spcAft>
                <a:spcPts val="1800"/>
              </a:spcAft>
            </a:pPr>
            <a:r>
              <a:rPr lang="en-GB" altLang="en-US" sz="1200" dirty="0">
                <a:latin typeface="Arial" panose="020B0604020202020204" pitchFamily="34" charset="0"/>
                <a:cs typeface="Arial" panose="020B0604020202020204" pitchFamily="34" charset="0"/>
              </a:rPr>
              <a:t>Please attach a copy of your </a:t>
            </a:r>
            <a:r>
              <a:rPr lang="en-GB" altLang="en-US" sz="1200" b="1" dirty="0">
                <a:latin typeface="Arial" panose="020B0604020202020204" pitchFamily="34" charset="0"/>
                <a:cs typeface="Arial" panose="020B0604020202020204" pitchFamily="34" charset="0"/>
              </a:rPr>
              <a:t>anonymised CV</a:t>
            </a:r>
            <a:r>
              <a:rPr lang="en-GB" altLang="en-US" sz="1200" dirty="0">
                <a:latin typeface="Arial" panose="020B0604020202020204" pitchFamily="34" charset="0"/>
                <a:cs typeface="Arial" panose="020B0604020202020204" pitchFamily="34" charset="0"/>
              </a:rPr>
              <a:t>, setting out your career history (including job title, employer and dates), and how your responsibilities and achievements meet the requirements of this role.  We would expect this to be </a:t>
            </a:r>
            <a:r>
              <a:rPr lang="en-GB" altLang="en-US" sz="1200" b="1" dirty="0">
                <a:latin typeface="Arial" panose="020B0604020202020204" pitchFamily="34" charset="0"/>
                <a:cs typeface="Arial" panose="020B0604020202020204" pitchFamily="34" charset="0"/>
              </a:rPr>
              <a:t>no more than two sides of A4</a:t>
            </a:r>
            <a:r>
              <a:rPr lang="en-GB" altLang="en-US" sz="1200" dirty="0">
                <a:latin typeface="Arial" panose="020B0604020202020204" pitchFamily="34" charset="0"/>
                <a:cs typeface="Arial" panose="020B0604020202020204" pitchFamily="34" charset="0"/>
              </a:rPr>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6"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6"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9"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Selection for appointment to the Civil Service is on merit, on the basis of fair and open competition, as outlined in the Civil Service Commission’s </a:t>
            </a:r>
            <a:r>
              <a:rPr lang="en-GB" altLang="en-US" sz="1200" dirty="0">
                <a:latin typeface="Arial" panose="020B0604020202020204" pitchFamily="34" charset="0"/>
                <a:cs typeface="Arial" panose="020B0604020202020204" pitchFamily="34" charset="0"/>
                <a:hlinkClick r:id="rId15"/>
              </a:rPr>
              <a:t>Recruitment Principles.</a:t>
            </a:r>
            <a:endParaRPr lang="en-GB" altLang="en-US" sz="1200" dirty="0">
              <a:latin typeface="Arial" panose="020B0604020202020204" pitchFamily="34" charset="0"/>
              <a:cs typeface="Arial" panose="020B0604020202020204" pitchFamily="34" charset="0"/>
            </a:endParaRPr>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6"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5"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0"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185487"/>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The Project Delivery Function Management Team will manage the recruitment process in conjunction with our Shared Service Centre (SSCL) and can be contacted through SSCL.</a:t>
            </a:r>
          </a:p>
          <a:p>
            <a:pPr>
              <a:spcAft>
                <a:spcPts val="1800"/>
              </a:spcAft>
            </a:pPr>
            <a:r>
              <a:rPr lang="en-GB" altLang="en-US" sz="1200" dirty="0">
                <a:latin typeface="Arial" panose="020B0604020202020204" pitchFamily="34" charset="0"/>
                <a:cs typeface="Arial" panose="020B0604020202020204" pitchFamily="34" charset="0"/>
              </a:rPr>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latin typeface="Arial" panose="020B0604020202020204" pitchFamily="34" charset="0"/>
                <a:cs typeface="Arial" panose="020B0604020202020204" pitchFamily="34" charset="0"/>
              </a:rPr>
              <a:t>The panel interview will be held virtually via MS Teams. You will be advised of these details and of the format in advance of the interview. </a:t>
            </a:r>
          </a:p>
          <a:p>
            <a:pPr>
              <a:spcAft>
                <a:spcPts val="1800"/>
              </a:spcAft>
            </a:pPr>
            <a:r>
              <a:rPr lang="en-GB" altLang="en-US" sz="1200" dirty="0">
                <a:latin typeface="Arial" panose="020B0604020202020204" pitchFamily="34" charset="0"/>
                <a:cs typeface="Arial" panose="020B0604020202020204" pitchFamily="34" charset="0"/>
              </a:rPr>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97178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2"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3"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5"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5"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0"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2"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6"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6"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5"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5"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0"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2"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3"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6"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5"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You must submit your application and CV by </a:t>
            </a:r>
            <a:r>
              <a:rPr lang="en-GB" altLang="en-US" sz="1200" b="1" dirty="0">
                <a:latin typeface="Arial" panose="020B0604020202020204" pitchFamily="34" charset="0"/>
                <a:cs typeface="Arial" panose="020B0604020202020204" pitchFamily="34" charset="0"/>
              </a:rPr>
              <a:t>4</a:t>
            </a:r>
            <a:r>
              <a:rPr lang="en-GB" altLang="en-US" sz="1200" b="1" baseline="30000" dirty="0">
                <a:latin typeface="Arial" panose="020B0604020202020204" pitchFamily="34" charset="0"/>
                <a:cs typeface="Arial" panose="020B0604020202020204" pitchFamily="34" charset="0"/>
              </a:rPr>
              <a:t>TH</a:t>
            </a:r>
            <a:r>
              <a:rPr lang="en-GB" altLang="en-US" sz="1200" b="1" dirty="0">
                <a:latin typeface="Arial" panose="020B0604020202020204" pitchFamily="34" charset="0"/>
                <a:cs typeface="Arial" panose="020B0604020202020204" pitchFamily="34" charset="0"/>
              </a:rPr>
              <a:t> April 2023.</a:t>
            </a:r>
          </a:p>
          <a:p>
            <a:pPr>
              <a:spcAft>
                <a:spcPts val="1800"/>
              </a:spcAft>
            </a:pPr>
            <a:r>
              <a:rPr lang="en-GB" altLang="en-US" sz="1200" dirty="0">
                <a:latin typeface="Arial" panose="020B0604020202020204" pitchFamily="34" charset="0"/>
                <a:cs typeface="Arial" panose="020B0604020202020204" pitchFamily="34" charset="0"/>
              </a:rPr>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85248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5"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6"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6"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a:srcRect l="13345" t="1082" r="18957"/>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a:srcRect l="11505" r="18310" b="1505"/>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0"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0"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0"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003E371-376A-4114-A3C3-A320EADB5434}"/>
              </a:ext>
            </a:extLst>
          </p:cNvPr>
          <p:cNvSpPr txBox="1"/>
          <p:nvPr/>
        </p:nvSpPr>
        <p:spPr>
          <a:xfrm>
            <a:off x="3844449"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5"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9"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6"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If you have any questions about the role or would like to discuss the post further, contact the Project Delivery Function Management Office at </a:t>
            </a:r>
            <a:r>
              <a:rPr lang="en-GB" altLang="en-US" sz="1200" dirty="0">
                <a:latin typeface="Arial" panose="020B0604020202020204" pitchFamily="34" charset="0"/>
                <a:cs typeface="Arial" panose="020B0604020202020204" pitchFamily="34" charset="0"/>
                <a:hlinkClick r:id="rId14"/>
              </a:rPr>
              <a:t>projectdeliveryres@justice.gov.uk</a:t>
            </a:r>
            <a:r>
              <a:rPr lang="en-GB" altLang="en-US" sz="1200" dirty="0">
                <a:latin typeface="Arial" panose="020B0604020202020204" pitchFamily="34" charset="0"/>
                <a:cs typeface="Arial" panose="020B0604020202020204" pitchFamily="34" charset="0"/>
              </a:rPr>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7"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77" name="TextBox 76">
            <a:extLst>
              <a:ext uri="{FF2B5EF4-FFF2-40B4-BE49-F238E27FC236}">
                <a16:creationId xmlns:a16="http://schemas.microsoft.com/office/drawing/2014/main" id="{BFA50EC6-5968-4557-B8EF-931B8D1D23A3}"/>
              </a:ext>
            </a:extLst>
          </p:cNvPr>
          <p:cNvSpPr txBox="1"/>
          <p:nvPr/>
        </p:nvSpPr>
        <p:spPr>
          <a:xfrm>
            <a:off x="744078" y="3827186"/>
            <a:ext cx="1725482" cy="307777"/>
          </a:xfrm>
          <a:prstGeom prst="rect">
            <a:avLst/>
          </a:prstGeom>
          <a:noFill/>
        </p:spPr>
        <p:txBody>
          <a:bodyPr wrap="square" rtlCol="0">
            <a:spAutoFit/>
          </a:bodyPr>
          <a:lstStyle/>
          <a:p>
            <a:pPr algn="ctr"/>
            <a:r>
              <a:rPr lang="en-US" altLang="ko-KR" sz="1400" b="1" dirty="0">
                <a:solidFill>
                  <a:schemeClr val="tx1">
                    <a:lumMod val="75000"/>
                    <a:lumOff val="25000"/>
                  </a:schemeClr>
                </a:solidFill>
                <a:latin typeface="Arial" panose="020B0604020202020204" pitchFamily="34" charset="0"/>
                <a:cs typeface="Arial" panose="020B0604020202020204" pitchFamily="34" charset="0"/>
              </a:rPr>
              <a:t>4</a:t>
            </a:r>
            <a:r>
              <a:rPr lang="en-US" altLang="ko-KR" sz="1400" b="1" baseline="30000" dirty="0">
                <a:solidFill>
                  <a:schemeClr val="tx1">
                    <a:lumMod val="75000"/>
                    <a:lumOff val="25000"/>
                  </a:schemeClr>
                </a:solidFill>
                <a:latin typeface="Arial" panose="020B0604020202020204" pitchFamily="34" charset="0"/>
                <a:cs typeface="Arial" panose="020B0604020202020204" pitchFamily="34" charset="0"/>
              </a:rPr>
              <a:t>th</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 April 2023</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49"/>
              <a:chOff x="3086025" y="1649115"/>
              <a:chExt cx="1663082" cy="1453429"/>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Offers</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6"/>
              </a:xfrm>
              <a:prstGeom prst="rect">
                <a:avLst/>
              </a:prstGeom>
              <a:noFill/>
            </p:spPr>
            <p:txBody>
              <a:bodyPr wrap="square" rtlCol="0">
                <a:spAutoFit/>
              </a:bodyPr>
              <a:lstStyle/>
              <a:p>
                <a:pPr algn="ctr"/>
                <a:r>
                  <a:rPr lang="en-US" altLang="ko-KR" sz="1100" dirty="0">
                    <a:solidFill>
                      <a:schemeClr val="tx1">
                        <a:lumMod val="75000"/>
                        <a:lumOff val="25000"/>
                      </a:schemeClr>
                    </a:solidFill>
                    <a:latin typeface="Arial" panose="020B0604020202020204" pitchFamily="34" charset="0"/>
                    <a:cs typeface="Arial" panose="020B0604020202020204" pitchFamily="34" charset="0"/>
                  </a:rPr>
                  <a:t>If successful, you will be contacted by our shared service team with links to complete onboarding forms</a:t>
                </a:r>
                <a:endParaRPr lang="ko-KR" altLang="en-US"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latin typeface="Arial" panose="020B0604020202020204" pitchFamily="34" charset="0"/>
                    <a:cs typeface="Arial" panose="020B0604020202020204" pitchFamily="34" charset="0"/>
                  </a:rPr>
                  <a:t> </a:t>
                </a:r>
                <a:endParaRPr lang="ko-KR" altLang="en-US"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15" name="Group 14">
            <a:extLst>
              <a:ext uri="{FF2B5EF4-FFF2-40B4-BE49-F238E27FC236}">
                <a16:creationId xmlns:a16="http://schemas.microsoft.com/office/drawing/2014/main" id="{14976EF4-CC52-4C2D-9044-906770F95D7F}"/>
              </a:ext>
            </a:extLst>
          </p:cNvPr>
          <p:cNvGrpSpPr/>
          <p:nvPr/>
        </p:nvGrpSpPr>
        <p:grpSpPr>
          <a:xfrm>
            <a:off x="1919245" y="1384128"/>
            <a:ext cx="1719645" cy="1476249"/>
            <a:chOff x="2695027" y="1061494"/>
            <a:chExt cx="1719645"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rot="10800000">
              <a:off x="2714498" y="1061494"/>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695027" y="1150162"/>
              <a:ext cx="1713155" cy="1088679"/>
              <a:chOff x="555936" y="5116651"/>
              <a:chExt cx="1608166" cy="1351196"/>
            </a:xfrm>
          </p:grpSpPr>
          <p:sp>
            <p:nvSpPr>
              <p:cNvPr id="85" name="TextBox 84">
                <a:extLst>
                  <a:ext uri="{FF2B5EF4-FFF2-40B4-BE49-F238E27FC236}">
                    <a16:creationId xmlns:a16="http://schemas.microsoft.com/office/drawing/2014/main" id="{2BE294FF-0BBE-467B-812B-5A9B0D35DCF6}"/>
                  </a:ext>
                </a:extLst>
              </p:cNvPr>
              <p:cNvSpPr txBox="1"/>
              <p:nvPr/>
            </p:nvSpPr>
            <p:spPr>
              <a:xfrm>
                <a:off x="555936" y="5116651"/>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Application Sifting</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555936" y="5512869"/>
                <a:ext cx="1595982" cy="954978"/>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Applications will be sifted to select those demonstrating the best fit with the post </a:t>
                </a:r>
              </a:p>
            </p:txBody>
          </p:sp>
        </p:grpSp>
      </p:grpSp>
      <p:grpSp>
        <p:nvGrpSpPr>
          <p:cNvPr id="14" name="Group 13">
            <a:extLst>
              <a:ext uri="{FF2B5EF4-FFF2-40B4-BE49-F238E27FC236}">
                <a16:creationId xmlns:a16="http://schemas.microsoft.com/office/drawing/2014/main" id="{A57F5273-865A-4C3E-81FE-174E49A510B6}"/>
              </a:ext>
            </a:extLst>
          </p:cNvPr>
          <p:cNvGrpSpPr/>
          <p:nvPr/>
        </p:nvGrpSpPr>
        <p:grpSpPr>
          <a:xfrm>
            <a:off x="3271847" y="4177730"/>
            <a:ext cx="1771656" cy="1476249"/>
            <a:chOff x="2781169" y="3811884"/>
            <a:chExt cx="1771656"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a:off x="2781169" y="3811884"/>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2800024" y="4085683"/>
              <a:ext cx="1700173" cy="987195"/>
              <a:chOff x="3020348" y="-2333074"/>
              <a:chExt cx="1663082" cy="1225240"/>
            </a:xfrm>
          </p:grpSpPr>
          <p:sp>
            <p:nvSpPr>
              <p:cNvPr id="97" name="TextBox 96">
                <a:extLst>
                  <a:ext uri="{FF2B5EF4-FFF2-40B4-BE49-F238E27FC236}">
                    <a16:creationId xmlns:a16="http://schemas.microsoft.com/office/drawing/2014/main" id="{C12117AB-DA2A-4545-9657-923C689018FF}"/>
                  </a:ext>
                </a:extLst>
              </p:cNvPr>
              <p:cNvSpPr txBox="1"/>
              <p:nvPr/>
            </p:nvSpPr>
            <p:spPr>
              <a:xfrm>
                <a:off x="3215787" y="-23330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Interviews</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744884"/>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Successful candidates will be  invited to interview</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latin typeface="Arial" panose="020B0604020202020204" pitchFamily="34" charset="0"/>
                <a:cs typeface="Arial" panose="020B0604020202020204" pitchFamily="34" charset="0"/>
              </a:rPr>
              <a:t>TBC</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1">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2">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057065"/>
            <a:ext cx="1711513" cy="209288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Please note that these dates are indicative and could be subject to change.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you are unable to meet these timeframes, please let us know following your application by emailing SSCL.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59271" y="880740"/>
            <a:ext cx="1529920" cy="1821971"/>
            <a:chOff x="7546571" y="880740"/>
            <a:chExt cx="1529920"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All new candidates to the Function will be required to complete a two day induction process via MS Teams or at our Leeds hub.</a:t>
              </a:r>
              <a:endParaRPr lang="en-GB"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38B020E-4BCF-4AD5-9B00-3F0517ECE6FD}"/>
                </a:ext>
              </a:extLst>
            </p:cNvPr>
            <p:cNvSpPr txBox="1"/>
            <p:nvPr/>
          </p:nvSpPr>
          <p:spPr>
            <a:xfrm>
              <a:off x="7546571" y="896727"/>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latin typeface="Arial" panose="020B0604020202020204" pitchFamily="34" charset="0"/>
                  <a:cs typeface="Arial" panose="020B0604020202020204" pitchFamily="34" charset="0"/>
                </a:rPr>
                <a:t>Induction</a:t>
              </a:r>
            </a:p>
          </p:txBody>
        </p:sp>
      </p:grpSp>
      <p:grpSp>
        <p:nvGrpSpPr>
          <p:cNvPr id="6" name="Group 5">
            <a:extLst>
              <a:ext uri="{FF2B5EF4-FFF2-40B4-BE49-F238E27FC236}">
                <a16:creationId xmlns:a16="http://schemas.microsoft.com/office/drawing/2014/main" id="{A59E35F0-BF91-4D71-9FDE-2A73311E517D}"/>
              </a:ext>
            </a:extLst>
          </p:cNvPr>
          <p:cNvGrpSpPr/>
          <p:nvPr/>
        </p:nvGrpSpPr>
        <p:grpSpPr>
          <a:xfrm>
            <a:off x="636849" y="4168566"/>
            <a:ext cx="1763557" cy="1476249"/>
            <a:chOff x="3277223" y="4226183"/>
            <a:chExt cx="1763557"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39CDA96-C1BA-4BE6-8517-134BCE4E9DBE}"/>
                </a:ext>
              </a:extLst>
            </p:cNvPr>
            <p:cNvSpPr txBox="1"/>
            <p:nvPr/>
          </p:nvSpPr>
          <p:spPr>
            <a:xfrm>
              <a:off x="3290063" y="4586012"/>
              <a:ext cx="1738685" cy="4616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Advertisement Closing Date</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88184307-841F-4FAC-976E-05458DECC945}"/>
                </a:ext>
              </a:extLst>
            </p:cNvPr>
            <p:cNvSpPr txBox="1"/>
            <p:nvPr/>
          </p:nvSpPr>
          <p:spPr>
            <a:xfrm>
              <a:off x="3295473" y="5104108"/>
              <a:ext cx="1745307" cy="430887"/>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Deadline for Submitting CV &amp; Application Form</a:t>
              </a:r>
            </a:p>
          </p:txBody>
        </p:sp>
      </p:grpSp>
      <p:sp>
        <p:nvSpPr>
          <p:cNvPr id="75" name="TextBox 74">
            <a:extLst>
              <a:ext uri="{FF2B5EF4-FFF2-40B4-BE49-F238E27FC236}">
                <a16:creationId xmlns:a16="http://schemas.microsoft.com/office/drawing/2014/main" id="{D70FE826-B123-4100-B2CB-A8EE4CC6D6FA}"/>
              </a:ext>
            </a:extLst>
          </p:cNvPr>
          <p:cNvSpPr txBox="1"/>
          <p:nvPr/>
        </p:nvSpPr>
        <p:spPr>
          <a:xfrm>
            <a:off x="3055837" y="3760492"/>
            <a:ext cx="2182093" cy="307777"/>
          </a:xfrm>
          <a:prstGeom prst="rect">
            <a:avLst/>
          </a:prstGeom>
          <a:noFill/>
        </p:spPr>
        <p:txBody>
          <a:bodyPr wrap="square" rtlCol="0">
            <a:spAutoFit/>
          </a:bodyPr>
          <a:lstStyle/>
          <a:p>
            <a:pPr algn="ctr"/>
            <a:r>
              <a:rPr lang="en-GB" altLang="ko-KR" sz="1400" b="1" dirty="0">
                <a:solidFill>
                  <a:schemeClr val="tx1">
                    <a:lumMod val="75000"/>
                    <a:lumOff val="25000"/>
                  </a:schemeClr>
                </a:solidFill>
                <a:latin typeface="Arial" panose="020B0604020202020204" pitchFamily="34" charset="0"/>
                <a:cs typeface="Arial" panose="020B0604020202020204" pitchFamily="34" charset="0"/>
              </a:rPr>
              <a:t>w/c 24</a:t>
            </a:r>
            <a:r>
              <a:rPr lang="en-GB" altLang="ko-KR" sz="1400" b="1" baseline="30000" dirty="0">
                <a:solidFill>
                  <a:schemeClr val="tx1">
                    <a:lumMod val="75000"/>
                    <a:lumOff val="25000"/>
                  </a:schemeClr>
                </a:solidFill>
                <a:latin typeface="Arial" panose="020B0604020202020204" pitchFamily="34" charset="0"/>
                <a:cs typeface="Arial" panose="020B0604020202020204" pitchFamily="34" charset="0"/>
              </a:rPr>
              <a:t>th</a:t>
            </a:r>
            <a:r>
              <a:rPr lang="en-GB" altLang="ko-KR" sz="1400" b="1" dirty="0">
                <a:solidFill>
                  <a:schemeClr val="tx1">
                    <a:lumMod val="75000"/>
                    <a:lumOff val="25000"/>
                  </a:schemeClr>
                </a:solidFill>
                <a:latin typeface="Arial" panose="020B0604020202020204" pitchFamily="34" charset="0"/>
                <a:cs typeface="Arial" panose="020B0604020202020204" pitchFamily="34" charset="0"/>
              </a:rPr>
              <a:t> April 2023</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173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6"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10"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5"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Civil Servants taking up appointment on promotion will adopt the modernised Civil Service Terms and Conditions which came into effect on 1</a:t>
            </a:r>
            <a:r>
              <a:rPr lang="en-GB" altLang="en-US" sz="1200" baseline="30000" dirty="0">
                <a:latin typeface="Arial" panose="020B0604020202020204" pitchFamily="34" charset="0"/>
                <a:cs typeface="Arial" panose="020B0604020202020204" pitchFamily="34" charset="0"/>
              </a:rPr>
              <a:t>st</a:t>
            </a:r>
            <a:r>
              <a:rPr lang="en-GB" altLang="en-US" sz="1200" dirty="0">
                <a:latin typeface="Arial" panose="020B0604020202020204" pitchFamily="34" charset="0"/>
                <a:cs typeface="Arial" panose="020B0604020202020204" pitchFamily="34" charset="0"/>
              </a:rPr>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6"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6"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5"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4185761"/>
          </a:xfrm>
          <a:prstGeom prst="rect">
            <a:avLst/>
          </a:prstGeom>
        </p:spPr>
        <p:txBody>
          <a:bodyPr wrap="square">
            <a:spAutoFit/>
          </a:bodyPr>
          <a:lstStyle/>
          <a:p>
            <a:pPr>
              <a:spcAft>
                <a:spcPts val="1800"/>
              </a:spcAft>
              <a:defRPr/>
            </a:pPr>
            <a:r>
              <a:rPr lang="en-GB" sz="1200" dirty="0">
                <a:latin typeface="Arial" panose="020B0604020202020204" pitchFamily="34" charset="0"/>
                <a:cs typeface="Arial" panose="020B0604020202020204" pitchFamily="34" charset="0"/>
              </a:rPr>
              <a:t>The post is advertised to suitably qualified people that are existing Civil Servants and those in accredited Non Departmental Public Bodies.  </a:t>
            </a:r>
          </a:p>
          <a:p>
            <a:pPr>
              <a:spcAft>
                <a:spcPts val="600"/>
              </a:spcAft>
              <a:defRPr/>
            </a:pPr>
            <a:r>
              <a:rPr lang="en-GB" sz="1200" dirty="0">
                <a:latin typeface="Arial" panose="020B0604020202020204" pitchFamily="34" charset="0"/>
                <a:cs typeface="Arial" panose="020B0604020202020204" pitchFamily="34" charset="0"/>
              </a:rPr>
              <a:t>To be eligible for employment you must be a national from the following countries:</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United Kingdom</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Republic of Ireland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Commonwealth*</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A European Economic Area (EEA) Member State</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Switzerland</a:t>
            </a:r>
          </a:p>
          <a:p>
            <a:pPr marL="171450" indent="-171450">
              <a:spcAft>
                <a:spcPts val="18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Turkey</a:t>
            </a:r>
          </a:p>
          <a:p>
            <a:pPr>
              <a:spcAft>
                <a:spcPts val="1800"/>
              </a:spcAft>
              <a:defRPr/>
            </a:pPr>
            <a:r>
              <a:rPr lang="en-GB" sz="1200" dirty="0">
                <a:latin typeface="Arial" panose="020B0604020202020204" pitchFamily="34" charset="0"/>
                <a:cs typeface="Arial" panose="020B0604020202020204" pitchFamily="34" charset="0"/>
              </a:rPr>
              <a:t>Certain family members of EEA, Switzerland and Turkish nationals are also eligible to apply regardless of their nationality. </a:t>
            </a:r>
          </a:p>
          <a:p>
            <a:pPr>
              <a:defRPr/>
            </a:pPr>
            <a:r>
              <a:rPr lang="en-GB" sz="1200" dirty="0">
                <a:latin typeface="Arial" panose="020B0604020202020204" pitchFamily="34" charset="0"/>
                <a:cs typeface="Arial" panose="020B0604020202020204" pitchFamily="34" charset="0"/>
              </a:rPr>
              <a:t>(*Commonwealth citizens not yet in the UK, who have no right to abode in the UK and who do not have leave to enter the UK are ineligible to apply)</a:t>
            </a:r>
          </a:p>
          <a:p>
            <a:pPr>
              <a:defRPr/>
            </a:pPr>
            <a:r>
              <a:rPr lang="en-GB" sz="1200" dirty="0">
                <a:latin typeface="Arial" panose="020B0604020202020204" pitchFamily="34" charset="0"/>
                <a:cs typeface="Arial" panose="020B0604020202020204" pitchFamily="34" charset="0"/>
              </a:rPr>
              <a:t>For further information on whether you are eligible, please visit </a:t>
            </a:r>
            <a:r>
              <a:rPr lang="en-GB" sz="1200" dirty="0">
                <a:latin typeface="Arial" panose="020B0604020202020204" pitchFamily="34" charset="0"/>
                <a:cs typeface="Arial" panose="020B0604020202020204" pitchFamily="34" charset="0"/>
                <a:hlinkClick r:id="rId16"/>
              </a:rPr>
              <a:t>gov.uk</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5663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1"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6"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5"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354491"/>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latin typeface="Arial" panose="020B0604020202020204" pitchFamily="34" charset="0"/>
                <a:cs typeface="Arial" panose="020B0604020202020204" pitchFamily="34" charset="0"/>
              </a:rPr>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1"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2"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6"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5"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1"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2"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3"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6"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5"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latin typeface="Arial" panose="020B0604020202020204" pitchFamily="34" charset="0"/>
                <a:cs typeface="Arial" panose="020B0604020202020204" pitchFamily="34" charset="0"/>
              </a:rPr>
              <a:t>The successful candidate will be required to give up any conflicting interests and his/her other business and financial interests may be published. </a:t>
            </a:r>
          </a:p>
          <a:p>
            <a:pPr>
              <a:spcAft>
                <a:spcPts val="1800"/>
              </a:spcAft>
            </a:pPr>
            <a:r>
              <a:rPr lang="en-GB" altLang="en-US" sz="1200" dirty="0">
                <a:latin typeface="Arial" panose="020B0604020202020204" pitchFamily="34" charset="0"/>
                <a:cs typeface="Arial" panose="020B0604020202020204" pitchFamily="34" charset="0"/>
              </a:rPr>
              <a:t>If you believe you may have a conflict of interest, please contact </a:t>
            </a:r>
            <a:r>
              <a:rPr lang="en-GB" altLang="en-US" sz="1200" dirty="0">
                <a:latin typeface="Arial" panose="020B0604020202020204" pitchFamily="34" charset="0"/>
                <a:cs typeface="Arial" panose="020B0604020202020204" pitchFamily="34" charset="0"/>
                <a:hlinkClick r:id="rId16"/>
              </a:rPr>
              <a:t>projectdeliveryres@justice.gov.uk</a:t>
            </a:r>
            <a:r>
              <a:rPr lang="en-GB" altLang="en-US" sz="1200" dirty="0">
                <a:latin typeface="Arial" panose="020B0604020202020204" pitchFamily="34" charset="0"/>
                <a:cs typeface="Arial" panose="020B0604020202020204" pitchFamily="34" charset="0"/>
              </a:rPr>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1"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2"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3"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4"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6"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647152"/>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latin typeface="Arial" panose="020B0604020202020204" pitchFamily="34" charset="0"/>
                <a:cs typeface="Arial" panose="020B0604020202020204" pitchFamily="34" charset="0"/>
              </a:rPr>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rId5" action="ppaction://hlinksldjump"/>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rId5" action="ppaction://hlinksldjump"/>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rId6"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7"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1"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2"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3"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4"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6"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latin typeface="Arial" panose="020B0604020202020204" pitchFamily="34" charset="0"/>
                <a:cs typeface="Arial" panose="020B0604020202020204" pitchFamily="34" charset="0"/>
              </a:rPr>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'substantial' means more than minor or trivial </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'normal day-to-day activities' include everyday things like eating, washing, walking and going shopping. </a:t>
            </a:r>
          </a:p>
          <a:p>
            <a:pPr>
              <a:spcAft>
                <a:spcPts val="600"/>
              </a:spcAft>
              <a:defRPr/>
            </a:pPr>
            <a:r>
              <a:rPr lang="en-GB" sz="1200" dirty="0">
                <a:latin typeface="Arial" panose="020B0604020202020204" pitchFamily="34" charset="0"/>
                <a:cs typeface="Arial" panose="020B0604020202020204" pitchFamily="34" charset="0"/>
              </a:rPr>
              <a:t>Should you consider yourself eligible to apply for this post under the GIS, please indicate on your application form. </a:t>
            </a:r>
          </a:p>
        </p:txBody>
      </p:sp>
      <p:sp>
        <p:nvSpPr>
          <p:cNvPr id="31" name="TextBox 30">
            <a:hlinkClick r:id="rId6" action="ppaction://hlinksldjump"/>
            <a:extLst>
              <a:ext uri="{FF2B5EF4-FFF2-40B4-BE49-F238E27FC236}">
                <a16:creationId xmlns:a16="http://schemas.microsoft.com/office/drawing/2014/main" id="{77CB3172-65DF-45F5-B4A8-D3F25012C709}"/>
              </a:ext>
            </a:extLst>
          </p:cNvPr>
          <p:cNvSpPr txBox="1"/>
          <p:nvPr/>
        </p:nvSpPr>
        <p:spPr>
          <a:xfrm>
            <a:off x="7798524" y="5167692"/>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30" name="Arrow: Right 29">
            <a:hlinkClick r:id="rId5" action="ppaction://hlinksldjump"/>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All civil servants are subject to the provisions of the Civil Service Code that details the Civil Service values, standards of behaviour and rights and responsibilities. </a:t>
            </a:r>
          </a:p>
          <a:p>
            <a:pPr>
              <a:spcAft>
                <a:spcPts val="1800"/>
              </a:spcAft>
            </a:pPr>
            <a:r>
              <a:rPr lang="en-GB" altLang="en-US" sz="1200" dirty="0">
                <a:latin typeface="Arial" panose="020B0604020202020204" pitchFamily="34" charset="0"/>
                <a:cs typeface="Arial" panose="020B0604020202020204" pitchFamily="34" charset="0"/>
              </a:rPr>
              <a:t>For further information, visit </a:t>
            </a:r>
            <a:r>
              <a:rPr lang="en-GB" altLang="en-US" sz="1200" dirty="0">
                <a:latin typeface="Arial" panose="020B0604020202020204" pitchFamily="34" charset="0"/>
                <a:cs typeface="Arial" panose="020B0604020202020204" pitchFamily="34" charset="0"/>
                <a:hlinkClick r:id="rId17"/>
              </a:rPr>
              <a:t>gov.uk</a:t>
            </a:r>
            <a:r>
              <a:rPr lang="en-GB" alt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278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Arial" panose="020B0604020202020204" pitchFamily="34" charset="0"/>
                <a:cs typeface="Arial" panose="020B0604020202020204" pitchFamily="34" charset="0"/>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Arial" panose="020B0604020202020204" pitchFamily="34" charset="0"/>
              <a:cs typeface="Arial" panose="020B0604020202020204" pitchFamily="34" charset="0"/>
            </a:endParaRPr>
          </a:p>
          <a:p>
            <a:pPr>
              <a:spcAft>
                <a:spcPts val="1200"/>
              </a:spcAft>
              <a:defRPr/>
            </a:pPr>
            <a:r>
              <a:rPr lang="en-GB" sz="1100" dirty="0">
                <a:solidFill>
                  <a:srgbClr val="000000"/>
                </a:solidFill>
                <a:latin typeface="Arial" panose="020B0604020202020204" pitchFamily="34" charset="0"/>
                <a:cs typeface="Arial" panose="020B0604020202020204" pitchFamily="34" charset="0"/>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latin typeface="Arial" panose="020B0604020202020204" pitchFamily="34" charset="0"/>
              <a:cs typeface="Arial" panose="020B0604020202020204" pitchFamily="34" charset="0"/>
            </a:endParaRP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prison and probation service that reforms offenders</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modern courts and justice system</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Global Britain that promotes the rule of law</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transformed department that is simpler, smarter and more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unified</a:t>
            </a:r>
          </a:p>
          <a:p>
            <a:pPr>
              <a:spcAft>
                <a:spcPts val="1200"/>
              </a:spcAft>
              <a:defRPr/>
            </a:pPr>
            <a:r>
              <a:rPr lang="en-GB" sz="1100" dirty="0">
                <a:latin typeface="Arial" panose="020B0604020202020204" pitchFamily="34" charset="0"/>
                <a:cs typeface="Arial" panose="020B0604020202020204" pitchFamily="34" charset="0"/>
              </a:rPr>
              <a:t>All of the projects available in the MoJ contribute to achieving these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priorities and project professionals in the MoJ help to improve the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government’s ability to protect the public and reduce reoffending,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and to provide a more effective, transparent and responsive criminal</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justice system for victims and the public. </a:t>
            </a:r>
          </a:p>
          <a:p>
            <a:pPr>
              <a:spcAft>
                <a:spcPts val="1200"/>
              </a:spcAft>
              <a:defRPr/>
            </a:pPr>
            <a:r>
              <a:rPr lang="en-GB" sz="1100" b="1" dirty="0">
                <a:latin typeface="Arial" panose="020B0604020202020204" pitchFamily="34" charset="0"/>
                <a:cs typeface="Arial" panose="020B0604020202020204" pitchFamily="34" charset="0"/>
              </a:rPr>
              <a:t>Project Professionals in the MoJ are central to the delivery of the</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 name="Picture 2">
            <a:extLst>
              <a:ext uri="{FF2B5EF4-FFF2-40B4-BE49-F238E27FC236}">
                <a16:creationId xmlns:a16="http://schemas.microsoft.com/office/drawing/2014/main" id="{9B8584B8-CE9C-47BB-AA8F-4D6B84B6AF2B}"/>
              </a:ext>
            </a:extLst>
          </p:cNvPr>
          <p:cNvPicPr>
            <a:picLocks noChangeAspect="1"/>
          </p:cNvPicPr>
          <p:nvPr/>
        </p:nvPicPr>
        <p:blipFill>
          <a:blip r:embed="rId10"/>
          <a:stretch>
            <a:fillRect/>
          </a:stretch>
        </p:blipFill>
        <p:spPr>
          <a:xfrm>
            <a:off x="5620548" y="3209841"/>
            <a:ext cx="2282974" cy="1749615"/>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816703"/>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To deliver MoJ’s Major Change Portfolio, we operate a flexible Project Delivery Function of project delivery professionals. Successful applicants will be posted to the Centre of Excellence team  and working as part of this team provides a unique opportunity to help influence the wider development of the Project Delivery Profession for the MoJ and provides opportunities to get involved in initiatives to support that.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The team’s role is to support the embedding of professional standards, design and manage learning solutions to improve capability and engagement with leadership communities and across government to improve the delivery of our major project portfolio.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You will be supported with the right learning and development</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opportunities at all points in your career through the Government Online Skills Tool (GOST) including our world-class leadership programmes, as well as supporting our Project Professionals through accredited professional learning and qualifications, providing a grounding in Project Delivery practices </a:t>
            </a:r>
            <a:r>
              <a:rPr lang="en-GB" sz="1100">
                <a:solidFill>
                  <a:srgbClr val="000000"/>
                </a:solidFill>
                <a:latin typeface="Arial" panose="020B0604020202020204" pitchFamily="34" charset="0"/>
                <a:cs typeface="Arial" panose="020B0604020202020204" pitchFamily="34" charset="0"/>
              </a:rPr>
              <a:t>in Government.</a:t>
            </a:r>
            <a:endParaRPr lang="en-GB" sz="1100" dirty="0">
              <a:solidFill>
                <a:srgbClr val="00000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latin typeface="Arial" panose="020B0604020202020204" pitchFamily="34" charset="0"/>
                <a:cs typeface="Arial" panose="020B0604020202020204" pitchFamily="34" charset="0"/>
              </a:rPr>
              <a:t>You will have access to Civil Service programmes such as our Future Leaders and Senior Leaders schemes that aim to create a strong, diverse and robust  pipeline through to the most senior roles in government.</a:t>
            </a:r>
          </a:p>
          <a:p>
            <a:endParaRPr lang="en-GB" altLang="en-US" sz="1100" dirty="0">
              <a:latin typeface="Arial" panose="020B0604020202020204" pitchFamily="34" charset="0"/>
              <a:cs typeface="Arial" panose="020B0604020202020204" pitchFamily="34" charset="0"/>
            </a:endParaRPr>
          </a:p>
          <a:p>
            <a:r>
              <a:rPr lang="en-GB" altLang="en-US" sz="1100" dirty="0">
                <a:latin typeface="Arial" panose="020B0604020202020204" pitchFamily="34" charset="0"/>
                <a:cs typeface="Arial" panose="020B0604020202020204" pitchFamily="34" charset="0"/>
              </a:rPr>
              <a:t>You will be recognised and valued for your contribution.</a:t>
            </a:r>
            <a:endParaRPr lang="en-GB" sz="1100" dirty="0">
              <a:solidFill>
                <a:srgbClr val="00000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F085AE3-CA1F-4E7E-BB44-AA72EC8ADA64}"/>
              </a:ext>
            </a:extLst>
          </p:cNvPr>
          <p:cNvPicPr>
            <a:picLocks noChangeAspect="1"/>
          </p:cNvPicPr>
          <p:nvPr/>
        </p:nvPicPr>
        <p:blipFill>
          <a:blip r:embed="rId10"/>
          <a:stretch>
            <a:fillRect/>
          </a:stretch>
        </p:blipFill>
        <p:spPr>
          <a:xfrm>
            <a:off x="5620548" y="3354834"/>
            <a:ext cx="2282974" cy="1749615"/>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Government Project Delivery  </a:t>
            </a:r>
          </a:p>
        </p:txBody>
      </p:sp>
      <p:pic>
        <p:nvPicPr>
          <p:cNvPr id="20" name="Online Media 4" title="128587_GPDP_Animation_01102020">
            <a:hlinkClick r:id="" action="ppaction://media"/>
            <a:extLst>
              <a:ext uri="{FF2B5EF4-FFF2-40B4-BE49-F238E27FC236}">
                <a16:creationId xmlns:a16="http://schemas.microsoft.com/office/drawing/2014/main" id="{F2ADF7D2-D559-45BF-879E-131277832BEA}"/>
              </a:ext>
            </a:extLst>
          </p:cNvPr>
          <p:cNvPicPr>
            <a:picLocks noRot="1" noChangeAspect="1"/>
          </p:cNvPicPr>
          <p:nvPr>
            <a:videoFile r:link="rId1"/>
          </p:nvPr>
        </p:nvPicPr>
        <p:blipFill>
          <a:blip r:embed="rId11"/>
          <a:stretch>
            <a:fillRect/>
          </a:stretch>
        </p:blipFill>
        <p:spPr>
          <a:xfrm>
            <a:off x="2543175" y="2286000"/>
            <a:ext cx="4057650" cy="2286000"/>
          </a:xfrm>
          <a:prstGeom prst="rect">
            <a:avLst/>
          </a:prstGeom>
        </p:spPr>
      </p:pic>
    </p:spTree>
    <p:extLst>
      <p:ext uri="{BB962C8B-B14F-4D97-AF65-F5344CB8AC3E}">
        <p14:creationId xmlns:p14="http://schemas.microsoft.com/office/powerpoint/2010/main" val="251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MoJ HQ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102 Petty France, London, SW1H 9AJ</a:t>
              </a:r>
            </a:p>
          </p:txBody>
        </p:sp>
        <p:sp>
          <p:nvSpPr>
            <p:cNvPr id="17" name="Rectangle 16">
              <a:hlinkClick r:id="rId11"/>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latin typeface="Arial" panose="020B0604020202020204" pitchFamily="34" charset="0"/>
                  <a:cs typeface="Arial" panose="020B0604020202020204" pitchFamily="34" charset="0"/>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2">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5 Wellington Place, Leeds, LS1 4AP</a:t>
              </a:r>
            </a:p>
          </p:txBody>
        </p:sp>
        <p:sp>
          <p:nvSpPr>
            <p:cNvPr id="42" name="Rectangle: Diagonal Corners Snipped 41">
              <a:hlinkClick r:id="rId13"/>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latin typeface="Arial" panose="020B0604020202020204" pitchFamily="34" charset="0"/>
                  <a:cs typeface="Arial" panose="020B0604020202020204" pitchFamily="34" charset="0"/>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4">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881539"/>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10 South Colonnade, Canary Wharf, E14 4PU</a:t>
                </a:r>
              </a:p>
            </p:txBody>
          </p:sp>
          <p:sp>
            <p:nvSpPr>
              <p:cNvPr id="43" name="Rectangle 42">
                <a:hlinkClick r:id="rId15"/>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latin typeface="Arial" panose="020B0604020202020204" pitchFamily="34" charset="0"/>
                    <a:cs typeface="Arial" panose="020B0604020202020204" pitchFamily="34" charset="0"/>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Southern House, Croydon, CR0 1XN</a:t>
              </a:r>
            </a:p>
          </p:txBody>
        </p:sp>
        <p:sp>
          <p:nvSpPr>
            <p:cNvPr id="44" name="Rectangle 43">
              <a:hlinkClick r:id="rId16"/>
              <a:extLst>
                <a:ext uri="{FF2B5EF4-FFF2-40B4-BE49-F238E27FC236}">
                  <a16:creationId xmlns:a16="http://schemas.microsoft.com/office/drawing/2014/main" id="{30E4D34A-9D9E-401E-8647-18EA374536B0}"/>
                </a:ext>
              </a:extLst>
            </p:cNvPr>
            <p:cNvSpPr/>
            <p:nvPr/>
          </p:nvSpPr>
          <p:spPr>
            <a:xfrm>
              <a:off x="6949803" y="4747600"/>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latin typeface="Arial" panose="020B0604020202020204" pitchFamily="34" charset="0"/>
                  <a:cs typeface="Arial" panose="020B0604020202020204" pitchFamily="34" charset="0"/>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7">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
        <p:nvSpPr>
          <p:cNvPr id="45" name="TextBox 44">
            <a:extLst>
              <a:ext uri="{FF2B5EF4-FFF2-40B4-BE49-F238E27FC236}">
                <a16:creationId xmlns:a16="http://schemas.microsoft.com/office/drawing/2014/main" id="{2FB4C2C4-A7A9-422E-BB53-26DD6D54B38B}"/>
              </a:ext>
            </a:extLst>
          </p:cNvPr>
          <p:cNvSpPr txBox="1"/>
          <p:nvPr/>
        </p:nvSpPr>
        <p:spPr>
          <a:xfrm>
            <a:off x="440192" y="5553353"/>
            <a:ext cx="5724525" cy="553998"/>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your base office location at an MoJ HQ site, Justice Collaboration Centre or Justice Satellite Office will be discussed if successful</a:t>
            </a:r>
            <a:r>
              <a:rPr lang="en-GB" i="1"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24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715607"/>
            <a:ext cx="8377828" cy="3779636"/>
            <a:chOff x="480721" y="1882378"/>
            <a:chExt cx="8377828" cy="3498799"/>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8"/>
              <a:ext cx="8369601" cy="349879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83263BB-59DF-41E2-9494-1D796E160C6C}"/>
                </a:ext>
              </a:extLst>
            </p:cNvPr>
            <p:cNvSpPr/>
            <p:nvPr/>
          </p:nvSpPr>
          <p:spPr>
            <a:xfrm>
              <a:off x="488949" y="1906603"/>
              <a:ext cx="8369600" cy="3347669"/>
            </a:xfrm>
            <a:prstGeom prst="rect">
              <a:avLst/>
            </a:prstGeom>
          </p:spPr>
          <p:txBody>
            <a:bodyPr wrap="square">
              <a:spAutoFit/>
            </a:bodyPr>
            <a:lstStyle/>
            <a:p>
              <a:pPr>
                <a:spcAft>
                  <a:spcPts val="200"/>
                </a:spcAft>
                <a:defRPr/>
              </a:pPr>
              <a:r>
                <a:rPr lang="en-GB" sz="1200" b="1" dirty="0">
                  <a:latin typeface="Arial" panose="020B0604020202020204" pitchFamily="34" charset="0"/>
                  <a:cs typeface="Arial" panose="020B0604020202020204" pitchFamily="34" charset="0"/>
                </a:rPr>
                <a:t>Job Title</a:t>
              </a:r>
            </a:p>
            <a:p>
              <a:pPr>
                <a:spcAft>
                  <a:spcPts val="1200"/>
                </a:spcAft>
                <a:defRPr/>
              </a:pPr>
              <a:r>
                <a:rPr lang="en-GB" sz="1200" dirty="0">
                  <a:latin typeface="Arial" panose="020B0604020202020204" pitchFamily="34" charset="0"/>
                  <a:cs typeface="Arial" panose="020B0604020202020204" pitchFamily="34" charset="0"/>
                </a:rPr>
                <a:t>People and Engagement Manger</a:t>
              </a:r>
            </a:p>
            <a:p>
              <a:pPr>
                <a:spcAft>
                  <a:spcPts val="200"/>
                </a:spcAft>
                <a:defRPr/>
              </a:pPr>
              <a:r>
                <a:rPr lang="en-GB" sz="1200" b="1" dirty="0">
                  <a:latin typeface="Arial" panose="020B0604020202020204" pitchFamily="34" charset="0"/>
                  <a:cs typeface="Arial" panose="020B0604020202020204" pitchFamily="34" charset="0"/>
                </a:rPr>
                <a:t>Grade</a:t>
              </a:r>
            </a:p>
            <a:p>
              <a:pPr>
                <a:spcAft>
                  <a:spcPts val="1200"/>
                </a:spcAft>
                <a:defRPr/>
              </a:pPr>
              <a:r>
                <a:rPr lang="en-GB" sz="1200" dirty="0">
                  <a:latin typeface="Arial" panose="020B0604020202020204" pitchFamily="34" charset="0"/>
                  <a:cs typeface="Arial" panose="020B0604020202020204" pitchFamily="34" charset="0"/>
                </a:rPr>
                <a:t>Band B (SEO)</a:t>
              </a:r>
            </a:p>
            <a:p>
              <a:pPr>
                <a:spcAft>
                  <a:spcPts val="200"/>
                </a:spcAft>
                <a:defRPr/>
              </a:pPr>
              <a:r>
                <a:rPr lang="en-GB" sz="1200" b="1" dirty="0">
                  <a:latin typeface="Arial" panose="020B0604020202020204" pitchFamily="34" charset="0"/>
                  <a:cs typeface="Arial" panose="020B0604020202020204" pitchFamily="34" charset="0"/>
                </a:rPr>
                <a:t>Salary</a:t>
              </a:r>
            </a:p>
            <a:p>
              <a:pPr>
                <a:spcAft>
                  <a:spcPts val="600"/>
                </a:spcAft>
              </a:pPr>
              <a:r>
                <a:rPr lang="en-GB" sz="1200" dirty="0">
                  <a:latin typeface="Arial" panose="020B0604020202020204" pitchFamily="34" charset="0"/>
                  <a:cs typeface="Arial" panose="020B0604020202020204" pitchFamily="34" charset="0"/>
                </a:rPr>
                <a:t>The salary offered will be £37,683 (National), £43,647 (London).</a:t>
              </a:r>
            </a:p>
            <a:p>
              <a:pPr>
                <a:spcAft>
                  <a:spcPts val="600"/>
                </a:spcAft>
              </a:pPr>
              <a:endParaRPr lang="en-GB" sz="800" dirty="0">
                <a:latin typeface="Arial" panose="020B0604020202020204" pitchFamily="34" charset="0"/>
                <a:cs typeface="Arial" panose="020B0604020202020204" pitchFamily="34" charset="0"/>
              </a:endParaRPr>
            </a:p>
            <a:p>
              <a:pPr>
                <a:lnSpc>
                  <a:spcPct val="100000"/>
                </a:lnSpc>
                <a:spcBef>
                  <a:spcPts val="0"/>
                </a:spcBef>
                <a:spcAft>
                  <a:spcPts val="600"/>
                </a:spcAft>
                <a:defRPr/>
              </a:pPr>
              <a:r>
                <a:rPr lang="en-GB" sz="1200" dirty="0">
                  <a:latin typeface="Arial" panose="020B0604020202020204" pitchFamily="34" charset="0"/>
                  <a:cs typeface="Arial" panose="020B0604020202020204" pitchFamily="34" charset="0"/>
                </a:rPr>
                <a:t>Pay awards are made in line with current Civil Service pay arrangements.</a:t>
              </a:r>
            </a:p>
            <a:p>
              <a:pPr>
                <a:lnSpc>
                  <a:spcPct val="100000"/>
                </a:lnSpc>
                <a:spcBef>
                  <a:spcPts val="0"/>
                </a:spcBef>
                <a:spcAft>
                  <a:spcPts val="600"/>
                </a:spcAft>
                <a:defRPr/>
              </a:pPr>
              <a:r>
                <a:rPr lang="en-GB" sz="1200" dirty="0">
                  <a:latin typeface="Arial" panose="020B0604020202020204" pitchFamily="34" charset="0"/>
                  <a:cs typeface="Arial" panose="020B0604020202020204" pitchFamily="34" charset="0"/>
                </a:rPr>
                <a:t>New entrants to the Civil Service will be expected to join on the minimum of the pay range. </a:t>
              </a:r>
            </a:p>
            <a:p>
              <a:pPr>
                <a:lnSpc>
                  <a:spcPct val="100000"/>
                </a:lnSpc>
                <a:spcBef>
                  <a:spcPts val="0"/>
                </a:spcBef>
                <a:spcAft>
                  <a:spcPts val="600"/>
                </a:spcAft>
                <a:defRPr/>
              </a:pPr>
              <a:r>
                <a:rPr lang="en-GB" sz="1200" dirty="0">
                  <a:latin typeface="Arial" panose="020B0604020202020204" pitchFamily="34" charset="0"/>
                  <a:cs typeface="Arial" panose="020B0604020202020204" pitchFamily="34" charset="0"/>
                </a:rPr>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600" dirty="0">
                <a:latin typeface="Arial" panose="020B0604020202020204" pitchFamily="34" charset="0"/>
                <a:cs typeface="Arial" panose="020B0604020202020204" pitchFamily="34" charset="0"/>
              </a:endParaRP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Vacancies for this role are on a </a:t>
              </a:r>
              <a:r>
                <a:rPr lang="en-GB" sz="1200" b="1" dirty="0">
                  <a:solidFill>
                    <a:prstClr val="black"/>
                  </a:solidFill>
                  <a:latin typeface="Arial" panose="020B0604020202020204" pitchFamily="34" charset="0"/>
                  <a:cs typeface="Arial" panose="020B0604020202020204" pitchFamily="34" charset="0"/>
                </a:rPr>
                <a:t>Permanent </a:t>
              </a:r>
              <a:r>
                <a:rPr lang="en-GB" sz="1200" dirty="0">
                  <a:solidFill>
                    <a:prstClr val="black"/>
                  </a:solidFill>
                  <a:latin typeface="Arial" panose="020B0604020202020204" pitchFamily="34" charset="0"/>
                  <a:cs typeface="Arial" panose="020B0604020202020204" pitchFamily="34" charset="0"/>
                </a:rPr>
                <a:t>basis. </a:t>
              </a:r>
              <a:r>
                <a:rPr lang="en-GB" sz="1200" dirty="0">
                  <a:latin typeface="Arial" panose="020B0604020202020204" pitchFamily="34" charset="0"/>
                  <a:cs typeface="Arial" panose="020B0604020202020204" pitchFamily="34" charset="0"/>
                </a:rPr>
                <a:t>Working pattern is 37 hours.</a:t>
              </a:r>
            </a:p>
            <a:p>
              <a:pPr lvl="0">
                <a:spcBef>
                  <a:spcPts val="0"/>
                </a:spcBef>
                <a:spcAft>
                  <a:spcPts val="600"/>
                </a:spcAft>
                <a:defRPr/>
              </a:pPr>
              <a:endParaRPr lang="en-GB" sz="600" dirty="0">
                <a:latin typeface="Arial" panose="020B0604020202020204" pitchFamily="34" charset="0"/>
                <a:cs typeface="Arial" panose="020B0604020202020204" pitchFamily="34" charset="0"/>
              </a:endParaRPr>
            </a:p>
            <a:p>
              <a:pPr>
                <a:lnSpc>
                  <a:spcPct val="100000"/>
                </a:lnSpc>
                <a:spcBef>
                  <a:spcPts val="0"/>
                </a:spcBef>
                <a:spcAft>
                  <a:spcPts val="600"/>
                </a:spcAft>
                <a:defRPr/>
              </a:pPr>
              <a:r>
                <a:rPr lang="en-GB" sz="1200" dirty="0">
                  <a:latin typeface="Arial" panose="020B0604020202020204" pitchFamily="34" charset="0"/>
                  <a:cs typeface="Arial" panose="020B0604020202020204" pitchFamily="34" charset="0"/>
                </a:rPr>
                <a:t>This post will require frequent weekly travel to other sites within the United Kingdom.</a:t>
              </a:r>
            </a:p>
          </p:txBody>
        </p:sp>
      </p:grpSp>
    </p:spTree>
    <p:extLst>
      <p:ext uri="{BB962C8B-B14F-4D97-AF65-F5344CB8AC3E}">
        <p14:creationId xmlns:p14="http://schemas.microsoft.com/office/powerpoint/2010/main" val="302962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36475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People and Engagement Manger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166260" y="677062"/>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166260" y="971864"/>
            <a:ext cx="8795656" cy="4985980"/>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latin typeface="Arial" panose="020B0604020202020204" pitchFamily="34" charset="0"/>
                <a:cs typeface="Arial" panose="020B0604020202020204" pitchFamily="34" charset="0"/>
              </a:rPr>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The MoJ has the third largest investment portfolio across central government with a range of complex and innovative projects and programmes. </a:t>
            </a:r>
          </a:p>
          <a:p>
            <a:pPr>
              <a:spcAft>
                <a:spcPts val="1200"/>
              </a:spcAft>
              <a:defRPr/>
            </a:pPr>
            <a:r>
              <a:rPr lang="en-GB" sz="1100" dirty="0">
                <a:latin typeface="Arial" panose="020B0604020202020204" pitchFamily="34" charset="0"/>
                <a:cs typeface="Arial" panose="020B0604020202020204" pitchFamily="34" charset="0"/>
              </a:rPr>
              <a:t>This role provides you with a unique opportunity to be central to the delivery of the Secretary of State’s priorities by being a member of the Ministry of Justice Project Delivery Function.  The MoJ Project Delivery Function oversees the centralisation and coordination of all project delivery within the Ministry.  By joining the MoJ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Working as part of the Centre of Excellence provides a unique opportunity to help influence the wider development of the Project Delivery Profession for the MoJ and provides opportunities to get involved in initiatives to support that. The team’s role is to support the embedding of professional standards, design and manage learning solutions to improve capability and engagement with leadership communities and across government to improve the delivery of our major project portfolio.</a:t>
            </a:r>
          </a:p>
          <a:p>
            <a:pPr>
              <a:spcAft>
                <a:spcPts val="1200"/>
              </a:spcAft>
              <a:defRPr/>
            </a:pPr>
            <a:r>
              <a:rPr lang="en-GB" sz="1100" dirty="0">
                <a:latin typeface="Arial" panose="020B0604020202020204" pitchFamily="34" charset="0"/>
                <a:cs typeface="Arial" panose="020B0604020202020204" pitchFamily="34" charset="0"/>
              </a:rPr>
              <a:t>As the People and Engagement Manager you will support the People and Engagement Lead to provide a consistent and coherent voice for Project Delivery across the MoJ and wider Government.  You will lead on facilitating the Project Delivery Accreditation for project delivery colleagues within the Project Delivery Function and across the wider MoJ.  You will oversee the production and analysis of reports to identify opportunities for development activities and have regular contact with senior leaders to recommend solutions for the continuous improvement of the project delivery learning and development agenda.  The role also presents a unique opportunity to work with key stakeholders across government, including the Infrastructure and Projects Authority (IPA) to help support on developing and shaping the future of the Government’s Project Delivery Profession.</a:t>
            </a:r>
          </a:p>
          <a:p>
            <a:pPr>
              <a:spcAft>
                <a:spcPts val="1200"/>
              </a:spcAft>
              <a:defRPr/>
            </a:pPr>
            <a:r>
              <a:rPr lang="en-GB" sz="1100" dirty="0">
                <a:latin typeface="Arial" panose="020B0604020202020204" pitchFamily="34" charset="0"/>
                <a:cs typeface="Arial" panose="020B0604020202020204" pitchFamily="34" charset="0"/>
              </a:rPr>
              <a:t>The team has a collaborative ethos, and, in your role, you will work with other team members to input your ideas, experience and perspective in to supporting the design of solutions to work packages. MoJ expects its employees to show openness, honesty and commitment, and, of course, to deliver results. </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9707" y="5673891"/>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52936" y="5671884"/>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1375343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AA16AAD-B8D1-4750-B971-29FCEEBDCBF7}">
  <ds:schemaRefs>
    <ds:schemaRef ds:uri="http://purl.org/dc/terms/"/>
    <ds:schemaRef ds:uri="eba624c0-40c3-4cca-abda-92d66bdf49e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7eca7b1-41cf-405d-ab9b-9852a2089dc6"/>
    <ds:schemaRef ds:uri="http://www.w3.org/XML/1998/namespace"/>
    <ds:schemaRef ds:uri="http://purl.org/dc/dcmitype/"/>
  </ds:schemaRefs>
</ds:datastoreItem>
</file>

<file path=customXml/itemProps3.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2499</TotalTime>
  <Words>4274</Words>
  <Application>Microsoft Office PowerPoint</Application>
  <PresentationFormat>On-screen Show (4:3)</PresentationFormat>
  <Paragraphs>528</Paragraphs>
  <Slides>29</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Symbol</vt:lpstr>
      <vt:lpstr>Office Theme</vt:lpstr>
      <vt:lpstr>1_Office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Boden, Samantha</cp:lastModifiedBy>
  <cp:revision>160</cp:revision>
  <dcterms:created xsi:type="dcterms:W3CDTF">2017-05-10T07:48:09Z</dcterms:created>
  <dcterms:modified xsi:type="dcterms:W3CDTF">2023-03-08T13:16:30Z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